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660"/>
  </p:normalViewPr>
  <p:slideViewPr>
    <p:cSldViewPr snapToGrid="0">
      <p:cViewPr>
        <p:scale>
          <a:sx n="20" d="100"/>
          <a:sy n="20" d="100"/>
        </p:scale>
        <p:origin x="2170" y="-10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285233"/>
            <a:ext cx="27980640" cy="1337056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0171413"/>
            <a:ext cx="24688800" cy="927226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241211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94890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044700"/>
            <a:ext cx="709803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044700"/>
            <a:ext cx="20882610" cy="325462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4256058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19735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9574541"/>
            <a:ext cx="28392120" cy="1597532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5701001"/>
            <a:ext cx="28392120" cy="840104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8ADDE3-F09E-4A06-B658-D44B33B834F7}" type="datetimeFigureOut">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07292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223500"/>
            <a:ext cx="139903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223500"/>
            <a:ext cx="139903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ADDE3-F09E-4A06-B658-D44B33B834F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05033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044708"/>
            <a:ext cx="283921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414513"/>
            <a:ext cx="13926024"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4028420"/>
            <a:ext cx="13926024"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414513"/>
            <a:ext cx="13994608" cy="461390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4028420"/>
            <a:ext cx="13994608"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ADDE3-F09E-4A06-B658-D44B33B834F7}" type="datetimeFigureOut">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53339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ADDE3-F09E-4A06-B658-D44B33B834F7}" type="datetimeFigureOut">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52978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8ADDE3-F09E-4A06-B658-D44B33B834F7}" type="datetimeFigureOut">
              <a:rPr lang="en-US" smtClean="0"/>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31902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529588"/>
            <a:ext cx="16664940" cy="272923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D98ADDE3-F09E-4A06-B658-D44B33B834F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59499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560320"/>
            <a:ext cx="10617041" cy="896112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529588"/>
            <a:ext cx="16664940" cy="272923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1521440"/>
            <a:ext cx="10617041" cy="2134489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D98ADDE3-F09E-4A06-B658-D44B33B834F7}" type="datetimeFigureOut">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AE653-F1DC-4DC3-97D4-DCC84D7182B0}" type="slidenum">
              <a:rPr lang="en-US" smtClean="0"/>
              <a:t>‹#›</a:t>
            </a:fld>
            <a:endParaRPr lang="en-US"/>
          </a:p>
        </p:txBody>
      </p:sp>
    </p:spTree>
    <p:extLst>
      <p:ext uri="{BB962C8B-B14F-4D97-AF65-F5344CB8AC3E}">
        <p14:creationId xmlns:p14="http://schemas.microsoft.com/office/powerpoint/2010/main" val="130553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044708"/>
            <a:ext cx="283921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223500"/>
            <a:ext cx="28392120" cy="2436749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5595568"/>
            <a:ext cx="7406640" cy="2044700"/>
          </a:xfrm>
          <a:prstGeom prst="rect">
            <a:avLst/>
          </a:prstGeom>
        </p:spPr>
        <p:txBody>
          <a:bodyPr vert="horz" lIns="91440" tIns="45720" rIns="91440" bIns="45720" rtlCol="0" anchor="ctr"/>
          <a:lstStyle>
            <a:lvl1pPr algn="l">
              <a:defRPr sz="4320">
                <a:solidFill>
                  <a:schemeClr val="tx1">
                    <a:tint val="75000"/>
                  </a:schemeClr>
                </a:solidFill>
              </a:defRPr>
            </a:lvl1pPr>
          </a:lstStyle>
          <a:p>
            <a:fld id="{D98ADDE3-F09E-4A06-B658-D44B33B834F7}" type="datetimeFigureOut">
              <a:rPr lang="en-US" smtClean="0"/>
              <a:t>4/29/2018</a:t>
            </a:fld>
            <a:endParaRPr lang="en-US"/>
          </a:p>
        </p:txBody>
      </p:sp>
      <p:sp>
        <p:nvSpPr>
          <p:cNvPr id="5" name="Footer Placeholder 4"/>
          <p:cNvSpPr>
            <a:spLocks noGrp="1"/>
          </p:cNvSpPr>
          <p:nvPr>
            <p:ph type="ftr" sz="quarter" idx="3"/>
          </p:nvPr>
        </p:nvSpPr>
        <p:spPr>
          <a:xfrm>
            <a:off x="10904220" y="35595568"/>
            <a:ext cx="11109960" cy="20447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35595568"/>
            <a:ext cx="7406640" cy="2044700"/>
          </a:xfrm>
          <a:prstGeom prst="rect">
            <a:avLst/>
          </a:prstGeom>
        </p:spPr>
        <p:txBody>
          <a:bodyPr vert="horz" lIns="91440" tIns="45720" rIns="91440" bIns="45720" rtlCol="0" anchor="ctr"/>
          <a:lstStyle>
            <a:lvl1pPr algn="r">
              <a:defRPr sz="4320">
                <a:solidFill>
                  <a:schemeClr val="tx1">
                    <a:tint val="75000"/>
                  </a:schemeClr>
                </a:solidFill>
              </a:defRPr>
            </a:lvl1pPr>
          </a:lstStyle>
          <a:p>
            <a:fld id="{584AE653-F1DC-4DC3-97D4-DCC84D7182B0}" type="slidenum">
              <a:rPr lang="en-US" smtClean="0"/>
              <a:t>‹#›</a:t>
            </a:fld>
            <a:endParaRPr lang="en-US"/>
          </a:p>
        </p:txBody>
      </p:sp>
    </p:spTree>
    <p:extLst>
      <p:ext uri="{BB962C8B-B14F-4D97-AF65-F5344CB8AC3E}">
        <p14:creationId xmlns:p14="http://schemas.microsoft.com/office/powerpoint/2010/main" val="2032989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5EB94CEA-FB5B-4368-A30E-50290BF0F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8285" y="35831249"/>
            <a:ext cx="3534565" cy="2435104"/>
          </a:xfrm>
          <a:prstGeom prst="rect">
            <a:avLst/>
          </a:prstGeom>
        </p:spPr>
      </p:pic>
      <p:pic>
        <p:nvPicPr>
          <p:cNvPr id="34" name="Picture 33">
            <a:extLst>
              <a:ext uri="{FF2B5EF4-FFF2-40B4-BE49-F238E27FC236}">
                <a16:creationId xmlns:a16="http://schemas.microsoft.com/office/drawing/2014/main" id="{3BE2A215-C30B-4148-BBB9-701973F62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8950" y="25819993"/>
            <a:ext cx="2564145" cy="2171650"/>
          </a:xfrm>
          <a:prstGeom prst="rect">
            <a:avLst/>
          </a:prstGeom>
        </p:spPr>
      </p:pic>
      <p:pic>
        <p:nvPicPr>
          <p:cNvPr id="32" name="Picture 31">
            <a:extLst>
              <a:ext uri="{FF2B5EF4-FFF2-40B4-BE49-F238E27FC236}">
                <a16:creationId xmlns:a16="http://schemas.microsoft.com/office/drawing/2014/main" id="{990CC891-C2ED-4D0E-BD0E-22E0238BA5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9872" y="20945646"/>
            <a:ext cx="3534565" cy="3705225"/>
          </a:xfrm>
          <a:prstGeom prst="rect">
            <a:avLst/>
          </a:prstGeom>
        </p:spPr>
      </p:pic>
      <p:sp>
        <p:nvSpPr>
          <p:cNvPr id="26" name="TextBox 25">
            <a:extLst>
              <a:ext uri="{FF2B5EF4-FFF2-40B4-BE49-F238E27FC236}">
                <a16:creationId xmlns:a16="http://schemas.microsoft.com/office/drawing/2014/main" id="{45A8335A-3FBC-427F-A042-345A950B0A33}"/>
              </a:ext>
            </a:extLst>
          </p:cNvPr>
          <p:cNvSpPr txBox="1"/>
          <p:nvPr/>
        </p:nvSpPr>
        <p:spPr>
          <a:xfrm>
            <a:off x="11518387" y="6978315"/>
            <a:ext cx="9926051" cy="29638883"/>
          </a:xfrm>
          <a:prstGeom prst="rect">
            <a:avLst/>
          </a:prstGeom>
          <a:noFill/>
        </p:spPr>
        <p:txBody>
          <a:bodyPr wrap="square" rtlCol="0">
            <a:spAutoFit/>
          </a:bodyPr>
          <a:lstStyle/>
          <a:p>
            <a:r>
              <a:rPr lang="en-US" sz="3200" b="1" dirty="0">
                <a:cs typeface="Arial" panose="020B0604020202020204" pitchFamily="34" charset="0"/>
              </a:rPr>
              <a:t>Data Collection Process:</a:t>
            </a:r>
            <a:endParaRPr lang="en-US" sz="3200" dirty="0">
              <a:cs typeface="Arial" panose="020B0604020202020204" pitchFamily="34" charset="0"/>
            </a:endParaRPr>
          </a:p>
          <a:p>
            <a:r>
              <a:rPr lang="en-US" sz="3200" dirty="0">
                <a:cs typeface="Arial" panose="020B0604020202020204" pitchFamily="34" charset="0"/>
              </a:rPr>
              <a:t>The general process we followed to obtain data is as follows:</a:t>
            </a:r>
          </a:p>
          <a:p>
            <a:pPr marL="971550" lvl="1" indent="-514350">
              <a:buFont typeface="+mj-lt"/>
              <a:buAutoNum type="arabicPeriod"/>
            </a:pPr>
            <a:r>
              <a:rPr lang="en-US" sz="3200" dirty="0">
                <a:cs typeface="Arial" panose="020B0604020202020204" pitchFamily="34" charset="0"/>
              </a:rPr>
              <a:t>We would open the app and hand the tester the phone</a:t>
            </a:r>
          </a:p>
          <a:p>
            <a:pPr marL="971550" lvl="1" indent="-514350">
              <a:buFont typeface="+mj-lt"/>
              <a:buAutoNum type="arabicPeriod"/>
            </a:pPr>
            <a:r>
              <a:rPr lang="en-US" sz="3200" dirty="0">
                <a:cs typeface="Arial" panose="020B0604020202020204" pitchFamily="34" charset="0"/>
              </a:rPr>
              <a:t>The tester would press the “Start” button and conduct the task </a:t>
            </a:r>
            <a:r>
              <a:rPr lang="en-US" sz="3200" dirty="0">
                <a:cs typeface="Arial" panose="020B0604020202020204" pitchFamily="34" charset="0"/>
                <a:sym typeface="Wingdings" panose="05000000000000000000" pitchFamily="2" charset="2"/>
              </a:rPr>
              <a:t> the “Start” triggers both the accelerometer and gyroscope to begin recording data</a:t>
            </a:r>
          </a:p>
          <a:p>
            <a:pPr marL="971550" lvl="1" indent="-514350">
              <a:buFont typeface="+mj-lt"/>
              <a:buAutoNum type="arabicPeriod"/>
            </a:pPr>
            <a:r>
              <a:rPr lang="en-US" sz="3200" dirty="0">
                <a:cs typeface="Arial" panose="020B0604020202020204" pitchFamily="34" charset="0"/>
                <a:sym typeface="Wingdings" panose="05000000000000000000" pitchFamily="2" charset="2"/>
              </a:rPr>
              <a:t>After the task is finished, the user would hit the “Stop” button, which would save the recorded data to a text file</a:t>
            </a:r>
          </a:p>
          <a:p>
            <a:pPr marL="971550" lvl="1" indent="-514350">
              <a:buFont typeface="+mj-lt"/>
              <a:buAutoNum type="arabicPeriod"/>
            </a:pPr>
            <a:r>
              <a:rPr lang="en-US" sz="3200" dirty="0">
                <a:cs typeface="Arial" panose="020B0604020202020204" pitchFamily="34" charset="0"/>
                <a:sym typeface="Wingdings" panose="05000000000000000000" pitchFamily="2" charset="2"/>
              </a:rPr>
              <a:t>After all physical tasks were complete, the user would push the “Prompt” button, randomly generating a three word phrase for the users to copy  the tester would not be able to use backspace or autocorrect</a:t>
            </a:r>
          </a:p>
          <a:p>
            <a:pPr lvl="1"/>
            <a:endParaRPr lang="en-US" sz="3200" dirty="0">
              <a:cs typeface="Arial" panose="020B0604020202020204" pitchFamily="34" charset="0"/>
              <a:sym typeface="Wingdings" panose="05000000000000000000" pitchFamily="2" charset="2"/>
            </a:endParaRPr>
          </a:p>
          <a:p>
            <a:pPr lvl="1"/>
            <a:r>
              <a:rPr lang="en-US" sz="3200" b="1" dirty="0">
                <a:cs typeface="Arial" panose="020B0604020202020204" pitchFamily="34" charset="0"/>
                <a:sym typeface="Wingdings" panose="05000000000000000000" pitchFamily="2" charset="2"/>
              </a:rPr>
              <a:t>Controls:</a:t>
            </a:r>
          </a:p>
          <a:p>
            <a:pPr lvl="1"/>
            <a:r>
              <a:rPr lang="en-US" sz="3200" dirty="0">
                <a:cs typeface="Arial" panose="020B0604020202020204" pitchFamily="34" charset="0"/>
                <a:sym typeface="Wingdings" panose="05000000000000000000" pitchFamily="2" charset="2"/>
              </a:rPr>
              <a:t>Each tester would run through the above set of tasks twice, the first round would be to emulate a “sober” state, and the second round would require users to wear the “drunk goggles” to emulate a “drunk” state.</a:t>
            </a:r>
          </a:p>
          <a:p>
            <a:pPr lvl="1"/>
            <a:endParaRPr lang="en-US" sz="3200" dirty="0">
              <a:cs typeface="Arial" panose="020B0604020202020204" pitchFamily="34" charset="0"/>
              <a:sym typeface="Wingdings" panose="05000000000000000000" pitchFamily="2" charset="2"/>
            </a:endParaRPr>
          </a:p>
          <a:p>
            <a:pPr lvl="1"/>
            <a:r>
              <a:rPr lang="en-US" sz="3200" b="1" dirty="0">
                <a:cs typeface="Arial" panose="020B0604020202020204" pitchFamily="34" charset="0"/>
                <a:sym typeface="Wingdings" panose="05000000000000000000" pitchFamily="2" charset="2"/>
              </a:rPr>
              <a:t>Features:</a:t>
            </a:r>
          </a:p>
          <a:p>
            <a:pPr lvl="1"/>
            <a:r>
              <a:rPr lang="en-US" sz="3200" dirty="0">
                <a:cs typeface="Arial" panose="020B0604020202020204" pitchFamily="34" charset="0"/>
                <a:sym typeface="Wingdings" panose="05000000000000000000" pitchFamily="2" charset="2"/>
              </a:rPr>
              <a:t>We are applying a supervised learning approach with three main features:</a:t>
            </a:r>
          </a:p>
          <a:p>
            <a:pPr lvl="1"/>
            <a:endParaRPr lang="en-US" sz="3200"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Accelerometer</a:t>
            </a:r>
            <a:r>
              <a:rPr lang="en-US" sz="3200" dirty="0">
                <a:cs typeface="Arial" panose="020B0604020202020204" pitchFamily="34" charset="0"/>
                <a:sym typeface="Wingdings" panose="05000000000000000000" pitchFamily="2" charset="2"/>
              </a:rPr>
              <a:t>: this sensor measures </a:t>
            </a:r>
          </a:p>
          <a:p>
            <a:pPr lvl="1"/>
            <a:r>
              <a:rPr lang="en-US" sz="3200" dirty="0">
                <a:cs typeface="Arial" panose="020B0604020202020204" pitchFamily="34" charset="0"/>
                <a:sym typeface="Wingdings" panose="05000000000000000000" pitchFamily="2" charset="2"/>
              </a:rPr>
              <a:t>the value of a change in velocity for </a:t>
            </a:r>
          </a:p>
          <a:p>
            <a:pPr lvl="1"/>
            <a:r>
              <a:rPr lang="en-US" sz="3200" dirty="0">
                <a:cs typeface="Arial" panose="020B0604020202020204" pitchFamily="34" charset="0"/>
                <a:sym typeface="Wingdings" panose="05000000000000000000" pitchFamily="2" charset="2"/>
              </a:rPr>
              <a:t>all axes (x, y, z). Direction does not matter </a:t>
            </a:r>
          </a:p>
          <a:p>
            <a:pPr lvl="1"/>
            <a:r>
              <a:rPr lang="en-US" sz="3200" dirty="0">
                <a:cs typeface="Arial" panose="020B0604020202020204" pitchFamily="34" charset="0"/>
                <a:sym typeface="Wingdings" panose="05000000000000000000" pitchFamily="2" charset="2"/>
              </a:rPr>
              <a:t>much in this case, so we computed </a:t>
            </a:r>
          </a:p>
          <a:p>
            <a:pPr lvl="1"/>
            <a:r>
              <a:rPr lang="en-US" sz="3200" dirty="0">
                <a:cs typeface="Arial" panose="020B0604020202020204" pitchFamily="34" charset="0"/>
                <a:sym typeface="Wingdings" panose="05000000000000000000" pitchFamily="2" charset="2"/>
              </a:rPr>
              <a:t>the magnitude of the acceleration </a:t>
            </a:r>
          </a:p>
          <a:p>
            <a:pPr lvl="1"/>
            <a:r>
              <a:rPr lang="en-US" sz="3200" dirty="0">
                <a:cs typeface="Arial" panose="020B0604020202020204" pitchFamily="34" charset="0"/>
                <a:sym typeface="Wingdings" panose="05000000000000000000" pitchFamily="2" charset="2"/>
              </a:rPr>
              <a:t>vector to use in our model.</a:t>
            </a:r>
          </a:p>
          <a:p>
            <a:pPr lvl="1"/>
            <a:r>
              <a:rPr lang="en-US" sz="3200" dirty="0">
                <a:cs typeface="Arial" panose="020B0604020202020204" pitchFamily="34" charset="0"/>
                <a:sym typeface="Wingdings" panose="05000000000000000000" pitchFamily="2" charset="2"/>
              </a:rPr>
              <a:t>This is particularly useful for recording </a:t>
            </a:r>
          </a:p>
          <a:p>
            <a:pPr lvl="1"/>
            <a:r>
              <a:rPr lang="en-US" sz="3200" dirty="0">
                <a:cs typeface="Arial" panose="020B0604020202020204" pitchFamily="34" charset="0"/>
                <a:sym typeface="Wingdings" panose="05000000000000000000" pitchFamily="2" charset="2"/>
              </a:rPr>
              <a:t>sharp changes in motion or </a:t>
            </a:r>
          </a:p>
          <a:p>
            <a:pPr lvl="1"/>
            <a:r>
              <a:rPr lang="en-US" sz="3200" dirty="0">
                <a:cs typeface="Arial" panose="020B0604020202020204" pitchFamily="34" charset="0"/>
                <a:sym typeface="Wingdings" panose="05000000000000000000" pitchFamily="2" charset="2"/>
              </a:rPr>
              <a:t>subtle and periodic motion patterns </a:t>
            </a:r>
          </a:p>
          <a:p>
            <a:pPr lvl="1"/>
            <a:r>
              <a:rPr lang="en-US" sz="3200" dirty="0">
                <a:cs typeface="Arial" panose="020B0604020202020204" pitchFamily="34" charset="0"/>
                <a:sym typeface="Wingdings" panose="05000000000000000000" pitchFamily="2" charset="2"/>
              </a:rPr>
              <a:t>(such as stumbling while intoxicated).</a:t>
            </a:r>
          </a:p>
          <a:p>
            <a:pPr lvl="1"/>
            <a:r>
              <a:rPr lang="en-US" sz="3200" dirty="0">
                <a:cs typeface="Arial" panose="020B0604020202020204" pitchFamily="34" charset="0"/>
                <a:sym typeface="Wingdings" panose="05000000000000000000" pitchFamily="2" charset="2"/>
              </a:rPr>
              <a:t> </a:t>
            </a:r>
            <a:endParaRPr lang="en-US" sz="3200" u="sng"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Gyroscope</a:t>
            </a:r>
            <a:r>
              <a:rPr lang="en-US" sz="3200" dirty="0">
                <a:cs typeface="Arial" panose="020B0604020202020204" pitchFamily="34" charset="0"/>
                <a:sym typeface="Wingdings" panose="05000000000000000000" pitchFamily="2" charset="2"/>
              </a:rPr>
              <a:t>: while the accelerometer </a:t>
            </a:r>
          </a:p>
          <a:p>
            <a:pPr lvl="1"/>
            <a:r>
              <a:rPr lang="en-US" sz="3200" dirty="0">
                <a:cs typeface="Arial" panose="020B0604020202020204" pitchFamily="34" charset="0"/>
                <a:sym typeface="Wingdings" panose="05000000000000000000" pitchFamily="2" charset="2"/>
              </a:rPr>
              <a:t>can show a change in movement,</a:t>
            </a:r>
          </a:p>
          <a:p>
            <a:pPr lvl="1"/>
            <a:r>
              <a:rPr lang="en-US" sz="3200" dirty="0">
                <a:cs typeface="Arial" panose="020B0604020202020204" pitchFamily="34" charset="0"/>
                <a:sym typeface="Wingdings" panose="05000000000000000000" pitchFamily="2" charset="2"/>
              </a:rPr>
              <a:t>the gyroscope reveals  whether</a:t>
            </a:r>
          </a:p>
          <a:p>
            <a:pPr lvl="1"/>
            <a:r>
              <a:rPr lang="en-US" sz="3200" dirty="0">
                <a:cs typeface="Arial" panose="020B0604020202020204" pitchFamily="34" charset="0"/>
                <a:sym typeface="Wingdings" panose="05000000000000000000" pitchFamily="2" charset="2"/>
              </a:rPr>
              <a:t>the orientation of the </a:t>
            </a:r>
          </a:p>
          <a:p>
            <a:pPr lvl="1"/>
            <a:r>
              <a:rPr lang="en-US" sz="3200" dirty="0">
                <a:cs typeface="Arial" panose="020B0604020202020204" pitchFamily="34" charset="0"/>
                <a:sym typeface="Wingdings" panose="05000000000000000000" pitchFamily="2" charset="2"/>
              </a:rPr>
              <a:t>individual has changed. Again, our goal was to capture</a:t>
            </a:r>
          </a:p>
          <a:p>
            <a:pPr lvl="1"/>
            <a:r>
              <a:rPr lang="en-US" sz="3200" dirty="0">
                <a:cs typeface="Arial" panose="020B0604020202020204" pitchFamily="34" charset="0"/>
                <a:sym typeface="Wingdings" panose="05000000000000000000" pitchFamily="2" charset="2"/>
              </a:rPr>
              <a:t>overall postural sway, so we used the magnitude of the</a:t>
            </a:r>
          </a:p>
          <a:p>
            <a:pPr lvl="1"/>
            <a:r>
              <a:rPr lang="en-US" sz="3200" dirty="0">
                <a:cs typeface="Arial" panose="020B0604020202020204" pitchFamily="34" charset="0"/>
                <a:sym typeface="Wingdings" panose="05000000000000000000" pitchFamily="2" charset="2"/>
              </a:rPr>
              <a:t>gyroscope vector as our second feature.</a:t>
            </a:r>
          </a:p>
          <a:p>
            <a:pPr lvl="1"/>
            <a:endParaRPr lang="en-US" sz="3200" u="sng" dirty="0">
              <a:cs typeface="Arial" panose="020B0604020202020204" pitchFamily="34" charset="0"/>
              <a:sym typeface="Wingdings" panose="05000000000000000000" pitchFamily="2" charset="2"/>
            </a:endParaRPr>
          </a:p>
          <a:p>
            <a:pPr lvl="1"/>
            <a:r>
              <a:rPr lang="en-US" sz="3200" u="sng" dirty="0">
                <a:cs typeface="Arial" panose="020B0604020202020204" pitchFamily="34" charset="0"/>
                <a:sym typeface="Wingdings" panose="05000000000000000000" pitchFamily="2" charset="2"/>
              </a:rPr>
              <a:t>Three Word Prompt</a:t>
            </a:r>
            <a:r>
              <a:rPr lang="en-US" sz="3200" dirty="0">
                <a:cs typeface="Arial" panose="020B0604020202020204" pitchFamily="34" charset="0"/>
                <a:sym typeface="Wingdings" panose="05000000000000000000" pitchFamily="2" charset="2"/>
              </a:rPr>
              <a:t>: Although not currently integrated with our model, the typing accuracy of users who are intoxicated tends to greatly differ from the accuracy of users who are sober. In order to simulate this, the app has the ability to prompt the user with a randomly generated three word string. The user input along with the “correct” string is recorded, and we then compute the minimum edit distance between the two strings using the </a:t>
            </a:r>
            <a:r>
              <a:rPr lang="en-US" sz="3200" dirty="0" err="1">
                <a:cs typeface="Arial" panose="020B0604020202020204" pitchFamily="34" charset="0"/>
                <a:sym typeface="Wingdings" panose="05000000000000000000" pitchFamily="2" charset="2"/>
              </a:rPr>
              <a:t>Levenshtein</a:t>
            </a:r>
            <a:r>
              <a:rPr lang="en-US" sz="3200" dirty="0">
                <a:cs typeface="Arial" panose="020B0604020202020204" pitchFamily="34" charset="0"/>
                <a:sym typeface="Wingdings" panose="05000000000000000000" pitchFamily="2" charset="2"/>
              </a:rPr>
              <a:t> Distance Algorithm. This allows us to to quantifiably determine how many mistakes were made when the user tried to enter the input string, which we use as our third feature and final feature for classification.</a:t>
            </a:r>
            <a:endParaRPr lang="en-US" sz="3200" u="sng" dirty="0">
              <a:cs typeface="Arial" panose="020B0604020202020204" pitchFamily="34" charset="0"/>
              <a:sym typeface="Wingdings" panose="05000000000000000000" pitchFamily="2" charset="2"/>
            </a:endParaRPr>
          </a:p>
        </p:txBody>
      </p:sp>
      <p:sp>
        <p:nvSpPr>
          <p:cNvPr id="4" name="TextBox 3">
            <a:extLst>
              <a:ext uri="{FF2B5EF4-FFF2-40B4-BE49-F238E27FC236}">
                <a16:creationId xmlns:a16="http://schemas.microsoft.com/office/drawing/2014/main" id="{04E37C77-3DA9-42EC-A444-C31C4B7C9C79}"/>
              </a:ext>
            </a:extLst>
          </p:cNvPr>
          <p:cNvSpPr txBox="1"/>
          <p:nvPr/>
        </p:nvSpPr>
        <p:spPr>
          <a:xfrm>
            <a:off x="797170" y="914400"/>
            <a:ext cx="31347508" cy="5139869"/>
          </a:xfrm>
          <a:prstGeom prst="rect">
            <a:avLst/>
          </a:prstGeom>
          <a:noFill/>
        </p:spPr>
        <p:txBody>
          <a:bodyPr wrap="square" rtlCol="0">
            <a:spAutoFit/>
          </a:bodyPr>
          <a:lstStyle/>
          <a:p>
            <a:pPr algn="ctr"/>
            <a:r>
              <a:rPr lang="en-US" sz="8000" b="1" dirty="0" err="1">
                <a:latin typeface="Arial" panose="020B0604020202020204" pitchFamily="34" charset="0"/>
                <a:cs typeface="Arial" panose="020B0604020202020204" pitchFamily="34" charset="0"/>
              </a:rPr>
              <a:t>BlackoutAlert</a:t>
            </a:r>
            <a:endParaRPr lang="en-US" sz="8000" b="1"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Phone Application for Classifying Intoxication Level</a:t>
            </a:r>
          </a:p>
          <a:p>
            <a:pPr algn="ctr"/>
            <a:endParaRPr lang="en-US" sz="7200" dirty="0">
              <a:latin typeface="Arial" panose="020B0604020202020204" pitchFamily="34" charset="0"/>
              <a:cs typeface="Arial" panose="020B0604020202020204" pitchFamily="34" charset="0"/>
            </a:endParaRPr>
          </a:p>
          <a:p>
            <a:pPr algn="ctr"/>
            <a:r>
              <a:rPr lang="en-US" sz="6000" dirty="0" err="1">
                <a:latin typeface="Arial" panose="020B0604020202020204" pitchFamily="34" charset="0"/>
                <a:cs typeface="Arial" panose="020B0604020202020204" pitchFamily="34" charset="0"/>
              </a:rPr>
              <a:t>Faadhil</a:t>
            </a:r>
            <a:r>
              <a:rPr lang="en-US" sz="6000" dirty="0">
                <a:latin typeface="Arial" panose="020B0604020202020204" pitchFamily="34" charset="0"/>
                <a:cs typeface="Arial" panose="020B0604020202020204" pitchFamily="34" charset="0"/>
              </a:rPr>
              <a:t> Moheed (fm363), Julian Massarani (jm2249)</a:t>
            </a:r>
          </a:p>
          <a:p>
            <a:pPr algn="ctr"/>
            <a:r>
              <a:rPr lang="en-US" sz="4400" dirty="0">
                <a:latin typeface="Arial" panose="020B0604020202020204" pitchFamily="34" charset="0"/>
                <a:cs typeface="Arial" panose="020B0604020202020204" pitchFamily="34" charset="0"/>
              </a:rPr>
              <a:t>INFO 4120 - Ubiquitous Computing, Cornell University, Ithaca, NY, 14853</a:t>
            </a:r>
          </a:p>
        </p:txBody>
      </p:sp>
      <p:sp>
        <p:nvSpPr>
          <p:cNvPr id="9" name="TextBox 8">
            <a:extLst>
              <a:ext uri="{FF2B5EF4-FFF2-40B4-BE49-F238E27FC236}">
                <a16:creationId xmlns:a16="http://schemas.microsoft.com/office/drawing/2014/main" id="{F17BBC8C-0E86-41A6-BA5E-8879100D5F2C}"/>
              </a:ext>
            </a:extLst>
          </p:cNvPr>
          <p:cNvSpPr txBox="1"/>
          <p:nvPr/>
        </p:nvSpPr>
        <p:spPr>
          <a:xfrm>
            <a:off x="818148" y="6978315"/>
            <a:ext cx="9926051" cy="18682037"/>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MOTIVATION AND GOALS</a:t>
            </a:r>
            <a:endParaRPr lang="en-US" sz="4400" b="1" dirty="0"/>
          </a:p>
          <a:p>
            <a:r>
              <a:rPr lang="en-US" sz="3200" b="1" dirty="0"/>
              <a:t>Motivation:</a:t>
            </a:r>
          </a:p>
          <a:p>
            <a:r>
              <a:rPr lang="en-US" sz="3200" dirty="0"/>
              <a:t>Drinking especially on college campuses can have serious and life threatening repercussions. For example, college students in particular tend to walk home after parties, and an individual who has had too much to drink may not be in the right state of mind to arrive home safely. We have created an android application that combines various smart phone sensors (accelerometer, gyroscope, user prompts) with a machine learning model that classifies one’s level of intoxication through ubiquitous sensing capabilities. The data gathered through the phone sensors in particular can allow us to display to the screen information regarding the current state of the user and help them make more informed decisions about their current intoxication level. Having a phone application that runs in the background, especially during periods when students tend to party (Friday/Saturday nights), that specifically monitor for sudden changes in orientation or direction can ultimately help save people from serious or potentially fatal injuries.</a:t>
            </a:r>
          </a:p>
          <a:p>
            <a:endParaRPr lang="en-US" sz="3200" dirty="0"/>
          </a:p>
          <a:p>
            <a:r>
              <a:rPr lang="en-US" sz="3200" b="1" dirty="0"/>
              <a:t>Goals:</a:t>
            </a:r>
          </a:p>
          <a:p>
            <a:pPr marL="457200" indent="-457200">
              <a:buFont typeface="Arial" panose="020B0604020202020204" pitchFamily="34" charset="0"/>
              <a:buChar char="•"/>
            </a:pPr>
            <a:r>
              <a:rPr lang="en-US" sz="3200" i="1" u="sng" dirty="0"/>
              <a:t>Impact</a:t>
            </a:r>
            <a:r>
              <a:rPr lang="en-US" sz="3200" dirty="0"/>
              <a:t>: People often underestimate how intoxicated they are, and this application would allow them to assess their intoxication level and hopefully make more informed decisions on what to do next. </a:t>
            </a:r>
          </a:p>
          <a:p>
            <a:pPr marL="457200" indent="-457200" fontAlgn="base">
              <a:buFont typeface="Arial" panose="020B0604020202020204" pitchFamily="34" charset="0"/>
              <a:buChar char="•"/>
            </a:pPr>
            <a:r>
              <a:rPr lang="en-US" sz="3200" i="1" u="sng" dirty="0"/>
              <a:t>Contribution and Benefits</a:t>
            </a:r>
            <a:r>
              <a:rPr lang="en-US" sz="3200" dirty="0"/>
              <a:t>: School officials/organizations could use the application to gather data about college nightlife. They could use the data to provide better care for students in need of medical attention. </a:t>
            </a:r>
          </a:p>
          <a:p>
            <a:pPr marL="457200" indent="-457200" fontAlgn="base">
              <a:buFont typeface="Arial" panose="020B0604020202020204" pitchFamily="34" charset="0"/>
              <a:buChar char="•"/>
            </a:pPr>
            <a:endParaRPr lang="en-US" sz="3200" dirty="0"/>
          </a:p>
          <a:p>
            <a:pPr fontAlgn="base"/>
            <a:r>
              <a:rPr lang="en-US" sz="4400" b="1" dirty="0">
                <a:latin typeface="Arial" panose="020B0604020202020204" pitchFamily="34" charset="0"/>
                <a:cs typeface="Arial" panose="020B0604020202020204" pitchFamily="34" charset="0"/>
              </a:rPr>
              <a:t>METHODS</a:t>
            </a:r>
            <a:endParaRPr lang="en-US" sz="4400" dirty="0">
              <a:latin typeface="Arial" panose="020B0604020202020204" pitchFamily="34" charset="0"/>
              <a:cs typeface="Arial" panose="020B0604020202020204" pitchFamily="34" charset="0"/>
            </a:endParaRPr>
          </a:p>
          <a:p>
            <a:pPr fontAlgn="base"/>
            <a:r>
              <a:rPr lang="en-US" sz="3200" b="1" dirty="0">
                <a:cs typeface="Arial" panose="020B0604020202020204" pitchFamily="34" charset="0"/>
              </a:rPr>
              <a:t>Data Collection:</a:t>
            </a:r>
            <a:endParaRPr lang="en-US" sz="3200" dirty="0">
              <a:cs typeface="Arial" panose="020B0604020202020204" pitchFamily="34" charset="0"/>
            </a:endParaRPr>
          </a:p>
          <a:p>
            <a:pPr fontAlgn="base"/>
            <a:r>
              <a:rPr lang="en-US" sz="3200" dirty="0">
                <a:cs typeface="Arial" panose="020B0604020202020204" pitchFamily="34" charset="0"/>
              </a:rPr>
              <a:t>Currently, the application in its early stages serves as our data collection platform. Below are some screenshots taken from the UI itself:</a:t>
            </a:r>
          </a:p>
        </p:txBody>
      </p:sp>
      <p:pic>
        <p:nvPicPr>
          <p:cNvPr id="11" name="Picture 10">
            <a:extLst>
              <a:ext uri="{FF2B5EF4-FFF2-40B4-BE49-F238E27FC236}">
                <a16:creationId xmlns:a16="http://schemas.microsoft.com/office/drawing/2014/main" id="{E3964F18-2BE0-4B1D-B639-B4A0A599A9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3385" y="25981651"/>
            <a:ext cx="4150089" cy="7377936"/>
          </a:xfrm>
          <a:prstGeom prst="rect">
            <a:avLst/>
          </a:prstGeom>
        </p:spPr>
      </p:pic>
      <p:pic>
        <p:nvPicPr>
          <p:cNvPr id="13" name="Picture 12">
            <a:extLst>
              <a:ext uri="{FF2B5EF4-FFF2-40B4-BE49-F238E27FC236}">
                <a16:creationId xmlns:a16="http://schemas.microsoft.com/office/drawing/2014/main" id="{7B613F11-6C93-4C87-A37A-3E0B9C3A7A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0569" y="25981651"/>
            <a:ext cx="4150089" cy="7377935"/>
          </a:xfrm>
          <a:prstGeom prst="rect">
            <a:avLst/>
          </a:prstGeom>
        </p:spPr>
      </p:pic>
      <p:sp>
        <p:nvSpPr>
          <p:cNvPr id="24" name="TextBox 23">
            <a:extLst>
              <a:ext uri="{FF2B5EF4-FFF2-40B4-BE49-F238E27FC236}">
                <a16:creationId xmlns:a16="http://schemas.microsoft.com/office/drawing/2014/main" id="{CA653031-1D0D-4336-BABE-946A8431BFCF}"/>
              </a:ext>
            </a:extLst>
          </p:cNvPr>
          <p:cNvSpPr txBox="1"/>
          <p:nvPr/>
        </p:nvSpPr>
        <p:spPr>
          <a:xfrm>
            <a:off x="22218627" y="6978315"/>
            <a:ext cx="9926051" cy="32008763"/>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RESULTS AND EVALUATION</a:t>
            </a:r>
          </a:p>
          <a:p>
            <a:r>
              <a:rPr lang="en-US" sz="3200" dirty="0">
                <a:cs typeface="Arial" panose="020B0604020202020204" pitchFamily="34" charset="0"/>
              </a:rPr>
              <a:t>Number of testers: 10 (1 sober, 1 “drunk”, 1 drunk goggles)</a:t>
            </a:r>
          </a:p>
          <a:p>
            <a:r>
              <a:rPr lang="en-US" sz="3200" dirty="0">
                <a:cs typeface="Arial" panose="020B0604020202020204" pitchFamily="34" charset="0"/>
              </a:rPr>
              <a:t>The plots for each activity are as follows:</a:t>
            </a:r>
          </a:p>
          <a:p>
            <a:r>
              <a:rPr lang="en-US" sz="3200" b="1" dirty="0">
                <a:cs typeface="Arial" panose="020B0604020202020204" pitchFamily="34" charset="0"/>
              </a:rPr>
              <a:t>Key</a:t>
            </a:r>
            <a:r>
              <a:rPr lang="en-US" sz="3200" dirty="0">
                <a:cs typeface="Arial" panose="020B0604020202020204" pitchFamily="34" charset="0"/>
              </a:rPr>
              <a:t>: (0 = sober, 1 = “drunk”, 2 = drunk goggles or “coma”)</a:t>
            </a:r>
          </a:p>
          <a:p>
            <a:r>
              <a:rPr lang="en-US" sz="3200" u="sng" dirty="0">
                <a:cs typeface="Arial" panose="020B0604020202020204" pitchFamily="34" charset="0"/>
              </a:rPr>
              <a:t>Stand Still </a:t>
            </a:r>
            <a:r>
              <a:rPr lang="mr-IN" sz="3200" dirty="0">
                <a:cs typeface="Arial" panose="020B0604020202020204" pitchFamily="34" charset="0"/>
              </a:rPr>
              <a:t>–</a:t>
            </a:r>
            <a:r>
              <a:rPr lang="en-US" sz="3200" dirty="0">
                <a:cs typeface="Arial" panose="020B0604020202020204" pitchFamily="34" charset="0"/>
              </a:rPr>
              <a:t> Classifier Accuracy: 81.30%</a:t>
            </a:r>
          </a:p>
          <a:p>
            <a:endParaRPr lang="en-US" sz="3200" u="sng" dirty="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4400" b="1" dirty="0">
              <a:latin typeface="Arial" panose="020B0604020202020204" pitchFamily="34" charset="0"/>
              <a:cs typeface="Arial" panose="020B0604020202020204" pitchFamily="34" charset="0"/>
            </a:endParaRPr>
          </a:p>
          <a:p>
            <a:endParaRPr lang="en-US" sz="3200" dirty="0"/>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Straight Line </a:t>
            </a:r>
            <a:r>
              <a:rPr lang="mr-IN" sz="3200" dirty="0">
                <a:cs typeface="Arial" panose="020B0604020202020204" pitchFamily="34" charset="0"/>
              </a:rPr>
              <a:t>–</a:t>
            </a:r>
            <a:r>
              <a:rPr lang="en-US" sz="3200" dirty="0">
                <a:cs typeface="Arial" panose="020B0604020202020204" pitchFamily="34" charset="0"/>
              </a:rPr>
              <a:t> Classifier Accuracy: 71.95%</a:t>
            </a:r>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Heel To Toe </a:t>
            </a:r>
            <a:r>
              <a:rPr lang="mr-IN" sz="3200" dirty="0">
                <a:cs typeface="Arial" panose="020B0604020202020204" pitchFamily="34" charset="0"/>
              </a:rPr>
              <a:t>–</a:t>
            </a:r>
            <a:r>
              <a:rPr lang="en-US" sz="3200" dirty="0">
                <a:cs typeface="Arial" panose="020B0604020202020204" pitchFamily="34" charset="0"/>
              </a:rPr>
              <a:t> Classifier Accuracy: 94.71%</a:t>
            </a: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r>
              <a:rPr lang="en-US" sz="3200" u="sng" dirty="0">
                <a:cs typeface="Arial" panose="020B0604020202020204" pitchFamily="34" charset="0"/>
              </a:rPr>
              <a:t>One Leg Balance </a:t>
            </a:r>
            <a:r>
              <a:rPr lang="mr-IN" sz="3200" dirty="0">
                <a:cs typeface="Arial" panose="020B0604020202020204" pitchFamily="34" charset="0"/>
              </a:rPr>
              <a:t>–</a:t>
            </a:r>
            <a:r>
              <a:rPr lang="en-US" sz="3200" dirty="0">
                <a:cs typeface="Arial" panose="020B0604020202020204" pitchFamily="34" charset="0"/>
              </a:rPr>
              <a:t> Classifier Accuracy: 92.29%</a:t>
            </a:r>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3200" u="sng" dirty="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4400" b="1" dirty="0">
              <a:latin typeface="Arial" panose="020B0604020202020204" pitchFamily="34" charset="0"/>
              <a:cs typeface="Arial" panose="020B0604020202020204" pitchFamily="34" charset="0"/>
            </a:endParaRPr>
          </a:p>
          <a:p>
            <a:pPr fontAlgn="base"/>
            <a:endParaRPr lang="en-US" sz="3200" b="1" dirty="0">
              <a:cs typeface="Arial" panose="020B0604020202020204" pitchFamily="34" charset="0"/>
            </a:endParaRPr>
          </a:p>
          <a:p>
            <a:pPr fontAlgn="base"/>
            <a:r>
              <a:rPr lang="en-US" sz="3200" b="1" dirty="0">
                <a:cs typeface="Arial" panose="020B0604020202020204" pitchFamily="34" charset="0"/>
              </a:rPr>
              <a:t>Evaluation</a:t>
            </a:r>
          </a:p>
          <a:p>
            <a:pPr fontAlgn="base"/>
            <a:r>
              <a:rPr lang="en-US" sz="3000" dirty="0">
                <a:ea typeface="Calibri" charset="0"/>
                <a:cs typeface="Calibri" charset="0"/>
              </a:rPr>
              <a:t>The One Leg Balance and Heel To Toe models appear to be our best predictors. This can be seen by both the high accuracy score as well as the separation of data into three decision regions. The others performed well, but the data overall appears to be overfitted due to limited data and/or outliers (which we hope to remove in the future). Precision and recall scores for each task were within +/- 3 of accuracy. </a:t>
            </a:r>
          </a:p>
          <a:p>
            <a:pPr fontAlgn="base"/>
            <a:r>
              <a:rPr lang="en-US" sz="3200" b="1" dirty="0">
                <a:cs typeface="Arial" panose="020B0604020202020204" pitchFamily="34" charset="0"/>
              </a:rPr>
              <a:t>Future Work:</a:t>
            </a:r>
          </a:p>
          <a:p>
            <a:pPr fontAlgn="base"/>
            <a:r>
              <a:rPr lang="en-US" sz="3000" dirty="0">
                <a:ea typeface="Calibri" charset="0"/>
                <a:cs typeface="Calibri" charset="0"/>
              </a:rPr>
              <a:t>All of the classification thus far was from data collected in a controlled setting. For the future, we are going to find a way to combine our 4 models to run in the background, and classify a user’s intoxication level while they are performing any activity. </a:t>
            </a:r>
          </a:p>
        </p:txBody>
      </p:sp>
      <p:sp>
        <p:nvSpPr>
          <p:cNvPr id="25" name="TextBox 24">
            <a:extLst>
              <a:ext uri="{FF2B5EF4-FFF2-40B4-BE49-F238E27FC236}">
                <a16:creationId xmlns:a16="http://schemas.microsoft.com/office/drawing/2014/main" id="{367A210A-FA8B-4ABA-982B-43F2878E2E8D}"/>
              </a:ext>
            </a:extLst>
          </p:cNvPr>
          <p:cNvSpPr txBox="1"/>
          <p:nvPr/>
        </p:nvSpPr>
        <p:spPr>
          <a:xfrm>
            <a:off x="818148" y="33661350"/>
            <a:ext cx="9926051" cy="4031873"/>
          </a:xfrm>
          <a:prstGeom prst="rect">
            <a:avLst/>
          </a:prstGeom>
          <a:noFill/>
        </p:spPr>
        <p:txBody>
          <a:bodyPr wrap="square" rtlCol="0">
            <a:spAutoFit/>
          </a:bodyPr>
          <a:lstStyle/>
          <a:p>
            <a:r>
              <a:rPr lang="en-US" sz="3200" dirty="0"/>
              <a:t>In order to train our machine learning model, we needed to collect data from users conducting very specific tasks. The tasks we chose are the following:</a:t>
            </a:r>
          </a:p>
          <a:p>
            <a:pPr marL="914400" lvl="1" indent="-457200">
              <a:buFont typeface="Arial" panose="020B0604020202020204" pitchFamily="34" charset="0"/>
              <a:buChar char="•"/>
            </a:pPr>
            <a:r>
              <a:rPr lang="en-US" sz="3200" dirty="0"/>
              <a:t>Stand still (~1 minute)</a:t>
            </a:r>
          </a:p>
          <a:p>
            <a:pPr marL="914400" lvl="1" indent="-457200">
              <a:buFont typeface="Arial" panose="020B0604020202020204" pitchFamily="34" charset="0"/>
              <a:buChar char="•"/>
            </a:pPr>
            <a:r>
              <a:rPr lang="en-US" sz="3200" dirty="0"/>
              <a:t>Walk in a straight line and back (~30 seconds)</a:t>
            </a:r>
          </a:p>
          <a:p>
            <a:pPr marL="914400" lvl="1" indent="-457200">
              <a:buFont typeface="Arial" panose="020B0604020202020204" pitchFamily="34" charset="0"/>
              <a:buChar char="•"/>
            </a:pPr>
            <a:r>
              <a:rPr lang="en-US" sz="3200" dirty="0"/>
              <a:t>Walk heel to toe and turn around (~30 seconds)</a:t>
            </a:r>
          </a:p>
          <a:p>
            <a:pPr marL="914400" lvl="1" indent="-457200">
              <a:buFont typeface="Arial" panose="020B0604020202020204" pitchFamily="34" charset="0"/>
              <a:buChar char="•"/>
            </a:pPr>
            <a:r>
              <a:rPr lang="en-US" sz="3200" dirty="0"/>
              <a:t>Balance on one leg (~30 seconds)</a:t>
            </a:r>
          </a:p>
          <a:p>
            <a:pPr marL="914400" lvl="1" indent="-457200">
              <a:buFont typeface="Arial" panose="020B0604020202020204" pitchFamily="34" charset="0"/>
              <a:buChar char="•"/>
            </a:pPr>
            <a:r>
              <a:rPr lang="en-US" sz="3200" dirty="0"/>
              <a:t>Type a randomly generated prompt</a:t>
            </a:r>
          </a:p>
        </p:txBody>
      </p:sp>
      <p:pic>
        <p:nvPicPr>
          <p:cNvPr id="38" name="Picture 37">
            <a:extLst>
              <a:ext uri="{FF2B5EF4-FFF2-40B4-BE49-F238E27FC236}">
                <a16:creationId xmlns:a16="http://schemas.microsoft.com/office/drawing/2014/main" id="{0A955D61-C96A-4233-9E84-FFE179DE9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16160" y="9850740"/>
            <a:ext cx="7746732" cy="4891211"/>
          </a:xfrm>
          <a:prstGeom prst="rect">
            <a:avLst/>
          </a:prstGeom>
        </p:spPr>
      </p:pic>
      <p:pic>
        <p:nvPicPr>
          <p:cNvPr id="40" name="Picture 39">
            <a:extLst>
              <a:ext uri="{FF2B5EF4-FFF2-40B4-BE49-F238E27FC236}">
                <a16:creationId xmlns:a16="http://schemas.microsoft.com/office/drawing/2014/main" id="{AE469F4F-19FC-4C40-BD07-AD7135BC0A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616160" y="15469761"/>
            <a:ext cx="7746732" cy="4892040"/>
          </a:xfrm>
          <a:prstGeom prst="rect">
            <a:avLst/>
          </a:prstGeom>
        </p:spPr>
      </p:pic>
      <p:pic>
        <p:nvPicPr>
          <p:cNvPr id="42" name="Picture 41">
            <a:extLst>
              <a:ext uri="{FF2B5EF4-FFF2-40B4-BE49-F238E27FC236}">
                <a16:creationId xmlns:a16="http://schemas.microsoft.com/office/drawing/2014/main" id="{2E1E7669-C611-4883-9703-423B58F4A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16159" y="21089611"/>
            <a:ext cx="7746733" cy="4892040"/>
          </a:xfrm>
          <a:prstGeom prst="rect">
            <a:avLst/>
          </a:prstGeom>
        </p:spPr>
      </p:pic>
      <p:pic>
        <p:nvPicPr>
          <p:cNvPr id="44" name="Picture 43">
            <a:extLst>
              <a:ext uri="{FF2B5EF4-FFF2-40B4-BE49-F238E27FC236}">
                <a16:creationId xmlns:a16="http://schemas.microsoft.com/office/drawing/2014/main" id="{8E7DFBD4-C4F4-42C3-BAA0-3DB171C45C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16159" y="26709461"/>
            <a:ext cx="7746733" cy="4891210"/>
          </a:xfrm>
          <a:prstGeom prst="rect">
            <a:avLst/>
          </a:prstGeom>
        </p:spPr>
      </p:pic>
    </p:spTree>
    <p:extLst>
      <p:ext uri="{BB962C8B-B14F-4D97-AF65-F5344CB8AC3E}">
        <p14:creationId xmlns:p14="http://schemas.microsoft.com/office/powerpoint/2010/main" val="30260752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570</TotalTime>
  <Words>1022</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Faadhil Ibrahim Moheed</dc:creator>
  <cp:lastModifiedBy>Faadhil Ibrahim Moheed</cp:lastModifiedBy>
  <cp:revision>51</cp:revision>
  <dcterms:created xsi:type="dcterms:W3CDTF">2018-04-29T16:30:11Z</dcterms:created>
  <dcterms:modified xsi:type="dcterms:W3CDTF">2018-04-30T03:58:10Z</dcterms:modified>
</cp:coreProperties>
</file>