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Source Sans Pr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SourceSansPr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SourceSansPro-italic.fntdata"/><Relationship Id="rId12" Type="http://schemas.openxmlformats.org/officeDocument/2006/relationships/slide" Target="slides/slide7.xml"/><Relationship Id="rId34" Type="http://schemas.openxmlformats.org/officeDocument/2006/relationships/font" Target="fonts/SourceSans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SourceSansPr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b1f28e9d0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b1f28e9d0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3294796b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3294796b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3294796b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3294796b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3294796b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3294796b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8ba7474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8ba7474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8ba74746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8ba7474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61c50ae8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61c50ae8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8ba74746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8ba74746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8ba74746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8ba74746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8ba74746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8ba74746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e22bf20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e22bf20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1f28e9d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1f28e9d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e22bf208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e22bf208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e22bf208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e22bf208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8ba74746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8ba74746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3294796b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3294796b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3294796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3294796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3294796b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3294796b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3294796b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3294796b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3294796b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3294796b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3294796b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3294796b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3294796b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3294796b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8ba74746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8ba74746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ublic.tableau.com/profile/jason.masurovsky#!/vizhome/Superheroes_Villains_Dashboard/Prototype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nnielr/marvel-superhero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650" y="1883950"/>
            <a:ext cx="4698351" cy="2646738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1000" fadeDir="5400012" kx="0" rotWithShape="0" algn="bl" stPos="0" sy="-100000" ky="0"/>
          </a:effectLst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83950"/>
            <a:ext cx="4445649" cy="26421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1000" fadeDir="5400012" kx="0" rotWithShape="0" algn="bl" stPos="0" sy="-100000" ky="0"/>
          </a:effectLst>
        </p:spPr>
      </p:pic>
      <p:sp>
        <p:nvSpPr>
          <p:cNvPr id="60" name="Google Shape;60;p13"/>
          <p:cNvSpPr txBox="1"/>
          <p:nvPr>
            <p:ph type="ctrTitle"/>
          </p:nvPr>
        </p:nvSpPr>
        <p:spPr>
          <a:xfrm>
            <a:off x="64475" y="0"/>
            <a:ext cx="8256900" cy="23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3221"/>
              <a:buNone/>
            </a:pPr>
            <a:r>
              <a:rPr lang="en" sz="2980">
                <a:solidFill>
                  <a:srgbClr val="000000"/>
                </a:solidFill>
              </a:rPr>
              <a:t>Hero or Villain?</a:t>
            </a:r>
            <a:endParaRPr sz="298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3221"/>
              <a:buNone/>
            </a:pPr>
            <a:r>
              <a:rPr lang="en" sz="2980">
                <a:solidFill>
                  <a:srgbClr val="000000"/>
                </a:solidFill>
              </a:rPr>
              <a:t>Predicting Superhero Alignment</a:t>
            </a:r>
            <a:endParaRPr sz="298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4164"/>
              <a:buNone/>
            </a:pPr>
            <a:r>
              <a:rPr lang="en" sz="1827">
                <a:solidFill>
                  <a:srgbClr val="000000"/>
                </a:solidFill>
              </a:rPr>
              <a:t>By Jason Masurovsky</a:t>
            </a:r>
            <a:endParaRPr sz="1827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4164"/>
              <a:buNone/>
            </a:pPr>
            <a:r>
              <a:rPr lang="en" sz="1827">
                <a:solidFill>
                  <a:srgbClr val="000000"/>
                </a:solidFill>
              </a:rPr>
              <a:t>GWU Data Analytics and Visualization Bootcamp</a:t>
            </a:r>
            <a:endParaRPr sz="1827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4164"/>
              <a:buFont typeface="Arial"/>
              <a:buNone/>
            </a:pPr>
            <a:r>
              <a:rPr lang="en" sz="1827"/>
              <a:t>January 2021</a:t>
            </a:r>
            <a:endParaRPr sz="1827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3000"/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24" name="Google Shape;124;p22"/>
          <p:cNvSpPr txBox="1"/>
          <p:nvPr>
            <p:ph idx="2" type="body"/>
          </p:nvPr>
        </p:nvSpPr>
        <p:spPr>
          <a:xfrm>
            <a:off x="311700" y="1017725"/>
            <a:ext cx="3161700" cy="3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Pearson correlation matrix of character abilities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Strength and Durability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327" y="1017725"/>
            <a:ext cx="4813973" cy="35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629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Classifying a character as good or evil using “Alignment” as target variable</a:t>
            </a:r>
            <a:endParaRPr sz="17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Logistic Regression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Random Forest Classifier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Decision Tree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Support Vector Machine (SVM)</a:t>
            </a:r>
            <a:endParaRPr sz="15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Compare models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data pre-processing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46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Remove highly correlated features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Convert ‘Alignment’ and ‘Gender’ to binary variables represented as 1 and 0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Get only true dummy values for race, hair color, eye color and of superhero abilities (agility, invisibility, web creation, and so on)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Convert superhero matrix (strength, power, intelligence, etc..) as weights by label encoding using adaptive binning (range from 0-3 using IQRs)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ROC (receiver operating </a:t>
            </a:r>
            <a:r>
              <a:rPr lang="en" sz="1500">
                <a:solidFill>
                  <a:srgbClr val="000000"/>
                </a:solidFill>
              </a:rPr>
              <a:t>characteristic</a:t>
            </a:r>
            <a:r>
              <a:rPr lang="en" sz="1500">
                <a:solidFill>
                  <a:srgbClr val="000000"/>
                </a:solidFill>
              </a:rPr>
              <a:t>) curve to visualize classification results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6300" y="3200825"/>
            <a:ext cx="2519352" cy="174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Results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00" y="1106101"/>
            <a:ext cx="3999901" cy="3266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0701" y="1170125"/>
            <a:ext cx="4390899" cy="3003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 Results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625" y="1017725"/>
            <a:ext cx="2809633" cy="180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626" y="2957100"/>
            <a:ext cx="2963675" cy="180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4701" y="1170125"/>
            <a:ext cx="5146898" cy="359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 Results</a:t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4550"/>
            <a:ext cx="575483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Results</a:t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86175"/>
            <a:ext cx="3999899" cy="279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999" y="1170125"/>
            <a:ext cx="4527600" cy="3075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 Results</a:t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625" y="1298000"/>
            <a:ext cx="3825825" cy="30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244525" y="281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22062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0"/>
          <p:cNvSpPr txBox="1"/>
          <p:nvPr/>
        </p:nvSpPr>
        <p:spPr>
          <a:xfrm>
            <a:off x="5987950" y="1055575"/>
            <a:ext cx="2946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Random forest classifier and Logistic regression were stronger models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SVM and decision tree were weaker models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Abilities model results</a:t>
            </a:r>
            <a:endParaRPr/>
          </a:p>
        </p:txBody>
      </p:sp>
      <p:sp>
        <p:nvSpPr>
          <p:cNvPr id="185" name="Google Shape;185;p31"/>
          <p:cNvSpPr txBox="1"/>
          <p:nvPr>
            <p:ph idx="2" type="body"/>
          </p:nvPr>
        </p:nvSpPr>
        <p:spPr>
          <a:xfrm>
            <a:off x="4572000" y="11957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Good characters showed a well-balanced model results when predicted as good for individual abilities 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50" y="1239025"/>
            <a:ext cx="2722249" cy="332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Choice	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Comics have been around since 1930s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n the past decade, </a:t>
            </a:r>
            <a:r>
              <a:rPr lang="en">
                <a:solidFill>
                  <a:srgbClr val="000000"/>
                </a:solidFill>
              </a:rPr>
              <a:t>DC and Marvel have skyrocketed film </a:t>
            </a:r>
            <a:r>
              <a:rPr lang="en">
                <a:solidFill>
                  <a:srgbClr val="000000"/>
                </a:solidFill>
              </a:rPr>
              <a:t>adaptations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Recent years, datasets on comic books and characters have been uploaded and open to the public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Few data viz projects have been made and not many have focused on using machine learning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Abilities model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2"/>
          <p:cNvSpPr txBox="1"/>
          <p:nvPr>
            <p:ph idx="2" type="body"/>
          </p:nvPr>
        </p:nvSpPr>
        <p:spPr>
          <a:xfrm>
            <a:off x="4640475" y="13818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Intelligence and Power showed stronger results as </a:t>
            </a:r>
            <a:r>
              <a:rPr lang="en" sz="1600">
                <a:solidFill>
                  <a:srgbClr val="000000"/>
                </a:solidFill>
              </a:rPr>
              <a:t>predictors</a:t>
            </a:r>
            <a:r>
              <a:rPr lang="en" sz="1600">
                <a:solidFill>
                  <a:srgbClr val="000000"/>
                </a:solidFill>
              </a:rPr>
              <a:t> for evil characters 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50" y="1149000"/>
            <a:ext cx="2948750" cy="35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11700" y="1152475"/>
            <a:ext cx="814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75% accuracy predicting a comic book character as good or evil (somewhat strong)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Imbalance in the dataset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Over half are good and male characters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Can be explained by history of comic books’ bias towards male characters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Evil characters are better classified based off of intelligence and/or power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Increase # of characters in database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Create tiers based off of character ability stats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Investigate similarities using k-means clustering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Relationship between ability stats using linear regression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Dashboard</a:t>
            </a:r>
            <a:endParaRPr/>
          </a:p>
        </p:txBody>
      </p:sp>
      <p:sp>
        <p:nvSpPr>
          <p:cNvPr id="211" name="Google Shape;211;p35"/>
          <p:cNvSpPr txBox="1"/>
          <p:nvPr/>
        </p:nvSpPr>
        <p:spPr>
          <a:xfrm>
            <a:off x="355075" y="1362650"/>
            <a:ext cx="375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Link to dashboard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r>
              <a:rPr lang="en"/>
              <a:t>			     Dataset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66325"/>
            <a:ext cx="4398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Can we classify a superhero as good or evil based off their physical </a:t>
            </a:r>
            <a:r>
              <a:rPr lang="en">
                <a:solidFill>
                  <a:srgbClr val="000000"/>
                </a:solidFill>
              </a:rPr>
              <a:t>characteristics, superpowers,</a:t>
            </a:r>
            <a:r>
              <a:rPr lang="en">
                <a:solidFill>
                  <a:srgbClr val="000000"/>
                </a:solidFill>
              </a:rPr>
              <a:t> and abilities?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Is there a bias in the dataset?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Which features are most influential?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5"/>
          <p:cNvSpPr txBox="1"/>
          <p:nvPr>
            <p:ph idx="4294967295" type="body"/>
          </p:nvPr>
        </p:nvSpPr>
        <p:spPr>
          <a:xfrm>
            <a:off x="4832400" y="126632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All the datasets were found on Kaggle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Kaggle is webportal for the data science community 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Hosts a wide range of datasets and tooltips as open data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Source data: </a:t>
            </a:r>
            <a:r>
              <a:rPr lang="en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https://www.kaggle.com/dannielr/marvel-superheroes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“Characters_stats.csv”, “marvel_characters_info.csv”, and “superheroes_power_matrix.csv”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2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Missing values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Alignment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Duplicates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Names 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Convert height, weight to feet and lbs.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 Create a BMI field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Delete any unnecessary fields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517 characters in final dataset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500" y="814075"/>
            <a:ext cx="3437101" cy="167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500" y="2571751"/>
            <a:ext cx="3478349" cy="14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8500" y="4138475"/>
            <a:ext cx="3737798" cy="266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05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Completed in jupyter notebooks using Python and in Tableau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Target variable: Alignment (good or evil)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Distribution count of alignment</a:t>
            </a:r>
            <a:endParaRPr sz="16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Grouped by gender, race, superpower</a:t>
            </a:r>
            <a:endParaRPr sz="14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Average ability stats and gen label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Pearson Correlation on character stats such as strength, power, durability, combat, speed, intelligence</a:t>
            </a:r>
            <a:endParaRPr sz="16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Determine those that are highly correlated to be removed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3611275" y="1152488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Breakdown of character alignment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353 good characters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164 evil characters</a:t>
            </a:r>
            <a:endParaRPr sz="1700">
              <a:solidFill>
                <a:srgbClr val="000000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7575"/>
            <a:ext cx="1933549" cy="336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385700" y="2949350"/>
            <a:ext cx="3999900" cy="16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Breakdown of character alignment by gender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Good: 243 male, 110 female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Evil: 136 male, 28 female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00" y="1152425"/>
            <a:ext cx="7385374" cy="179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78875" y="973600"/>
            <a:ext cx="42504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Breakdown of good and evil characters by their race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Good chunk of data is Unknown, Human, and Mutant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141" y="1912475"/>
            <a:ext cx="3011357" cy="290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075" y="1912475"/>
            <a:ext cx="3886074" cy="29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82700" y="21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00" y="1079800"/>
            <a:ext cx="5064175" cy="38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5743725" y="1183200"/>
            <a:ext cx="2917800" cy="2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5582925" y="1608250"/>
            <a:ext cx="3239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For all characters.. intelligence, power, and combat have the highest values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