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1" r:id="rId1"/>
  </p:sldMasterIdLst>
  <p:notesMasterIdLst>
    <p:notesMasterId r:id="rId16"/>
  </p:notesMasterIdLst>
  <p:sldIdLst>
    <p:sldId id="256" r:id="rId2"/>
    <p:sldId id="257" r:id="rId3"/>
    <p:sldId id="258" r:id="rId4"/>
    <p:sldId id="271" r:id="rId5"/>
    <p:sldId id="272" r:id="rId6"/>
    <p:sldId id="260" r:id="rId7"/>
    <p:sldId id="274" r:id="rId8"/>
    <p:sldId id="261" r:id="rId9"/>
    <p:sldId id="275" r:id="rId10"/>
    <p:sldId id="262" r:id="rId11"/>
    <p:sldId id="276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r-H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091-4200-B657-43FC9EFEB5D1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091-4200-B657-43FC9EFEB5D1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091-4200-B657-43FC9EFEB5D1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091-4200-B657-43FC9EFEB5D1}"/>
              </c:ext>
            </c:extLst>
          </c:dPt>
          <c:dLbls>
            <c:spPr>
              <a:solidFill>
                <a:srgbClr val="FFFFFF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DOKUMENTIRANJE</c:v>
                </c:pt>
                <c:pt idx="1">
                  <c:v>IMPLEMENTACIJA</c:v>
                </c:pt>
                <c:pt idx="2">
                  <c:v>ISPITIVANJE</c:v>
                </c:pt>
                <c:pt idx="3">
                  <c:v>SPECIFIKACIJA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0.3</c:v>
                </c:pt>
                <c:pt idx="2">
                  <c:v>0.15</c:v>
                </c:pt>
                <c:pt idx="3">
                  <c:v>0.05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8-C091-4200-B657-43FC9EFEB5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774DA-E163-428E-9C27-D132CA6F414A}" type="datetimeFigureOut">
              <a:rPr lang="en-US" smtClean="0"/>
              <a:t>22-Jan-18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4F6B6-714B-489C-AAB2-93296CC0F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4F6B6-714B-489C-AAB2-93296CC0F9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5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4F6B6-714B-489C-AAB2-93296CC0F9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82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1CB7-1402-4942-9129-A7A96230A0ED}" type="datetime8">
              <a:rPr lang="hr-HR" smtClean="0"/>
              <a:t>22.1.2018. 14:43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ErrorSOnogSvijeta_TRENINGOMAT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FB92-D98B-4D43-B3BB-255C452504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37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2802-CB28-48D6-AF22-92D82F19C0CE}" type="datetime8">
              <a:rPr lang="hr-HR" smtClean="0"/>
              <a:t>22.1.2018. 14:43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ErrorSOnogSvijeta_TRENINGOMAT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FB92-D98B-4D43-B3BB-255C45250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0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79F1-A3AC-46C8-923E-EACAA7D54178}" type="datetime8">
              <a:rPr lang="hr-HR" smtClean="0"/>
              <a:t>22.1.2018. 14:43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ErrorSOnogSvijeta_TRENINGOMAT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FB92-D98B-4D43-B3BB-255C45250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7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2141-6463-46DB-8B46-1CE3FAAAB2E2}" type="datetime8">
              <a:rPr lang="hr-HR" smtClean="0"/>
              <a:t>22.1.2018. 14:43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ErrorSOnogSvijeta_TRENINGOMAT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FB92-D98B-4D43-B3BB-255C45250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8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3C0F-4DAA-4D26-8D1D-A45CF541FF9F}" type="datetime8">
              <a:rPr lang="hr-HR" smtClean="0"/>
              <a:t>22.1.2018. 14:43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ErrorSOnogSvijeta_TRENINGOMAT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FB92-D98B-4D43-B3BB-255C452504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82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FF5-A185-44F3-AC0B-388B1C5BE6CD}" type="datetime8">
              <a:rPr lang="hr-HR" smtClean="0"/>
              <a:t>22.1.2018. 14:43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ErrorSOnogSvijeta_TRENINGOMAT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FB92-D98B-4D43-B3BB-255C45250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7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DDFE-0D84-4E89-813A-7390729B9053}" type="datetime8">
              <a:rPr lang="hr-HR" smtClean="0"/>
              <a:t>22.1.2018. 14:43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ErrorSOnogSvijeta_TRENINGOMAT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FB92-D98B-4D43-B3BB-255C45250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C8E8-86D9-480A-899B-064E38847282}" type="datetime8">
              <a:rPr lang="hr-HR" smtClean="0"/>
              <a:t>22.1.2018. 14:43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ErrorSOnogSvijeta_TRENINGOMAT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FB92-D98B-4D43-B3BB-255C45250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0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277E-3317-4A89-BA21-044F2CDC1920}" type="datetime8">
              <a:rPr lang="hr-HR" smtClean="0"/>
              <a:t>22.1.2018. 14:43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ErrorSOnogSvijeta_TRENINGOMAT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FB92-D98B-4D43-B3BB-255C45250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9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272419-C333-498A-A40D-8D7BB023B179}" type="datetime8">
              <a:rPr lang="hr-HR" smtClean="0"/>
              <a:t>22.1.2018. 14:43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ErrorSOnogSvijeta_TRENINGOMAT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90FB92-D98B-4D43-B3BB-255C45250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9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8879-10FB-4BFC-9637-4E26D5F4577B}" type="datetime8">
              <a:rPr lang="hr-HR" smtClean="0"/>
              <a:t>22.1.2018. 14:43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ErrorSOnogSvijeta_TRENINGOMAT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FB92-D98B-4D43-B3BB-255C45250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8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tx2">
                <a:lumMod val="50000"/>
                <a:lumOff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4324AB-C86E-41BC-8364-F05CB6F62256}" type="datetime8">
              <a:rPr lang="hr-HR" smtClean="0"/>
              <a:t>22.1.2018. 14:43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ErrorSOnogSvijeta_TRENINGOMAT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90FB92-D98B-4D43-B3BB-255C452504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29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gif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84770"/>
          </a:xfrm>
        </p:spPr>
        <p:txBody>
          <a:bodyPr>
            <a:noAutofit/>
          </a:bodyPr>
          <a:lstStyle/>
          <a:p>
            <a:pPr algn="ctr"/>
            <a:r>
              <a:rPr lang="hr-HR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cs typeface="Times New Roman" panose="02020603050405020304" pitchFamily="18" charset="0"/>
              </a:rPr>
              <a:t>Oblikovanje programske potpore </a:t>
            </a:r>
            <a:br>
              <a:rPr lang="hr-HR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cs typeface="Times New Roman" panose="02020603050405020304" pitchFamily="18" charset="0"/>
              </a:rPr>
            </a:br>
            <a:r>
              <a:rPr lang="hr-HR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cs typeface="Times New Roman" panose="02020603050405020304" pitchFamily="18" charset="0"/>
              </a:rPr>
              <a:t>ak. god. 2017./2018.</a:t>
            </a:r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086" y="1636445"/>
            <a:ext cx="5979925" cy="255088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3970410"/>
            <a:ext cx="12192000" cy="8847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cs typeface="Times New Roman" panose="02020603050405020304" pitchFamily="18" charset="0"/>
              </a:rPr>
              <a:t>ErrorSOnogSvijeta</a:t>
            </a:r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47556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i="1" dirty="0">
                <a:latin typeface="Franklin Gothic Medium" panose="020B0603020102020204" pitchFamily="34" charset="0"/>
              </a:rPr>
              <a:t>Sveučilište u Zagrebu</a:t>
            </a:r>
          </a:p>
          <a:p>
            <a:pPr algn="ctr"/>
            <a:r>
              <a:rPr lang="hr-HR" i="1" dirty="0">
                <a:latin typeface="Franklin Gothic Medium" panose="020B0603020102020204" pitchFamily="34" charset="0"/>
              </a:rPr>
              <a:t>Fakultet elektrotehnike i računarstva</a:t>
            </a:r>
          </a:p>
          <a:p>
            <a:pPr algn="ctr"/>
            <a:r>
              <a:rPr lang="hr-HR" i="1" dirty="0">
                <a:latin typeface="Franklin Gothic Medium" panose="020B0603020102020204" pitchFamily="34" charset="0"/>
              </a:rPr>
              <a:t>Zavod za elektroniku, mikroelektroniku, računalne i inteligentne sustave</a:t>
            </a:r>
            <a:endParaRPr lang="en-US" i="1" dirty="0">
              <a:latin typeface="Franklin Gothic Medium" panose="020B06030201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321" y="0"/>
            <a:ext cx="1736408" cy="130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61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r-HR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Organizacija rada</a:t>
            </a:r>
            <a:endParaRPr lang="en-US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graphicFrame>
        <p:nvGraphicFramePr>
          <p:cNvPr id="32" name="Content Placeholder 3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63364627"/>
              </p:ext>
            </p:extLst>
          </p:nvPr>
        </p:nvGraphicFramePr>
        <p:xfrm>
          <a:off x="182880" y="1846370"/>
          <a:ext cx="6583679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ontent Placeholder 32"/>
          <p:cNvSpPr>
            <a:spLocks noGrp="1"/>
          </p:cNvSpPr>
          <p:nvPr>
            <p:ph sz="half" idx="2"/>
          </p:nvPr>
        </p:nvSpPr>
        <p:spPr>
          <a:xfrm>
            <a:off x="6583680" y="1845735"/>
            <a:ext cx="5416062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>
                <a:latin typeface="Franklin Gothic Medium" panose="020B0603020102020204" pitchFamily="34" charset="0"/>
              </a:rPr>
              <a:t> </a:t>
            </a:r>
            <a:r>
              <a:rPr lang="hr-HR" sz="2400" dirty="0">
                <a:latin typeface="Franklin Gothic Medium" panose="020B0603020102020204" pitchFamily="34" charset="0"/>
              </a:rPr>
              <a:t>pisanje dokumentacije: svi članovi tima                 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>
                <a:latin typeface="Franklin Gothic Medium" panose="020B0603020102020204" pitchFamily="34" charset="0"/>
              </a:rPr>
              <a:t> implementacija i korisničko sučelje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hr-HR" sz="2000" dirty="0">
                <a:latin typeface="Franklin Gothic Medium" panose="020B0603020102020204" pitchFamily="34" charset="0"/>
              </a:rPr>
              <a:t>backend: 4 osobe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hr-HR" sz="2000" dirty="0">
                <a:latin typeface="Franklin Gothic Medium" panose="020B0603020102020204" pitchFamily="34" charset="0"/>
              </a:rPr>
              <a:t>frontend : 2 osobe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321" y="0"/>
            <a:ext cx="1736408" cy="130230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7531-3FAA-479B-8693-889E3BC8BD69}" type="datetime8">
              <a:rPr lang="hr-HR" sz="1100" i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22.1.2018. 14:43</a:t>
            </a:fld>
            <a:endParaRPr lang="en-US" sz="1100" i="1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i="1" dirty="0" err="1">
                <a:solidFill>
                  <a:schemeClr val="tx1"/>
                </a:solidFill>
                <a:latin typeface="Franklin Gothic Medium" panose="020B0603020102020204" pitchFamily="34" charset="0"/>
              </a:rPr>
              <a:t>ErrorSOnogSvijeta_TRENINGOMAT</a:t>
            </a:r>
            <a:endParaRPr lang="en-US" sz="1100" i="1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FB92-D98B-4D43-B3BB-255C45250432}" type="slidenum">
              <a:rPr lang="en-US" sz="1100" i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10</a:t>
            </a:fld>
            <a:endParaRPr lang="en-US" sz="1100" i="1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6984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r-HR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Organizacija rada</a:t>
            </a:r>
            <a:endParaRPr lang="en-US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321" y="0"/>
            <a:ext cx="1736408" cy="13023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3853"/>
            <a:ext cx="12192000" cy="439663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1281-FF08-4B0D-AB9F-52E69CEEB2F1}" type="datetime8">
              <a:rPr lang="hr-HR" sz="1100" i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22.1.2018. 14:43</a:t>
            </a:fld>
            <a:endParaRPr lang="en-US" sz="1100" i="1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i="1">
                <a:solidFill>
                  <a:schemeClr val="tx1"/>
                </a:solidFill>
                <a:latin typeface="Franklin Gothic Medium" panose="020B0603020102020204" pitchFamily="34" charset="0"/>
              </a:rPr>
              <a:t>ErrorSOnogSvijeta_TRENINGOMAT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FB92-D98B-4D43-B3BB-255C45250432}" type="slidenum">
              <a:rPr lang="en-US" sz="1100" i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11</a:t>
            </a:fld>
            <a:endParaRPr lang="en-US" sz="1100" i="1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8446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r-HR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Naučene lekcije</a:t>
            </a:r>
            <a:endParaRPr lang="en-US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hr-HR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DOBRO</a:t>
            </a:r>
            <a:endParaRPr lang="en-US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r-HR" dirty="0"/>
              <a:t> </a:t>
            </a:r>
            <a:r>
              <a:rPr lang="hr-HR" sz="2400" dirty="0">
                <a:latin typeface="Franklin Gothic Medium" panose="020B0603020102020204" pitchFamily="34" charset="0"/>
              </a:rPr>
              <a:t>vlastita ideja </a:t>
            </a:r>
          </a:p>
          <a:p>
            <a:pPr marL="0" indent="0" algn="ctr">
              <a:buNone/>
            </a:pPr>
            <a:r>
              <a:rPr lang="hr-HR" sz="2400" dirty="0">
                <a:latin typeface="Franklin Gothic Medium" panose="020B0603020102020204" pitchFamily="34" charset="0"/>
              </a:rPr>
              <a:t> odličan tim</a:t>
            </a:r>
          </a:p>
          <a:p>
            <a:pPr marL="0" indent="0" algn="ctr">
              <a:buNone/>
            </a:pPr>
            <a:r>
              <a:rPr lang="hr-HR" sz="2400" dirty="0">
                <a:latin typeface="Franklin Gothic Medium" panose="020B0603020102020204" pitchFamily="34" charset="0"/>
              </a:rPr>
              <a:t> komunikacija</a:t>
            </a:r>
          </a:p>
          <a:p>
            <a:pPr marL="0" indent="0" algn="ctr">
              <a:buNone/>
            </a:pPr>
            <a:r>
              <a:rPr lang="hr-HR" sz="2400" dirty="0">
                <a:latin typeface="Franklin Gothic Medium" panose="020B0603020102020204" pitchFamily="34" charset="0"/>
              </a:rPr>
              <a:t> raspodjela posla</a:t>
            </a:r>
            <a:endParaRPr lang="en-US" sz="2400" dirty="0">
              <a:latin typeface="Franklin Gothic Medium" panose="020B060302010202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hr-HR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MOGLO BOLJE</a:t>
            </a:r>
            <a:endParaRPr lang="en-US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algn="ctr"/>
            <a:r>
              <a:rPr lang="hr-HR" sz="2400" dirty="0">
                <a:latin typeface="Franklin Gothic Medium" panose="020B0603020102020204" pitchFamily="34" charset="0"/>
              </a:rPr>
              <a:t>razrada funkcionalnih zahtjeva</a:t>
            </a:r>
          </a:p>
          <a:p>
            <a:pPr algn="ctr"/>
            <a:r>
              <a:rPr lang="hr-HR" sz="2400" dirty="0">
                <a:latin typeface="Franklin Gothic Medium" panose="020B0603020102020204" pitchFamily="34" charset="0"/>
              </a:rPr>
              <a:t>raspodjela vremena (previše posla ostavljeno za kraj pa nismo stigli napraviti sve što smo željeli)</a:t>
            </a:r>
          </a:p>
          <a:p>
            <a:pPr algn="ctr"/>
            <a:r>
              <a:rPr lang="hr-HR" sz="2400" dirty="0">
                <a:latin typeface="Franklin Gothic Medium" panose="020B0603020102020204" pitchFamily="34" charset="0"/>
              </a:rPr>
              <a:t>više pratiti dokumentaciju</a:t>
            </a:r>
            <a:endParaRPr lang="en-US" sz="2400" dirty="0">
              <a:latin typeface="Franklin Gothic Medium" panose="020B0603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321" y="0"/>
            <a:ext cx="1736408" cy="13023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6" y="4535638"/>
            <a:ext cx="3099160" cy="188438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5D36-0B33-4B41-99C9-58E30C1CC196}" type="datetime8">
              <a:rPr lang="hr-HR" sz="1100" i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22.1.2018. 14:43</a:t>
            </a:fld>
            <a:endParaRPr lang="en-US" sz="1100" i="1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i="1">
                <a:solidFill>
                  <a:schemeClr val="tx1"/>
                </a:solidFill>
                <a:latin typeface="Franklin Gothic Medium" panose="020B0603020102020204" pitchFamily="34" charset="0"/>
              </a:rPr>
              <a:t>ErrorSOnogSvijeta_TRENINGOMAT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FB92-D98B-4D43-B3BB-255C45250432}" type="slidenum">
              <a:rPr lang="en-US" sz="1100" i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12</a:t>
            </a:fld>
            <a:endParaRPr lang="en-US" sz="1100" i="1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2470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r-HR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Popis članova grupe</a:t>
            </a:r>
            <a:endParaRPr lang="en-US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r-H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Josip Matak :   </a:t>
            </a:r>
            <a:r>
              <a:rPr lang="hr-HR" sz="2400" i="1" dirty="0">
                <a:latin typeface="Franklin Gothic Medium" panose="020B0603020102020204" pitchFamily="34" charset="0"/>
              </a:rPr>
              <a:t>josip.matak@fer.hr</a:t>
            </a:r>
          </a:p>
          <a:p>
            <a:pPr marL="0" indent="0" algn="ctr">
              <a:buNone/>
            </a:pPr>
            <a:r>
              <a:rPr lang="hr-H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Patrik Marić :   </a:t>
            </a:r>
            <a:r>
              <a:rPr lang="hr-HR" sz="2400" i="1" dirty="0">
                <a:latin typeface="Franklin Gothic Medium" panose="020B0603020102020204" pitchFamily="34" charset="0"/>
              </a:rPr>
              <a:t>patrik.maric@fer.hr</a:t>
            </a:r>
          </a:p>
          <a:p>
            <a:pPr marL="0" indent="0" algn="ctr">
              <a:buNone/>
            </a:pPr>
            <a:r>
              <a:rPr lang="hr-H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Borna Kovačević :   </a:t>
            </a:r>
            <a:r>
              <a:rPr lang="hr-HR" sz="2400" i="1" dirty="0">
                <a:latin typeface="Franklin Gothic Medium" panose="020B0603020102020204" pitchFamily="34" charset="0"/>
              </a:rPr>
              <a:t>borna.kovacevic@fer.hr</a:t>
            </a:r>
          </a:p>
          <a:p>
            <a:pPr marL="0" indent="0" algn="ctr">
              <a:buNone/>
            </a:pPr>
            <a:r>
              <a:rPr lang="hr-H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Matej Pipalović :   </a:t>
            </a:r>
            <a:r>
              <a:rPr lang="hr-HR" sz="2400" i="1" dirty="0">
                <a:latin typeface="Franklin Gothic Medium" panose="020B0603020102020204" pitchFamily="34" charset="0"/>
              </a:rPr>
              <a:t>matej.pipalovic@fer.hr</a:t>
            </a:r>
          </a:p>
          <a:p>
            <a:pPr marL="0" indent="0" algn="ctr">
              <a:buNone/>
            </a:pPr>
            <a:r>
              <a:rPr lang="hr-H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Vesna Pipalović :   </a:t>
            </a:r>
            <a:r>
              <a:rPr lang="hr-HR" sz="2400" i="1" dirty="0">
                <a:latin typeface="Franklin Gothic Medium" panose="020B0603020102020204" pitchFamily="34" charset="0"/>
              </a:rPr>
              <a:t>vesna.pipalovic@fer.hr</a:t>
            </a:r>
          </a:p>
          <a:p>
            <a:pPr marL="0" indent="0" algn="ctr">
              <a:buNone/>
            </a:pPr>
            <a:r>
              <a:rPr lang="hr-H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Ivan Vuković :   </a:t>
            </a:r>
            <a:r>
              <a:rPr lang="hr-HR" sz="2400" i="1" dirty="0">
                <a:latin typeface="Franklin Gothic Medium" panose="020B0603020102020204" pitchFamily="34" charset="0"/>
              </a:rPr>
              <a:t>ivan.vukovic@fer.hr</a:t>
            </a:r>
            <a:endParaRPr lang="en-US" sz="2400" i="1" dirty="0">
              <a:latin typeface="Franklin Gothic Medium" panose="020B0603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321" y="0"/>
            <a:ext cx="1736408" cy="1302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424" y="4679783"/>
            <a:ext cx="6507152" cy="1891614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44FB-42FC-467F-BBA6-493645F69C71}" type="datetime8">
              <a:rPr lang="hr-HR" sz="1100" i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22.1.2018. 15:02</a:t>
            </a:fld>
            <a:endParaRPr lang="en-US" sz="1100" i="1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i="1">
                <a:solidFill>
                  <a:schemeClr val="tx1"/>
                </a:solidFill>
                <a:latin typeface="Franklin Gothic Medium" panose="020B0603020102020204" pitchFamily="34" charset="0"/>
              </a:rPr>
              <a:t>ErrorSOnogSvijeta_TRENINGOMAT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FB92-D98B-4D43-B3BB-255C45250432}" type="slidenum">
              <a:rPr lang="en-US" sz="1100" i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13</a:t>
            </a:fld>
            <a:endParaRPr lang="en-US" sz="1100" i="1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6049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r-HR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ErrorSOnogSvijeta</a:t>
            </a:r>
            <a:endParaRPr lang="en-US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08301"/>
            <a:ext cx="10058400" cy="651354"/>
          </a:xfrm>
        </p:spPr>
        <p:txBody>
          <a:bodyPr>
            <a:normAutofit/>
          </a:bodyPr>
          <a:lstStyle/>
          <a:p>
            <a:pPr algn="ctr"/>
            <a:r>
              <a:rPr lang="hr-HR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Hvala na pažnji!</a:t>
            </a:r>
            <a:endParaRPr lang="en-US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321" y="0"/>
            <a:ext cx="1736408" cy="13023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436299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r-HR" i="1" dirty="0">
                <a:latin typeface="Franklin Gothic Medium" panose="020B0603020102020204" pitchFamily="34" charset="0"/>
              </a:rPr>
              <a:t>Sveučilište u Zagrebu</a:t>
            </a:r>
          </a:p>
          <a:p>
            <a:pPr algn="ctr"/>
            <a:r>
              <a:rPr lang="hr-HR" i="1" dirty="0">
                <a:latin typeface="Franklin Gothic Medium" panose="020B0603020102020204" pitchFamily="34" charset="0"/>
              </a:rPr>
              <a:t>Fakultet elektrotehnike i računarstva</a:t>
            </a:r>
          </a:p>
          <a:p>
            <a:pPr algn="ctr"/>
            <a:r>
              <a:rPr lang="hr-HR" i="1" dirty="0">
                <a:latin typeface="Franklin Gothic Medium" panose="020B0603020102020204" pitchFamily="34" charset="0"/>
              </a:rPr>
              <a:t>Zavod za elektroniku, mikroelektroniku, računalne i inteligentne sustave</a:t>
            </a:r>
            <a:endParaRPr lang="en-US" i="1" dirty="0">
              <a:latin typeface="Franklin Gothic Medium" panose="020B0603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142" y="2759655"/>
            <a:ext cx="5231716" cy="278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599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r-HR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Sadržaj</a:t>
            </a:r>
            <a:endParaRPr lang="en-US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sz="2400" dirty="0">
                <a:latin typeface="Franklin Gothic Medium" panose="020B0603020102020204" pitchFamily="34" charset="0"/>
              </a:rPr>
              <a:t> opis zadatka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>
                <a:latin typeface="Franklin Gothic Medium" panose="020B0603020102020204" pitchFamily="34" charset="0"/>
              </a:rPr>
              <a:t> pregled zahtjeva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>
                <a:latin typeface="Franklin Gothic Medium" panose="020B0603020102020204" pitchFamily="34" charset="0"/>
              </a:rPr>
              <a:t> korišteni alati i tehnologije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>
                <a:latin typeface="Franklin Gothic Medium" panose="020B0603020102020204" pitchFamily="34" charset="0"/>
              </a:rPr>
              <a:t> arhitektura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>
                <a:latin typeface="Franklin Gothic Medium" panose="020B0603020102020204" pitchFamily="34" charset="0"/>
              </a:rPr>
              <a:t> organizacija rada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>
                <a:latin typeface="Franklin Gothic Medium" panose="020B0603020102020204" pitchFamily="34" charset="0"/>
              </a:rPr>
              <a:t> iskustva</a:t>
            </a:r>
            <a:endParaRPr lang="en-US" sz="2400" dirty="0">
              <a:latin typeface="Franklin Gothic Medium" panose="020B0603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321" y="0"/>
            <a:ext cx="1736408" cy="1302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451" y="1845735"/>
            <a:ext cx="6211229" cy="426364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DB8B-D756-46A6-A685-E0B601C15381}" type="datetime8">
              <a:rPr lang="hr-HR" sz="1100" i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22.1.2018. 14:43</a:t>
            </a:fld>
            <a:endParaRPr lang="en-US" sz="1100" i="1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i="1">
                <a:solidFill>
                  <a:schemeClr val="tx1"/>
                </a:solidFill>
                <a:latin typeface="Franklin Gothic Medium" panose="020B0603020102020204" pitchFamily="34" charset="0"/>
              </a:rPr>
              <a:t>ErrorSOnogSvijeta_TRENINGOMAT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FB92-D98B-4D43-B3BB-255C45250432}" type="slidenum">
              <a:rPr lang="en-US" sz="1100" i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2</a:t>
            </a:fld>
            <a:endParaRPr lang="en-US" sz="1100" i="1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38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r-HR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Opis zadatka</a:t>
            </a:r>
            <a:endParaRPr lang="en-US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hr-HR" sz="2400" dirty="0">
                <a:latin typeface="Franklin Gothic Medium" panose="020B0603020102020204" pitchFamily="34" charset="0"/>
              </a:rPr>
              <a:t>izrada web aplikacije koja služi kao administrativno i informacijsko sučelje za bavljenje sportom i pohađanje grupnih treninga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sz="2400" dirty="0">
                <a:latin typeface="Franklin Gothic Medium" panose="020B0603020102020204" pitchFamily="34" charset="0"/>
              </a:rPr>
              <a:t>aplikacija omogućuje sljedeće: </a:t>
            </a:r>
          </a:p>
          <a:p>
            <a:pPr lvl="5" algn="just">
              <a:buFont typeface="Arial" panose="020B0604020202020204" pitchFamily="34" charset="0"/>
              <a:buChar char="•"/>
            </a:pPr>
            <a:r>
              <a:rPr lang="hr-HR" sz="2000" dirty="0">
                <a:latin typeface="Franklin Gothic Medium" panose="020B0603020102020204" pitchFamily="34" charset="0"/>
              </a:rPr>
              <a:t>pregled popisa sportova i grupa dostupnih putem treninga, </a:t>
            </a:r>
          </a:p>
          <a:p>
            <a:pPr lvl="5" algn="just">
              <a:buFont typeface="Arial" panose="020B0604020202020204" pitchFamily="34" charset="0"/>
              <a:buChar char="•"/>
            </a:pPr>
            <a:r>
              <a:rPr lang="hr-HR" sz="2000" dirty="0">
                <a:latin typeface="Franklin Gothic Medium" panose="020B0603020102020204" pitchFamily="34" charset="0"/>
              </a:rPr>
              <a:t>pregled trenera i polaznika treninga, </a:t>
            </a:r>
          </a:p>
          <a:p>
            <a:pPr lvl="5" algn="just">
              <a:buFont typeface="Arial" panose="020B0604020202020204" pitchFamily="34" charset="0"/>
              <a:buChar char="•"/>
            </a:pPr>
            <a:r>
              <a:rPr lang="hr-HR" sz="2000" dirty="0">
                <a:latin typeface="Franklin Gothic Medium" panose="020B0603020102020204" pitchFamily="34" charset="0"/>
              </a:rPr>
              <a:t>plaćanje mjesečne članarine, </a:t>
            </a:r>
          </a:p>
          <a:p>
            <a:pPr lvl="5" algn="just">
              <a:buFont typeface="Arial" panose="020B0604020202020204" pitchFamily="34" charset="0"/>
              <a:buChar char="•"/>
            </a:pPr>
            <a:r>
              <a:rPr lang="hr-HR" sz="2000" dirty="0">
                <a:latin typeface="Franklin Gothic Medium" panose="020B0603020102020204" pitchFamily="34" charset="0"/>
              </a:rPr>
              <a:t>pregled i upravljanje rasporedom treninga, </a:t>
            </a:r>
          </a:p>
          <a:p>
            <a:pPr lvl="5" algn="just">
              <a:buFont typeface="Arial" panose="020B0604020202020204" pitchFamily="34" charset="0"/>
              <a:buChar char="•"/>
            </a:pPr>
            <a:r>
              <a:rPr lang="hr-HR" sz="2000" dirty="0">
                <a:latin typeface="Franklin Gothic Medium" panose="020B0603020102020204" pitchFamily="34" charset="0"/>
              </a:rPr>
              <a:t>komentiranje i ocjenjivanje treninga,</a:t>
            </a:r>
          </a:p>
          <a:p>
            <a:pPr lvl="5" algn="just">
              <a:buFont typeface="Arial" panose="020B0604020202020204" pitchFamily="34" charset="0"/>
              <a:buChar char="•"/>
            </a:pPr>
            <a:r>
              <a:rPr lang="hr-HR" sz="2000" dirty="0">
                <a:latin typeface="Franklin Gothic Medium" panose="020B0603020102020204" pitchFamily="34" charset="0"/>
              </a:rPr>
              <a:t>ostale slične aktivnosti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hr-HR" b="1" i="1" dirty="0">
                <a:latin typeface="Franklin Gothic Medium" panose="020B0603020102020204" pitchFamily="34" charset="0"/>
              </a:rPr>
              <a:t>sličan programski proizvod na tržištu: e-Dnevnik</a:t>
            </a:r>
            <a:endParaRPr lang="en-US" b="1" i="1" dirty="0">
              <a:latin typeface="Franklin Gothic Medium" panose="020B06030201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321" y="0"/>
            <a:ext cx="1736408" cy="13023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08" y="4386943"/>
            <a:ext cx="4958778" cy="2437967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3E30-229E-4612-9250-70EA9DE34D11}" type="datetime8">
              <a:rPr lang="hr-HR" sz="1100" i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22.1.2018. 14:43</a:t>
            </a:fld>
            <a:endParaRPr lang="en-US" i="1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i="1" dirty="0" err="1">
                <a:solidFill>
                  <a:schemeClr val="tx1"/>
                </a:solidFill>
                <a:latin typeface="Franklin Gothic Medium" panose="020B0603020102020204" pitchFamily="34" charset="0"/>
              </a:rPr>
              <a:t>ErrorSOnogSvijeta_TRENINGOMAT</a:t>
            </a:r>
            <a:endParaRPr lang="en-US" i="1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FB92-D98B-4D43-B3BB-255C45250432}" type="slidenum">
              <a:rPr lang="en-US" sz="1100" i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3</a:t>
            </a:fld>
            <a:endParaRPr lang="en-US" sz="1100" i="1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3746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r-HR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Pregled zahtjeva</a:t>
            </a:r>
            <a:endParaRPr lang="en-US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hr-HR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FUNKCIONALNI ZAHTJEVI</a:t>
            </a:r>
          </a:p>
          <a:p>
            <a:pPr algn="ctr"/>
            <a:r>
              <a:rPr lang="hr-HR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(ADMINISTRATOR)</a:t>
            </a:r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r-HR" dirty="0"/>
              <a:t> </a:t>
            </a:r>
          </a:p>
          <a:p>
            <a:pPr marL="0" indent="0" algn="ctr">
              <a:buNone/>
            </a:pPr>
            <a:r>
              <a:rPr lang="hr-HR" dirty="0">
                <a:latin typeface="Franklin Gothic Medium" panose="020B0603020102020204" pitchFamily="34" charset="0"/>
              </a:rPr>
              <a:t>registracija trenera u sustav</a:t>
            </a:r>
          </a:p>
          <a:p>
            <a:pPr marL="0" indent="0" algn="ctr">
              <a:buNone/>
            </a:pPr>
            <a:r>
              <a:rPr lang="hr-HR" dirty="0">
                <a:latin typeface="Franklin Gothic Medium" panose="020B0603020102020204" pitchFamily="34" charset="0"/>
              </a:rPr>
              <a:t> dodavanje sporta</a:t>
            </a:r>
          </a:p>
          <a:p>
            <a:pPr marL="0" indent="0" algn="ctr">
              <a:buNone/>
            </a:pPr>
            <a:r>
              <a:rPr lang="hr-HR" dirty="0">
                <a:latin typeface="Franklin Gothic Medium" panose="020B0603020102020204" pitchFamily="34" charset="0"/>
              </a:rPr>
              <a:t>brisanje sporta</a:t>
            </a:r>
          </a:p>
          <a:p>
            <a:pPr marL="0" indent="0" algn="ctr">
              <a:buNone/>
            </a:pPr>
            <a:r>
              <a:rPr lang="hr-HR" dirty="0">
                <a:latin typeface="Franklin Gothic Medium" panose="020B0603020102020204" pitchFamily="34" charset="0"/>
              </a:rPr>
              <a:t>komentiranje na „Zajedničkom igralištu”</a:t>
            </a:r>
            <a:endParaRPr lang="en-US" dirty="0">
              <a:latin typeface="Franklin Gothic Medium" panose="020B06030201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Franklin Gothic Medium" panose="020B06030201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pPr algn="ctr"/>
            <a:r>
              <a:rPr lang="hr-HR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FUNKCIONALNI ZAHTJEVI</a:t>
            </a:r>
          </a:p>
          <a:p>
            <a:pPr algn="ctr"/>
            <a:r>
              <a:rPr lang="hr-HR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(TRENER)</a:t>
            </a:r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ctr"/>
            <a:endParaRPr lang="hr-HR" dirty="0">
              <a:latin typeface="Franklin Gothic Medium" panose="020B0603020102020204" pitchFamily="34" charset="0"/>
            </a:endParaRPr>
          </a:p>
          <a:p>
            <a:pPr algn="ctr"/>
            <a:r>
              <a:rPr lang="hr-HR" dirty="0">
                <a:latin typeface="Franklin Gothic Medium" panose="020B0603020102020204" pitchFamily="34" charset="0"/>
              </a:rPr>
              <a:t>upravljanje grupama</a:t>
            </a:r>
          </a:p>
          <a:p>
            <a:pPr algn="ctr"/>
            <a:r>
              <a:rPr lang="hr-HR" dirty="0">
                <a:latin typeface="Franklin Gothic Medium" panose="020B0603020102020204" pitchFamily="34" charset="0"/>
              </a:rPr>
              <a:t>uređivanje kalendara</a:t>
            </a:r>
          </a:p>
          <a:p>
            <a:pPr algn="ctr"/>
            <a:r>
              <a:rPr lang="hr-HR" dirty="0">
                <a:latin typeface="Franklin Gothic Medium" panose="020B0603020102020204" pitchFamily="34" charset="0"/>
              </a:rPr>
              <a:t>praćenje treninga</a:t>
            </a:r>
          </a:p>
          <a:p>
            <a:pPr algn="ctr"/>
            <a:r>
              <a:rPr lang="hr-HR" dirty="0">
                <a:latin typeface="Franklin Gothic Medium" panose="020B0603020102020204" pitchFamily="34" charset="0"/>
              </a:rPr>
              <a:t>slanje naloga za plaćanje članarine</a:t>
            </a:r>
          </a:p>
          <a:p>
            <a:pPr algn="ctr"/>
            <a:r>
              <a:rPr lang="hr-HR" dirty="0">
                <a:latin typeface="Franklin Gothic Medium" panose="020B0603020102020204" pitchFamily="34" charset="0"/>
              </a:rPr>
              <a:t>komentiranje na „Zajedničkom igralištu”</a:t>
            </a:r>
            <a:endParaRPr lang="en-US" dirty="0">
              <a:latin typeface="Franklin Gothic Medium" panose="020B0603020102020204" pitchFamily="34" charset="0"/>
            </a:endParaRPr>
          </a:p>
          <a:p>
            <a:pPr algn="ctr"/>
            <a:endParaRPr lang="hr-HR" dirty="0">
              <a:latin typeface="Franklin Gothic Medium" panose="020B0603020102020204" pitchFamily="34" charset="0"/>
            </a:endParaRPr>
          </a:p>
          <a:p>
            <a:endParaRPr lang="hr-HR" dirty="0"/>
          </a:p>
          <a:p>
            <a:endParaRPr lang="hr-HR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321" y="0"/>
            <a:ext cx="1736408" cy="13023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3311" y="4651644"/>
            <a:ext cx="7993108" cy="232357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39E1-62C2-4F1D-952A-DC28E58038E7}" type="datetime8">
              <a:rPr lang="hr-HR" sz="1100" i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22.1.2018. 14:43</a:t>
            </a:fld>
            <a:endParaRPr lang="en-US" sz="1100" i="1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i="1" dirty="0" err="1">
                <a:solidFill>
                  <a:schemeClr val="tx1"/>
                </a:solidFill>
                <a:latin typeface="Franklin Gothic Medium" panose="020B0603020102020204" pitchFamily="34" charset="0"/>
              </a:rPr>
              <a:t>ErrorSOnogSvijeta_TRENINGOMAT</a:t>
            </a:r>
            <a:endParaRPr lang="en-US" sz="1100" i="1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FB92-D98B-4D43-B3BB-255C45250432}" type="slidenum">
              <a:rPr lang="en-US" sz="1100" i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4</a:t>
            </a:fld>
            <a:endParaRPr lang="en-US" sz="1100" i="1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9194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r-HR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Pregled zahtjeva</a:t>
            </a:r>
            <a:endParaRPr lang="en-US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hr-HR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FuNKCIONALNI ZAHTJEVI</a:t>
            </a:r>
          </a:p>
          <a:p>
            <a:pPr algn="ctr">
              <a:lnSpc>
                <a:spcPct val="100000"/>
              </a:lnSpc>
            </a:pPr>
            <a:r>
              <a:rPr lang="hr-HR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(POLAZNIK)</a:t>
            </a:r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hr-HR" sz="1800" dirty="0"/>
          </a:p>
          <a:p>
            <a:pPr algn="ctr"/>
            <a:r>
              <a:rPr lang="hr-HR" dirty="0">
                <a:latin typeface="Franklin Gothic Medium" panose="020B0603020102020204" pitchFamily="34" charset="0"/>
              </a:rPr>
              <a:t>pregled sportova, grupa, treninga</a:t>
            </a:r>
          </a:p>
          <a:p>
            <a:pPr algn="ctr"/>
            <a:r>
              <a:rPr lang="hr-HR" dirty="0">
                <a:latin typeface="Franklin Gothic Medium" panose="020B0603020102020204" pitchFamily="34" charset="0"/>
              </a:rPr>
              <a:t>praćenje obavijesti</a:t>
            </a:r>
          </a:p>
          <a:p>
            <a:pPr algn="ctr"/>
            <a:r>
              <a:rPr lang="hr-HR" dirty="0">
                <a:latin typeface="Franklin Gothic Medium" panose="020B0603020102020204" pitchFamily="34" charset="0"/>
              </a:rPr>
              <a:t>komentiranje na „Zajedničkom igralištu”</a:t>
            </a:r>
          </a:p>
          <a:p>
            <a:pPr algn="ctr"/>
            <a:r>
              <a:rPr lang="hr-HR" dirty="0">
                <a:latin typeface="Franklin Gothic Medium" panose="020B0603020102020204" pitchFamily="34" charset="0"/>
              </a:rPr>
              <a:t>plaćanje članarine</a:t>
            </a:r>
            <a:endParaRPr lang="en-US" dirty="0">
              <a:latin typeface="Franklin Gothic Medium" panose="020B0603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321" y="0"/>
            <a:ext cx="1736408" cy="1302306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idx="1"/>
          </p:nvPr>
        </p:nvSpPr>
        <p:spPr>
          <a:xfrm>
            <a:off x="6217920" y="1846052"/>
            <a:ext cx="4937760" cy="736282"/>
          </a:xfrm>
        </p:spPr>
        <p:txBody>
          <a:bodyPr>
            <a:normAutofit/>
          </a:bodyPr>
          <a:lstStyle/>
          <a:p>
            <a:pPr algn="ctr"/>
            <a:r>
              <a:rPr lang="hr-HR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NEFUNKCIONALNI ZAHTJEVI</a:t>
            </a:r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10" name="Content Placeholder 8"/>
          <p:cNvSpPr>
            <a:spLocks noGrp="1"/>
          </p:cNvSpPr>
          <p:nvPr>
            <p:ph sz="half" idx="2"/>
          </p:nvPr>
        </p:nvSpPr>
        <p:spPr>
          <a:xfrm>
            <a:off x="6217920" y="2582334"/>
            <a:ext cx="4937760" cy="3378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r-HR" dirty="0"/>
              <a:t> </a:t>
            </a:r>
          </a:p>
          <a:p>
            <a:pPr marL="0" indent="0" algn="ctr">
              <a:buNone/>
            </a:pPr>
            <a:r>
              <a:rPr lang="hr-HR" dirty="0">
                <a:latin typeface="Franklin Gothic Medium" panose="020B0603020102020204" pitchFamily="34" charset="0"/>
              </a:rPr>
              <a:t>autentifikacija svih korisnika treba biti sigurna</a:t>
            </a:r>
          </a:p>
          <a:p>
            <a:pPr marL="0" indent="0" algn="ctr">
              <a:buNone/>
            </a:pPr>
            <a:r>
              <a:rPr lang="hr-HR" dirty="0">
                <a:latin typeface="Franklin Gothic Medium" panose="020B0603020102020204" pitchFamily="34" charset="0"/>
              </a:rPr>
              <a:t> jamčiti točnost informacija</a:t>
            </a:r>
          </a:p>
          <a:p>
            <a:pPr marL="0" indent="0" algn="ctr">
              <a:buNone/>
            </a:pPr>
            <a:r>
              <a:rPr lang="hr-HR" dirty="0">
                <a:latin typeface="Franklin Gothic Medium" panose="020B0603020102020204" pitchFamily="34" charset="0"/>
              </a:rPr>
              <a:t> prilagođenost aplikacije tabletima i mobilnim uređajima</a:t>
            </a:r>
          </a:p>
          <a:p>
            <a:pPr marL="0" indent="0" algn="ctr">
              <a:buNone/>
            </a:pPr>
            <a:r>
              <a:rPr lang="hr-HR" dirty="0">
                <a:latin typeface="Franklin Gothic Medium" panose="020B0603020102020204" pitchFamily="34" charset="0"/>
              </a:rPr>
              <a:t>kratko vrijeme odziva poslužitelja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0394" y="4638144"/>
            <a:ext cx="7993108" cy="2323578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7B0F-5ED2-46B0-82D3-497EF06C9B3B}" type="datetime8">
              <a:rPr lang="hr-HR" sz="1100" i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22.1.2018. 14:43</a:t>
            </a:fld>
            <a:endParaRPr lang="en-US" sz="1100" i="1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i="1">
                <a:solidFill>
                  <a:schemeClr val="tx1"/>
                </a:solidFill>
                <a:latin typeface="Franklin Gothic Medium" panose="020B0603020102020204" pitchFamily="34" charset="0"/>
              </a:rPr>
              <a:t>ErrorSOnogSvijeta_TRENINGOMAT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FB92-D98B-4D43-B3BB-255C45250432}" type="slidenum">
              <a:rPr lang="en-US" sz="1100" i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5</a:t>
            </a:fld>
            <a:endParaRPr lang="en-US" sz="1100" i="1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2873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r-HR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Korišteni alati i tehnologije</a:t>
            </a:r>
            <a:endParaRPr lang="en-US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80" y="1846052"/>
            <a:ext cx="10058400" cy="736282"/>
          </a:xfrm>
        </p:spPr>
        <p:txBody>
          <a:bodyPr>
            <a:normAutofit/>
          </a:bodyPr>
          <a:lstStyle/>
          <a:p>
            <a:pPr algn="ctr"/>
            <a:r>
              <a:rPr lang="hr-HR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KORIŠTENI ALATi</a:t>
            </a:r>
            <a:endParaRPr lang="en-US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>
          <a:xfrm>
            <a:off x="3657600" y="2691026"/>
            <a:ext cx="4937760" cy="3378200"/>
          </a:xfrm>
        </p:spPr>
        <p:txBody>
          <a:bodyPr>
            <a:normAutofit/>
          </a:bodyPr>
          <a:lstStyle/>
          <a:p>
            <a:pPr marL="201168" lvl="1" indent="0" algn="ctr">
              <a:lnSpc>
                <a:spcPct val="150000"/>
              </a:lnSpc>
              <a:buNone/>
            </a:pPr>
            <a:r>
              <a:rPr lang="hr-HR" sz="2400" dirty="0">
                <a:latin typeface="Franklin Gothic Medium" panose="020B0603020102020204" pitchFamily="34" charset="0"/>
              </a:rPr>
              <a:t>GitLab</a:t>
            </a:r>
          </a:p>
          <a:p>
            <a:pPr marL="201168" lvl="1" indent="0" algn="ctr">
              <a:lnSpc>
                <a:spcPct val="150000"/>
              </a:lnSpc>
              <a:buNone/>
            </a:pPr>
            <a:r>
              <a:rPr lang="hr-HR" sz="2400" dirty="0">
                <a:latin typeface="Franklin Gothic Medium" panose="020B0603020102020204" pitchFamily="34" charset="0"/>
              </a:rPr>
              <a:t>IntelliJ IDEA</a:t>
            </a:r>
          </a:p>
          <a:p>
            <a:pPr marL="201168" lvl="1" indent="0" algn="ctr">
              <a:lnSpc>
                <a:spcPct val="150000"/>
              </a:lnSpc>
              <a:buNone/>
            </a:pPr>
            <a:r>
              <a:rPr lang="hr-HR" sz="2400" dirty="0">
                <a:latin typeface="Franklin Gothic Medium" panose="020B0603020102020204" pitchFamily="34" charset="0"/>
              </a:rPr>
              <a:t>Astah Professional</a:t>
            </a:r>
          </a:p>
          <a:p>
            <a:pPr marL="201168" lvl="1" indent="0" algn="ctr">
              <a:lnSpc>
                <a:spcPct val="150000"/>
              </a:lnSpc>
              <a:buNone/>
            </a:pPr>
            <a:r>
              <a:rPr lang="hr-HR" sz="2400" dirty="0">
                <a:latin typeface="Franklin Gothic Medium" panose="020B0603020102020204" pitchFamily="34" charset="0"/>
              </a:rPr>
              <a:t>pgAdmin 4</a:t>
            </a:r>
          </a:p>
          <a:p>
            <a:pPr marL="201168" lvl="1" indent="0" algn="ctr">
              <a:lnSpc>
                <a:spcPct val="150000"/>
              </a:lnSpc>
              <a:buNone/>
            </a:pPr>
            <a:r>
              <a:rPr lang="hr-HR" sz="2400" dirty="0">
                <a:latin typeface="Franklin Gothic Medium" panose="020B0603020102020204" pitchFamily="34" charset="0"/>
              </a:rPr>
              <a:t>Apache Tomcat</a:t>
            </a:r>
            <a:endParaRPr lang="en-US" sz="2400" dirty="0">
              <a:latin typeface="Franklin Gothic Medium" panose="020B0603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321" y="0"/>
            <a:ext cx="1736408" cy="13023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721" y="2915187"/>
            <a:ext cx="1029639" cy="10296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271" y="4050493"/>
            <a:ext cx="2952290" cy="5386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267" y="2409571"/>
            <a:ext cx="1152394" cy="11523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625" y="4589102"/>
            <a:ext cx="810192" cy="83584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804" y="5249467"/>
            <a:ext cx="1046420" cy="746283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C9E3-0560-4AA4-BAF2-C7B198F09196}" type="datetime8">
              <a:rPr lang="hr-HR" sz="1100" i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22.1.2018. 14:43</a:t>
            </a:fld>
            <a:endParaRPr lang="en-US" sz="1100" i="1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i="1">
                <a:solidFill>
                  <a:schemeClr val="tx1"/>
                </a:solidFill>
                <a:latin typeface="Franklin Gothic Medium" panose="020B0603020102020204" pitchFamily="34" charset="0"/>
              </a:rPr>
              <a:t>ErrorSOnogSvijeta_TRENINGOMAT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FB92-D98B-4D43-B3BB-255C45250432}" type="slidenum">
              <a:rPr lang="en-US" sz="1100" i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6</a:t>
            </a:fld>
            <a:endParaRPr lang="en-US" sz="1100" i="1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277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r-HR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Korišteni alati i tehnologije</a:t>
            </a:r>
            <a:endParaRPr lang="en-US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97280" y="2754335"/>
            <a:ext cx="4937760" cy="3378200"/>
          </a:xfrm>
        </p:spPr>
        <p:txBody>
          <a:bodyPr>
            <a:normAutofit/>
          </a:bodyPr>
          <a:lstStyle/>
          <a:p>
            <a:pPr marL="201168" lvl="1" indent="0" algn="ctr">
              <a:lnSpc>
                <a:spcPct val="150000"/>
              </a:lnSpc>
              <a:buNone/>
            </a:pPr>
            <a:r>
              <a:rPr lang="hr-HR" sz="2400" dirty="0">
                <a:latin typeface="Franklin Gothic Medium" panose="020B0603020102020204" pitchFamily="34" charset="0"/>
              </a:rPr>
              <a:t>Java </a:t>
            </a:r>
            <a:r>
              <a:rPr lang="hr-HR" sz="1600" dirty="0">
                <a:latin typeface="Franklin Gothic Medium" panose="020B0603020102020204" pitchFamily="34" charset="0"/>
              </a:rPr>
              <a:t>(backend)</a:t>
            </a:r>
          </a:p>
          <a:p>
            <a:pPr marL="201168" lvl="1" indent="0" algn="ctr">
              <a:lnSpc>
                <a:spcPct val="150000"/>
              </a:lnSpc>
              <a:buNone/>
            </a:pPr>
            <a:r>
              <a:rPr lang="hr-HR" sz="2400" dirty="0">
                <a:latin typeface="Franklin Gothic Medium" panose="020B0603020102020204" pitchFamily="34" charset="0"/>
              </a:rPr>
              <a:t>Spring Framework </a:t>
            </a:r>
            <a:r>
              <a:rPr lang="hr-HR" sz="1600" dirty="0">
                <a:latin typeface="Franklin Gothic Medium" panose="020B0603020102020204" pitchFamily="34" charset="0"/>
              </a:rPr>
              <a:t>(backend)</a:t>
            </a:r>
          </a:p>
          <a:p>
            <a:pPr marL="201168" lvl="1" indent="0" algn="ctr">
              <a:lnSpc>
                <a:spcPct val="150000"/>
              </a:lnSpc>
              <a:buNone/>
            </a:pPr>
            <a:r>
              <a:rPr lang="hr-HR" sz="2400" dirty="0">
                <a:latin typeface="Franklin Gothic Medium" panose="020B0603020102020204" pitchFamily="34" charset="0"/>
              </a:rPr>
              <a:t>Thymeleaf </a:t>
            </a:r>
            <a:r>
              <a:rPr lang="hr-HR" sz="1600" dirty="0">
                <a:latin typeface="Franklin Gothic Medium" panose="020B0603020102020204" pitchFamily="34" charset="0"/>
              </a:rPr>
              <a:t>(backend)</a:t>
            </a:r>
          </a:p>
          <a:p>
            <a:pPr marL="201168" lvl="1" indent="0" algn="ctr">
              <a:lnSpc>
                <a:spcPct val="150000"/>
              </a:lnSpc>
              <a:buNone/>
            </a:pPr>
            <a:r>
              <a:rPr lang="hr-HR" sz="2400" dirty="0">
                <a:latin typeface="Franklin Gothic Medium" panose="020B0603020102020204" pitchFamily="34" charset="0"/>
              </a:rPr>
              <a:t>PostgeSQL </a:t>
            </a:r>
            <a:r>
              <a:rPr lang="hr-HR" sz="1600" dirty="0">
                <a:latin typeface="Franklin Gothic Medium" panose="020B0603020102020204" pitchFamily="34" charset="0"/>
              </a:rPr>
              <a:t>(backend)</a:t>
            </a:r>
          </a:p>
          <a:p>
            <a:pPr marL="201168" lvl="1" indent="0" algn="ctr">
              <a:lnSpc>
                <a:spcPct val="150000"/>
              </a:lnSpc>
              <a:buNone/>
            </a:pPr>
            <a:r>
              <a:rPr lang="hr-HR" sz="2400" dirty="0">
                <a:latin typeface="Franklin Gothic Medium" panose="020B0603020102020204" pitchFamily="34" charset="0"/>
              </a:rPr>
              <a:t>Hibernate </a:t>
            </a:r>
            <a:r>
              <a:rPr lang="hr-HR" sz="1600" dirty="0">
                <a:latin typeface="Franklin Gothic Medium" panose="020B0603020102020204" pitchFamily="34" charset="0"/>
              </a:rPr>
              <a:t>(backend)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1097280" y="1846052"/>
            <a:ext cx="10058400" cy="736282"/>
          </a:xfrm>
        </p:spPr>
        <p:txBody>
          <a:bodyPr>
            <a:normAutofit/>
          </a:bodyPr>
          <a:lstStyle/>
          <a:p>
            <a:pPr algn="ctr"/>
            <a:r>
              <a:rPr lang="hr-HR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KORIŠteNE TEHNOLOGIJE</a:t>
            </a:r>
            <a:endParaRPr lang="en-US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217920" y="2754335"/>
            <a:ext cx="4937760" cy="3718258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hr-HR" sz="2400" dirty="0">
                <a:latin typeface="Franklin Gothic Medium" panose="020B0603020102020204" pitchFamily="34" charset="0"/>
              </a:rPr>
              <a:t>HTML5 </a:t>
            </a:r>
            <a:r>
              <a:rPr lang="hr-HR" sz="1600" dirty="0">
                <a:latin typeface="Franklin Gothic Medium" panose="020B0603020102020204" pitchFamily="34" charset="0"/>
              </a:rPr>
              <a:t>(frontend)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hr-HR" sz="2400" dirty="0">
                <a:latin typeface="Franklin Gothic Medium" panose="020B0603020102020204" pitchFamily="34" charset="0"/>
              </a:rPr>
              <a:t>CSS3 </a:t>
            </a:r>
            <a:r>
              <a:rPr lang="hr-HR" sz="1600" dirty="0">
                <a:latin typeface="Franklin Gothic Medium" panose="020B0603020102020204" pitchFamily="34" charset="0"/>
              </a:rPr>
              <a:t>(frontend)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hr-HR" sz="2400" dirty="0">
                <a:latin typeface="Franklin Gothic Medium" panose="020B0603020102020204" pitchFamily="34" charset="0"/>
              </a:rPr>
              <a:t>Bootstrap </a:t>
            </a:r>
            <a:r>
              <a:rPr lang="hr-HR" sz="1600" dirty="0">
                <a:latin typeface="Franklin Gothic Medium" panose="020B0603020102020204" pitchFamily="34" charset="0"/>
              </a:rPr>
              <a:t>(frontend)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hr-HR" sz="2400" dirty="0">
                <a:latin typeface="Franklin Gothic Medium" panose="020B0603020102020204" pitchFamily="34" charset="0"/>
              </a:rPr>
              <a:t>JavaScript </a:t>
            </a:r>
            <a:r>
              <a:rPr lang="hr-HR" sz="1600" dirty="0">
                <a:latin typeface="Franklin Gothic Medium" panose="020B0603020102020204" pitchFamily="34" charset="0"/>
              </a:rPr>
              <a:t>(frontend)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hr-HR" sz="2400" dirty="0">
                <a:latin typeface="Franklin Gothic Medium" panose="020B0603020102020204" pitchFamily="34" charset="0"/>
              </a:rPr>
              <a:t>jQuery </a:t>
            </a:r>
            <a:r>
              <a:rPr lang="hr-HR" sz="1600" dirty="0">
                <a:latin typeface="Franklin Gothic Medium" panose="020B0603020102020204" pitchFamily="34" charset="0"/>
              </a:rPr>
              <a:t>(frontend)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2400" dirty="0">
              <a:latin typeface="Franklin Gothic Medium" panose="020B0603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321" y="0"/>
            <a:ext cx="1736408" cy="13023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049" y="5049128"/>
            <a:ext cx="656408" cy="6564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498" y="4126816"/>
            <a:ext cx="628062" cy="6292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98" y="3096023"/>
            <a:ext cx="787224" cy="7872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206" y="2473643"/>
            <a:ext cx="782250" cy="7822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77" y="3473317"/>
            <a:ext cx="1737326" cy="56463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645" y="2473643"/>
            <a:ext cx="1074639" cy="107463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586" y="3849710"/>
            <a:ext cx="905467" cy="76045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876" y="4756109"/>
            <a:ext cx="810192" cy="83584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395" y="5334643"/>
            <a:ext cx="861210" cy="86121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021" y="4230596"/>
            <a:ext cx="818532" cy="81853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74CB-3B60-40E5-9A6B-0C7CF8740FC2}" type="datetime8">
              <a:rPr lang="hr-HR" sz="1100" i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22.1.2018. 14:43</a:t>
            </a:fld>
            <a:endParaRPr lang="en-US" sz="1100" i="1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i="1">
                <a:solidFill>
                  <a:schemeClr val="tx1"/>
                </a:solidFill>
                <a:latin typeface="Franklin Gothic Medium" panose="020B0603020102020204" pitchFamily="34" charset="0"/>
              </a:rPr>
              <a:t>ErrorSOnogSvijeta_TRENINGOMAT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FB92-D98B-4D43-B3BB-255C45250432}" type="slidenum">
              <a:rPr lang="en-US" sz="1100" i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7</a:t>
            </a:fld>
            <a:endParaRPr lang="en-US" sz="1100" i="1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5434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r-HR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Arhitektura sustava</a:t>
            </a:r>
            <a:endParaRPr lang="en-US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321" y="0"/>
            <a:ext cx="1736408" cy="1302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8579"/>
            <a:ext cx="3274744" cy="14617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4110720"/>
            <a:ext cx="171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Korisnici</a:t>
            </a:r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852" y="2308580"/>
            <a:ext cx="3326653" cy="1699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609" y="2764595"/>
            <a:ext cx="2277969" cy="7403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562" y="2261200"/>
            <a:ext cx="1260118" cy="17471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86186" y="4110718"/>
            <a:ext cx="1528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Poslužitelj</a:t>
            </a:r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68532" y="4110718"/>
            <a:ext cx="2124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Web aplikacija</a:t>
            </a:r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45877" y="4110718"/>
            <a:ext cx="2165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Baza podataka</a:t>
            </a:r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cxnSp>
        <p:nvCxnSpPr>
          <p:cNvPr id="16" name="Straight Arrow Connector 15"/>
          <p:cNvCxnSpPr>
            <a:stCxn id="7" idx="1"/>
          </p:cNvCxnSpPr>
          <p:nvPr/>
        </p:nvCxnSpPr>
        <p:spPr>
          <a:xfrm>
            <a:off x="3094852" y="3158455"/>
            <a:ext cx="1013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323562" y="3134765"/>
            <a:ext cx="1065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</p:cNvCxnSpPr>
          <p:nvPr/>
        </p:nvCxnSpPr>
        <p:spPr>
          <a:xfrm>
            <a:off x="8721578" y="3134765"/>
            <a:ext cx="1052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D2BC-D69A-4563-99F2-34B7394F5977}" type="datetime8">
              <a:rPr lang="hr-HR" sz="1100" i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22.1.2018. 14:43</a:t>
            </a:fld>
            <a:endParaRPr lang="en-US" sz="1100" i="1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i="1">
                <a:solidFill>
                  <a:schemeClr val="tx1"/>
                </a:solidFill>
                <a:latin typeface="Franklin Gothic Medium" panose="020B0603020102020204" pitchFamily="34" charset="0"/>
              </a:rPr>
              <a:t>ErrorSOnogSvijeta_TRENINGOMAT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FB92-D98B-4D43-B3BB-255C45250432}" type="slidenum">
              <a:rPr lang="en-US" sz="1100" i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8</a:t>
            </a:fld>
            <a:endParaRPr lang="en-US" sz="1100" i="1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072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r-HR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Arhitektura sustava</a:t>
            </a:r>
            <a:endParaRPr lang="en-US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321" y="0"/>
            <a:ext cx="1736408" cy="130230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113141"/>
            <a:ext cx="10062298" cy="3636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8346-6F4E-416B-9387-3BEF20148566}" type="datetime8">
              <a:rPr lang="hr-HR" sz="1100" i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22.1.2018. 14:43</a:t>
            </a:fld>
            <a:endParaRPr lang="en-US" sz="1100" i="1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i="1">
                <a:solidFill>
                  <a:schemeClr val="tx1"/>
                </a:solidFill>
                <a:latin typeface="Franklin Gothic Medium" panose="020B0603020102020204" pitchFamily="34" charset="0"/>
              </a:rPr>
              <a:t>ErrorSOnogSvijeta_TRENINGOMAT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FB92-D98B-4D43-B3BB-255C45250432}" type="slidenum">
              <a:rPr lang="en-US" sz="1100" smtClean="0">
                <a:solidFill>
                  <a:schemeClr val="tx1"/>
                </a:solidFill>
              </a:rPr>
              <a:t>9</a:t>
            </a:fld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929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346</TotalTime>
  <Words>483</Words>
  <Application>Microsoft Office PowerPoint</Application>
  <PresentationFormat>Široki zaslon</PresentationFormat>
  <Paragraphs>145</Paragraphs>
  <Slides>14</Slides>
  <Notes>2</Notes>
  <HiddenSlides>0</HiddenSlides>
  <MMClips>0</MMClips>
  <ScaleCrop>false</ScaleCrop>
  <HeadingPairs>
    <vt:vector size="6" baseType="variant">
      <vt:variant>
        <vt:lpstr>Korišteni fontovi</vt:lpstr>
      </vt:variant>
      <vt:variant>
        <vt:i4>5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Franklin Gothic Medium</vt:lpstr>
      <vt:lpstr>Times New Roman</vt:lpstr>
      <vt:lpstr>Retrospect</vt:lpstr>
      <vt:lpstr>Oblikovanje programske potpore  ak. god. 2017./2018.</vt:lpstr>
      <vt:lpstr>Sadržaj</vt:lpstr>
      <vt:lpstr>Opis zadatka</vt:lpstr>
      <vt:lpstr>Pregled zahtjeva</vt:lpstr>
      <vt:lpstr>Pregled zahtjeva</vt:lpstr>
      <vt:lpstr>Korišteni alati i tehnologije</vt:lpstr>
      <vt:lpstr>Korišteni alati i tehnologije</vt:lpstr>
      <vt:lpstr>Arhitektura sustava</vt:lpstr>
      <vt:lpstr>Arhitektura sustava</vt:lpstr>
      <vt:lpstr>Organizacija rada</vt:lpstr>
      <vt:lpstr>Organizacija rada</vt:lpstr>
      <vt:lpstr>Naučene lekcije</vt:lpstr>
      <vt:lpstr>Popis članova grupe</vt:lpstr>
      <vt:lpstr>ErrorSOnogSvijeta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Oblikovanje programske potpore  ak. god. 2017./2018</dc:title>
  <dc:creator>Windows User</dc:creator>
  <cp:lastModifiedBy>Josip Matak</cp:lastModifiedBy>
  <cp:revision>47</cp:revision>
  <dcterms:created xsi:type="dcterms:W3CDTF">2018-01-18T16:18:57Z</dcterms:created>
  <dcterms:modified xsi:type="dcterms:W3CDTF">2018-01-22T14:03:35Z</dcterms:modified>
</cp:coreProperties>
</file>