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7" r:id="rId2"/>
    <p:sldId id="318" r:id="rId3"/>
    <p:sldId id="307" r:id="rId4"/>
    <p:sldId id="306" r:id="rId5"/>
    <p:sldId id="319" r:id="rId6"/>
    <p:sldId id="320" r:id="rId7"/>
    <p:sldId id="316" r:id="rId8"/>
    <p:sldId id="321" r:id="rId9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879" autoAdjust="0"/>
  </p:normalViewPr>
  <p:slideViewPr>
    <p:cSldViewPr snapToGrid="0">
      <p:cViewPr>
        <p:scale>
          <a:sx n="70" d="100"/>
          <a:sy n="70" d="100"/>
        </p:scale>
        <p:origin x="73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CEEE16-2C8C-415A-A268-0643E02728A0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F87D85A-F687-4D0D-91CC-1EB48967A49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Se debe crear una base de datos eficientes de reservas, en la cual se pueda llevar a cabo las operaciones relacionadas con la “reserva” de manera óptima. </a:t>
          </a:r>
          <a:endParaRPr lang="en-US"/>
        </a:p>
      </dgm:t>
    </dgm:pt>
    <dgm:pt modelId="{B8D62C30-4698-49D4-A89C-EE77567F5CB6}" type="parTrans" cxnId="{79AA8C7A-0878-4C3D-B124-AAAA1B409978}">
      <dgm:prSet/>
      <dgm:spPr/>
      <dgm:t>
        <a:bodyPr/>
        <a:lstStyle/>
        <a:p>
          <a:endParaRPr lang="en-US"/>
        </a:p>
      </dgm:t>
    </dgm:pt>
    <dgm:pt modelId="{599A3A31-FF9C-4361-AF72-9D725F546C44}" type="sibTrans" cxnId="{79AA8C7A-0878-4C3D-B124-AAAA1B409978}">
      <dgm:prSet/>
      <dgm:spPr/>
      <dgm:t>
        <a:bodyPr/>
        <a:lstStyle/>
        <a:p>
          <a:endParaRPr lang="en-US"/>
        </a:p>
      </dgm:t>
    </dgm:pt>
    <dgm:pt modelId="{B632F592-9381-43A9-B507-19D17CD2057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Entre las características que debe poseer la base de datos podemos indicar:</a:t>
          </a:r>
          <a:endParaRPr lang="en-US"/>
        </a:p>
      </dgm:t>
    </dgm:pt>
    <dgm:pt modelId="{5A5BC0EB-D4E2-4C53-89F6-C3E3CC24A64C}" type="parTrans" cxnId="{79C67F43-260D-42C5-98C0-25492583717A}">
      <dgm:prSet/>
      <dgm:spPr/>
      <dgm:t>
        <a:bodyPr/>
        <a:lstStyle/>
        <a:p>
          <a:endParaRPr lang="en-US"/>
        </a:p>
      </dgm:t>
    </dgm:pt>
    <dgm:pt modelId="{C0FB97E2-A2AA-4EB3-B93D-F2D1D85E3A78}" type="sibTrans" cxnId="{79C67F43-260D-42C5-98C0-25492583717A}">
      <dgm:prSet/>
      <dgm:spPr/>
      <dgm:t>
        <a:bodyPr/>
        <a:lstStyle/>
        <a:p>
          <a:endParaRPr lang="en-US"/>
        </a:p>
      </dgm:t>
    </dgm:pt>
    <dgm:pt modelId="{CE6486B4-06F7-465F-A501-8BF1CEDD422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EFICIENCIA: debe permitir la gestión de reservas a través de un sistema único.</a:t>
          </a:r>
          <a:endParaRPr lang="en-US"/>
        </a:p>
      </dgm:t>
    </dgm:pt>
    <dgm:pt modelId="{56E2B4D7-7926-461D-A660-9AB74AB34626}" type="parTrans" cxnId="{DA643258-D35A-4A1F-808B-0BFD9AB381BE}">
      <dgm:prSet/>
      <dgm:spPr/>
      <dgm:t>
        <a:bodyPr/>
        <a:lstStyle/>
        <a:p>
          <a:endParaRPr lang="en-US"/>
        </a:p>
      </dgm:t>
    </dgm:pt>
    <dgm:pt modelId="{B1B2D948-093D-48FD-B6D4-84EFF8CAFD7D}" type="sibTrans" cxnId="{DA643258-D35A-4A1F-808B-0BFD9AB381BE}">
      <dgm:prSet/>
      <dgm:spPr/>
      <dgm:t>
        <a:bodyPr/>
        <a:lstStyle/>
        <a:p>
          <a:endParaRPr lang="en-US"/>
        </a:p>
      </dgm:t>
    </dgm:pt>
    <dgm:pt modelId="{792CD782-FC3D-48A5-B255-40F1D44EE9F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GESTION CENTRALIZADA: debe facilitar la administración de las reservas y la sincronización de datos en tiempo real.</a:t>
          </a:r>
          <a:endParaRPr lang="en-US"/>
        </a:p>
      </dgm:t>
    </dgm:pt>
    <dgm:pt modelId="{959F455C-6836-4A11-B1CF-DD2097960C45}" type="parTrans" cxnId="{E29B7939-2A48-4EA2-9E63-FF677BA5F806}">
      <dgm:prSet/>
      <dgm:spPr/>
      <dgm:t>
        <a:bodyPr/>
        <a:lstStyle/>
        <a:p>
          <a:endParaRPr lang="en-US"/>
        </a:p>
      </dgm:t>
    </dgm:pt>
    <dgm:pt modelId="{A52B204D-0950-44C0-9E3E-B60E6E20436B}" type="sibTrans" cxnId="{E29B7939-2A48-4EA2-9E63-FF677BA5F806}">
      <dgm:prSet/>
      <dgm:spPr/>
      <dgm:t>
        <a:bodyPr/>
        <a:lstStyle/>
        <a:p>
          <a:endParaRPr lang="en-US"/>
        </a:p>
      </dgm:t>
    </dgm:pt>
    <dgm:pt modelId="{7909A496-CB4E-448C-A181-3C19C4697DA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FLEXIBILIDAD: debe permitir ajustar la disponibilidad de los servicios. </a:t>
          </a:r>
          <a:endParaRPr lang="en-US"/>
        </a:p>
      </dgm:t>
    </dgm:pt>
    <dgm:pt modelId="{58222ACF-9356-4D13-A25D-B527864AE76D}" type="parTrans" cxnId="{76F6ECC9-D7E2-44B6-AABD-6891CFA13F69}">
      <dgm:prSet/>
      <dgm:spPr/>
      <dgm:t>
        <a:bodyPr/>
        <a:lstStyle/>
        <a:p>
          <a:endParaRPr lang="en-US"/>
        </a:p>
      </dgm:t>
    </dgm:pt>
    <dgm:pt modelId="{A546AE31-1A86-40CF-833D-0A01A2148282}" type="sibTrans" cxnId="{76F6ECC9-D7E2-44B6-AABD-6891CFA13F69}">
      <dgm:prSet/>
      <dgm:spPr/>
      <dgm:t>
        <a:bodyPr/>
        <a:lstStyle/>
        <a:p>
          <a:endParaRPr lang="en-US"/>
        </a:p>
      </dgm:t>
    </dgm:pt>
    <dgm:pt modelId="{94205F06-0BC3-486F-8991-B004382BAB59}" type="pres">
      <dgm:prSet presAssocID="{6BCEEE16-2C8C-415A-A268-0643E02728A0}" presName="diagram" presStyleCnt="0">
        <dgm:presLayoutVars>
          <dgm:dir/>
          <dgm:resizeHandles val="exact"/>
        </dgm:presLayoutVars>
      </dgm:prSet>
      <dgm:spPr/>
    </dgm:pt>
    <dgm:pt modelId="{1D9E4C28-2F03-4997-8741-5E1984FF743C}" type="pres">
      <dgm:prSet presAssocID="{EF87D85A-F687-4D0D-91CC-1EB48967A49F}" presName="node" presStyleLbl="node1" presStyleIdx="0" presStyleCnt="2">
        <dgm:presLayoutVars>
          <dgm:bulletEnabled val="1"/>
        </dgm:presLayoutVars>
      </dgm:prSet>
      <dgm:spPr/>
    </dgm:pt>
    <dgm:pt modelId="{CF70680F-AB21-4559-BB6A-4947466B059E}" type="pres">
      <dgm:prSet presAssocID="{599A3A31-FF9C-4361-AF72-9D725F546C44}" presName="sibTrans" presStyleCnt="0"/>
      <dgm:spPr/>
    </dgm:pt>
    <dgm:pt modelId="{F0BF2782-3596-4ADC-B57D-E84267E30568}" type="pres">
      <dgm:prSet presAssocID="{B632F592-9381-43A9-B507-19D17CD20577}" presName="node" presStyleLbl="node1" presStyleIdx="1" presStyleCnt="2">
        <dgm:presLayoutVars>
          <dgm:bulletEnabled val="1"/>
        </dgm:presLayoutVars>
      </dgm:prSet>
      <dgm:spPr/>
    </dgm:pt>
  </dgm:ptLst>
  <dgm:cxnLst>
    <dgm:cxn modelId="{0AAF822F-3D63-4624-9749-30A1AF1935A0}" type="presOf" srcId="{792CD782-FC3D-48A5-B255-40F1D44EE9F8}" destId="{F0BF2782-3596-4ADC-B57D-E84267E30568}" srcOrd="0" destOrd="2" presId="urn:microsoft.com/office/officeart/2005/8/layout/default"/>
    <dgm:cxn modelId="{2C5A1436-FF1F-4536-AEAE-F3FEEE94BD86}" type="presOf" srcId="{CE6486B4-06F7-465F-A501-8BF1CEDD4222}" destId="{F0BF2782-3596-4ADC-B57D-E84267E30568}" srcOrd="0" destOrd="1" presId="urn:microsoft.com/office/officeart/2005/8/layout/default"/>
    <dgm:cxn modelId="{E29B7939-2A48-4EA2-9E63-FF677BA5F806}" srcId="{B632F592-9381-43A9-B507-19D17CD20577}" destId="{792CD782-FC3D-48A5-B255-40F1D44EE9F8}" srcOrd="1" destOrd="0" parTransId="{959F455C-6836-4A11-B1CF-DD2097960C45}" sibTransId="{A52B204D-0950-44C0-9E3E-B60E6E20436B}"/>
    <dgm:cxn modelId="{57F16541-94D0-4976-8174-ECCA9DE26338}" type="presOf" srcId="{7909A496-CB4E-448C-A181-3C19C4697DAD}" destId="{F0BF2782-3596-4ADC-B57D-E84267E30568}" srcOrd="0" destOrd="3" presId="urn:microsoft.com/office/officeart/2005/8/layout/default"/>
    <dgm:cxn modelId="{79C67F43-260D-42C5-98C0-25492583717A}" srcId="{6BCEEE16-2C8C-415A-A268-0643E02728A0}" destId="{B632F592-9381-43A9-B507-19D17CD20577}" srcOrd="1" destOrd="0" parTransId="{5A5BC0EB-D4E2-4C53-89F6-C3E3CC24A64C}" sibTransId="{C0FB97E2-A2AA-4EB3-B93D-F2D1D85E3A78}"/>
    <dgm:cxn modelId="{B5D64C64-CA3F-4333-8FF9-6CE0D5D67AC1}" type="presOf" srcId="{B632F592-9381-43A9-B507-19D17CD20577}" destId="{F0BF2782-3596-4ADC-B57D-E84267E30568}" srcOrd="0" destOrd="0" presId="urn:microsoft.com/office/officeart/2005/8/layout/default"/>
    <dgm:cxn modelId="{DA643258-D35A-4A1F-808B-0BFD9AB381BE}" srcId="{B632F592-9381-43A9-B507-19D17CD20577}" destId="{CE6486B4-06F7-465F-A501-8BF1CEDD4222}" srcOrd="0" destOrd="0" parTransId="{56E2B4D7-7926-461D-A660-9AB74AB34626}" sibTransId="{B1B2D948-093D-48FD-B6D4-84EFF8CAFD7D}"/>
    <dgm:cxn modelId="{79AA8C7A-0878-4C3D-B124-AAAA1B409978}" srcId="{6BCEEE16-2C8C-415A-A268-0643E02728A0}" destId="{EF87D85A-F687-4D0D-91CC-1EB48967A49F}" srcOrd="0" destOrd="0" parTransId="{B8D62C30-4698-49D4-A89C-EE77567F5CB6}" sibTransId="{599A3A31-FF9C-4361-AF72-9D725F546C44}"/>
    <dgm:cxn modelId="{52334DBB-3C6D-4831-8263-4B5A12622350}" type="presOf" srcId="{EF87D85A-F687-4D0D-91CC-1EB48967A49F}" destId="{1D9E4C28-2F03-4997-8741-5E1984FF743C}" srcOrd="0" destOrd="0" presId="urn:microsoft.com/office/officeart/2005/8/layout/default"/>
    <dgm:cxn modelId="{76F6ECC9-D7E2-44B6-AABD-6891CFA13F69}" srcId="{B632F592-9381-43A9-B507-19D17CD20577}" destId="{7909A496-CB4E-448C-A181-3C19C4697DAD}" srcOrd="2" destOrd="0" parTransId="{58222ACF-9356-4D13-A25D-B527864AE76D}" sibTransId="{A546AE31-1A86-40CF-833D-0A01A2148282}"/>
    <dgm:cxn modelId="{717A70D7-3947-4435-B11A-EAEEF1BDAB7A}" type="presOf" srcId="{6BCEEE16-2C8C-415A-A268-0643E02728A0}" destId="{94205F06-0BC3-486F-8991-B004382BAB59}" srcOrd="0" destOrd="0" presId="urn:microsoft.com/office/officeart/2005/8/layout/default"/>
    <dgm:cxn modelId="{F06AFB36-F498-4E3F-9397-53EA552501C1}" type="presParOf" srcId="{94205F06-0BC3-486F-8991-B004382BAB59}" destId="{1D9E4C28-2F03-4997-8741-5E1984FF743C}" srcOrd="0" destOrd="0" presId="urn:microsoft.com/office/officeart/2005/8/layout/default"/>
    <dgm:cxn modelId="{24ED5FB4-836F-4B9D-A040-4C52751B35AC}" type="presParOf" srcId="{94205F06-0BC3-486F-8991-B004382BAB59}" destId="{CF70680F-AB21-4559-BB6A-4947466B059E}" srcOrd="1" destOrd="0" presId="urn:microsoft.com/office/officeart/2005/8/layout/default"/>
    <dgm:cxn modelId="{F7C99261-EB7A-49AA-8897-F86F4FA926CB}" type="presParOf" srcId="{94205F06-0BC3-486F-8991-B004382BAB59}" destId="{F0BF2782-3596-4ADC-B57D-E84267E3056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E4C28-2F03-4997-8741-5E1984FF743C}">
      <dsp:nvSpPr>
        <dsp:cNvPr id="0" name=""/>
        <dsp:cNvSpPr/>
      </dsp:nvSpPr>
      <dsp:spPr>
        <a:xfrm>
          <a:off x="1283" y="272388"/>
          <a:ext cx="5006206" cy="30037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Se debe crear una base de datos eficientes de reservas, en la cual se pueda llevar a cabo las operaciones relacionadas con la “reserva” de manera óptima. </a:t>
          </a:r>
          <a:endParaRPr lang="en-US" sz="2100" kern="1200"/>
        </a:p>
      </dsp:txBody>
      <dsp:txXfrm>
        <a:off x="1283" y="272388"/>
        <a:ext cx="5006206" cy="3003723"/>
      </dsp:txXfrm>
    </dsp:sp>
    <dsp:sp modelId="{F0BF2782-3596-4ADC-B57D-E84267E30568}">
      <dsp:nvSpPr>
        <dsp:cNvPr id="0" name=""/>
        <dsp:cNvSpPr/>
      </dsp:nvSpPr>
      <dsp:spPr>
        <a:xfrm>
          <a:off x="5508110" y="272388"/>
          <a:ext cx="5006206" cy="30037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Entre las características que debe poseer la base de datos podemos indicar:</a:t>
          </a:r>
          <a:endParaRPr lang="en-US" sz="2100" kern="120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/>
            <a:t>EFICIENCIA: debe permitir la gestión de reservas a través de un sistema único.</a:t>
          </a:r>
          <a:endParaRPr lang="en-US" sz="1600" kern="120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/>
            <a:t>GESTION CENTRALIZADA: debe facilitar la administración de las reservas y la sincronización de datos en tiempo real.</a:t>
          </a:r>
          <a:endParaRPr lang="en-US" sz="1600" kern="120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/>
            <a:t>FLEXIBILIDAD: debe permitir ajustar la disponibilidad de los servicios. </a:t>
          </a:r>
          <a:endParaRPr lang="en-US" sz="1600" kern="1200"/>
        </a:p>
      </dsp:txBody>
      <dsp:txXfrm>
        <a:off x="5508110" y="272388"/>
        <a:ext cx="5006206" cy="3003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U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US" sz="1200"/>
            </a:lvl1pPr>
          </a:lstStyle>
          <a:p>
            <a:pPr rtl="0"/>
            <a:fld id="{0CB29B9B-F617-4468-A1FE-8AAF097CD8CE}" type="datetime1">
              <a:rPr lang="es-ES" smtClean="0"/>
              <a:t>23/03/2024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1200"/>
            </a:lvl1pPr>
          </a:lstStyle>
          <a:p>
            <a:pPr rtl="0"/>
            <a:fld id="{17369B77-94AB-0344-9EBF-9DB9EE8D3AB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US"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US" sz="1200"/>
            </a:lvl1pPr>
          </a:lstStyle>
          <a:p>
            <a:pPr rtl="0"/>
            <a:fld id="{8A460DBB-E7E6-4C77-9D01-D5B6D9F91676}" type="datetime1">
              <a:rPr lang="es-ES" noProof="0" smtClean="0"/>
              <a:t>23/03/2024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</a:lstStyle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n-US"/>
            </a:def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1200"/>
            </a:lvl1pPr>
          </a:lstStyle>
          <a:p>
            <a:pPr rtl="0"/>
            <a:fld id="{0775476F-A808-1F46-A368-07984F6DA22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003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0775476F-A808-1F46-A368-07984F6DA22E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54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21808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12509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5953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2867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0775476F-A808-1F46-A368-07984F6DA22E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9887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0775476F-A808-1F46-A368-07984F6DA22E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504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a imagen que contiene texto, planta&#10;&#10;Descripción generada automáticamente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n 10" descr="Una imagen que contiene texto&#10;&#10;Descripción generada automáticamente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pic>
        <p:nvPicPr>
          <p:cNvPr id="13" name="Imagen 12" descr="Una imagen que contiene artículos de cerámica, porcelana&#10;&#10;Descripción generada automáticamente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0284" y="3163824"/>
            <a:ext cx="5591432" cy="713232"/>
          </a:xfrm>
        </p:spPr>
        <p:txBody>
          <a:bodyPr rtlCol="0" anchor="t">
            <a:noAutofit/>
          </a:bodyPr>
          <a:lstStyle>
            <a:lvl1pPr algn="ctr">
              <a:defRPr lang="en-US" sz="4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600" y="2542032"/>
            <a:ext cx="4866640" cy="438912"/>
          </a:xfrm>
        </p:spPr>
        <p:txBody>
          <a:bodyPr rtlCol="0"/>
          <a:lstStyle>
            <a:lvl1pPr marL="0" indent="0" algn="ctr">
              <a:buNone/>
              <a:defRPr lang="en-US" sz="2400"/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a imagen que contiene tejido&#10;&#10;Descripción generada automáticamente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pic>
        <p:nvPicPr>
          <p:cNvPr id="8" name="Imagen 7" descr="Una imagen que contiene una flor, planta&#10;&#10;Descripción generada automáticamente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Imagen 9" descr="Un primer plano de una flor&#10;&#10;Descripción generada automáticamente con confianza baja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Imagen 11" descr="Un primer plano de una flor&#10;&#10;Descripción generada automáticamente con confianza baja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 rtlCol="0"/>
          <a:lstStyle>
            <a:lvl1pPr algn="ctr">
              <a:defRPr lang="en-US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lang="en-US"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lang="en-US"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lang="en-US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lang="en-US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pic>
        <p:nvPicPr>
          <p:cNvPr id="11" name="Imagen 10" descr="Una imagen que contiene un molusco, un insecto&#10;&#10;Descripción generada automáticamente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en-US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 rtlCol="0"/>
          <a:lstStyle>
            <a:defPPr>
              <a:defRPr lang="en-US"/>
            </a:def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 rtlCol="0"/>
          <a:lstStyle>
            <a:defPPr>
              <a:defRPr lang="en-US"/>
            </a:def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055435"/>
            <a:ext cx="12192000" cy="2648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pic>
        <p:nvPicPr>
          <p:cNvPr id="11" name="Imagen 10" descr="Un primer plano de una planta&#10;&#10;Descripción generada automáticamente con confianza baja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Imagen 8" descr="Una imagen que contiene ropa de cama, tejido&#10;&#10;Descripción generada automáticamente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-61536"/>
            <a:ext cx="1485900" cy="53721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367464"/>
            <a:ext cx="11740896" cy="20555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Imagen 14" descr="Una imagen que contiene artículos de cerámica, porcelana&#10;&#10;Descripción generada automáticamente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Imagen 16" descr="Una imagen que contiene texto&#10;&#10;Descripción generada automáticamente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68" y="3075540"/>
            <a:ext cx="1206427" cy="6213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4041648"/>
            <a:ext cx="9884664" cy="731520"/>
          </a:xfrm>
        </p:spPr>
        <p:txBody>
          <a:bodyPr rtlCol="0" anchor="b">
            <a:normAutofit/>
          </a:bodyPr>
          <a:lstStyle>
            <a:lvl1pPr algn="ctr">
              <a:defRPr lang="en-US" sz="4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73168"/>
            <a:ext cx="9884664" cy="457200"/>
          </a:xfrm>
        </p:spPr>
        <p:txBody>
          <a:bodyPr rtlCol="0" anchor="ctr"/>
          <a:lstStyle>
            <a:lvl1pPr marL="0" indent="0" algn="ctr">
              <a:buNone/>
              <a:defRPr lang="en-US" sz="2400">
                <a:solidFill>
                  <a:schemeClr val="accent3"/>
                </a:solidFill>
              </a:defRPr>
            </a:lvl1pPr>
            <a:lvl2pPr marL="457200" indent="0">
              <a:buNone/>
              <a:defRPr 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3F985769-113A-DF15-0359-78B06126CA6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153668" y="3666744"/>
            <a:ext cx="9884664" cy="457200"/>
          </a:xfrm>
        </p:spPr>
        <p:txBody>
          <a:bodyPr rtlCol="0" anchor="ctr"/>
          <a:lstStyle>
            <a:lvl1pPr marL="0" indent="0" algn="ctr">
              <a:buNone/>
              <a:defRPr lang="en-US" sz="2400">
                <a:solidFill>
                  <a:schemeClr val="accent3"/>
                </a:solidFill>
              </a:defRPr>
            </a:lvl1pPr>
            <a:lvl2pPr marL="457200" indent="0">
              <a:buNone/>
              <a:defRPr 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imágenes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pic>
        <p:nvPicPr>
          <p:cNvPr id="10" name="Imagen 9" descr="Una imagen que contiene un molusco, un insecto&#10;&#10;Descripción generada automáticamente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en-US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22" name="Marcador de posición de imagen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2544268" y="226441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18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4253" y="4413884"/>
            <a:ext cx="2194560" cy="569595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posición de imagen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996670" y="226441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18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3" name="Marcador de texto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32063" y="4394081"/>
            <a:ext cx="2194560" cy="589398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7449072" y="226441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18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5" name="Marcador de texto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94625" y="4413885"/>
            <a:ext cx="2194560" cy="589398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4" name="Marcador de pie de página 5">
            <a:extLst>
              <a:ext uri="{FF2B5EF4-FFF2-40B4-BE49-F238E27FC236}">
                <a16:creationId xmlns:a16="http://schemas.microsoft.com/office/drawing/2014/main" id="{51ACD1D2-913C-7E43-3334-5E2EE1E71A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57784" y="6356350"/>
            <a:ext cx="4114800" cy="365125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65" name="Marcador de número de diapositiva 6">
            <a:extLst>
              <a:ext uri="{FF2B5EF4-FFF2-40B4-BE49-F238E27FC236}">
                <a16:creationId xmlns:a16="http://schemas.microsoft.com/office/drawing/2014/main" id="{97F4A8EA-6EA7-EEB3-DDC8-13706CE21A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7112" y="6356350"/>
            <a:ext cx="2743200" cy="365125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númer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38D39C64-BD11-078C-9918-C6191536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705" y="1570629"/>
            <a:ext cx="3749040" cy="3578344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pic>
        <p:nvPicPr>
          <p:cNvPr id="3" name="Imagen 2" descr="Una imagen que contiene tejido&#10;&#10;Descripción generada automáticamente">
            <a:extLst>
              <a:ext uri="{FF2B5EF4-FFF2-40B4-BE49-F238E27FC236}">
                <a16:creationId xmlns:a16="http://schemas.microsoft.com/office/drawing/2014/main" id="{1154D9C6-A5E6-826A-057F-E747FCE83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77613" y="1361923"/>
            <a:ext cx="1562100" cy="4394200"/>
          </a:xfrm>
          <a:prstGeom prst="rect">
            <a:avLst/>
          </a:prstGeom>
        </p:spPr>
      </p:pic>
      <p:pic>
        <p:nvPicPr>
          <p:cNvPr id="5" name="Imagen 4" descr="Una imagen que contiene una flor, planta&#10;&#10;Descripción generada automáticamente">
            <a:extLst>
              <a:ext uri="{FF2B5EF4-FFF2-40B4-BE49-F238E27FC236}">
                <a16:creationId xmlns:a16="http://schemas.microsoft.com/office/drawing/2014/main" id="{F7D4B7FF-5096-A31D-06E2-7FB16EE8F3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32802">
            <a:off x="5721350" y="2134613"/>
            <a:ext cx="749300" cy="2755900"/>
          </a:xfrm>
          <a:prstGeom prst="rect">
            <a:avLst/>
          </a:prstGeom>
        </p:spPr>
      </p:pic>
      <p:sp>
        <p:nvSpPr>
          <p:cNvPr id="11" name="Marcador de texto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2119" y="1437615"/>
            <a:ext cx="3922776" cy="4242816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27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 dirty="0"/>
              <a:t>X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F42F01A6-2296-3E1F-EF81-CA2E24A8757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72119" y="1437615"/>
            <a:ext cx="3922776" cy="4572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pie de página 5">
            <a:extLst>
              <a:ext uri="{FF2B5EF4-FFF2-40B4-BE49-F238E27FC236}">
                <a16:creationId xmlns:a16="http://schemas.microsoft.com/office/drawing/2014/main" id="{396A0109-3A78-F6D5-7AAA-6A03D183574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72119" y="6356350"/>
            <a:ext cx="3922776" cy="365125"/>
          </a:xfrm>
        </p:spPr>
        <p:txBody>
          <a:bodyPr rtlCol="0"/>
          <a:lstStyle>
            <a:lvl1pPr algn="ctr">
              <a:defRPr lang="en-US"/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20" name="Marcador de número de diapositiva 6">
            <a:extLst>
              <a:ext uri="{FF2B5EF4-FFF2-40B4-BE49-F238E27FC236}">
                <a16:creationId xmlns:a16="http://schemas.microsoft.com/office/drawing/2014/main" id="{48EB97DC-3CB3-2050-4885-8E50824F04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7112" y="6356350"/>
            <a:ext cx="2743200" cy="365125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número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6096000" y="0"/>
            <a:ext cx="6096000" cy="68695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26F8EF2C-11DE-25F6-B26C-8B73CA29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944" y="1399032"/>
            <a:ext cx="1024128" cy="512064"/>
          </a:xfrm>
        </p:spPr>
        <p:txBody>
          <a:bodyPr rtlCol="0">
            <a:noAutofit/>
          </a:bodyPr>
          <a:lstStyle>
            <a:lvl1pPr algn="ctr">
              <a:defRPr lang="en-US" sz="2000"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EB072207-AA92-79CD-5E5B-FF5161E9580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-1"/>
            <a:ext cx="6095999" cy="6857999"/>
          </a:xfrm>
        </p:spPr>
        <p:txBody>
          <a:bodyPr rtlCol="0" anchor="ctr"/>
          <a:lstStyle>
            <a:lvl1pPr marL="0" indent="0" algn="ctr">
              <a:buNone/>
              <a:defRPr lang="en-US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pic>
        <p:nvPicPr>
          <p:cNvPr id="36" name="Imagen 35" descr="Un primer plano de un árbol&#10;&#10;Descripción generada automáticamente con confianza media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9056565" y="1652568"/>
            <a:ext cx="970220" cy="2236127"/>
          </a:xfrm>
          <a:prstGeom prst="rect">
            <a:avLst/>
          </a:prstGeom>
        </p:spPr>
      </p:pic>
      <p:pic>
        <p:nvPicPr>
          <p:cNvPr id="38" name="Imagen 37" descr="Un grupo de flores&#10;&#10;Descripción generada automáticamente con confianza baja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93616" y="2323348"/>
            <a:ext cx="1245309" cy="2314810"/>
          </a:xfrm>
          <a:prstGeom prst="rect">
            <a:avLst/>
          </a:prstGeom>
        </p:spPr>
      </p:pic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46619" y="1359345"/>
            <a:ext cx="3922776" cy="4242816"/>
          </a:xfrm>
        </p:spPr>
        <p:txBody>
          <a:bodyPr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27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 dirty="0"/>
              <a:t>X</a:t>
            </a:r>
          </a:p>
        </p:txBody>
      </p:sp>
      <p:sp>
        <p:nvSpPr>
          <p:cNvPr id="15" name="Marcador de número de diapositiva 6">
            <a:extLst>
              <a:ext uri="{FF2B5EF4-FFF2-40B4-BE49-F238E27FC236}">
                <a16:creationId xmlns:a16="http://schemas.microsoft.com/office/drawing/2014/main" id="{3BB1421B-0330-F994-05B3-B7643F78BB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7112" y="6356350"/>
            <a:ext cx="2743200" cy="365125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pic>
        <p:nvPicPr>
          <p:cNvPr id="9" name="Imagen 8" descr="Una imagen que contiene tejido&#10;&#10;Descripción generada automáticamente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pic>
        <p:nvPicPr>
          <p:cNvPr id="13" name="Imagen 12" descr="Una imagen que contiene una flor, planta&#10;&#10;Descripción generada automáticamente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rtlCol="0"/>
          <a:lstStyle>
            <a:lvl1pPr algn="ctr">
              <a:defRPr lang="en-US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41248" y="6356350"/>
            <a:ext cx="4114800" cy="365125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7112" y="6356350"/>
            <a:ext cx="2743200" cy="365125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A8DD443-A9C0-3688-DC5F-5ABBF5A61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10515600" cy="3548501"/>
          </a:xfrm>
        </p:spPr>
        <p:txBody>
          <a:bodyPr rtlCol="0"/>
          <a:lstStyle>
            <a:defPPr>
              <a:defRPr lang="en-US"/>
            </a:def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2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>
              <a:solidFill>
                <a:schemeClr val="bg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pic>
        <p:nvPicPr>
          <p:cNvPr id="11" name="Imagen 10" descr="Una imagen que contiene un molusco, un insecto&#10;&#10;Descripción generada automáticamente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lvl1pPr algn="ctr">
              <a:defRPr lang="en-US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lang="en-US"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lang="en-US"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lang="en-US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lang="en-US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74276" y="6356350"/>
            <a:ext cx="4114800" cy="365125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7112" y="6356350"/>
            <a:ext cx="2743200" cy="365125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pic>
        <p:nvPicPr>
          <p:cNvPr id="8" name="Imagen 7" descr="Una imagen que contiene tejido&#10;&#10;Descripción generada automáticamente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pic>
        <p:nvPicPr>
          <p:cNvPr id="16" name="Imagen 15" descr="Una imagen que contiene una flor, planta&#10;&#10;Descripción generada automáticamente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Imagen 18" descr="Una imagen que contiene un molusco, un insecto&#10;&#10;Descripción generada automáticamente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rtlCol="0" anchor="t">
            <a:normAutofit/>
          </a:bodyPr>
          <a:lstStyle>
            <a:lvl1pPr algn="ctr">
              <a:defRPr lang="en-US" sz="4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rtlCol="0" anchor="ctr"/>
          <a:lstStyle>
            <a:lvl1pPr marL="0" indent="0" algn="ctr">
              <a:buNone/>
              <a:defRPr lang="en-US" sz="2400">
                <a:solidFill>
                  <a:schemeClr val="accent3"/>
                </a:solidFill>
              </a:defRPr>
            </a:lvl1pPr>
            <a:lvl2pPr marL="457200" indent="0">
              <a:buNone/>
              <a:defRPr 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texto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 rtlCol="0">
            <a:noAutofit/>
          </a:bodyPr>
          <a:lstStyle>
            <a:lvl1pPr marL="0" indent="0">
              <a:buNone/>
              <a:defRPr lang="en-US" sz="14000" b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 dirty="0"/>
              <a:t>”</a:t>
            </a:r>
          </a:p>
        </p:txBody>
      </p:sp>
      <p:sp>
        <p:nvSpPr>
          <p:cNvPr id="28" name="Marcador de texto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 rtlCol="0">
            <a:noAutofit/>
          </a:bodyPr>
          <a:lstStyle>
            <a:lvl1pPr marL="0" indent="0">
              <a:buNone/>
              <a:defRPr lang="en-US" sz="14000" b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res columnas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es-ES" noProof="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 descr="Una imagen que contiene un molusco, un insecto&#10;&#10;Descripción generada automáticamente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 lang="en-US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000" b="0"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US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US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US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US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U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000" b="0"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en-US" sz="1600"/>
            </a:lvl1pPr>
            <a:lvl2pPr>
              <a:buClr>
                <a:srgbClr val="73292A"/>
              </a:buClr>
              <a:defRPr lang="en-US" sz="1400"/>
            </a:lvl2pPr>
            <a:lvl3pPr>
              <a:buClr>
                <a:srgbClr val="73292A"/>
              </a:buClr>
              <a:defRPr lang="en-US" sz="1200"/>
            </a:lvl3pPr>
            <a:lvl4pPr>
              <a:buClr>
                <a:srgbClr val="73292A"/>
              </a:buClr>
              <a:defRPr lang="en-US" sz="1100"/>
            </a:lvl4pPr>
            <a:lvl5pPr>
              <a:buClr>
                <a:srgbClr val="73292A"/>
              </a:buClr>
              <a:defRPr lang="en-U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1679" y="6356350"/>
            <a:ext cx="4114800" cy="365125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7112" y="6356350"/>
            <a:ext cx="2743200" cy="365125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000" b="0"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contenido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en-US" sz="1600"/>
            </a:lvl1pPr>
            <a:lvl2pPr>
              <a:buClr>
                <a:srgbClr val="73292A"/>
              </a:buClr>
              <a:defRPr lang="en-US" sz="1400"/>
            </a:lvl2pPr>
            <a:lvl3pPr>
              <a:buClr>
                <a:srgbClr val="73292A"/>
              </a:buClr>
              <a:defRPr lang="en-US" sz="1200"/>
            </a:lvl3pPr>
            <a:lvl4pPr>
              <a:buClr>
                <a:srgbClr val="73292A"/>
              </a:buClr>
              <a:defRPr lang="en-US" sz="1100"/>
            </a:lvl4pPr>
            <a:lvl5pPr>
              <a:buClr>
                <a:srgbClr val="73292A"/>
              </a:buClr>
              <a:defRPr lang="en-U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8" r:id="rId4"/>
    <p:sldLayoutId id="2147483653" r:id="rId5"/>
    <p:sldLayoutId id="2147483662" r:id="rId6"/>
    <p:sldLayoutId id="2147483659" r:id="rId7"/>
    <p:sldLayoutId id="2147483665" r:id="rId8"/>
    <p:sldLayoutId id="2147483664" r:id="rId9"/>
    <p:sldLayoutId id="2147483667" r:id="rId10"/>
    <p:sldLayoutId id="214748365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lang="en-US"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en-US"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en-US"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en-US"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en-US"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es-ES"/>
              <a:t>LOS ROBLES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>
            <a:defPPr>
              <a:defRPr lang="en-US"/>
            </a:defPPr>
          </a:lstStyle>
          <a:p>
            <a:pPr rtl="0"/>
            <a:r>
              <a:rPr lang="es-ES" sz="2800" b="1">
                <a:latin typeface="Baskerville Old Face (Títulos)"/>
              </a:rPr>
              <a:t>SPA</a:t>
            </a:r>
            <a:endParaRPr lang="es-ES" sz="2800" b="1" dirty="0">
              <a:latin typeface="Baskerville Old Face (Títulos)"/>
            </a:endParaRPr>
          </a:p>
        </p:txBody>
      </p:sp>
    </p:spTree>
    <p:extLst>
      <p:ext uri="{BB962C8B-B14F-4D97-AF65-F5344CB8AC3E}">
        <p14:creationId xmlns:p14="http://schemas.microsoft.com/office/powerpoint/2010/main" val="248057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CC4DD34-595E-0936-6244-27D5BAE86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00" y="2028234"/>
            <a:ext cx="4272555" cy="2827230"/>
          </a:xfrm>
          <a:prstGeom prst="rect">
            <a:avLst/>
          </a:prstGeo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9208C296-D23D-74DC-F966-975CBED22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8668" y="1834046"/>
            <a:ext cx="2999232" cy="3189907"/>
          </a:xfrm>
        </p:spPr>
        <p:txBody>
          <a:bodyPr rtlCol="0" anchor="ctr">
            <a:normAutofit fontScale="85000" lnSpcReduction="10000"/>
          </a:bodyPr>
          <a:lstStyle>
            <a:defPPr>
              <a:defRPr lang="en-US"/>
            </a:defPPr>
          </a:lstStyle>
          <a:p>
            <a:pPr algn="ctr" rtl="0">
              <a:lnSpc>
                <a:spcPct val="140000"/>
              </a:lnSpc>
            </a:pPr>
            <a:r>
              <a:rPr lang="es-ES" dirty="0">
                <a:latin typeface="Baskerville Old Face (Títulos)"/>
              </a:rPr>
              <a:t>Complejo de cabañas con servicio de Spa, ubicado en las Sierras de Tandil. Se ofrece un servicio de alojamiento que combina comodidad, naturaleza y hospitalidad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1309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ítulo 76">
            <a:extLst>
              <a:ext uri="{FF2B5EF4-FFF2-40B4-BE49-F238E27FC236}">
                <a16:creationId xmlns:a16="http://schemas.microsoft.com/office/drawing/2014/main" id="{D9A0AA8E-BE3B-E949-89DB-0208EE4A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 anchor="ctr">
            <a:normAutofit/>
          </a:bodyPr>
          <a:lstStyle>
            <a:defPPr>
              <a:defRPr lang="en-US"/>
            </a:defPPr>
          </a:lstStyle>
          <a:p>
            <a:pPr rtl="0"/>
            <a:r>
              <a:rPr lang="es-ES" sz="2800"/>
              <a:t>SUMERGETE EN LA MAGIA DE LAS SIERRAS DE TANDIL Y DISFRUTA MOMENTOS INOLVIDABLES CON NOSOTROS </a:t>
            </a:r>
          </a:p>
        </p:txBody>
      </p:sp>
      <p:sp>
        <p:nvSpPr>
          <p:cNvPr id="1044" name="Slide Number Placeholder 4">
            <a:extLst>
              <a:ext uri="{FF2B5EF4-FFF2-40B4-BE49-F238E27FC236}">
                <a16:creationId xmlns:a16="http://schemas.microsoft.com/office/drawing/2014/main" id="{6861E2A9-E09E-C76A-DD71-11A93CF247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7112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s-ES" noProof="0" smtClean="0"/>
              <a:pPr rtl="0">
                <a:spcAft>
                  <a:spcPts val="600"/>
                </a:spcAft>
              </a:pPr>
              <a:t>3</a:t>
            </a:fld>
            <a:endParaRPr lang="es-ES" noProof="0"/>
          </a:p>
        </p:txBody>
      </p:sp>
      <p:sp>
        <p:nvSpPr>
          <p:cNvPr id="1037" name="Slide Number Placeholder 4">
            <a:extLst>
              <a:ext uri="{FF2B5EF4-FFF2-40B4-BE49-F238E27FC236}">
                <a16:creationId xmlns:a16="http://schemas.microsoft.com/office/drawing/2014/main" id="{9CDF926B-E39C-C653-2F0E-4D5D02F5A78E}"/>
              </a:ext>
            </a:extLst>
          </p:cNvPr>
          <p:cNvSpPr>
            <a:spLocks/>
          </p:cNvSpPr>
          <p:nvPr/>
        </p:nvSpPr>
        <p:spPr>
          <a:xfrm>
            <a:off x="7460059" y="5095804"/>
            <a:ext cx="1904077" cy="253436"/>
          </a:xfrm>
          <a:prstGeom prst="rect">
            <a:avLst/>
          </a:prstGeom>
        </p:spPr>
        <p:txBody>
          <a:bodyPr/>
          <a:lstStyle/>
          <a:p>
            <a:pPr defTabSz="630936">
              <a:spcAft>
                <a:spcPts val="414"/>
              </a:spcAft>
            </a:pPr>
            <a:fld id="{294A09A9-5501-47C1-A89A-A340965A2BE2}" type="slidenum">
              <a:rPr lang="es-ES" sz="124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630936">
                <a:spcAft>
                  <a:spcPts val="414"/>
                </a:spcAft>
              </a:pPr>
              <a:t>3</a:t>
            </a:fld>
            <a:endParaRPr lang="es-ES" noProof="0"/>
          </a:p>
        </p:txBody>
      </p:sp>
      <p:pic>
        <p:nvPicPr>
          <p:cNvPr id="1026" name="Picture 2" descr="Resultado de imagen de fotos montañas tandil">
            <a:extLst>
              <a:ext uri="{FF2B5EF4-FFF2-40B4-BE49-F238E27FC236}">
                <a16:creationId xmlns:a16="http://schemas.microsoft.com/office/drawing/2014/main" id="{228330A8-705E-FA14-A416-3240F14BB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3" r="14313"/>
          <a:stretch>
            <a:fillRect/>
          </a:stretch>
        </p:blipFill>
        <p:spPr bwMode="auto">
          <a:xfrm>
            <a:off x="2827863" y="2651761"/>
            <a:ext cx="1616410" cy="161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fotos montañas tandil spa">
            <a:extLst>
              <a:ext uri="{FF2B5EF4-FFF2-40B4-BE49-F238E27FC236}">
                <a16:creationId xmlns:a16="http://schemas.microsoft.com/office/drawing/2014/main" id="{372F3479-9569-728F-0A40-F178C9C69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0" r="22870"/>
          <a:stretch>
            <a:fillRect/>
          </a:stretch>
        </p:blipFill>
        <p:spPr bwMode="auto">
          <a:xfrm>
            <a:off x="4707580" y="2651761"/>
            <a:ext cx="1616410" cy="161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fotos montañas tandil spa">
            <a:extLst>
              <a:ext uri="{FF2B5EF4-FFF2-40B4-BE49-F238E27FC236}">
                <a16:creationId xmlns:a16="http://schemas.microsoft.com/office/drawing/2014/main" id="{C66BEC30-F543-C0BD-C3B5-671A66FB7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4" r="11894"/>
          <a:stretch>
            <a:fillRect/>
          </a:stretch>
        </p:blipFill>
        <p:spPr bwMode="auto">
          <a:xfrm>
            <a:off x="6587297" y="2651760"/>
            <a:ext cx="1616410" cy="161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83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rtlCol="0" anchor="ctr">
            <a:normAutofit/>
          </a:bodyPr>
          <a:lstStyle>
            <a:defPPr>
              <a:defRPr lang="en-US"/>
            </a:defPPr>
          </a:lstStyle>
          <a:p>
            <a:pPr rtl="0"/>
            <a:r>
              <a:rPr lang="es-ES" dirty="0"/>
              <a:t>PROBLEMA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E447672B-6C8D-D3AC-F66E-C677114E8B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41248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s-ES" noProof="0"/>
              <a:t>Título de la presentación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FC4F3C4-70C1-15B5-005A-A5934A2AFC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7112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s-ES" noProof="0" smtClean="0"/>
              <a:pPr rtl="0">
                <a:spcAft>
                  <a:spcPts val="600"/>
                </a:spcAft>
              </a:pPr>
              <a:t>4</a:t>
            </a:fld>
            <a:endParaRPr lang="es-ES" noProof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3224331-0CCD-C662-FCD3-9913DABAD7C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32747107"/>
              </p:ext>
            </p:extLst>
          </p:nvPr>
        </p:nvGraphicFramePr>
        <p:xfrm>
          <a:off x="838200" y="2628461"/>
          <a:ext cx="10515600" cy="3548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 anchor="ctr">
            <a:normAutofit/>
          </a:bodyPr>
          <a:lstStyle>
            <a:defPPr>
              <a:defRPr lang="en-US"/>
            </a:defPPr>
          </a:lstStyle>
          <a:p>
            <a:pPr rtl="0"/>
            <a:r>
              <a:rPr lang="es-ES" dirty="0"/>
              <a:t>DESCRIPCION DEL PROBLEMA </a:t>
            </a: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453D2DEE-3693-937E-FD5E-B3E97C24C1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74276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s-ES" noProof="0"/>
              <a:t>Título de la presentación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C60948FA-F0E8-0487-9396-FAD89D1A49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7112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s-ES" noProof="0" smtClean="0"/>
              <a:pPr rtl="0">
                <a:spcAft>
                  <a:spcPts val="600"/>
                </a:spcAft>
              </a:pPr>
              <a:t>5</a:t>
            </a:fld>
            <a:endParaRPr lang="es-ES" noProof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9D09CC66-0682-A260-C2E4-F50AAABEE66C}"/>
              </a:ext>
            </a:extLst>
          </p:cNvPr>
          <p:cNvSpPr>
            <a:spLocks/>
          </p:cNvSpPr>
          <p:nvPr/>
        </p:nvSpPr>
        <p:spPr>
          <a:xfrm>
            <a:off x="2537466" y="5108606"/>
            <a:ext cx="2711838" cy="240634"/>
          </a:xfrm>
          <a:prstGeom prst="rect">
            <a:avLst/>
          </a:prstGeom>
        </p:spPr>
        <p:txBody>
          <a:bodyPr/>
          <a:lstStyle/>
          <a:p>
            <a:pPr defTabSz="594360">
              <a:spcAft>
                <a:spcPts val="390"/>
              </a:spcAft>
            </a:pPr>
            <a:r>
              <a:rPr lang="es-ES" sz="11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Título de la presentación</a:t>
            </a:r>
            <a:endParaRPr lang="es-ES" noProof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1C7BC86B-A220-E8E3-4525-E86577B040CF}"/>
              </a:ext>
            </a:extLst>
          </p:cNvPr>
          <p:cNvSpPr>
            <a:spLocks/>
          </p:cNvSpPr>
          <p:nvPr/>
        </p:nvSpPr>
        <p:spPr>
          <a:xfrm>
            <a:off x="7846642" y="5108606"/>
            <a:ext cx="1807892" cy="240634"/>
          </a:xfrm>
          <a:prstGeom prst="rect">
            <a:avLst/>
          </a:prstGeom>
        </p:spPr>
        <p:txBody>
          <a:bodyPr/>
          <a:lstStyle/>
          <a:p>
            <a:pPr defTabSz="594360">
              <a:spcAft>
                <a:spcPts val="390"/>
              </a:spcAft>
            </a:pPr>
            <a:fld id="{294A09A9-5501-47C1-A89A-A340965A2BE2}" type="slidenum">
              <a:rPr lang="es-ES" sz="11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594360">
                <a:spcAft>
                  <a:spcPts val="390"/>
                </a:spcAft>
              </a:pPr>
              <a:t>5</a:t>
            </a:fld>
            <a:endParaRPr lang="es-ES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98CE0E-745C-A7EE-B0DE-4912A73B00D8}"/>
              </a:ext>
            </a:extLst>
          </p:cNvPr>
          <p:cNvSpPr>
            <a:spLocks/>
          </p:cNvSpPr>
          <p:nvPr/>
        </p:nvSpPr>
        <p:spPr>
          <a:xfrm>
            <a:off x="2947046" y="2401363"/>
            <a:ext cx="6097819" cy="26408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algn="ctr" defTabSz="552755">
              <a:spcAft>
                <a:spcPts val="390"/>
              </a:spcAft>
            </a:pPr>
            <a:r>
              <a:rPr lang="es-E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ADMINISTRACION DE CLIENTES Y EMPLEADOS </a:t>
            </a:r>
            <a:endParaRPr lang="es-ES" sz="320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36DC79-3EA6-7325-3D0B-C041B850142A}"/>
              </a:ext>
            </a:extLst>
          </p:cNvPr>
          <p:cNvSpPr>
            <a:spLocks/>
          </p:cNvSpPr>
          <p:nvPr/>
        </p:nvSpPr>
        <p:spPr>
          <a:xfrm>
            <a:off x="2947046" y="2715768"/>
            <a:ext cx="6097819" cy="2049997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en-US"/>
            </a:defPPr>
          </a:lstStyle>
          <a:p>
            <a:pPr algn="ctr" defTabSz="552755">
              <a:spcAft>
                <a:spcPts val="390"/>
              </a:spcAft>
            </a:pPr>
            <a:r>
              <a:rPr lang="es-E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Base de Datos debe permitir el registro de información de los clientes que realizan la reserva. También debe permitir ingresar la información de los empleados que atendieron dicha reversa.</a:t>
            </a:r>
            <a:endParaRPr lang="es-ES" sz="2800" dirty="0"/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9CDC030A-9C67-5947-9DFD-94BD74B8185F}"/>
              </a:ext>
            </a:extLst>
          </p:cNvPr>
          <p:cNvSpPr txBox="1">
            <a:spLocks/>
          </p:cNvSpPr>
          <p:nvPr/>
        </p:nvSpPr>
        <p:spPr>
          <a:xfrm>
            <a:off x="2947047" y="3799283"/>
            <a:ext cx="6097819" cy="770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en-US"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en-US"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en-US"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552755">
              <a:spcBef>
                <a:spcPts val="605"/>
              </a:spcBef>
              <a:buNone/>
            </a:pPr>
            <a:r>
              <a:rPr lang="es-ES" sz="1400" dirty="0">
                <a:solidFill>
                  <a:schemeClr val="tx1"/>
                </a:solidFill>
              </a:rPr>
              <a:t>Se debe poder clasificar la reversa de la habitación, ya sea “BASE DOBLE” o “SIMPLE”. También debe detallar la cantidad de días indicando “FECHA DE ENTRADA” y “FECHA DE SALIDA”.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0DE86B75-0FAF-5839-8A27-EECD74431BC2}"/>
              </a:ext>
            </a:extLst>
          </p:cNvPr>
          <p:cNvSpPr>
            <a:spLocks/>
          </p:cNvSpPr>
          <p:nvPr/>
        </p:nvSpPr>
        <p:spPr>
          <a:xfrm>
            <a:off x="2799293" y="3510659"/>
            <a:ext cx="6097819" cy="26408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algn="ctr" defTabSz="552755">
              <a:spcBef>
                <a:spcPts val="605"/>
              </a:spcBef>
            </a:pPr>
            <a:r>
              <a:rPr lang="es-ES" sz="1600" dirty="0"/>
              <a:t>GESTION DE TIPO DE RESERVA </a:t>
            </a:r>
          </a:p>
        </p:txBody>
      </p:sp>
    </p:spTree>
    <p:extLst>
      <p:ext uri="{BB962C8B-B14F-4D97-AF65-F5344CB8AC3E}">
        <p14:creationId xmlns:p14="http://schemas.microsoft.com/office/powerpoint/2010/main" val="260993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 anchor="ctr">
            <a:normAutofit/>
          </a:bodyPr>
          <a:lstStyle>
            <a:defPPr>
              <a:defRPr lang="en-US"/>
            </a:defPPr>
          </a:lstStyle>
          <a:p>
            <a:pPr rtl="0"/>
            <a:r>
              <a:rPr lang="es-ES"/>
              <a:t>DESCRIPCION DEL PROBLEMA 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F3E8F65-B247-A348-CE41-33EE0EEC58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74276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s-ES" noProof="0"/>
              <a:t>Título de la presentación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5712986F-22A0-3844-3616-EDB48707E6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97112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s-ES" noProof="0" smtClean="0"/>
              <a:pPr rtl="0">
                <a:spcAft>
                  <a:spcPts val="600"/>
                </a:spcAft>
              </a:pPr>
              <a:t>6</a:t>
            </a:fld>
            <a:endParaRPr lang="es-ES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98CE0E-745C-A7EE-B0DE-4912A73B00D8}"/>
              </a:ext>
            </a:extLst>
          </p:cNvPr>
          <p:cNvSpPr>
            <a:spLocks/>
          </p:cNvSpPr>
          <p:nvPr/>
        </p:nvSpPr>
        <p:spPr>
          <a:xfrm>
            <a:off x="2223516" y="2609260"/>
            <a:ext cx="7455335" cy="323857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defPPr>
              <a:defRPr lang="en-US"/>
            </a:defPPr>
          </a:lstStyle>
          <a:p>
            <a:pPr algn="ctr" defTabSz="685800">
              <a:spcAft>
                <a:spcPts val="600"/>
              </a:spcAft>
            </a:pPr>
            <a:r>
              <a:rPr lang="es-ES" sz="1600" dirty="0"/>
              <a:t>GESTION DE DISPONIBILIDAD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36DC79-3EA6-7325-3D0B-C041B850142A}"/>
              </a:ext>
            </a:extLst>
          </p:cNvPr>
          <p:cNvSpPr>
            <a:spLocks/>
          </p:cNvSpPr>
          <p:nvPr/>
        </p:nvSpPr>
        <p:spPr>
          <a:xfrm>
            <a:off x="2132731" y="2956800"/>
            <a:ext cx="7636904" cy="472200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algn="ctr" defTabSz="685800">
              <a:spcAft>
                <a:spcPts val="600"/>
              </a:spcAft>
            </a:pPr>
            <a:r>
              <a:rPr lang="es-ES" sz="1400" dirty="0"/>
              <a:t>Debe permitir gestionar la disponibilidad de habitaciones en el SPA, modificando su estado de “DISPONIBLE” o “NO DISPOBIBLE”, o viceversa. 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19622148-010A-D9B4-F4B5-76CFB4EBF67D}"/>
              </a:ext>
            </a:extLst>
          </p:cNvPr>
          <p:cNvSpPr txBox="1">
            <a:spLocks/>
          </p:cNvSpPr>
          <p:nvPr/>
        </p:nvSpPr>
        <p:spPr>
          <a:xfrm>
            <a:off x="2368332" y="3675104"/>
            <a:ext cx="7455335" cy="323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lang="en-US" sz="20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spcBef>
                <a:spcPts val="750"/>
              </a:spcBef>
            </a:pPr>
            <a:r>
              <a:rPr lang="es-ES" sz="1600" dirty="0">
                <a:solidFill>
                  <a:schemeClr val="tx1"/>
                </a:solidFill>
                <a:latin typeface="+mn-lt"/>
              </a:rPr>
              <a:t>GESTION DE DISPONIBILIDAD </a:t>
            </a:r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CC415F09-E96E-93CB-B74B-703638903003}"/>
              </a:ext>
            </a:extLst>
          </p:cNvPr>
          <p:cNvSpPr txBox="1">
            <a:spLocks/>
          </p:cNvSpPr>
          <p:nvPr/>
        </p:nvSpPr>
        <p:spPr>
          <a:xfrm>
            <a:off x="2277547" y="4063859"/>
            <a:ext cx="7636904" cy="472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en-US"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en-US"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lang="en-US"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750"/>
              </a:spcBef>
              <a:buNone/>
            </a:pPr>
            <a:r>
              <a:rPr lang="es-ES" sz="1400" dirty="0">
                <a:solidFill>
                  <a:schemeClr val="tx1"/>
                </a:solidFill>
              </a:rPr>
              <a:t>Debe permitir gestionar la disponibilidad de habitaciones en el SPA, modificando su estado de “DISPONIBLE” o “NO DISPOBIBLE”, o viceversa. </a:t>
            </a:r>
          </a:p>
        </p:txBody>
      </p:sp>
    </p:spTree>
    <p:extLst>
      <p:ext uri="{BB962C8B-B14F-4D97-AF65-F5344CB8AC3E}">
        <p14:creationId xmlns:p14="http://schemas.microsoft.com/office/powerpoint/2010/main" val="182576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272605"/>
          </a:xfrm>
        </p:spPr>
        <p:txBody>
          <a:bodyPr rtlCol="0" anchor="ctr">
            <a:normAutofit/>
          </a:bodyPr>
          <a:lstStyle>
            <a:defPPr>
              <a:defRPr lang="en-US"/>
            </a:defPPr>
          </a:lstStyle>
          <a:p>
            <a:pPr rtl="0"/>
            <a:r>
              <a:rPr lang="es-ES" sz="4000" dirty="0"/>
              <a:t>DESCRIPCION DE BASE DE DATOS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97E41DD-9CBB-CF8D-F775-78769470C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392" y="1816861"/>
            <a:ext cx="3200400" cy="427797"/>
          </a:xfrm>
        </p:spPr>
        <p:txBody>
          <a:bodyPr/>
          <a:lstStyle/>
          <a:p>
            <a:pPr algn="ctr"/>
            <a:r>
              <a:rPr lang="en-US" dirty="0"/>
              <a:t>CLIENTE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502" y="2244658"/>
            <a:ext cx="3480180" cy="3924130"/>
          </a:xfrm>
        </p:spPr>
        <p:txBody>
          <a:bodyPr rtlCol="0">
            <a:noAutofit/>
          </a:bodyPr>
          <a:lstStyle>
            <a:defPPr>
              <a:defRPr lang="en-US"/>
            </a:defPPr>
          </a:lstStyle>
          <a:p>
            <a:pPr rtl="0"/>
            <a:r>
              <a:rPr lang="es-ES" b="1" dirty="0"/>
              <a:t>IDCLIENTE</a:t>
            </a:r>
            <a:r>
              <a:rPr lang="es-ES" dirty="0"/>
              <a:t> INT PRIMARY KEY AUTO_INCREMENT </a:t>
            </a:r>
          </a:p>
          <a:p>
            <a:pPr rtl="0"/>
            <a:r>
              <a:rPr lang="es-ES" b="1" dirty="0"/>
              <a:t>NOMBREYAPELLIDO</a:t>
            </a:r>
            <a:r>
              <a:rPr lang="es-ES" dirty="0"/>
              <a:t> VARCHAR (100) DEFAULT “A_CONFIRMAR“</a:t>
            </a:r>
          </a:p>
          <a:p>
            <a:pPr rtl="0"/>
            <a:r>
              <a:rPr lang="es-ES" b="1" dirty="0"/>
              <a:t>DNI</a:t>
            </a:r>
            <a:r>
              <a:rPr lang="es-ES" dirty="0"/>
              <a:t> VARCHAR (8) UNIQUE NOT NULL</a:t>
            </a:r>
          </a:p>
          <a:p>
            <a:pPr rtl="0"/>
            <a:r>
              <a:rPr lang="es-ES" b="1" dirty="0"/>
              <a:t>CORREO</a:t>
            </a:r>
            <a:r>
              <a:rPr lang="es-ES" dirty="0"/>
              <a:t> VARCHAR (100) UNIQUE NOT NULL</a:t>
            </a:r>
          </a:p>
          <a:p>
            <a:pPr rtl="0"/>
            <a:r>
              <a:rPr lang="es-ES" b="1" dirty="0"/>
              <a:t>TELEFONO</a:t>
            </a:r>
            <a:r>
              <a:rPr lang="es-ES" dirty="0"/>
              <a:t> VARCHAR (30) NOT NULL 	</a:t>
            </a:r>
          </a:p>
          <a:p>
            <a:pPr rtl="0"/>
            <a:r>
              <a:rPr lang="es-ES" b="1" dirty="0"/>
              <a:t>IDSPA</a:t>
            </a:r>
            <a:r>
              <a:rPr lang="es-ES" dirty="0"/>
              <a:t> INT (FK)</a:t>
            </a:r>
          </a:p>
          <a:p>
            <a:pPr rtl="0"/>
            <a:r>
              <a:rPr lang="es-ES" b="1" dirty="0"/>
              <a:t>COMMENT “Almacena información sobre Clientes”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1FA8BEC-F019-F1CE-7BF8-8E592CACE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79983" y="1794946"/>
            <a:ext cx="3200400" cy="427797"/>
          </a:xfrm>
        </p:spPr>
        <p:txBody>
          <a:bodyPr/>
          <a:lstStyle/>
          <a:p>
            <a:pPr algn="ctr"/>
            <a:r>
              <a:rPr lang="en-US" dirty="0"/>
              <a:t>EMPLEADO 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9C84629-8F83-6688-D11D-D7265CBE1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80682" y="2244658"/>
            <a:ext cx="3688988" cy="382859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IDEMPLEADO</a:t>
            </a:r>
            <a:r>
              <a:rPr lang="en-US" dirty="0"/>
              <a:t> INT PRIMARY KEY AUTO_INCREMENT</a:t>
            </a:r>
          </a:p>
          <a:p>
            <a:r>
              <a:rPr lang="en-US" b="1" dirty="0"/>
              <a:t>NOMBRE </a:t>
            </a:r>
            <a:r>
              <a:rPr lang="en-US" dirty="0"/>
              <a:t>VARCHAR (100)  NOT NULL </a:t>
            </a:r>
          </a:p>
          <a:p>
            <a:r>
              <a:rPr lang="en-US" b="1" dirty="0"/>
              <a:t>CORREO</a:t>
            </a:r>
            <a:r>
              <a:rPr lang="en-US" dirty="0"/>
              <a:t> VARCHAR (100) UNIQUE NOT NULL    </a:t>
            </a:r>
          </a:p>
          <a:p>
            <a:r>
              <a:rPr lang="en-US" b="1" dirty="0"/>
              <a:t>TELEFONO </a:t>
            </a:r>
            <a:r>
              <a:rPr lang="en-US" dirty="0"/>
              <a:t>VARCHAR (30) NOT NULL    </a:t>
            </a:r>
          </a:p>
          <a:p>
            <a:r>
              <a:rPr lang="en-US" b="1" dirty="0"/>
              <a:t>DIRECCION </a:t>
            </a:r>
            <a:r>
              <a:rPr lang="en-US" dirty="0"/>
              <a:t>VARCHAR (100) NOT NULL</a:t>
            </a:r>
          </a:p>
          <a:p>
            <a:r>
              <a:rPr lang="en-US" b="1" dirty="0"/>
              <a:t>CUIL </a:t>
            </a:r>
            <a:r>
              <a:rPr lang="en-US" dirty="0"/>
              <a:t>VARCHAR (11) NOT NULL  </a:t>
            </a:r>
          </a:p>
          <a:p>
            <a:r>
              <a:rPr lang="en-US" b="1" dirty="0"/>
              <a:t>FECHACONTRATACION</a:t>
            </a:r>
            <a:r>
              <a:rPr lang="en-US" dirty="0"/>
              <a:t> DATETIME  </a:t>
            </a:r>
          </a:p>
          <a:p>
            <a:r>
              <a:rPr lang="en-US" b="1" dirty="0"/>
              <a:t>IDSPA </a:t>
            </a:r>
            <a:r>
              <a:rPr lang="en-US" dirty="0"/>
              <a:t>INT (FK)</a:t>
            </a:r>
          </a:p>
          <a:p>
            <a:r>
              <a:rPr lang="en-US" b="1" dirty="0"/>
              <a:t>COMMENT “ Almacena informacion  sobre los empleados ”</a:t>
            </a:r>
            <a:endParaRPr lang="en-US" dirty="0"/>
          </a:p>
        </p:txBody>
      </p:sp>
      <p:sp>
        <p:nvSpPr>
          <p:cNvPr id="16" name="Footer Placeholder 6">
            <a:extLst>
              <a:ext uri="{FF2B5EF4-FFF2-40B4-BE49-F238E27FC236}">
                <a16:creationId xmlns:a16="http://schemas.microsoft.com/office/drawing/2014/main" id="{AF6D54E5-C487-D3AC-BC2E-23D14F35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1679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s-ES" noProof="0"/>
              <a:t>Título de la presentación</a:t>
            </a:r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4B55E9C6-4A01-88B4-AE2F-338611A7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7112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s-ES" noProof="0" smtClean="0"/>
              <a:pPr rtl="0">
                <a:spcAft>
                  <a:spcPts val="600"/>
                </a:spcAft>
              </a:pPr>
              <a:t>7</a:t>
            </a:fld>
            <a:endParaRPr lang="es-ES" noProof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D95CA9A9-79FF-0731-DAD7-3837B0D289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1816861"/>
            <a:ext cx="3200400" cy="427797"/>
          </a:xfrm>
        </p:spPr>
        <p:txBody>
          <a:bodyPr/>
          <a:lstStyle/>
          <a:p>
            <a:r>
              <a:rPr lang="en-US" dirty="0"/>
              <a:t>HABITACION 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4DCB1DAE-187C-78C9-9EC4-AE1062AA18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222743"/>
            <a:ext cx="3688988" cy="3727235"/>
          </a:xfrm>
        </p:spPr>
        <p:txBody>
          <a:bodyPr>
            <a:normAutofit/>
          </a:bodyPr>
          <a:lstStyle/>
          <a:p>
            <a:r>
              <a:rPr lang="en-US" b="1" dirty="0"/>
              <a:t>IDHABITACION</a:t>
            </a:r>
            <a:r>
              <a:rPr lang="en-US" dirty="0"/>
              <a:t> INT PRIMARY KEY AUTO_INCREMENT</a:t>
            </a:r>
          </a:p>
          <a:p>
            <a:r>
              <a:rPr lang="en-US" b="1" dirty="0"/>
              <a:t>NUMEROHABITACION</a:t>
            </a:r>
            <a:r>
              <a:rPr lang="en-US" dirty="0"/>
              <a:t> INT NOT NULL</a:t>
            </a:r>
          </a:p>
          <a:p>
            <a:r>
              <a:rPr lang="en-US" b="1" dirty="0"/>
              <a:t>TIPOHABITACION</a:t>
            </a:r>
            <a:r>
              <a:rPr lang="en-US" dirty="0"/>
              <a:t> VARCHAR (50) NOT NULL</a:t>
            </a:r>
          </a:p>
          <a:p>
            <a:r>
              <a:rPr lang="en-US" b="1" dirty="0"/>
              <a:t>PRECIOHABITACION</a:t>
            </a:r>
            <a:r>
              <a:rPr lang="en-US" dirty="0"/>
              <a:t> DECIMAL (10,2)</a:t>
            </a:r>
          </a:p>
          <a:p>
            <a:r>
              <a:rPr lang="en-US" b="1" dirty="0"/>
              <a:t>DISPONIBLE</a:t>
            </a:r>
            <a:r>
              <a:rPr lang="en-US" dirty="0"/>
              <a:t> BIT-BOOLEAN</a:t>
            </a:r>
          </a:p>
          <a:p>
            <a:r>
              <a:rPr lang="en-US" b="1" dirty="0"/>
              <a:t>IDSPA</a:t>
            </a:r>
            <a:r>
              <a:rPr lang="en-US" dirty="0"/>
              <a:t> INT (FK)</a:t>
            </a:r>
          </a:p>
          <a:p>
            <a:r>
              <a:rPr lang="en-US" b="1" dirty="0"/>
              <a:t>COMMENT</a:t>
            </a:r>
            <a:r>
              <a:rPr lang="en-US" dirty="0"/>
              <a:t> “Almacena informacion sobre la habitacion y disponibilidad”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272605"/>
          </a:xfrm>
        </p:spPr>
        <p:txBody>
          <a:bodyPr rtlCol="0" anchor="ctr">
            <a:normAutofit/>
          </a:bodyPr>
          <a:lstStyle>
            <a:defPPr>
              <a:defRPr lang="en-US"/>
            </a:defPPr>
          </a:lstStyle>
          <a:p>
            <a:pPr rtl="0"/>
            <a:r>
              <a:rPr lang="es-ES" sz="4000" dirty="0"/>
              <a:t>DESCRIPCION DE BASE DE DATOS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97E41DD-9CBB-CF8D-F775-78769470C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7622" y="1816861"/>
            <a:ext cx="3200400" cy="427797"/>
          </a:xfrm>
        </p:spPr>
        <p:txBody>
          <a:bodyPr/>
          <a:lstStyle/>
          <a:p>
            <a:pPr algn="ctr"/>
            <a:r>
              <a:rPr lang="en-US" dirty="0"/>
              <a:t>SPA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7622" y="2285393"/>
            <a:ext cx="3480180" cy="3924130"/>
          </a:xfrm>
        </p:spPr>
        <p:txBody>
          <a:bodyPr rtlCol="0">
            <a:noAutofit/>
          </a:bodyPr>
          <a:lstStyle>
            <a:defPPr>
              <a:defRPr lang="en-US"/>
            </a:defPPr>
          </a:lstStyle>
          <a:p>
            <a:pPr rtl="0"/>
            <a:r>
              <a:rPr lang="es-ES" b="1" dirty="0"/>
              <a:t>IDSPA</a:t>
            </a:r>
            <a:r>
              <a:rPr lang="es-ES" dirty="0"/>
              <a:t> INT PRIMARY KEY </a:t>
            </a:r>
          </a:p>
          <a:p>
            <a:pPr rtl="0"/>
            <a:r>
              <a:rPr lang="es-ES" b="1" dirty="0"/>
              <a:t>DIRECCION </a:t>
            </a:r>
            <a:r>
              <a:rPr lang="es-ES" dirty="0"/>
              <a:t>VARCHAR (100) </a:t>
            </a:r>
          </a:p>
          <a:p>
            <a:pPr rtl="0"/>
            <a:r>
              <a:rPr lang="es-ES" b="1" dirty="0"/>
              <a:t>CORREO</a:t>
            </a:r>
            <a:r>
              <a:rPr lang="es-ES" dirty="0"/>
              <a:t> VARCHAR (100)  </a:t>
            </a:r>
          </a:p>
          <a:p>
            <a:pPr rtl="0"/>
            <a:r>
              <a:rPr lang="es-ES" b="1" dirty="0"/>
              <a:t>TELEFONO</a:t>
            </a:r>
            <a:r>
              <a:rPr lang="es-ES" dirty="0"/>
              <a:t> VARCHAR (30) 	</a:t>
            </a:r>
          </a:p>
          <a:p>
            <a:pPr rtl="0"/>
            <a:r>
              <a:rPr lang="es-ES" b="1" dirty="0"/>
              <a:t>COMMENT “Almacena información sobre el SPA”</a:t>
            </a:r>
          </a:p>
          <a:p>
            <a:pPr rtl="0"/>
            <a:endParaRPr lang="es-ES" b="1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1FA8BEC-F019-F1CE-7BF8-8E592CACE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8312" y="1747663"/>
            <a:ext cx="3200400" cy="427797"/>
          </a:xfrm>
        </p:spPr>
        <p:txBody>
          <a:bodyPr/>
          <a:lstStyle/>
          <a:p>
            <a:pPr algn="ctr"/>
            <a:r>
              <a:rPr lang="en-US" dirty="0"/>
              <a:t>RESERVA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9C84629-8F83-6688-D11D-D7265CBE1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68312" y="2285393"/>
            <a:ext cx="3688988" cy="382859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IDRESERVA</a:t>
            </a:r>
            <a:r>
              <a:rPr lang="en-US" dirty="0"/>
              <a:t> INT PRIMARY KEY AUTO_INCREMENT</a:t>
            </a:r>
          </a:p>
          <a:p>
            <a:r>
              <a:rPr lang="en-US" b="1" dirty="0"/>
              <a:t>IDCLIENTE </a:t>
            </a:r>
            <a:r>
              <a:rPr lang="en-US" dirty="0"/>
              <a:t>INT FOREING KEY</a:t>
            </a:r>
          </a:p>
          <a:p>
            <a:r>
              <a:rPr lang="en-US" b="1" dirty="0"/>
              <a:t>IDEMPLEADO </a:t>
            </a:r>
            <a:r>
              <a:rPr lang="en-US" dirty="0"/>
              <a:t>INT FOREING KEY</a:t>
            </a:r>
          </a:p>
          <a:p>
            <a:r>
              <a:rPr lang="en-US" b="1" dirty="0"/>
              <a:t>IDHABITACION </a:t>
            </a:r>
            <a:r>
              <a:rPr lang="en-US" dirty="0"/>
              <a:t>INT FOREING KEY</a:t>
            </a:r>
          </a:p>
          <a:p>
            <a:r>
              <a:rPr lang="en-US" b="1" dirty="0"/>
              <a:t>FECHAENTRADA </a:t>
            </a:r>
            <a:r>
              <a:rPr lang="en-US" dirty="0"/>
              <a:t>DATETIME NOT NULL</a:t>
            </a:r>
          </a:p>
          <a:p>
            <a:r>
              <a:rPr lang="en-US" b="1" dirty="0"/>
              <a:t>FECHASALIDA</a:t>
            </a:r>
            <a:r>
              <a:rPr lang="en-US" dirty="0"/>
              <a:t> DATETIME  NOT NULL</a:t>
            </a:r>
          </a:p>
          <a:p>
            <a:r>
              <a:rPr lang="en-US" b="1" dirty="0"/>
              <a:t>CANCELACION  </a:t>
            </a:r>
            <a:r>
              <a:rPr lang="en-US" dirty="0"/>
              <a:t>DATETIME DEFAULT NULL </a:t>
            </a:r>
          </a:p>
          <a:p>
            <a:r>
              <a:rPr lang="en-US" b="1" dirty="0"/>
              <a:t>IDSPA </a:t>
            </a:r>
            <a:r>
              <a:rPr lang="en-US" dirty="0"/>
              <a:t>INT (FK)</a:t>
            </a:r>
          </a:p>
          <a:p>
            <a:r>
              <a:rPr lang="en-US" b="1" dirty="0"/>
              <a:t>COMMENT “ Almacena informacion  sobre las reservas en general ”</a:t>
            </a:r>
            <a:endParaRPr lang="en-US" dirty="0"/>
          </a:p>
        </p:txBody>
      </p:sp>
      <p:sp>
        <p:nvSpPr>
          <p:cNvPr id="16" name="Footer Placeholder 6">
            <a:extLst>
              <a:ext uri="{FF2B5EF4-FFF2-40B4-BE49-F238E27FC236}">
                <a16:creationId xmlns:a16="http://schemas.microsoft.com/office/drawing/2014/main" id="{AF6D54E5-C487-D3AC-BC2E-23D14F35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1679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s-ES" noProof="0"/>
              <a:t>Título de la presentación</a:t>
            </a:r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4B55E9C6-4A01-88B4-AE2F-338611A7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7112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s-ES" noProof="0" smtClean="0"/>
              <a:pPr rtl="0">
                <a:spcAft>
                  <a:spcPts val="600"/>
                </a:spcAft>
              </a:pPr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7086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0155610_TF00199975_Win32" id="{83CD4142-FCFB-43BB-963A-D5517DCC4EC7}" vid="{DFC9DE79-7986-4FE0-AF4D-89A2958C786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281</TotalTime>
  <Words>563</Words>
  <Application>Microsoft Office PowerPoint</Application>
  <PresentationFormat>Panorámica</PresentationFormat>
  <Paragraphs>86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Baskerville</vt:lpstr>
      <vt:lpstr>Baskerville Old Face</vt:lpstr>
      <vt:lpstr>Baskerville Old Face (Títulos)</vt:lpstr>
      <vt:lpstr>Calibri</vt:lpstr>
      <vt:lpstr>Gill Sans Light</vt:lpstr>
      <vt:lpstr>Gill Sans Nova</vt:lpstr>
      <vt:lpstr>Gill Sans Nova Light</vt:lpstr>
      <vt:lpstr>Tema de Office</vt:lpstr>
      <vt:lpstr>LOS ROBLES</vt:lpstr>
      <vt:lpstr>Presentación de PowerPoint</vt:lpstr>
      <vt:lpstr>SUMERGETE EN LA MAGIA DE LAS SIERRAS DE TANDIL Y DISFRUTA MOMENTOS INOLVIDABLES CON NOSOTROS </vt:lpstr>
      <vt:lpstr>PROBLEMA</vt:lpstr>
      <vt:lpstr>DESCRIPCION DEL PROBLEMA </vt:lpstr>
      <vt:lpstr>DESCRIPCION DEL PROBLEMA </vt:lpstr>
      <vt:lpstr>DESCRIPCION DE BASE DE DATOS </vt:lpstr>
      <vt:lpstr>DESCRIPCION DE BASE DE DATOS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ROBLES</dc:title>
  <dc:creator>maxi cruz</dc:creator>
  <cp:lastModifiedBy>maxi cruz</cp:lastModifiedBy>
  <cp:revision>1</cp:revision>
  <dcterms:created xsi:type="dcterms:W3CDTF">2024-03-23T13:51:26Z</dcterms:created>
  <dcterms:modified xsi:type="dcterms:W3CDTF">2024-03-23T18:33:12Z</dcterms:modified>
</cp:coreProperties>
</file>