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64beff670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64beff670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b2d59b9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b2d59b9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9fdb237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9fdb237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9fdb237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9fdb23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b2d59b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b2d59b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9fdb237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9fdb237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b2d59b9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b2d59b9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a0faa8f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a0faa8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9fdb237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9fdb237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a0faa8f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a0faa8f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a0faa8f4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a0faa8f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9fdb237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9fdb237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9fdb237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9fdb237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9fdb2378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9fdb2378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9fdb2378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9fdb2378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a37fd97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a37fd97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a37fd97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a37fd97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b2d59b9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b2d59b9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b2d59b9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b2d59b9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64beff670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64beff670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64beff670_5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64beff670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a82d573e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a82d573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4beff670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64beff670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64beff6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64beff6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64beff6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64beff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7.png"/><Relationship Id="rId6" Type="http://schemas.openxmlformats.org/officeDocument/2006/relationships/image" Target="../media/image1.jpg"/><Relationship Id="rId7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kaggle.com/datasets/claygendron/us-household-income-by-zip-code-2021-201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Analyzing Housing and Income Data for MLB Expansion</a:t>
            </a:r>
            <a:endParaRPr sz="45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EDA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87200" y="1556850"/>
            <a:ext cx="816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Distributions of the Attributes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000"/>
              <a:t>Skewed to the right (transformations were explored if the model required a normal distribution)</a:t>
            </a:r>
            <a:endParaRPr sz="1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000"/>
              <a:t>Wide spread (variance reduction transformations were also explored)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Small Market vs. Large Market Teams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Correlation Analysis 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All variables were tested in a correlation matrix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Error variables removed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Only certain variables showed moderate correlations with attendance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Data exhibited multicollinearity issues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Outlier Analysis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Outliers tested with quartile analysis as well as Z-scores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Approximately 20 outliers per column found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Concluded that outliers were representative of true data and not sampling errors </a:t>
            </a:r>
            <a:endParaRPr sz="1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Clustering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K-means clustering using 2021 attendance data from 25 current markets.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clusters are formed (Large, Medium and Small Market).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luster means of 1,114,513, 2,071,340, 3,789,160 respectively.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Provides insights in comparing different markets based on the cluster group it is in.</a:t>
            </a:r>
            <a:endParaRPr/>
          </a:p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800" y="1861850"/>
            <a:ext cx="4461650" cy="3014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Modeling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075" y="0"/>
            <a:ext cx="1866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26075" y="1465800"/>
            <a:ext cx="43458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Using initial EDA, the first model built was a linear regression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Difficulties meeting initial assumptions (multicollinearity, skewed distributions, ect.)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model selected moderately correlated X variables with the predictor Attendance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 solve multicollinearity, implemented Principle Component Analysis compressed on 26 variables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Selected components cover 0.995575 of variance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Other methods attempted include Lasso Regression, Ridge Regression, and Boxcox and Logarithmic Transformations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226075" y="357800"/>
            <a:ext cx="44931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Linear Regression Model</a:t>
            </a:r>
            <a:endParaRPr sz="21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750" y="1524213"/>
            <a:ext cx="4112450" cy="310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5">
            <a:alphaModFix/>
          </a:blip>
          <a:srcRect b="0" l="0" r="0" t="4452"/>
          <a:stretch/>
        </p:blipFill>
        <p:spPr>
          <a:xfrm>
            <a:off x="4948750" y="523575"/>
            <a:ext cx="4112451" cy="7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Training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Errors (Calculated on test data)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100"/>
              <a:buChar char="○"/>
            </a:pPr>
            <a:r>
              <a:rPr lang="en" sz="1100">
                <a:solidFill>
                  <a:srgbClr val="737373"/>
                </a:solidFill>
              </a:rPr>
              <a:t>RSME: 831,613.2 or 10,266.83 per home game</a:t>
            </a:r>
            <a:endParaRPr sz="1100">
              <a:solidFill>
                <a:srgbClr val="73737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100"/>
              <a:buChar char="○"/>
            </a:pPr>
            <a:r>
              <a:rPr lang="en" sz="1100">
                <a:solidFill>
                  <a:srgbClr val="737373"/>
                </a:solidFill>
              </a:rPr>
              <a:t>MAE: 678,492.7 or 8,376.45 per home game</a:t>
            </a:r>
            <a:endParaRPr sz="1100">
              <a:solidFill>
                <a:srgbClr val="73737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100"/>
              <a:buChar char="○"/>
            </a:pPr>
            <a:r>
              <a:rPr lang="en" sz="1100">
                <a:solidFill>
                  <a:srgbClr val="737373"/>
                </a:solidFill>
              </a:rPr>
              <a:t>R</a:t>
            </a:r>
            <a:r>
              <a:rPr baseline="30000" lang="en" sz="1100">
                <a:solidFill>
                  <a:srgbClr val="737373"/>
                </a:solidFill>
              </a:rPr>
              <a:t>2</a:t>
            </a:r>
            <a:r>
              <a:rPr lang="en" sz="1100">
                <a:solidFill>
                  <a:srgbClr val="737373"/>
                </a:solidFill>
              </a:rPr>
              <a:t>: 0.63</a:t>
            </a:r>
            <a:endParaRPr sz="1100">
              <a:solidFill>
                <a:srgbClr val="737373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900"/>
              <a:buChar char="○"/>
            </a:pPr>
            <a:r>
              <a:rPr lang="en" sz="1000">
                <a:solidFill>
                  <a:srgbClr val="737373"/>
                </a:solidFill>
              </a:rPr>
              <a:t>~$308,004.90 (roughly $30 a ticket per game) in missing or over-projected revenue</a:t>
            </a:r>
            <a:endParaRPr sz="900">
              <a:solidFill>
                <a:srgbClr val="73737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125" y="1790400"/>
            <a:ext cx="3895025" cy="32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51453" l="0" r="0" t="0"/>
          <a:stretch/>
        </p:blipFill>
        <p:spPr>
          <a:xfrm>
            <a:off x="231550" y="3310550"/>
            <a:ext cx="4240250" cy="17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 5 Projected: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Portland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Sacramento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Orlando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Las </a:t>
            </a:r>
            <a:r>
              <a:rPr lang="en"/>
              <a:t>Vegas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Charlotte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Hypothesis: </a:t>
            </a:r>
            <a:r>
              <a:rPr lang="en"/>
              <a:t>Nashville, Charlotte, Las Vegas, Salt Lake City</a:t>
            </a:r>
            <a:endParaRPr sz="1600">
              <a:solidFill>
                <a:srgbClr val="73737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499" y="1833577"/>
            <a:ext cx="3999900" cy="330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XGBoost</a:t>
            </a:r>
            <a:r>
              <a:rPr lang="en" sz="2900"/>
              <a:t> Mo</a:t>
            </a:r>
            <a:r>
              <a:rPr lang="en" sz="2900"/>
              <a:t>del</a:t>
            </a:r>
            <a:endParaRPr sz="210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075" y="0"/>
            <a:ext cx="1866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226075" y="1465800"/>
            <a:ext cx="43458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Ensemble learning algorithm using regression trees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tree is gradient boosted by the residuals of the tree before it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Built initial model trained on entire data to find feature importance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Elbow method was used to set a significance threshold of 0.02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15 predictors meet this significance level, all will be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*Feature 1 is Nonfamily Households Nonfamily Income in the Past 12 Months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100" y="36525"/>
            <a:ext cx="2982325" cy="22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850" y="2312300"/>
            <a:ext cx="2630600" cy="2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Training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71900" y="1919075"/>
            <a:ext cx="61473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Grid search Cross Validation used to tune hyper parameters of model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5 folds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Found best </a:t>
            </a:r>
            <a:r>
              <a:rPr lang="en"/>
              <a:t>parameters</a:t>
            </a:r>
            <a:r>
              <a:rPr lang="en"/>
              <a:t> to be: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Gamma = 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Learning Rate = 0.1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Max Depth = 3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Number of Estimators = 400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Trained new model on training set using these parameters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26078" y="1240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XGBoost Results</a:t>
            </a:r>
            <a:endParaRPr sz="2700"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075" y="0"/>
            <a:ext cx="1866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226075" y="1077400"/>
            <a:ext cx="4345800" cy="4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Relatively</a:t>
            </a:r>
            <a:r>
              <a:rPr lang="en"/>
              <a:t> Low RMSE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RMSE = 268577.7372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RMSE per game = 3315.7745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Capturing most of the variability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R-squared = 0.8316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Adj. R-squared = </a:t>
            </a:r>
            <a:r>
              <a:rPr lang="en"/>
              <a:t>0.7345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Main metric → Place Score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Sum of the placings of a market’s average yearly attendance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Lower place score → Consistently higher attendance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Top 5 new markets: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San Antonio, TX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Oklahoma City, OK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Charlotte, NC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Portland, OR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Indianapolis, 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150" y="152400"/>
            <a:ext cx="30962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61100" cy="27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38" y="1232300"/>
            <a:ext cx="1435200" cy="1287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title"/>
          </p:nvPr>
        </p:nvSpPr>
        <p:spPr>
          <a:xfrm>
            <a:off x="65762" y="2941389"/>
            <a:ext cx="16566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Josh Mayanja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65762" y="3340637"/>
            <a:ext cx="16566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Solutions Consultant, Nuix</a:t>
            </a:r>
            <a:r>
              <a:rPr lang="en" sz="1200">
                <a:solidFill>
                  <a:schemeClr val="dk2"/>
                </a:solidFill>
              </a:rPr>
              <a:t> NLP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882527" y="2941389"/>
            <a:ext cx="16566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Yutai Liu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3699306" y="2941389"/>
            <a:ext cx="16566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Warren Spann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1882533" y="3340641"/>
            <a:ext cx="16566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Project Analyst, Insight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3699306" y="3340637"/>
            <a:ext cx="16566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Enterprise Data Analyst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3605" y="1232300"/>
            <a:ext cx="1421100" cy="127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4294967295" type="title"/>
          </p:nvPr>
        </p:nvSpPr>
        <p:spPr>
          <a:xfrm>
            <a:off x="5485349" y="2941400"/>
            <a:ext cx="1765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Anthony Palmeri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5516086" y="3340637"/>
            <a:ext cx="16566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Analyst, Business Intelligence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795" y="1232300"/>
            <a:ext cx="1486200" cy="1295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1926" y="1232300"/>
            <a:ext cx="1421100" cy="1275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7">
            <a:alphaModFix/>
          </a:blip>
          <a:srcRect b="16339" l="0" r="0" t="16339"/>
          <a:stretch/>
        </p:blipFill>
        <p:spPr>
          <a:xfrm>
            <a:off x="7477772" y="1232300"/>
            <a:ext cx="1421100" cy="127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idx="4294967295" type="title"/>
          </p:nvPr>
        </p:nvSpPr>
        <p:spPr>
          <a:xfrm>
            <a:off x="7332850" y="2941400"/>
            <a:ext cx="17454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Jonathan</a:t>
            </a:r>
            <a:r>
              <a:rPr lang="en" sz="1600">
                <a:solidFill>
                  <a:schemeClr val="dk1"/>
                </a:solidFill>
              </a:rPr>
              <a:t> Martin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7379997" y="3381790"/>
            <a:ext cx="16566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Business Intelligence Consultant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Results (cont.)</a:t>
            </a:r>
            <a:endParaRPr/>
          </a:p>
        </p:txBody>
      </p:sp>
      <p:sp>
        <p:nvSpPr>
          <p:cNvPr id="218" name="Google Shape;218;p32"/>
          <p:cNvSpPr txBox="1"/>
          <p:nvPr>
            <p:ph idx="4294967295" type="body"/>
          </p:nvPr>
        </p:nvSpPr>
        <p:spPr>
          <a:xfrm>
            <a:off x="45408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422" y="757825"/>
            <a:ext cx="6460249" cy="4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r>
              <a:rPr lang="en"/>
              <a:t> Model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additional deep learning model was trained and tested with the tensorflow package.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regression model was created with two hidden layers.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Adam optimization algorithm was used due to its efficiency and robustness.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Mean squared error was used as</a:t>
            </a:r>
            <a:r>
              <a:rPr lang="en" sz="1200"/>
              <a:t> the loss function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model was trained with a batch size of 32 and for 50 epochs. </a:t>
            </a:r>
            <a:endParaRPr sz="1200"/>
          </a:p>
        </p:txBody>
      </p:sp>
      <p:sp>
        <p:nvSpPr>
          <p:cNvPr id="226" name="Google Shape;226;p3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675" y="1971850"/>
            <a:ext cx="4341050" cy="26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r>
              <a:rPr lang="en"/>
              <a:t> Results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Root Mean Squared Error of 1,185,855 (annual).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R-squared of 0.2554. 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T</a:t>
            </a:r>
            <a:r>
              <a:rPr lang="en" sz="1200"/>
              <a:t>he model did seem to overestimate attendance on a per game basis as seen in the attendance plot. 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Due to the low R-squared and high RMSE score, the xgboost and multiple linear regression models seem to be much better fits.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912" y="1755312"/>
            <a:ext cx="4556576" cy="30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Selection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471900" y="1919075"/>
            <a:ext cx="853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Determined that it is possible to predict MLB attendance from housing income and valuation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Comparing model performances: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Linear Regression </a:t>
            </a:r>
            <a:endParaRPr/>
          </a:p>
          <a:p>
            <a:pPr indent="-304800" lvl="2" marL="18288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RMSE: ~ 10,266.83 per game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XGBoost </a:t>
            </a:r>
            <a:endParaRPr/>
          </a:p>
          <a:p>
            <a:pPr indent="-304800" lvl="2" marL="18288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RMSE: ~ 3,315.77 per game</a:t>
            </a:r>
            <a:endParaRPr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Deep Learning</a:t>
            </a:r>
            <a:endParaRPr/>
          </a:p>
          <a:p>
            <a:pPr indent="-304800" lvl="2" marL="18288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RMSE: ~ 14,640.18 per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three models provided similar predictions and insights for each potential new market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Consistency provides extra confidence that predictions are strong and reliable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XGBoost model selected as final model for predictions</a:t>
            </a:r>
            <a:endParaRPr/>
          </a:p>
          <a:p>
            <a:pPr indent="-304800" lvl="1" marL="8001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Based on low margin of error and high </a:t>
            </a:r>
            <a:r>
              <a:rPr lang="en"/>
              <a:t>accounting of</a:t>
            </a:r>
            <a:r>
              <a:rPr lang="en"/>
              <a:t> variance relative to the other models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Clustering</a:t>
            </a:r>
            <a:r>
              <a:rPr lang="en"/>
              <a:t> Results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Results from the XGBoost model were added to the existing market clusters from EDA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All markets except Sacramento were found to be mid-sized markets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Promising as this exposes the MLB to large amounts of new fans and revenue in each new market prospect</a:t>
            </a:r>
            <a:endParaRPr/>
          </a:p>
        </p:txBody>
      </p:sp>
      <p:sp>
        <p:nvSpPr>
          <p:cNvPr id="253" name="Google Shape;253;p37"/>
          <p:cNvSpPr txBox="1"/>
          <p:nvPr>
            <p:ph idx="4294967295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302" y="790063"/>
            <a:ext cx="5046975" cy="35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Predictions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 5 New Markets: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San Antonio, TX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Oklahoma City, OK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Charlotte, NC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Portland, 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Indianapolis, IN</a:t>
            </a:r>
            <a:endParaRPr sz="1400"/>
          </a:p>
        </p:txBody>
      </p:sp>
      <p:sp>
        <p:nvSpPr>
          <p:cNvPr id="261" name="Google Shape;261;p38"/>
          <p:cNvSpPr txBox="1"/>
          <p:nvPr>
            <p:ph idx="4294967295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425" y="1005400"/>
            <a:ext cx="5064852" cy="35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model was successful in predicting MLB attendance based on income data</a:t>
            </a:r>
            <a:endParaRPr sz="11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Random sampling of residents in new markets to determine interest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Data on city infrastructure (does the city have the capacity to handle a professional sports team?)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Does the city already host another professional sports team?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How do city programs impact expansion plans (SPLOST)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Distance between markets</a:t>
            </a:r>
            <a:endParaRPr sz="1000"/>
          </a:p>
        </p:txBody>
      </p:sp>
      <p:sp>
        <p:nvSpPr>
          <p:cNvPr id="269" name="Google Shape;269;p39"/>
          <p:cNvSpPr txBox="1"/>
          <p:nvPr>
            <p:ph idx="4294967295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747" y="1135550"/>
            <a:ext cx="5547026" cy="3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471900" y="1919075"/>
            <a:ext cx="853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References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(1) Gendron, Clay. “Us Household Income by ZIP Code 2021-2011.” </a:t>
            </a:r>
            <a:r>
              <a:rPr i="1" lang="en" sz="1200">
                <a:solidFill>
                  <a:srgbClr val="000000"/>
                </a:solidFill>
              </a:rPr>
              <a:t>Kaggle</a:t>
            </a:r>
            <a:r>
              <a:rPr lang="en" sz="1200">
                <a:solidFill>
                  <a:srgbClr val="000000"/>
                </a:solidFill>
              </a:rPr>
              <a:t>, 14 June 2023,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www.kaggle.com/datasets/claygendron/us-household-income-by-zip-code-2021-2011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(2) “Browse Zillow by State/Province.” </a:t>
            </a:r>
            <a:r>
              <a:rPr i="1" lang="en" sz="1200">
                <a:solidFill>
                  <a:srgbClr val="000000"/>
                </a:solidFill>
              </a:rPr>
              <a:t>Zillow</a:t>
            </a:r>
            <a:r>
              <a:rPr lang="en" sz="1200">
                <a:solidFill>
                  <a:srgbClr val="000000"/>
                </a:solidFill>
              </a:rPr>
              <a:t>, www.zillow.com/browse/homes/. Accessed 3 July 2023.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(3) “List of All the Major League Baseball Teams.” </a:t>
            </a:r>
            <a:r>
              <a:rPr i="1" lang="en" sz="1200">
                <a:solidFill>
                  <a:srgbClr val="000000"/>
                </a:solidFill>
              </a:rPr>
              <a:t>Baseball Reference</a:t>
            </a:r>
            <a:r>
              <a:rPr lang="en" sz="1200">
                <a:solidFill>
                  <a:srgbClr val="000000"/>
                </a:solidFill>
              </a:rPr>
              <a:t>, www.baseball-reference.com/teams/. Accessed 2 July 2023.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(4) “Forbes List of the Most Valuable MLB Clubs.” </a:t>
            </a:r>
            <a:r>
              <a:rPr i="1" lang="en" sz="1200">
                <a:solidFill>
                  <a:srgbClr val="000000"/>
                </a:solidFill>
              </a:rPr>
              <a:t>Wikipedia</a:t>
            </a:r>
            <a:r>
              <a:rPr lang="en" sz="1200">
                <a:solidFill>
                  <a:srgbClr val="000000"/>
                </a:solidFill>
              </a:rPr>
              <a:t>, 2 July 2023, en.wikipedia.org/wiki/Forbes_list_of_the_most_valuable_MLB_clubs.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Expansion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53025" y="1866050"/>
            <a:ext cx="90909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MLB is exploring expansion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Attendance is a strong indicator of franchise health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Higher attendance → Higher revenue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Finding ideal markets is difficult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Multiple new markets could look similar on paper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Could non-traditional markets be overlooked that are actually the best option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stakeholders with billions of dollars on the line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Cost to start a new team is at least $2.2 billion (1)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successful franchise will generate in billions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failed franchise would ravage the entire market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 rot="10800000">
            <a:off x="498450" y="42126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359100" y="4284500"/>
            <a:ext cx="84258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</a:rPr>
              <a:t>“</a:t>
            </a:r>
            <a:r>
              <a:rPr lang="en" sz="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Manfred’s $2.2 Billion MLB Expansion Fee on the High Side, at Least for Now.” </a:t>
            </a:r>
            <a:r>
              <a:rPr i="1" lang="en" sz="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Yahoo!</a:t>
            </a:r>
            <a:r>
              <a:rPr lang="en" sz="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3 May 2021, www.yahoo.com/video/manfred-2-2-billion-mlb-095515953.html?guccounter=1&amp;guce_referrer=aHR0cHM6Ly93d3cuZ29vZ2xlLmNvbS8&amp;guce_referrer_sig=AQAAAL4a-Ocq4BcSf9OQjHqZzT_TUBzNgWfTWI1znfMU-XRHCRKFRBDSMr87D5_kfj5osaPpcAUjoYWM2yv-IKoNwkQdMctGDvCDo9A3aLa_6V6A5JMpCs5m5snATtr86dIyqnUvAbcOKBY9lGeG6zouW-LyF22CXiElkV3rUIOuFfBA#:~:text=Major%20League%20Baseball%20commissioner%20Rob,be%20at%20least%20%242.2%20billion.</a:t>
            </a:r>
            <a:r>
              <a:rPr lang="en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050" y="147113"/>
            <a:ext cx="1950925" cy="19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582750" y="526350"/>
            <a:ext cx="7978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Primary</a:t>
            </a:r>
            <a:r>
              <a:rPr b="1" lang="en" sz="4800"/>
              <a:t> Research Question</a:t>
            </a:r>
            <a:r>
              <a:rPr b="1" lang="en" sz="4800"/>
              <a:t>: </a:t>
            </a:r>
            <a:r>
              <a:rPr lang="en" sz="4800"/>
              <a:t>Can MLB attendance be predicted based on income data?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Hypothesis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300" y="1465800"/>
            <a:ext cx="3954299" cy="276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075" y="0"/>
            <a:ext cx="1866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26075" y="1465800"/>
            <a:ext cx="43458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believe our model will predict one of four cities to have the </a:t>
            </a:r>
            <a:r>
              <a:rPr lang="en"/>
              <a:t>highest attendance numbers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Nashville, TN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Charlotte, NC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Las Vegas, NV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Salt Lake City, UT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Tens of potential markets across the United States will be tested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non-traditional market could be </a:t>
            </a:r>
            <a:r>
              <a:rPr lang="en"/>
              <a:t>likely</a:t>
            </a:r>
            <a:r>
              <a:rPr lang="en"/>
              <a:t> to have the highest predicted attendance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 models will be created to explore this, the </a:t>
            </a:r>
            <a:r>
              <a:rPr lang="en"/>
              <a:t>best</a:t>
            </a:r>
            <a:r>
              <a:rPr lang="en"/>
              <a:t> one will be used for predictions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and Cleaning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and MLB Datasets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4700" y="1919075"/>
            <a:ext cx="4557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Census Income Dataset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364,998 rows by 110 columns, by far our largest dataset (10 years worth of census data)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Contai</a:t>
            </a:r>
            <a:r>
              <a:rPr lang="en">
                <a:solidFill>
                  <a:srgbClr val="737373"/>
                </a:solidFill>
              </a:rPr>
              <a:t>ns data points for each zip code across that ten year span on 110 features based on household income and home value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Zillow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Zipcodes used from the census data to define metropolitan areas for grouping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37373"/>
                </a:solidFill>
              </a:rPr>
              <a:t>**Market defined as the metropolitan area for the city in which the MLB franchise is located</a:t>
            </a:r>
            <a:endParaRPr sz="1000">
              <a:solidFill>
                <a:srgbClr val="73737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0" y="1919075"/>
            <a:ext cx="41118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MLB Attendance Numbers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162 rows (how many games in a season) by 22 columns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Cumulative attendance numbers per home game per year were calculated using this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MLB Team Valuations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30 rows by 11 columns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Contained data on estimated team valuations from 2011-2021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Char char="○"/>
            </a:pPr>
            <a:r>
              <a:rPr lang="en">
                <a:solidFill>
                  <a:srgbClr val="737373"/>
                </a:solidFill>
              </a:rPr>
              <a:t>Valuation data from Wikipedia and Forbes</a:t>
            </a:r>
            <a:endParaRPr>
              <a:solidFill>
                <a:srgbClr val="73737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Char char="○"/>
            </a:pPr>
            <a:r>
              <a:rPr lang="en">
                <a:solidFill>
                  <a:srgbClr val="737373"/>
                </a:solidFill>
              </a:rPr>
              <a:t>Ultimately not used due to inconsistent predictions</a:t>
            </a:r>
            <a:endParaRPr>
              <a:solidFill>
                <a:srgbClr val="73737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825" y="393275"/>
            <a:ext cx="1781025" cy="111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475" y="83274"/>
            <a:ext cx="1733200" cy="17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Cleaning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94200" y="18351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Datasets were merged using defined MLB metropolitan areas (Zillow) and cumulative attendance each year (MLB Attendance Numbers)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COVID Year 2020 was removed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Merged dataset contained 10 data points for each market (one for each year)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process was utilized to define 25 potential new markets for predicting</a:t>
            </a:r>
            <a:endParaRPr/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694100" y="1835100"/>
            <a:ext cx="427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attributes added included dome stadiums and number of teams in a market (New York)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was split for training and testing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276 total data points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Utilized an 80/20 split for training and testing sets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Rotation was used to split data instead of random selection to avoid skewing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Final splits contained each year represented 20 times in training and 5 times in testing sets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