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d9c45342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d9c45342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0a82d573e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0a82d573e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64beff670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564beff670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564beff6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564beff6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main focus will be projecting attendance numbers with this data</a:t>
            </a:r>
            <a:endParaRPr/>
          </a:p>
          <a:p>
            <a:pPr indent="0" lvl="0" marL="0" rtl="0" algn="l">
              <a:spcBef>
                <a:spcPts val="0"/>
              </a:spcBef>
              <a:spcAft>
                <a:spcPts val="0"/>
              </a:spcAft>
              <a:buNone/>
            </a:pPr>
            <a:r>
              <a:rPr lang="en"/>
              <a:t>Main difficulty will be compiling the information together, webscraping or merging manually?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564beff670_5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564beff670_5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1" marL="914400" rtl="0" algn="l">
              <a:lnSpc>
                <a:spcPct val="115000"/>
              </a:lnSpc>
              <a:spcBef>
                <a:spcPts val="0"/>
              </a:spcBef>
              <a:spcAft>
                <a:spcPts val="0"/>
              </a:spcAft>
              <a:buClr>
                <a:srgbClr val="737373"/>
              </a:buClr>
              <a:buSzPts val="1200"/>
              <a:buFont typeface="Roboto"/>
              <a:buChar char="○"/>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564beff67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564beff67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1" marL="914400" rtl="0" algn="l">
              <a:lnSpc>
                <a:spcPct val="115000"/>
              </a:lnSpc>
              <a:spcBef>
                <a:spcPts val="0"/>
              </a:spcBef>
              <a:spcAft>
                <a:spcPts val="0"/>
              </a:spcAft>
              <a:buClr>
                <a:srgbClr val="737373"/>
              </a:buClr>
              <a:buSzPts val="1200"/>
              <a:buFont typeface="Roboto"/>
              <a:buChar char="○"/>
            </a:pPr>
            <a:r>
              <a:rPr lang="en" sz="1200">
                <a:solidFill>
                  <a:srgbClr val="737373"/>
                </a:solidFill>
                <a:latin typeface="Roboto"/>
                <a:ea typeface="Roboto"/>
                <a:cs typeface="Roboto"/>
                <a:sym typeface="Roboto"/>
              </a:rPr>
              <a:t>The biggest challenge will be deciding which attributes are important for analysis and modeling</a:t>
            </a:r>
            <a:endParaRPr sz="1200">
              <a:solidFill>
                <a:srgbClr val="737373"/>
              </a:solidFill>
              <a:latin typeface="Roboto"/>
              <a:ea typeface="Roboto"/>
              <a:cs typeface="Roboto"/>
              <a:sym typeface="Roboto"/>
            </a:endParaRPr>
          </a:p>
          <a:p>
            <a:pPr indent="-304800" lvl="1" marL="914400" rtl="0" algn="l">
              <a:lnSpc>
                <a:spcPct val="115000"/>
              </a:lnSpc>
              <a:spcBef>
                <a:spcPts val="0"/>
              </a:spcBef>
              <a:spcAft>
                <a:spcPts val="0"/>
              </a:spcAft>
              <a:buClr>
                <a:srgbClr val="737373"/>
              </a:buClr>
              <a:buSzPts val="1200"/>
              <a:buFont typeface="Roboto"/>
              <a:buChar char="○"/>
            </a:pPr>
            <a:r>
              <a:rPr lang="en" sz="1200">
                <a:solidFill>
                  <a:srgbClr val="737373"/>
                </a:solidFill>
                <a:latin typeface="Roboto"/>
                <a:ea typeface="Roboto"/>
                <a:cs typeface="Roboto"/>
                <a:sym typeface="Roboto"/>
              </a:rPr>
              <a:t>Luckily, the dataset has been partially cleaned already. Symbols have been removed and the years have been appended together</a:t>
            </a:r>
            <a:endParaRPr sz="1200">
              <a:solidFill>
                <a:srgbClr val="737373"/>
              </a:solidFill>
              <a:latin typeface="Roboto"/>
              <a:ea typeface="Roboto"/>
              <a:cs typeface="Roboto"/>
              <a:sym typeface="Roboto"/>
            </a:endParaRPr>
          </a:p>
          <a:p>
            <a:pPr indent="-304800" lvl="1" marL="914400" rtl="0" algn="l">
              <a:lnSpc>
                <a:spcPct val="115000"/>
              </a:lnSpc>
              <a:spcBef>
                <a:spcPts val="0"/>
              </a:spcBef>
              <a:spcAft>
                <a:spcPts val="0"/>
              </a:spcAft>
              <a:buClr>
                <a:srgbClr val="737373"/>
              </a:buClr>
              <a:buSzPts val="1200"/>
              <a:buFont typeface="Roboto"/>
              <a:buChar char="○"/>
            </a:pPr>
            <a:r>
              <a:rPr lang="en" sz="1200">
                <a:solidFill>
                  <a:srgbClr val="737373"/>
                </a:solidFill>
                <a:latin typeface="Roboto"/>
                <a:ea typeface="Roboto"/>
                <a:cs typeface="Roboto"/>
                <a:sym typeface="Roboto"/>
              </a:rPr>
              <a:t>Upon initial inspection, every single attribute has a skew to the right; normalization of the data will likely be required</a:t>
            </a:r>
            <a:endParaRPr sz="1200">
              <a:solidFill>
                <a:srgbClr val="737373"/>
              </a:solidFill>
              <a:latin typeface="Roboto"/>
              <a:ea typeface="Roboto"/>
              <a:cs typeface="Roboto"/>
              <a:sym typeface="Roboto"/>
            </a:endParaRPr>
          </a:p>
          <a:p>
            <a:pPr indent="-304800" lvl="1" marL="914400" rtl="0" algn="l">
              <a:lnSpc>
                <a:spcPct val="115000"/>
              </a:lnSpc>
              <a:spcBef>
                <a:spcPts val="0"/>
              </a:spcBef>
              <a:spcAft>
                <a:spcPts val="0"/>
              </a:spcAft>
              <a:buClr>
                <a:srgbClr val="737373"/>
              </a:buClr>
              <a:buSzPts val="1200"/>
              <a:buFont typeface="Roboto"/>
              <a:buChar char="○"/>
            </a:pPr>
            <a:r>
              <a:rPr lang="en" sz="1200">
                <a:solidFill>
                  <a:srgbClr val="737373"/>
                </a:solidFill>
                <a:latin typeface="Roboto"/>
                <a:ea typeface="Roboto"/>
                <a:cs typeface="Roboto"/>
                <a:sym typeface="Roboto"/>
              </a:rPr>
              <a:t>Additional data may need to be found to add a city element so we can conduct analysis on each MLB city with a current team</a:t>
            </a:r>
            <a:endParaRPr sz="1200">
              <a:solidFill>
                <a:srgbClr val="737373"/>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564beff670_5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564beff670_5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55fde4d47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55fde4d47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55b5da243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55b5da243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55b5da243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55b5da243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9090756a_1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9090756a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564beff670_5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564beff670_5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564beff670_5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564beff670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564beff670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564beff670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9090756a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9090756a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564beff670_5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564beff670_5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564beff670_5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564beff670_5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0a82d573e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0a82d573e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5.png"/><Relationship Id="rId6" Type="http://schemas.openxmlformats.org/officeDocument/2006/relationships/image" Target="../media/image3.jpg"/><Relationship Id="rId7"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500"/>
              <a:t>Analyzing Housing and Income Data for MLB Expansion</a:t>
            </a:r>
            <a:endParaRPr sz="4500"/>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116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Models</a:t>
            </a:r>
            <a:endParaRPr/>
          </a:p>
        </p:txBody>
      </p:sp>
      <p:sp>
        <p:nvSpPr>
          <p:cNvPr id="140" name="Google Shape;140;p22"/>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Regression</a:t>
            </a:r>
            <a:r>
              <a:rPr lang="en"/>
              <a:t> Model</a:t>
            </a:r>
            <a:endParaRPr/>
          </a:p>
          <a:p>
            <a:pPr indent="-304800" lvl="1" marL="914400" rtl="0" algn="l">
              <a:spcBef>
                <a:spcPts val="0"/>
              </a:spcBef>
              <a:spcAft>
                <a:spcPts val="0"/>
              </a:spcAft>
              <a:buSzPts val="1200"/>
              <a:buChar char="○"/>
            </a:pPr>
            <a:r>
              <a:rPr lang="en"/>
              <a:t>We will use 20 markets to train our model, and the remaining 10 markets to test. </a:t>
            </a:r>
            <a:endParaRPr/>
          </a:p>
          <a:p>
            <a:pPr indent="-304800" lvl="1" marL="914400" rtl="0" algn="l">
              <a:spcBef>
                <a:spcPts val="0"/>
              </a:spcBef>
              <a:spcAft>
                <a:spcPts val="0"/>
              </a:spcAft>
              <a:buSzPts val="1200"/>
              <a:buChar char="○"/>
            </a:pPr>
            <a:r>
              <a:rPr lang="en"/>
              <a:t>After training, we will remove all statistically insignificant predictors to optimize the model.</a:t>
            </a:r>
            <a:endParaRPr/>
          </a:p>
          <a:p>
            <a:pPr indent="-304800" lvl="1" marL="914400" rtl="0" algn="l">
              <a:spcBef>
                <a:spcPts val="0"/>
              </a:spcBef>
              <a:spcAft>
                <a:spcPts val="0"/>
              </a:spcAft>
              <a:buSzPts val="1200"/>
              <a:buChar char="○"/>
            </a:pPr>
            <a:r>
              <a:rPr lang="en"/>
              <a:t>Used to forecast attendance for each new market</a:t>
            </a:r>
            <a:endParaRPr/>
          </a:p>
          <a:p>
            <a:pPr indent="-304800" lvl="1" marL="914400" rtl="0" algn="l">
              <a:spcBef>
                <a:spcPts val="0"/>
              </a:spcBef>
              <a:spcAft>
                <a:spcPts val="0"/>
              </a:spcAft>
              <a:buSzPts val="1200"/>
              <a:buChar char="○"/>
            </a:pPr>
            <a:r>
              <a:rPr lang="en"/>
              <a:t>Inputs will include US census income data</a:t>
            </a:r>
            <a:endParaRPr/>
          </a:p>
          <a:p>
            <a:pPr indent="-304800" lvl="1" marL="914400" rtl="0" algn="l">
              <a:spcBef>
                <a:spcPts val="0"/>
              </a:spcBef>
              <a:spcAft>
                <a:spcPts val="0"/>
              </a:spcAft>
              <a:buSzPts val="1200"/>
              <a:buChar char="○"/>
            </a:pPr>
            <a:r>
              <a:rPr lang="en"/>
              <a:t>Linear Regression, XGBoost, and Neural Networks will be the methods explored</a:t>
            </a:r>
            <a:endParaRPr/>
          </a:p>
          <a:p>
            <a:pPr indent="0" lvl="0" marL="457200" rtl="0" algn="l">
              <a:spcBef>
                <a:spcPts val="1600"/>
              </a:spcBef>
              <a:spcAft>
                <a:spcPts val="1600"/>
              </a:spcAft>
              <a:buNone/>
            </a:pPr>
            <a:r>
              <a:t/>
            </a:r>
            <a:endParaRPr/>
          </a:p>
        </p:txBody>
      </p:sp>
      <p:sp>
        <p:nvSpPr>
          <p:cNvPr id="141" name="Google Shape;141;p22"/>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Clustering Model</a:t>
            </a:r>
            <a:endParaRPr/>
          </a:p>
          <a:p>
            <a:pPr indent="-304800" lvl="1" marL="914400" rtl="0" algn="l">
              <a:spcBef>
                <a:spcPts val="0"/>
              </a:spcBef>
              <a:spcAft>
                <a:spcPts val="0"/>
              </a:spcAft>
              <a:buSzPts val="1200"/>
              <a:buChar char="○"/>
            </a:pPr>
            <a:r>
              <a:rPr lang="en"/>
              <a:t>Used to cluster new markets with existing markets.</a:t>
            </a:r>
            <a:endParaRPr/>
          </a:p>
          <a:p>
            <a:pPr indent="-304800" lvl="1" marL="914400" rtl="0" algn="l">
              <a:spcBef>
                <a:spcPts val="0"/>
              </a:spcBef>
              <a:spcAft>
                <a:spcPts val="0"/>
              </a:spcAft>
              <a:buSzPts val="1200"/>
              <a:buChar char="○"/>
            </a:pPr>
            <a:r>
              <a:rPr lang="en"/>
              <a:t>Provides each new market with a few current comparisons</a:t>
            </a:r>
            <a:endParaRPr/>
          </a:p>
          <a:p>
            <a:pPr indent="-304800" lvl="1" marL="914400" rtl="0" algn="l">
              <a:spcBef>
                <a:spcPts val="0"/>
              </a:spcBef>
              <a:spcAft>
                <a:spcPts val="0"/>
              </a:spcAft>
              <a:buSzPts val="1200"/>
              <a:buChar char="○"/>
            </a:pPr>
            <a:r>
              <a:rPr lang="en"/>
              <a:t>Inputs will include market housing income data, and potentially franchise valuations</a:t>
            </a:r>
            <a:endParaRPr/>
          </a:p>
          <a:p>
            <a:pPr indent="-304800" lvl="1" marL="914400" rtl="0" algn="l">
              <a:spcBef>
                <a:spcPts val="0"/>
              </a:spcBef>
              <a:spcAft>
                <a:spcPts val="0"/>
              </a:spcAft>
              <a:buSzPts val="1200"/>
              <a:buChar char="○"/>
            </a:pPr>
            <a:r>
              <a:rPr lang="en"/>
              <a:t>K-Means, K-Nearest Neighbors, and Hierarchical clustering will be the methods explored</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Datasets and Cleansing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MLB Datasets</a:t>
            </a:r>
            <a:endParaRPr/>
          </a:p>
        </p:txBody>
      </p:sp>
      <p:sp>
        <p:nvSpPr>
          <p:cNvPr id="152" name="Google Shape;152;p24"/>
          <p:cNvSpPr txBox="1"/>
          <p:nvPr>
            <p:ph idx="1" type="body"/>
          </p:nvPr>
        </p:nvSpPr>
        <p:spPr>
          <a:xfrm>
            <a:off x="188100" y="1835100"/>
            <a:ext cx="39999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MLB Attendance Numbers</a:t>
            </a:r>
            <a:endParaRPr/>
          </a:p>
          <a:p>
            <a:pPr indent="-304800" lvl="1" marL="914400" rtl="0" algn="l">
              <a:spcBef>
                <a:spcPts val="0"/>
              </a:spcBef>
              <a:spcAft>
                <a:spcPts val="0"/>
              </a:spcAft>
              <a:buSzPts val="1200"/>
              <a:buChar char="○"/>
            </a:pPr>
            <a:r>
              <a:rPr lang="en"/>
              <a:t>162 rows (how many games in a season) by 22 columns</a:t>
            </a:r>
            <a:endParaRPr/>
          </a:p>
          <a:p>
            <a:pPr indent="-304800" lvl="1" marL="914400" rtl="0" algn="l">
              <a:spcBef>
                <a:spcPts val="0"/>
              </a:spcBef>
              <a:spcAft>
                <a:spcPts val="0"/>
              </a:spcAft>
              <a:buSzPts val="1200"/>
              <a:buChar char="○"/>
            </a:pPr>
            <a:r>
              <a:rPr lang="en"/>
              <a:t>Very few NULL values per column</a:t>
            </a:r>
            <a:endParaRPr/>
          </a:p>
          <a:p>
            <a:pPr indent="-304800" lvl="1" marL="914400" rtl="0" algn="l">
              <a:spcBef>
                <a:spcPts val="0"/>
              </a:spcBef>
              <a:spcAft>
                <a:spcPts val="0"/>
              </a:spcAft>
              <a:buSzPts val="1200"/>
              <a:buChar char="○"/>
            </a:pPr>
            <a:r>
              <a:rPr lang="en"/>
              <a:t>Extraneous columns will need to be removed for analysis</a:t>
            </a:r>
            <a:endParaRPr/>
          </a:p>
          <a:p>
            <a:pPr indent="-304800" lvl="1" marL="914400" rtl="0" algn="l">
              <a:spcBef>
                <a:spcPts val="0"/>
              </a:spcBef>
              <a:spcAft>
                <a:spcPts val="0"/>
              </a:spcAft>
              <a:buSzPts val="1200"/>
              <a:buChar char="○"/>
            </a:pPr>
            <a:r>
              <a:rPr lang="en"/>
              <a:t>Difficulty combining datasets</a:t>
            </a:r>
            <a:endParaRPr/>
          </a:p>
        </p:txBody>
      </p:sp>
      <p:sp>
        <p:nvSpPr>
          <p:cNvPr id="153" name="Google Shape;153;p24"/>
          <p:cNvSpPr txBox="1"/>
          <p:nvPr>
            <p:ph idx="2" type="body"/>
          </p:nvPr>
        </p:nvSpPr>
        <p:spPr>
          <a:xfrm>
            <a:off x="4694100" y="1835100"/>
            <a:ext cx="42702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MLB Team Valuations</a:t>
            </a:r>
            <a:endParaRPr/>
          </a:p>
          <a:p>
            <a:pPr indent="-304800" lvl="1" marL="914400" rtl="0" algn="l">
              <a:spcBef>
                <a:spcPts val="0"/>
              </a:spcBef>
              <a:spcAft>
                <a:spcPts val="0"/>
              </a:spcAft>
              <a:buSzPts val="1200"/>
              <a:buChar char="○"/>
            </a:pPr>
            <a:r>
              <a:rPr lang="en"/>
              <a:t>30 rows by 11 columns</a:t>
            </a:r>
            <a:endParaRPr/>
          </a:p>
          <a:p>
            <a:pPr indent="-304800" lvl="1" marL="914400" rtl="0" algn="l">
              <a:spcBef>
                <a:spcPts val="0"/>
              </a:spcBef>
              <a:spcAft>
                <a:spcPts val="0"/>
              </a:spcAft>
              <a:buSzPts val="1200"/>
              <a:buChar char="○"/>
            </a:pPr>
            <a:r>
              <a:rPr lang="en"/>
              <a:t>No NULL values, so imputation not </a:t>
            </a:r>
            <a:r>
              <a:rPr lang="en"/>
              <a:t>necessary</a:t>
            </a:r>
            <a:endParaRPr/>
          </a:p>
          <a:p>
            <a:pPr indent="-304800" lvl="1" marL="914400" rtl="0" algn="l">
              <a:spcBef>
                <a:spcPts val="0"/>
              </a:spcBef>
              <a:spcAft>
                <a:spcPts val="0"/>
              </a:spcAft>
              <a:buSzPts val="1200"/>
              <a:buChar char="○"/>
            </a:pPr>
            <a:r>
              <a:rPr lang="en"/>
              <a:t>Each year is skewed to the right so normalization will be required</a:t>
            </a:r>
            <a:endParaRPr/>
          </a:p>
          <a:p>
            <a:pPr indent="-304800" lvl="1" marL="914400" rtl="0" algn="l">
              <a:spcBef>
                <a:spcPts val="0"/>
              </a:spcBef>
              <a:spcAft>
                <a:spcPts val="0"/>
              </a:spcAft>
              <a:buSzPts val="1200"/>
              <a:buChar char="○"/>
            </a:pPr>
            <a:r>
              <a:rPr lang="en"/>
              <a:t>(Summary statistics on next slide)</a:t>
            </a:r>
            <a:endParaRPr/>
          </a:p>
        </p:txBody>
      </p:sp>
      <p:pic>
        <p:nvPicPr>
          <p:cNvPr id="154" name="Google Shape;154;p24"/>
          <p:cNvPicPr preferRelativeResize="0"/>
          <p:nvPr/>
        </p:nvPicPr>
        <p:blipFill>
          <a:blip r:embed="rId3">
            <a:alphaModFix/>
          </a:blip>
          <a:stretch>
            <a:fillRect/>
          </a:stretch>
        </p:blipFill>
        <p:spPr>
          <a:xfrm>
            <a:off x="6936300" y="147113"/>
            <a:ext cx="1950925" cy="1950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Nearly a $5.1B difference in 2021 vs 1.85B in 2012! </a:t>
            </a:r>
            <a:endParaRPr/>
          </a:p>
          <a:p>
            <a:pPr indent="-298450" lvl="1" marL="914400" rtl="0" algn="l">
              <a:spcBef>
                <a:spcPts val="0"/>
              </a:spcBef>
              <a:spcAft>
                <a:spcPts val="0"/>
              </a:spcAft>
              <a:buClr>
                <a:schemeClr val="lt1"/>
              </a:buClr>
              <a:buSzPts val="1100"/>
              <a:buChar char="○"/>
            </a:pPr>
            <a:r>
              <a:rPr lang="en" sz="1100"/>
              <a:t>(Yankees vs. Marlins 2021) </a:t>
            </a:r>
            <a:endParaRPr sz="1100"/>
          </a:p>
          <a:p>
            <a:pPr indent="-298450" lvl="1" marL="914400" rtl="0" algn="l">
              <a:spcBef>
                <a:spcPts val="0"/>
              </a:spcBef>
              <a:spcAft>
                <a:spcPts val="0"/>
              </a:spcAft>
              <a:buClr>
                <a:schemeClr val="lt1"/>
              </a:buClr>
              <a:buSzPts val="1100"/>
              <a:buChar char="○"/>
            </a:pPr>
            <a:r>
              <a:rPr lang="en" sz="1100"/>
              <a:t>(Yankees vs. Rays 2012)</a:t>
            </a:r>
            <a:endParaRPr sz="1100"/>
          </a:p>
          <a:p>
            <a:pPr indent="-304800" lvl="0" marL="457200" rtl="0" algn="l">
              <a:spcBef>
                <a:spcPts val="0"/>
              </a:spcBef>
              <a:spcAft>
                <a:spcPts val="0"/>
              </a:spcAft>
              <a:buSzPts val="1200"/>
              <a:buChar char="●"/>
            </a:pPr>
            <a:r>
              <a:rPr lang="en"/>
              <a:t>Large spread of values with skewed distribution</a:t>
            </a:r>
            <a:endParaRPr/>
          </a:p>
        </p:txBody>
      </p:sp>
      <p:pic>
        <p:nvPicPr>
          <p:cNvPr id="160" name="Google Shape;160;p25"/>
          <p:cNvPicPr preferRelativeResize="0"/>
          <p:nvPr/>
        </p:nvPicPr>
        <p:blipFill>
          <a:blip r:embed="rId3">
            <a:alphaModFix/>
          </a:blip>
          <a:stretch>
            <a:fillRect/>
          </a:stretch>
        </p:blipFill>
        <p:spPr>
          <a:xfrm>
            <a:off x="3407175" y="87825"/>
            <a:ext cx="5345799" cy="2120975"/>
          </a:xfrm>
          <a:prstGeom prst="rect">
            <a:avLst/>
          </a:prstGeom>
          <a:noFill/>
          <a:ln>
            <a:noFill/>
          </a:ln>
        </p:spPr>
      </p:pic>
      <p:sp>
        <p:nvSpPr>
          <p:cNvPr id="161" name="Google Shape;161;p25"/>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Initial Findings</a:t>
            </a:r>
            <a:endParaRPr/>
          </a:p>
        </p:txBody>
      </p:sp>
      <p:pic>
        <p:nvPicPr>
          <p:cNvPr id="162" name="Google Shape;162;p25"/>
          <p:cNvPicPr preferRelativeResize="0"/>
          <p:nvPr/>
        </p:nvPicPr>
        <p:blipFill>
          <a:blip r:embed="rId4">
            <a:alphaModFix/>
          </a:blip>
          <a:stretch>
            <a:fillRect/>
          </a:stretch>
        </p:blipFill>
        <p:spPr>
          <a:xfrm>
            <a:off x="3895900" y="2208800"/>
            <a:ext cx="4368349" cy="29346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Census Housing Income Dataset</a:t>
            </a:r>
            <a:endParaRPr/>
          </a:p>
        </p:txBody>
      </p:sp>
      <p:sp>
        <p:nvSpPr>
          <p:cNvPr id="168" name="Google Shape;168;p26"/>
          <p:cNvSpPr txBox="1"/>
          <p:nvPr>
            <p:ph idx="1" type="body"/>
          </p:nvPr>
        </p:nvSpPr>
        <p:spPr>
          <a:xfrm>
            <a:off x="14700" y="1919075"/>
            <a:ext cx="4557300" cy="3035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Census Income Dataset</a:t>
            </a:r>
            <a:endParaRPr/>
          </a:p>
          <a:p>
            <a:pPr indent="-304800" lvl="1" marL="914400" rtl="0" algn="l">
              <a:spcBef>
                <a:spcPts val="0"/>
              </a:spcBef>
              <a:spcAft>
                <a:spcPts val="0"/>
              </a:spcAft>
              <a:buSzPts val="1200"/>
              <a:buChar char="○"/>
            </a:pPr>
            <a:r>
              <a:rPr lang="en"/>
              <a:t>364,998 rows by 111 columns, by far our largest dataset (10 years worth of census data)</a:t>
            </a:r>
            <a:endParaRPr/>
          </a:p>
          <a:p>
            <a:pPr indent="-304800" lvl="1" marL="914400" rtl="0" algn="l">
              <a:spcBef>
                <a:spcPts val="0"/>
              </a:spcBef>
              <a:spcAft>
                <a:spcPts val="0"/>
              </a:spcAft>
              <a:buSzPts val="1200"/>
              <a:buChar char="○"/>
            </a:pPr>
            <a:r>
              <a:rPr lang="en"/>
              <a:t>Dataset has been mostly cleaned</a:t>
            </a:r>
            <a:endParaRPr/>
          </a:p>
          <a:p>
            <a:pPr indent="-304800" lvl="1" marL="914400" rtl="0" algn="l">
              <a:spcBef>
                <a:spcPts val="0"/>
              </a:spcBef>
              <a:spcAft>
                <a:spcPts val="0"/>
              </a:spcAft>
              <a:buSzPts val="1200"/>
              <a:buChar char="○"/>
            </a:pPr>
            <a:r>
              <a:rPr lang="en"/>
              <a:t>Data collected on families, married couple households, nonfamily households, as well as breakdowns of income level</a:t>
            </a:r>
            <a:endParaRPr/>
          </a:p>
          <a:p>
            <a:pPr indent="-304800" lvl="1" marL="914400" rtl="0" algn="l">
              <a:spcBef>
                <a:spcPts val="0"/>
              </a:spcBef>
              <a:spcAft>
                <a:spcPts val="0"/>
              </a:spcAft>
              <a:buSzPts val="1200"/>
              <a:buChar char="○"/>
            </a:pPr>
            <a:r>
              <a:rPr lang="en"/>
              <a:t>Skewed to the right, normalization will likely be required for analysis</a:t>
            </a:r>
            <a:endParaRPr/>
          </a:p>
          <a:p>
            <a:pPr indent="0" lvl="0" marL="0" rtl="0" algn="l">
              <a:spcBef>
                <a:spcPts val="0"/>
              </a:spcBef>
              <a:spcAft>
                <a:spcPts val="0"/>
              </a:spcAft>
              <a:buNone/>
            </a:pPr>
            <a:r>
              <a:t/>
            </a:r>
            <a:endParaRPr/>
          </a:p>
          <a:p>
            <a:pPr indent="0" lvl="0" marL="91440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69" name="Google Shape;169;p26"/>
          <p:cNvSpPr txBox="1"/>
          <p:nvPr>
            <p:ph idx="1" type="body"/>
          </p:nvPr>
        </p:nvSpPr>
        <p:spPr>
          <a:xfrm>
            <a:off x="4572000" y="1919075"/>
            <a:ext cx="4111800" cy="3035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Census Income Dataset	</a:t>
            </a:r>
            <a:endParaRPr/>
          </a:p>
          <a:p>
            <a:pPr indent="-304800" lvl="1" marL="914400" rtl="0" algn="l">
              <a:spcBef>
                <a:spcPts val="0"/>
              </a:spcBef>
              <a:spcAft>
                <a:spcPts val="0"/>
              </a:spcAft>
              <a:buSzPts val="1200"/>
              <a:buChar char="○"/>
            </a:pPr>
            <a:r>
              <a:rPr lang="en"/>
              <a:t>Merge the datasets together using the year attribute</a:t>
            </a:r>
            <a:endParaRPr/>
          </a:p>
          <a:p>
            <a:pPr indent="-304800" lvl="1" marL="914400" rtl="0" algn="l">
              <a:spcBef>
                <a:spcPts val="0"/>
              </a:spcBef>
              <a:spcAft>
                <a:spcPts val="0"/>
              </a:spcAft>
              <a:buSzPts val="1200"/>
              <a:buChar char="○"/>
            </a:pPr>
            <a:r>
              <a:rPr lang="en"/>
              <a:t>City attribute will need to be brought in</a:t>
            </a:r>
            <a:endParaRPr/>
          </a:p>
          <a:p>
            <a:pPr indent="-304800" lvl="1" marL="914400" rtl="0" algn="l">
              <a:spcBef>
                <a:spcPts val="0"/>
              </a:spcBef>
              <a:spcAft>
                <a:spcPts val="0"/>
              </a:spcAft>
              <a:buSzPts val="1200"/>
              <a:buChar char="○"/>
            </a:pPr>
            <a:r>
              <a:rPr lang="en"/>
              <a:t>Toronto as an MLB data point will need to be removed </a:t>
            </a:r>
            <a:endParaRPr/>
          </a:p>
          <a:p>
            <a:pPr indent="-304800" lvl="1" marL="914400" rtl="0" algn="l">
              <a:spcBef>
                <a:spcPts val="0"/>
              </a:spcBef>
              <a:spcAft>
                <a:spcPts val="0"/>
              </a:spcAft>
              <a:buSzPts val="1200"/>
              <a:buChar char="○"/>
            </a:pPr>
            <a:r>
              <a:rPr lang="en"/>
              <a:t>This will be our most difficult dataset to clean with so many attributes </a:t>
            </a:r>
            <a:endParaRPr/>
          </a:p>
          <a:p>
            <a:pPr indent="0" lvl="0" marL="91440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70" name="Google Shape;170;p26"/>
          <p:cNvPicPr preferRelativeResize="0"/>
          <p:nvPr/>
        </p:nvPicPr>
        <p:blipFill>
          <a:blip r:embed="rId3">
            <a:alphaModFix/>
          </a:blip>
          <a:stretch>
            <a:fillRect/>
          </a:stretch>
        </p:blipFill>
        <p:spPr>
          <a:xfrm>
            <a:off x="6894775" y="191250"/>
            <a:ext cx="2104276" cy="1315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Related Research Articles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Related Research Articles</a:t>
            </a:r>
            <a:endParaRPr>
              <a:solidFill>
                <a:srgbClr val="FFFF00"/>
              </a:solidFill>
            </a:endParaRPr>
          </a:p>
        </p:txBody>
      </p:sp>
      <p:sp>
        <p:nvSpPr>
          <p:cNvPr id="181" name="Google Shape;181;p28"/>
          <p:cNvSpPr txBox="1"/>
          <p:nvPr/>
        </p:nvSpPr>
        <p:spPr>
          <a:xfrm>
            <a:off x="564800" y="3218250"/>
            <a:ext cx="6165000" cy="4311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t/>
            </a:r>
            <a:endParaRPr sz="1600"/>
          </a:p>
        </p:txBody>
      </p:sp>
      <p:sp>
        <p:nvSpPr>
          <p:cNvPr id="182" name="Google Shape;182;p28"/>
          <p:cNvSpPr txBox="1"/>
          <p:nvPr/>
        </p:nvSpPr>
        <p:spPr>
          <a:xfrm>
            <a:off x="471900" y="1872950"/>
            <a:ext cx="8222100" cy="2339700"/>
          </a:xfrm>
          <a:prstGeom prst="rect">
            <a:avLst/>
          </a:prstGeom>
          <a:noFill/>
          <a:ln>
            <a:noFill/>
          </a:ln>
        </p:spPr>
        <p:txBody>
          <a:bodyPr anchorCtr="0" anchor="ctr" bIns="91425" lIns="91425" spcFirstLastPara="1" rIns="91425" wrap="square" tIns="91425">
            <a:spAutoFit/>
          </a:bodyPr>
          <a:lstStyle/>
          <a:p>
            <a:pPr indent="-317500" lvl="0" marL="457200" marR="0" rtl="0" algn="l">
              <a:lnSpc>
                <a:spcPct val="100000"/>
              </a:lnSpc>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In Lee’s study (2), the sequential test method was used to identify the common factors in MLB attendance with data from 1904 to 2012. Both team-specific factors (performance) and economic </a:t>
            </a:r>
            <a:r>
              <a:rPr lang="en">
                <a:solidFill>
                  <a:schemeClr val="lt2"/>
                </a:solidFill>
                <a:latin typeface="Roboto"/>
                <a:ea typeface="Roboto"/>
                <a:cs typeface="Roboto"/>
                <a:sym typeface="Roboto"/>
              </a:rPr>
              <a:t>factors</a:t>
            </a:r>
            <a:r>
              <a:rPr lang="en">
                <a:solidFill>
                  <a:schemeClr val="lt2"/>
                </a:solidFill>
                <a:latin typeface="Roboto"/>
                <a:ea typeface="Roboto"/>
                <a:cs typeface="Roboto"/>
                <a:sym typeface="Roboto"/>
              </a:rPr>
              <a:t> (</a:t>
            </a:r>
            <a:r>
              <a:rPr lang="en">
                <a:solidFill>
                  <a:schemeClr val="lt2"/>
                </a:solidFill>
                <a:latin typeface="Roboto"/>
                <a:ea typeface="Roboto"/>
                <a:cs typeface="Roboto"/>
                <a:sym typeface="Roboto"/>
              </a:rPr>
              <a:t>per capita GDP</a:t>
            </a:r>
            <a:r>
              <a:rPr lang="en">
                <a:solidFill>
                  <a:schemeClr val="lt2"/>
                </a:solidFill>
                <a:latin typeface="Roboto"/>
                <a:ea typeface="Roboto"/>
                <a:cs typeface="Roboto"/>
                <a:sym typeface="Roboto"/>
              </a:rPr>
              <a:t>) were tested using </a:t>
            </a:r>
            <a:r>
              <a:rPr lang="en">
                <a:solidFill>
                  <a:schemeClr val="lt2"/>
                </a:solidFill>
                <a:latin typeface="Roboto"/>
                <a:ea typeface="Roboto"/>
                <a:cs typeface="Roboto"/>
                <a:sym typeface="Roboto"/>
              </a:rPr>
              <a:t>sequential</a:t>
            </a:r>
            <a:r>
              <a:rPr lang="en">
                <a:solidFill>
                  <a:schemeClr val="lt2"/>
                </a:solidFill>
                <a:latin typeface="Roboto"/>
                <a:ea typeface="Roboto"/>
                <a:cs typeface="Roboto"/>
                <a:sym typeface="Roboto"/>
              </a:rPr>
              <a:t> test method and found that </a:t>
            </a:r>
            <a:r>
              <a:rPr lang="en">
                <a:solidFill>
                  <a:schemeClr val="lt2"/>
                </a:solidFill>
                <a:latin typeface="Roboto"/>
                <a:ea typeface="Roboto"/>
                <a:cs typeface="Roboto"/>
                <a:sym typeface="Roboto"/>
              </a:rPr>
              <a:t>per capita GDP</a:t>
            </a:r>
            <a:r>
              <a:rPr lang="en">
                <a:solidFill>
                  <a:schemeClr val="lt2"/>
                </a:solidFill>
                <a:latin typeface="Roboto"/>
                <a:ea typeface="Roboto"/>
                <a:cs typeface="Roboto"/>
                <a:sym typeface="Roboto"/>
              </a:rPr>
              <a:t> was among the significant factors in different models. And it was concluded that the combination of time trend and per capita GDP is likely to be a common factor influencing attendance at MLB. </a:t>
            </a:r>
            <a:endParaRPr>
              <a:solidFill>
                <a:schemeClr val="lt2"/>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chemeClr val="lt2"/>
              </a:solidFill>
              <a:latin typeface="Roboto"/>
              <a:ea typeface="Roboto"/>
              <a:cs typeface="Roboto"/>
              <a:sym typeface="Roboto"/>
            </a:endParaRPr>
          </a:p>
          <a:p>
            <a:pPr indent="-317500" lvl="0" marL="457200" marR="0" rtl="0" algn="l">
              <a:lnSpc>
                <a:spcPct val="100000"/>
              </a:lnSpc>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Thus this study provides evidence and base for our further study in housing and income data for MLB attendance and expansion.</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cxnSp>
        <p:nvCxnSpPr>
          <p:cNvPr id="183" name="Google Shape;183;p28"/>
          <p:cNvCxnSpPr/>
          <p:nvPr/>
        </p:nvCxnSpPr>
        <p:spPr>
          <a:xfrm rot="10800000">
            <a:off x="498450" y="4212650"/>
            <a:ext cx="8147100" cy="0"/>
          </a:xfrm>
          <a:prstGeom prst="straightConnector1">
            <a:avLst/>
          </a:prstGeom>
          <a:noFill/>
          <a:ln cap="flat" cmpd="sng" w="19050">
            <a:solidFill>
              <a:schemeClr val="dk1"/>
            </a:solidFill>
            <a:prstDash val="dot"/>
            <a:round/>
            <a:headEnd len="med" w="med" type="none"/>
            <a:tailEnd len="med" w="med" type="none"/>
          </a:ln>
        </p:spPr>
      </p:cxnSp>
      <p:sp>
        <p:nvSpPr>
          <p:cNvPr id="184" name="Google Shape;184;p28"/>
          <p:cNvSpPr txBox="1"/>
          <p:nvPr/>
        </p:nvSpPr>
        <p:spPr>
          <a:xfrm>
            <a:off x="564800" y="4344850"/>
            <a:ext cx="6922200" cy="3387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 sz="1000">
                <a:solidFill>
                  <a:schemeClr val="lt2"/>
                </a:solidFill>
                <a:latin typeface="Roboto"/>
                <a:ea typeface="Roboto"/>
                <a:cs typeface="Roboto"/>
                <a:sym typeface="Roboto"/>
              </a:rPr>
              <a:t>2.) Common Factors in Major League Baseball Game Attendance. Journal of Sports Economics. 2018 Young H. Lee</a:t>
            </a:r>
            <a:endParaRPr sz="1000">
              <a:solidFill>
                <a:schemeClr val="lt2"/>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Related Research Articles</a:t>
            </a:r>
            <a:endParaRPr>
              <a:solidFill>
                <a:srgbClr val="FFFF00"/>
              </a:solidFill>
            </a:endParaRPr>
          </a:p>
        </p:txBody>
      </p:sp>
      <p:sp>
        <p:nvSpPr>
          <p:cNvPr id="190" name="Google Shape;190;p29"/>
          <p:cNvSpPr txBox="1"/>
          <p:nvPr/>
        </p:nvSpPr>
        <p:spPr>
          <a:xfrm>
            <a:off x="60100" y="1687650"/>
            <a:ext cx="8905200" cy="3016800"/>
          </a:xfrm>
          <a:prstGeom prst="rect">
            <a:avLst/>
          </a:prstGeom>
          <a:noFill/>
          <a:ln>
            <a:noFill/>
          </a:ln>
        </p:spPr>
        <p:txBody>
          <a:bodyPr anchorCtr="0" anchor="ctr" bIns="91425" lIns="91425" spcFirstLastPara="1" rIns="91425" wrap="square" tIns="91425">
            <a:spAutoFit/>
          </a:bodyPr>
          <a:lstStyle/>
          <a:p>
            <a:pPr indent="-317500" lvl="0" marL="457200" marR="0" rtl="0" algn="l">
              <a:lnSpc>
                <a:spcPct val="100000"/>
              </a:lnSpc>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However, another study (3) has suggested that, income is often found not to be a significant determinant of attendance, possibly because of the lack of variation over the league’s season or because it is not a good measure of the purchasing power and economic circumstances of the fans. </a:t>
            </a:r>
            <a:endParaRPr>
              <a:solidFill>
                <a:schemeClr val="lt2"/>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chemeClr val="lt2"/>
              </a:solidFill>
              <a:latin typeface="Roboto"/>
              <a:ea typeface="Roboto"/>
              <a:cs typeface="Roboto"/>
              <a:sym typeface="Roboto"/>
            </a:endParaRPr>
          </a:p>
          <a:p>
            <a:pPr indent="-317500" lvl="0" marL="457200" marR="0" rtl="0" algn="l">
              <a:lnSpc>
                <a:spcPct val="100000"/>
              </a:lnSpc>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The coincident indexes have an advantage over income per capita because they vary by month within the season and because they combine information from several indicators so they can better reflect the current economic conditions.  Using 4,696 games during the 2008 and 2009 seasons, the study investigated the effect of the economic crisis on attendance in MLB. The deteriorating economic circumstances explain a decline of about 6% compared to the reported decline of 6.77%. </a:t>
            </a:r>
            <a:endParaRPr>
              <a:solidFill>
                <a:schemeClr val="lt2"/>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a:solidFill>
                <a:schemeClr val="lt2"/>
              </a:solidFill>
              <a:latin typeface="Roboto"/>
              <a:ea typeface="Roboto"/>
              <a:cs typeface="Roboto"/>
              <a:sym typeface="Roboto"/>
            </a:endParaRPr>
          </a:p>
          <a:p>
            <a:pPr indent="-317500" lvl="0" marL="457200" marR="0" rtl="0" algn="l">
              <a:lnSpc>
                <a:spcPct val="100000"/>
              </a:lnSpc>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However, this study also pointed out that there were limitations to this study such as the lack of weather data and playoff uncertainty.</a:t>
            </a:r>
            <a:endParaRPr>
              <a:solidFill>
                <a:schemeClr val="lt2"/>
              </a:solidFill>
              <a:latin typeface="Roboto"/>
              <a:ea typeface="Roboto"/>
              <a:cs typeface="Roboto"/>
              <a:sym typeface="Roboto"/>
            </a:endParaRPr>
          </a:p>
          <a:p>
            <a:pPr indent="0" lvl="0" marL="0" marR="0" rtl="0" algn="l">
              <a:lnSpc>
                <a:spcPct val="100000"/>
              </a:lnSpc>
              <a:spcBef>
                <a:spcPts val="0"/>
              </a:spcBef>
              <a:spcAft>
                <a:spcPts val="0"/>
              </a:spcAft>
              <a:buNone/>
            </a:pPr>
            <a:r>
              <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Related Research Articles</a:t>
            </a:r>
            <a:endParaRPr/>
          </a:p>
        </p:txBody>
      </p:sp>
      <p:sp>
        <p:nvSpPr>
          <p:cNvPr id="196" name="Google Shape;196;p30"/>
          <p:cNvSpPr txBox="1"/>
          <p:nvPr>
            <p:ph idx="1" type="body"/>
          </p:nvPr>
        </p:nvSpPr>
        <p:spPr>
          <a:xfrm>
            <a:off x="471900" y="1919075"/>
            <a:ext cx="8222100" cy="145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Hence, in these two articles, income related variables were studied and different conclusions were drawn. Our study will use these as evidence and base to further examine how the housing and income data </a:t>
            </a:r>
            <a:r>
              <a:rPr lang="en" sz="1400"/>
              <a:t>influence</a:t>
            </a:r>
            <a:r>
              <a:rPr lang="en" sz="1400"/>
              <a:t> MLB </a:t>
            </a:r>
            <a:r>
              <a:rPr lang="en" sz="1400"/>
              <a:t>attendance</a:t>
            </a:r>
            <a:r>
              <a:rPr lang="en" sz="1400"/>
              <a:t> and use it for making MLB expansion decisions.</a:t>
            </a:r>
            <a:endParaRPr sz="1400"/>
          </a:p>
        </p:txBody>
      </p:sp>
      <p:sp>
        <p:nvSpPr>
          <p:cNvPr id="197" name="Google Shape;197;p30"/>
          <p:cNvSpPr txBox="1"/>
          <p:nvPr/>
        </p:nvSpPr>
        <p:spPr>
          <a:xfrm>
            <a:off x="552775" y="4489050"/>
            <a:ext cx="6922200" cy="4926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 sz="1000">
                <a:solidFill>
                  <a:schemeClr val="lt2"/>
                </a:solidFill>
                <a:latin typeface="Roboto"/>
                <a:ea typeface="Roboto"/>
                <a:cs typeface="Roboto"/>
                <a:sym typeface="Roboto"/>
              </a:rPr>
              <a:t>3.) An Examination of the Effects of the Recent Economic Crisis on Major League Baseball (MLB) Attendance Demand </a:t>
            </a:r>
            <a:endParaRPr sz="1000">
              <a:solidFill>
                <a:schemeClr val="lt2"/>
              </a:solidFill>
              <a:latin typeface="Roboto"/>
              <a:ea typeface="Roboto"/>
              <a:cs typeface="Roboto"/>
              <a:sym typeface="Roboto"/>
            </a:endParaRPr>
          </a:p>
          <a:p>
            <a:pPr indent="0" lvl="0" marL="0" marR="0" rtl="0" algn="l">
              <a:lnSpc>
                <a:spcPct val="100000"/>
              </a:lnSpc>
              <a:spcBef>
                <a:spcPts val="0"/>
              </a:spcBef>
              <a:spcAft>
                <a:spcPts val="0"/>
              </a:spcAft>
              <a:buNone/>
            </a:pPr>
            <a:r>
              <a:rPr lang="en" sz="1000">
                <a:solidFill>
                  <a:schemeClr val="lt2"/>
                </a:solidFill>
                <a:latin typeface="Roboto"/>
                <a:ea typeface="Roboto"/>
                <a:cs typeface="Roboto"/>
                <a:sym typeface="Roboto"/>
              </a:rPr>
              <a:t>. North American Association of Sports Economists. 2011. Sung Il Hong, Michael Mondello, and Dennis Coates</a:t>
            </a:r>
            <a:endParaRPr i="1" sz="600"/>
          </a:p>
        </p:txBody>
      </p:sp>
      <p:cxnSp>
        <p:nvCxnSpPr>
          <p:cNvPr id="198" name="Google Shape;198;p30"/>
          <p:cNvCxnSpPr/>
          <p:nvPr/>
        </p:nvCxnSpPr>
        <p:spPr>
          <a:xfrm rot="10800000">
            <a:off x="498450" y="4428950"/>
            <a:ext cx="8147100" cy="0"/>
          </a:xfrm>
          <a:prstGeom prst="straightConnector1">
            <a:avLst/>
          </a:prstGeom>
          <a:noFill/>
          <a:ln cap="flat" cmpd="sng" w="19050">
            <a:solidFill>
              <a:schemeClr val="dk1"/>
            </a:solidFill>
            <a:prstDash val="dot"/>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p:nvPr/>
        </p:nvSpPr>
        <p:spPr>
          <a:xfrm>
            <a:off x="0" y="0"/>
            <a:ext cx="9161100" cy="2779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txBox="1"/>
          <p:nvPr>
            <p:ph idx="4294967295" type="title"/>
          </p:nvPr>
        </p:nvSpPr>
        <p:spPr>
          <a:xfrm>
            <a:off x="311700" y="220100"/>
            <a:ext cx="8520600" cy="101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Team</a:t>
            </a:r>
            <a:endParaRPr/>
          </a:p>
          <a:p>
            <a:pPr indent="0" lvl="0" marL="0" rtl="0" algn="ctr">
              <a:spcBef>
                <a:spcPts val="400"/>
              </a:spcBef>
              <a:spcAft>
                <a:spcPts val="400"/>
              </a:spcAft>
              <a:buNone/>
            </a:pPr>
            <a:r>
              <a:t/>
            </a:r>
            <a:endParaRPr i="1" sz="1600"/>
          </a:p>
        </p:txBody>
      </p:sp>
      <p:pic>
        <p:nvPicPr>
          <p:cNvPr id="75" name="Google Shape;75;p14"/>
          <p:cNvPicPr preferRelativeResize="0"/>
          <p:nvPr/>
        </p:nvPicPr>
        <p:blipFill rotWithShape="1">
          <a:blip r:embed="rId3">
            <a:alphaModFix/>
          </a:blip>
          <a:srcRect b="0" l="0" r="0" t="0"/>
          <a:stretch/>
        </p:blipFill>
        <p:spPr>
          <a:xfrm>
            <a:off x="250838" y="1232300"/>
            <a:ext cx="1435200" cy="1287900"/>
          </a:xfrm>
          <a:prstGeom prst="ellipse">
            <a:avLst/>
          </a:prstGeom>
          <a:noFill/>
          <a:ln>
            <a:noFill/>
          </a:ln>
        </p:spPr>
      </p:pic>
      <p:sp>
        <p:nvSpPr>
          <p:cNvPr id="76" name="Google Shape;76;p14"/>
          <p:cNvSpPr txBox="1"/>
          <p:nvPr>
            <p:ph idx="4294967295" type="title"/>
          </p:nvPr>
        </p:nvSpPr>
        <p:spPr>
          <a:xfrm>
            <a:off x="65762" y="2941389"/>
            <a:ext cx="1656600" cy="44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chemeClr val="dk1"/>
                </a:solidFill>
              </a:rPr>
              <a:t>Josh Mayanja</a:t>
            </a:r>
            <a:endParaRPr sz="1600">
              <a:solidFill>
                <a:schemeClr val="dk1"/>
              </a:solidFill>
            </a:endParaRPr>
          </a:p>
        </p:txBody>
      </p:sp>
      <p:sp>
        <p:nvSpPr>
          <p:cNvPr id="77" name="Google Shape;77;p14"/>
          <p:cNvSpPr txBox="1"/>
          <p:nvPr>
            <p:ph idx="4294967295" type="body"/>
          </p:nvPr>
        </p:nvSpPr>
        <p:spPr>
          <a:xfrm>
            <a:off x="65762" y="3340637"/>
            <a:ext cx="1656600" cy="878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sz="1200">
                <a:solidFill>
                  <a:schemeClr val="dk2"/>
                </a:solidFill>
              </a:rPr>
              <a:t>Solutions Consultant, Nuix</a:t>
            </a:r>
            <a:r>
              <a:rPr lang="en" sz="1200">
                <a:solidFill>
                  <a:schemeClr val="dk2"/>
                </a:solidFill>
              </a:rPr>
              <a:t> NLP</a:t>
            </a:r>
            <a:endParaRPr sz="1200">
              <a:solidFill>
                <a:schemeClr val="dk2"/>
              </a:solidFill>
            </a:endParaRPr>
          </a:p>
        </p:txBody>
      </p:sp>
      <p:sp>
        <p:nvSpPr>
          <p:cNvPr id="78" name="Google Shape;78;p14"/>
          <p:cNvSpPr txBox="1"/>
          <p:nvPr>
            <p:ph idx="4294967295" type="title"/>
          </p:nvPr>
        </p:nvSpPr>
        <p:spPr>
          <a:xfrm>
            <a:off x="1882527" y="2941389"/>
            <a:ext cx="1656600" cy="44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chemeClr val="dk1"/>
                </a:solidFill>
              </a:rPr>
              <a:t>Yutai Liu</a:t>
            </a:r>
            <a:endParaRPr sz="1600">
              <a:solidFill>
                <a:schemeClr val="dk1"/>
              </a:solidFill>
            </a:endParaRPr>
          </a:p>
        </p:txBody>
      </p:sp>
      <p:sp>
        <p:nvSpPr>
          <p:cNvPr id="79" name="Google Shape;79;p14"/>
          <p:cNvSpPr txBox="1"/>
          <p:nvPr>
            <p:ph idx="4294967295" type="title"/>
          </p:nvPr>
        </p:nvSpPr>
        <p:spPr>
          <a:xfrm>
            <a:off x="3699306" y="2941389"/>
            <a:ext cx="1656600" cy="44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chemeClr val="dk1"/>
                </a:solidFill>
              </a:rPr>
              <a:t>Warren Spann</a:t>
            </a:r>
            <a:endParaRPr sz="1600">
              <a:solidFill>
                <a:schemeClr val="dk1"/>
              </a:solidFill>
            </a:endParaRPr>
          </a:p>
        </p:txBody>
      </p:sp>
      <p:sp>
        <p:nvSpPr>
          <p:cNvPr id="80" name="Google Shape;80;p14"/>
          <p:cNvSpPr txBox="1"/>
          <p:nvPr>
            <p:ph idx="4294967295" type="body"/>
          </p:nvPr>
        </p:nvSpPr>
        <p:spPr>
          <a:xfrm>
            <a:off x="1882533" y="3340641"/>
            <a:ext cx="1656600" cy="363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200">
                <a:solidFill>
                  <a:schemeClr val="dk2"/>
                </a:solidFill>
              </a:rPr>
              <a:t>Project Analyst, Insight</a:t>
            </a:r>
            <a:endParaRPr sz="1200">
              <a:solidFill>
                <a:schemeClr val="dk2"/>
              </a:solidFill>
            </a:endParaRPr>
          </a:p>
        </p:txBody>
      </p:sp>
      <p:sp>
        <p:nvSpPr>
          <p:cNvPr id="81" name="Google Shape;81;p14"/>
          <p:cNvSpPr txBox="1"/>
          <p:nvPr>
            <p:ph idx="4294967295" type="body"/>
          </p:nvPr>
        </p:nvSpPr>
        <p:spPr>
          <a:xfrm>
            <a:off x="3699306" y="3340637"/>
            <a:ext cx="1656600" cy="878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200">
                <a:solidFill>
                  <a:schemeClr val="dk2"/>
                </a:solidFill>
              </a:rPr>
              <a:t>Enterprise Data Analyst</a:t>
            </a:r>
            <a:endParaRPr sz="1200">
              <a:solidFill>
                <a:schemeClr val="dk2"/>
              </a:solidFill>
            </a:endParaRPr>
          </a:p>
        </p:txBody>
      </p:sp>
      <p:pic>
        <p:nvPicPr>
          <p:cNvPr id="82" name="Google Shape;82;p14"/>
          <p:cNvPicPr preferRelativeResize="0"/>
          <p:nvPr/>
        </p:nvPicPr>
        <p:blipFill rotWithShape="1">
          <a:blip r:embed="rId4">
            <a:alphaModFix/>
          </a:blip>
          <a:srcRect b="0" l="0" r="0" t="0"/>
          <a:stretch/>
        </p:blipFill>
        <p:spPr>
          <a:xfrm>
            <a:off x="5653605" y="1232300"/>
            <a:ext cx="1421100" cy="1275600"/>
          </a:xfrm>
          <a:prstGeom prst="ellipse">
            <a:avLst/>
          </a:prstGeom>
          <a:noFill/>
          <a:ln>
            <a:noFill/>
          </a:ln>
        </p:spPr>
      </p:pic>
      <p:sp>
        <p:nvSpPr>
          <p:cNvPr id="83" name="Google Shape;83;p14"/>
          <p:cNvSpPr txBox="1"/>
          <p:nvPr>
            <p:ph idx="4294967295" type="title"/>
          </p:nvPr>
        </p:nvSpPr>
        <p:spPr>
          <a:xfrm>
            <a:off x="5485349" y="2941400"/>
            <a:ext cx="1765200" cy="44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chemeClr val="dk1"/>
                </a:solidFill>
              </a:rPr>
              <a:t>Anthony Palmeri</a:t>
            </a:r>
            <a:endParaRPr sz="1600">
              <a:solidFill>
                <a:schemeClr val="dk1"/>
              </a:solidFill>
            </a:endParaRPr>
          </a:p>
        </p:txBody>
      </p:sp>
      <p:sp>
        <p:nvSpPr>
          <p:cNvPr id="84" name="Google Shape;84;p14"/>
          <p:cNvSpPr txBox="1"/>
          <p:nvPr>
            <p:ph idx="4294967295" type="body"/>
          </p:nvPr>
        </p:nvSpPr>
        <p:spPr>
          <a:xfrm>
            <a:off x="5516086" y="3340637"/>
            <a:ext cx="1656600" cy="878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200">
                <a:solidFill>
                  <a:schemeClr val="dk2"/>
                </a:solidFill>
              </a:rPr>
              <a:t>Data Analyst, Business Intelligence</a:t>
            </a:r>
            <a:endParaRPr sz="1200">
              <a:solidFill>
                <a:schemeClr val="dk2"/>
              </a:solidFill>
            </a:endParaRPr>
          </a:p>
        </p:txBody>
      </p:sp>
      <p:pic>
        <p:nvPicPr>
          <p:cNvPr id="85" name="Google Shape;85;p14"/>
          <p:cNvPicPr preferRelativeResize="0"/>
          <p:nvPr/>
        </p:nvPicPr>
        <p:blipFill rotWithShape="1">
          <a:blip r:embed="rId5">
            <a:alphaModFix/>
          </a:blip>
          <a:srcRect b="0" l="0" r="0" t="0"/>
          <a:stretch/>
        </p:blipFill>
        <p:spPr>
          <a:xfrm>
            <a:off x="2030795" y="1232300"/>
            <a:ext cx="1486200" cy="1295700"/>
          </a:xfrm>
          <a:prstGeom prst="ellipse">
            <a:avLst/>
          </a:prstGeom>
          <a:noFill/>
          <a:ln>
            <a:noFill/>
          </a:ln>
        </p:spPr>
      </p:pic>
      <p:pic>
        <p:nvPicPr>
          <p:cNvPr id="86" name="Google Shape;86;p14"/>
          <p:cNvPicPr preferRelativeResize="0"/>
          <p:nvPr/>
        </p:nvPicPr>
        <p:blipFill>
          <a:blip r:embed="rId6">
            <a:alphaModFix/>
          </a:blip>
          <a:stretch>
            <a:fillRect/>
          </a:stretch>
        </p:blipFill>
        <p:spPr>
          <a:xfrm>
            <a:off x="3861926" y="1232300"/>
            <a:ext cx="1421100" cy="1275900"/>
          </a:xfrm>
          <a:prstGeom prst="ellipse">
            <a:avLst/>
          </a:prstGeom>
          <a:noFill/>
          <a:ln>
            <a:noFill/>
          </a:ln>
        </p:spPr>
      </p:pic>
      <p:pic>
        <p:nvPicPr>
          <p:cNvPr id="87" name="Google Shape;87;p14"/>
          <p:cNvPicPr preferRelativeResize="0"/>
          <p:nvPr/>
        </p:nvPicPr>
        <p:blipFill rotWithShape="1">
          <a:blip r:embed="rId7">
            <a:alphaModFix/>
          </a:blip>
          <a:srcRect b="0" l="199" r="199" t="0"/>
          <a:stretch/>
        </p:blipFill>
        <p:spPr>
          <a:xfrm>
            <a:off x="7477772" y="1232300"/>
            <a:ext cx="1421100" cy="1275600"/>
          </a:xfrm>
          <a:prstGeom prst="ellipse">
            <a:avLst/>
          </a:prstGeom>
          <a:noFill/>
          <a:ln>
            <a:noFill/>
          </a:ln>
        </p:spPr>
      </p:pic>
      <p:sp>
        <p:nvSpPr>
          <p:cNvPr id="88" name="Google Shape;88;p14"/>
          <p:cNvSpPr txBox="1"/>
          <p:nvPr>
            <p:ph idx="4294967295" type="title"/>
          </p:nvPr>
        </p:nvSpPr>
        <p:spPr>
          <a:xfrm>
            <a:off x="7332850" y="2941400"/>
            <a:ext cx="1745400" cy="44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chemeClr val="dk1"/>
                </a:solidFill>
              </a:rPr>
              <a:t>Jonathan</a:t>
            </a:r>
            <a:r>
              <a:rPr lang="en" sz="1600">
                <a:solidFill>
                  <a:schemeClr val="dk1"/>
                </a:solidFill>
              </a:rPr>
              <a:t> Martin</a:t>
            </a:r>
            <a:endParaRPr sz="1600">
              <a:solidFill>
                <a:schemeClr val="dk1"/>
              </a:solidFill>
            </a:endParaRPr>
          </a:p>
        </p:txBody>
      </p:sp>
      <p:sp>
        <p:nvSpPr>
          <p:cNvPr id="89" name="Google Shape;89;p14"/>
          <p:cNvSpPr txBox="1"/>
          <p:nvPr>
            <p:ph idx="4294967295" type="body"/>
          </p:nvPr>
        </p:nvSpPr>
        <p:spPr>
          <a:xfrm>
            <a:off x="7379997" y="3381790"/>
            <a:ext cx="1656600" cy="878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200">
                <a:solidFill>
                  <a:schemeClr val="dk2"/>
                </a:solidFill>
              </a:rPr>
              <a:t>Business Intelligence Consultant</a:t>
            </a:r>
            <a:endParaRPr sz="12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5"/>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Problem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Overview</a:t>
            </a:r>
            <a:endParaRPr/>
          </a:p>
        </p:txBody>
      </p:sp>
      <p:sp>
        <p:nvSpPr>
          <p:cNvPr id="100" name="Google Shape;100;p16"/>
          <p:cNvSpPr txBox="1"/>
          <p:nvPr>
            <p:ph idx="1" type="body"/>
          </p:nvPr>
        </p:nvSpPr>
        <p:spPr>
          <a:xfrm>
            <a:off x="53025" y="1866050"/>
            <a:ext cx="9090900" cy="32244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a:t>MLB is exploring expansion</a:t>
            </a:r>
            <a:endParaRPr/>
          </a:p>
          <a:p>
            <a:pPr indent="-304800" lvl="1" marL="914400" rtl="0" algn="l">
              <a:lnSpc>
                <a:spcPct val="115000"/>
              </a:lnSpc>
              <a:spcBef>
                <a:spcPts val="0"/>
              </a:spcBef>
              <a:spcAft>
                <a:spcPts val="0"/>
              </a:spcAft>
              <a:buSzPts val="1200"/>
              <a:buChar char="○"/>
            </a:pPr>
            <a:r>
              <a:rPr lang="en"/>
              <a:t>Our goal is to predict attendance for potential markets</a:t>
            </a:r>
            <a:endParaRPr/>
          </a:p>
          <a:p>
            <a:pPr indent="-317500" lvl="0" marL="457200" rtl="0" algn="l">
              <a:lnSpc>
                <a:spcPct val="115000"/>
              </a:lnSpc>
              <a:spcBef>
                <a:spcPts val="0"/>
              </a:spcBef>
              <a:spcAft>
                <a:spcPts val="0"/>
              </a:spcAft>
              <a:buSzPts val="1400"/>
              <a:buChar char="●"/>
            </a:pPr>
            <a:r>
              <a:rPr lang="en"/>
              <a:t>Finding ideal markets is difficult</a:t>
            </a:r>
            <a:endParaRPr/>
          </a:p>
          <a:p>
            <a:pPr indent="-304800" lvl="1" marL="914400" rtl="0" algn="l">
              <a:lnSpc>
                <a:spcPct val="115000"/>
              </a:lnSpc>
              <a:spcBef>
                <a:spcPts val="0"/>
              </a:spcBef>
              <a:spcAft>
                <a:spcPts val="0"/>
              </a:spcAft>
              <a:buSzPts val="1200"/>
              <a:buChar char="○"/>
            </a:pPr>
            <a:r>
              <a:rPr lang="en"/>
              <a:t>Multiple new markets could look similar on paper</a:t>
            </a:r>
            <a:endParaRPr/>
          </a:p>
          <a:p>
            <a:pPr indent="-304800" lvl="1" marL="914400" rtl="0" algn="l">
              <a:lnSpc>
                <a:spcPct val="115000"/>
              </a:lnSpc>
              <a:spcBef>
                <a:spcPts val="0"/>
              </a:spcBef>
              <a:spcAft>
                <a:spcPts val="0"/>
              </a:spcAft>
              <a:buSzPts val="1200"/>
              <a:buChar char="○"/>
            </a:pPr>
            <a:r>
              <a:rPr lang="en"/>
              <a:t>Could be non-traditional markets being overlooked that are actually the best option</a:t>
            </a:r>
            <a:endParaRPr/>
          </a:p>
          <a:p>
            <a:pPr indent="-317500" lvl="0" marL="457200" rtl="0" algn="l">
              <a:lnSpc>
                <a:spcPct val="115000"/>
              </a:lnSpc>
              <a:spcBef>
                <a:spcPts val="0"/>
              </a:spcBef>
              <a:spcAft>
                <a:spcPts val="0"/>
              </a:spcAft>
              <a:buSzPts val="1400"/>
              <a:buChar char="●"/>
            </a:pPr>
            <a:r>
              <a:rPr lang="en"/>
              <a:t>Multiple stakeholders with billions of dollars on the line</a:t>
            </a:r>
            <a:endParaRPr/>
          </a:p>
          <a:p>
            <a:pPr indent="-304800" lvl="1" marL="914400" rtl="0" algn="l">
              <a:lnSpc>
                <a:spcPct val="115000"/>
              </a:lnSpc>
              <a:spcBef>
                <a:spcPts val="0"/>
              </a:spcBef>
              <a:spcAft>
                <a:spcPts val="0"/>
              </a:spcAft>
              <a:buSzPts val="1200"/>
              <a:buChar char="○"/>
            </a:pPr>
            <a:r>
              <a:rPr lang="en"/>
              <a:t>Cost to start a new team is at least $2.2 billion (1)</a:t>
            </a:r>
            <a:endParaRPr/>
          </a:p>
          <a:p>
            <a:pPr indent="-304800" lvl="1" marL="914400" rtl="0" algn="l">
              <a:lnSpc>
                <a:spcPct val="115000"/>
              </a:lnSpc>
              <a:spcBef>
                <a:spcPts val="0"/>
              </a:spcBef>
              <a:spcAft>
                <a:spcPts val="0"/>
              </a:spcAft>
              <a:buSzPts val="1200"/>
              <a:buChar char="○"/>
            </a:pPr>
            <a:r>
              <a:rPr lang="en"/>
              <a:t>A successful franchise will generate in billions</a:t>
            </a:r>
            <a:endParaRPr/>
          </a:p>
          <a:p>
            <a:pPr indent="-304800" lvl="1" marL="914400" rtl="0" algn="l">
              <a:lnSpc>
                <a:spcPct val="115000"/>
              </a:lnSpc>
              <a:spcBef>
                <a:spcPts val="0"/>
              </a:spcBef>
              <a:spcAft>
                <a:spcPts val="0"/>
              </a:spcAft>
              <a:buSzPts val="1200"/>
              <a:buChar char="○"/>
            </a:pPr>
            <a:r>
              <a:rPr lang="en"/>
              <a:t>A failed franchise would ravage the entire market</a:t>
            </a:r>
            <a:endParaRPr/>
          </a:p>
        </p:txBody>
      </p:sp>
      <p:cxnSp>
        <p:nvCxnSpPr>
          <p:cNvPr id="101" name="Google Shape;101;p16"/>
          <p:cNvCxnSpPr/>
          <p:nvPr/>
        </p:nvCxnSpPr>
        <p:spPr>
          <a:xfrm rot="10800000">
            <a:off x="498450" y="4212650"/>
            <a:ext cx="8147100" cy="0"/>
          </a:xfrm>
          <a:prstGeom prst="straightConnector1">
            <a:avLst/>
          </a:prstGeom>
          <a:noFill/>
          <a:ln cap="flat" cmpd="sng" w="19050">
            <a:solidFill>
              <a:schemeClr val="dk1"/>
            </a:solidFill>
            <a:prstDash val="dot"/>
            <a:round/>
            <a:headEnd len="med" w="med" type="none"/>
            <a:tailEnd len="med" w="med" type="none"/>
          </a:ln>
        </p:spPr>
      </p:cxnSp>
      <p:sp>
        <p:nvSpPr>
          <p:cNvPr id="102" name="Google Shape;102;p16"/>
          <p:cNvSpPr txBox="1"/>
          <p:nvPr/>
        </p:nvSpPr>
        <p:spPr>
          <a:xfrm>
            <a:off x="359100" y="4284500"/>
            <a:ext cx="8425800" cy="102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700">
                <a:solidFill>
                  <a:schemeClr val="lt2"/>
                </a:solidFill>
              </a:rPr>
              <a:t>“</a:t>
            </a:r>
            <a:r>
              <a:rPr lang="en" sz="700">
                <a:solidFill>
                  <a:schemeClr val="lt2"/>
                </a:solidFill>
                <a:latin typeface="Roboto"/>
                <a:ea typeface="Roboto"/>
                <a:cs typeface="Roboto"/>
                <a:sym typeface="Roboto"/>
              </a:rPr>
              <a:t>Manfred’s $2.2 Billion MLB Expansion Fee on the High Side, at Least for Now.” </a:t>
            </a:r>
            <a:r>
              <a:rPr i="1" lang="en" sz="700">
                <a:solidFill>
                  <a:schemeClr val="lt2"/>
                </a:solidFill>
                <a:latin typeface="Roboto"/>
                <a:ea typeface="Roboto"/>
                <a:cs typeface="Roboto"/>
                <a:sym typeface="Roboto"/>
              </a:rPr>
              <a:t>Yahoo!</a:t>
            </a:r>
            <a:r>
              <a:rPr lang="en" sz="700">
                <a:solidFill>
                  <a:schemeClr val="lt2"/>
                </a:solidFill>
                <a:latin typeface="Roboto"/>
                <a:ea typeface="Roboto"/>
                <a:cs typeface="Roboto"/>
                <a:sym typeface="Roboto"/>
              </a:rPr>
              <a:t>, 3 May 2021, www.yahoo.com/video/manfred-2-2-billion-mlb-095515953.html?guccounter=1&amp;guce_referrer=aHR0cHM6Ly93d3cuZ29vZ2xlLmNvbS8&amp;guce_referrer_sig=AQAAAL4a-Ocq4BcSf9OQjHqZzT_TUBzNgWfTWI1znfMU-XRHCRKFRBDSMr87D5_kfj5osaPpcAUjoYWM2yv-IKoNwkQdMctGDvCDo9A3aLa_6V6A5JMpCs5m5snATtr86dIyqnUvAbcOKBY9lGeG6zouW-LyF22CXiElkV3rUIOuFfBA#:~:text=Major%20League%20Baseball%20commissioner%20Rob,be%20at%20least%20%242.2%20billion.</a:t>
            </a:r>
            <a:r>
              <a:rPr lang="en" sz="1100">
                <a:solidFill>
                  <a:schemeClr val="lt2"/>
                </a:solidFill>
                <a:latin typeface="Roboto"/>
                <a:ea typeface="Roboto"/>
                <a:cs typeface="Roboto"/>
                <a:sym typeface="Roboto"/>
              </a:rPr>
              <a:t> </a:t>
            </a:r>
            <a:endParaRPr sz="1100">
              <a:solidFill>
                <a:schemeClr val="lt2"/>
              </a:solidFill>
              <a:latin typeface="Roboto"/>
              <a:ea typeface="Roboto"/>
              <a:cs typeface="Roboto"/>
              <a:sym typeface="Roboto"/>
            </a:endParaRPr>
          </a:p>
          <a:p>
            <a:pPr indent="0" lvl="0" marL="0" rtl="0" algn="l">
              <a:spcBef>
                <a:spcPts val="1200"/>
              </a:spcBef>
              <a:spcAft>
                <a:spcPts val="0"/>
              </a:spcAft>
              <a:buNone/>
            </a:pPr>
            <a:r>
              <a:t/>
            </a:r>
            <a:endParaRPr sz="800">
              <a:latin typeface="Roboto"/>
              <a:ea typeface="Roboto"/>
              <a:cs typeface="Roboto"/>
              <a:sym typeface="Roboto"/>
            </a:endParaRPr>
          </a:p>
        </p:txBody>
      </p:sp>
      <p:pic>
        <p:nvPicPr>
          <p:cNvPr id="103" name="Google Shape;103;p16"/>
          <p:cNvPicPr preferRelativeResize="0"/>
          <p:nvPr/>
        </p:nvPicPr>
        <p:blipFill>
          <a:blip r:embed="rId3">
            <a:alphaModFix/>
          </a:blip>
          <a:stretch>
            <a:fillRect/>
          </a:stretch>
        </p:blipFill>
        <p:spPr>
          <a:xfrm>
            <a:off x="7063050" y="147113"/>
            <a:ext cx="1950925" cy="1950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https://tht.fangraphs.com/tht-annual-2018/mlb-needs-to-expand-heres-where/</a:t>
            </a:r>
            <a:endParaRPr/>
          </a:p>
        </p:txBody>
      </p:sp>
      <p:pic>
        <p:nvPicPr>
          <p:cNvPr id="109" name="Google Shape;109;p17"/>
          <p:cNvPicPr preferRelativeResize="0"/>
          <p:nvPr/>
        </p:nvPicPr>
        <p:blipFill>
          <a:blip r:embed="rId3">
            <a:alphaModFix/>
          </a:blip>
          <a:stretch>
            <a:fillRect/>
          </a:stretch>
        </p:blipFill>
        <p:spPr>
          <a:xfrm>
            <a:off x="1600200" y="274013"/>
            <a:ext cx="5943600" cy="4067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18"/>
          <p:cNvPicPr preferRelativeResize="0"/>
          <p:nvPr/>
        </p:nvPicPr>
        <p:blipFill rotWithShape="1">
          <a:blip r:embed="rId3">
            <a:alphaModFix/>
          </a:blip>
          <a:srcRect b="0" l="7783" r="0" t="0"/>
          <a:stretch/>
        </p:blipFill>
        <p:spPr>
          <a:xfrm>
            <a:off x="150" y="0"/>
            <a:ext cx="9144000" cy="5143500"/>
          </a:xfrm>
          <a:prstGeom prst="rect">
            <a:avLst/>
          </a:prstGeom>
          <a:noFill/>
          <a:ln>
            <a:noFill/>
          </a:ln>
        </p:spPr>
      </p:pic>
      <p:sp>
        <p:nvSpPr>
          <p:cNvPr id="115" name="Google Shape;115;p18"/>
          <p:cNvSpPr txBox="1"/>
          <p:nvPr>
            <p:ph type="title"/>
          </p:nvPr>
        </p:nvSpPr>
        <p:spPr>
          <a:xfrm>
            <a:off x="582750" y="526350"/>
            <a:ext cx="7978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800"/>
              <a:t>Primary</a:t>
            </a:r>
            <a:r>
              <a:rPr b="1" lang="en" sz="4800"/>
              <a:t> Research Question</a:t>
            </a:r>
            <a:r>
              <a:rPr b="1" lang="en" sz="4800"/>
              <a:t>: </a:t>
            </a:r>
            <a:r>
              <a:rPr lang="en" sz="4800"/>
              <a:t>Can MLB attendance be predicted based on income data?</a:t>
            </a:r>
            <a:endParaRPr sz="4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Planned Approach</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Planned Approach</a:t>
            </a:r>
            <a:endParaRPr/>
          </a:p>
        </p:txBody>
      </p:sp>
      <p:sp>
        <p:nvSpPr>
          <p:cNvPr id="126" name="Google Shape;126;p20"/>
          <p:cNvSpPr txBox="1"/>
          <p:nvPr>
            <p:ph idx="1" type="body"/>
          </p:nvPr>
        </p:nvSpPr>
        <p:spPr>
          <a:xfrm>
            <a:off x="460950" y="181072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a:t>
            </a:r>
            <a:r>
              <a:rPr lang="en"/>
              <a:t>ake housing income data as well as data to try to predict attendance for an MLB market. </a:t>
            </a:r>
            <a:endParaRPr/>
          </a:p>
          <a:p>
            <a:pPr indent="-342900" lvl="0" marL="457200" rtl="0" algn="l">
              <a:spcBef>
                <a:spcPts val="0"/>
              </a:spcBef>
              <a:spcAft>
                <a:spcPts val="0"/>
              </a:spcAft>
              <a:buSzPts val="1800"/>
              <a:buChar char="●"/>
            </a:pPr>
            <a:r>
              <a:rPr lang="en"/>
              <a:t>Utilize a linear regression model to do this, and potentially a few clustering models to group together similar markets.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Initial Hypothesis</a:t>
            </a:r>
            <a:endParaRPr/>
          </a:p>
        </p:txBody>
      </p:sp>
      <p:pic>
        <p:nvPicPr>
          <p:cNvPr id="132" name="Google Shape;132;p21"/>
          <p:cNvPicPr preferRelativeResize="0"/>
          <p:nvPr/>
        </p:nvPicPr>
        <p:blipFill>
          <a:blip r:embed="rId3">
            <a:alphaModFix/>
          </a:blip>
          <a:stretch>
            <a:fillRect/>
          </a:stretch>
        </p:blipFill>
        <p:spPr>
          <a:xfrm>
            <a:off x="5140300" y="1465800"/>
            <a:ext cx="3954299" cy="2768774"/>
          </a:xfrm>
          <a:prstGeom prst="rect">
            <a:avLst/>
          </a:prstGeom>
          <a:noFill/>
          <a:ln>
            <a:noFill/>
          </a:ln>
        </p:spPr>
      </p:pic>
      <p:pic>
        <p:nvPicPr>
          <p:cNvPr id="133" name="Google Shape;133;p21"/>
          <p:cNvPicPr preferRelativeResize="0"/>
          <p:nvPr/>
        </p:nvPicPr>
        <p:blipFill>
          <a:blip r:embed="rId4">
            <a:alphaModFix/>
          </a:blip>
          <a:stretch>
            <a:fillRect/>
          </a:stretch>
        </p:blipFill>
        <p:spPr>
          <a:xfrm>
            <a:off x="3034075" y="0"/>
            <a:ext cx="1866900" cy="5143500"/>
          </a:xfrm>
          <a:prstGeom prst="rect">
            <a:avLst/>
          </a:prstGeom>
          <a:noFill/>
          <a:ln>
            <a:noFill/>
          </a:ln>
        </p:spPr>
      </p:pic>
      <p:sp>
        <p:nvSpPr>
          <p:cNvPr id="134" name="Google Shape;134;p21"/>
          <p:cNvSpPr txBox="1"/>
          <p:nvPr>
            <p:ph idx="1" type="body"/>
          </p:nvPr>
        </p:nvSpPr>
        <p:spPr>
          <a:xfrm>
            <a:off x="226075" y="1465800"/>
            <a:ext cx="4345800" cy="31635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lang="en"/>
              <a:t>We believe our model will predict one of four cities to have the </a:t>
            </a:r>
            <a:r>
              <a:rPr lang="en"/>
              <a:t>highest attendance numbers</a:t>
            </a:r>
            <a:endParaRPr/>
          </a:p>
          <a:p>
            <a:pPr indent="-304800" lvl="1" marL="914400" rtl="0" algn="l">
              <a:lnSpc>
                <a:spcPct val="100000"/>
              </a:lnSpc>
              <a:spcBef>
                <a:spcPts val="0"/>
              </a:spcBef>
              <a:spcAft>
                <a:spcPts val="0"/>
              </a:spcAft>
              <a:buSzPts val="1200"/>
              <a:buChar char="○"/>
            </a:pPr>
            <a:r>
              <a:rPr lang="en"/>
              <a:t>Nashville, TN</a:t>
            </a:r>
            <a:endParaRPr/>
          </a:p>
          <a:p>
            <a:pPr indent="-304800" lvl="1" marL="914400" rtl="0" algn="l">
              <a:lnSpc>
                <a:spcPct val="100000"/>
              </a:lnSpc>
              <a:spcBef>
                <a:spcPts val="0"/>
              </a:spcBef>
              <a:spcAft>
                <a:spcPts val="0"/>
              </a:spcAft>
              <a:buSzPts val="1200"/>
              <a:buChar char="○"/>
            </a:pPr>
            <a:r>
              <a:rPr lang="en"/>
              <a:t>Charlotte, NC</a:t>
            </a:r>
            <a:endParaRPr/>
          </a:p>
          <a:p>
            <a:pPr indent="-304800" lvl="1" marL="914400" rtl="0" algn="l">
              <a:lnSpc>
                <a:spcPct val="100000"/>
              </a:lnSpc>
              <a:spcBef>
                <a:spcPts val="0"/>
              </a:spcBef>
              <a:spcAft>
                <a:spcPts val="0"/>
              </a:spcAft>
              <a:buSzPts val="1200"/>
              <a:buChar char="○"/>
            </a:pPr>
            <a:r>
              <a:rPr lang="en"/>
              <a:t>Las Vegas, NV</a:t>
            </a:r>
            <a:endParaRPr/>
          </a:p>
          <a:p>
            <a:pPr indent="-304800" lvl="1" marL="914400" rtl="0" algn="l">
              <a:lnSpc>
                <a:spcPct val="100000"/>
              </a:lnSpc>
              <a:spcBef>
                <a:spcPts val="0"/>
              </a:spcBef>
              <a:spcAft>
                <a:spcPts val="0"/>
              </a:spcAft>
              <a:buSzPts val="1200"/>
              <a:buChar char="○"/>
            </a:pPr>
            <a:r>
              <a:rPr lang="en"/>
              <a:t>Salt Lake City, UT</a:t>
            </a:r>
            <a:endParaRPr/>
          </a:p>
          <a:p>
            <a:pPr indent="-304800" lvl="0" marL="457200" rtl="0" algn="l">
              <a:lnSpc>
                <a:spcPct val="115000"/>
              </a:lnSpc>
              <a:spcBef>
                <a:spcPts val="0"/>
              </a:spcBef>
              <a:spcAft>
                <a:spcPts val="0"/>
              </a:spcAft>
              <a:buSzPts val="1200"/>
              <a:buChar char="●"/>
            </a:pPr>
            <a:r>
              <a:rPr lang="en"/>
              <a:t>Tens of potential markets across the United States will be tested</a:t>
            </a:r>
            <a:endParaRPr/>
          </a:p>
          <a:p>
            <a:pPr indent="-304800" lvl="1" marL="914400" rtl="0" algn="l">
              <a:lnSpc>
                <a:spcPct val="115000"/>
              </a:lnSpc>
              <a:spcBef>
                <a:spcPts val="0"/>
              </a:spcBef>
              <a:spcAft>
                <a:spcPts val="0"/>
              </a:spcAft>
              <a:buSzPts val="1200"/>
              <a:buChar char="○"/>
            </a:pPr>
            <a:r>
              <a:rPr lang="en"/>
              <a:t>Would not be surprising if our model forecasted a non-traditional market to have the highest attendance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