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2.png" ContentType="image/png"/>
  <Override PartName="/ppt/media/image6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1.wmf" ContentType="image/x-wmf"/>
  <Override PartName="/ppt/media/image2.wmf" ContentType="image/x-wmf"/>
  <Override PartName="/ppt/media/image7.wmf" ContentType="image/x-wmf"/>
  <Override PartName="/ppt/media/image8.wmf" ContentType="image/x-wmf"/>
  <Override PartName="/ppt/media/image9.wmf" ContentType="image/x-wmf"/>
  <Override PartName="/ppt/media/image24.wmf" ContentType="image/x-wmf"/>
  <Override PartName="/ppt/media/image23.wmf" ContentType="image/x-wmf"/>
  <Override PartName="/ppt/media/image21.wmf" ContentType="image/x-wmf"/>
  <Override PartName="/ppt/media/image20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5.wmf" ContentType="image/x-wmf"/>
  <Override PartName="/ppt/media/image16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24382412" cy="136842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8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9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35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36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7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5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0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1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2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80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81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5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1218960" y="545760"/>
            <a:ext cx="21943800" cy="1059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1218960" y="7347240"/>
            <a:ext cx="2194380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12463200" y="32018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121896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12463200" y="7347240"/>
            <a:ext cx="1070856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86382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16057800" y="32018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121896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86382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16057800" y="7347240"/>
            <a:ext cx="7065720" cy="378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1.wmf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0.xml"/><Relationship Id="rId8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2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7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8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1" descr=""/>
          <p:cNvPicPr/>
          <p:nvPr/>
        </p:nvPicPr>
        <p:blipFill>
          <a:blip r:embed="rId3"/>
          <a:stretch/>
        </p:blipFill>
        <p:spPr>
          <a:xfrm>
            <a:off x="7698960" y="3857760"/>
            <a:ext cx="9006840" cy="600732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44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45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46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47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48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449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450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451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2" name="PlaceHolder 9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53" name="PlaceHolder 10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91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92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93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94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95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496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497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498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9" name="PlaceHolder 9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00" name="PlaceHolder 10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38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39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40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41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42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543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544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545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6" name="CustomShape 9"/>
          <p:cNvSpPr/>
          <p:nvPr/>
        </p:nvSpPr>
        <p:spPr>
          <a:xfrm>
            <a:off x="13503240" y="8676000"/>
            <a:ext cx="183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PlaceHolder 10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48" name="PlaceHolder 11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86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87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88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89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90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591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592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593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94" name="questions.pdf" descr=""/>
          <p:cNvPicPr/>
          <p:nvPr/>
        </p:nvPicPr>
        <p:blipFill>
          <a:blip r:embed="rId3"/>
          <a:stretch/>
        </p:blipFill>
        <p:spPr>
          <a:xfrm>
            <a:off x="9180360" y="3683160"/>
            <a:ext cx="6022440" cy="6348960"/>
          </a:xfrm>
          <a:prstGeom prst="rect">
            <a:avLst/>
          </a:prstGeom>
          <a:ln w="12600">
            <a:noFill/>
          </a:ln>
        </p:spPr>
      </p:pic>
      <p:sp>
        <p:nvSpPr>
          <p:cNvPr id="595" name="PlaceHolder 9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96" name="PlaceHolder 10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7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634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635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636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637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638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639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640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641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42" name="Picture 4" descr=""/>
          <p:cNvPicPr/>
          <p:nvPr/>
        </p:nvPicPr>
        <p:blipFill>
          <a:blip r:embed="rId3"/>
          <a:stretch/>
        </p:blipFill>
        <p:spPr>
          <a:xfrm>
            <a:off x="10103040" y="1182960"/>
            <a:ext cx="4174200" cy="2777760"/>
          </a:xfrm>
          <a:prstGeom prst="rect">
            <a:avLst/>
          </a:prstGeom>
          <a:ln>
            <a:noFill/>
          </a:ln>
        </p:spPr>
      </p:pic>
      <p:sp>
        <p:nvSpPr>
          <p:cNvPr id="643" name="CustomShape 9"/>
          <p:cNvSpPr/>
          <p:nvPr/>
        </p:nvSpPr>
        <p:spPr>
          <a:xfrm>
            <a:off x="13503240" y="8676000"/>
            <a:ext cx="183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PlaceHolder 10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645" name="PlaceHolder 11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7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9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0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1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2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53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54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55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56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7" name="Picture 4" descr=""/>
          <p:cNvPicPr/>
          <p:nvPr/>
        </p:nvPicPr>
        <p:blipFill>
          <a:blip r:embed="rId3"/>
          <a:stretch/>
        </p:blipFill>
        <p:spPr>
          <a:xfrm>
            <a:off x="10103040" y="1182960"/>
            <a:ext cx="4174200" cy="2777760"/>
          </a:xfrm>
          <a:prstGeom prst="rect">
            <a:avLst/>
          </a:prstGeom>
          <a:ln>
            <a:noFill/>
          </a:ln>
        </p:spPr>
      </p:pic>
      <p:sp>
        <p:nvSpPr>
          <p:cNvPr id="58" name="PlaceHolder 9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9" name="PlaceHolder 10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97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98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99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00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01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102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103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104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5" name="Picture 1" descr=""/>
          <p:cNvPicPr/>
          <p:nvPr/>
        </p:nvPicPr>
        <p:blipFill>
          <a:blip r:embed="rId3"/>
          <a:stretch/>
        </p:blipFill>
        <p:spPr>
          <a:xfrm>
            <a:off x="13412520" y="7920"/>
            <a:ext cx="13683240" cy="13683240"/>
          </a:xfrm>
          <a:prstGeom prst="rect">
            <a:avLst/>
          </a:prstGeom>
          <a:ln>
            <a:noFill/>
          </a:ln>
        </p:spPr>
      </p:pic>
      <p:sp>
        <p:nvSpPr>
          <p:cNvPr id="106" name="CustomShape 9"/>
          <p:cNvSpPr/>
          <p:nvPr/>
        </p:nvSpPr>
        <p:spPr>
          <a:xfrm>
            <a:off x="13503240" y="8676000"/>
            <a:ext cx="183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10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8" name="PlaceHolder 11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6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7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8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9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50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151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152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153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4" name="CustomShape 9"/>
          <p:cNvSpPr/>
          <p:nvPr/>
        </p:nvSpPr>
        <p:spPr>
          <a:xfrm>
            <a:off x="13503240" y="8676000"/>
            <a:ext cx="183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10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6" name="PlaceHolder 11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199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200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201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2" name="CustomShape 9"/>
          <p:cNvSpPr/>
          <p:nvPr/>
        </p:nvSpPr>
        <p:spPr>
          <a:xfrm>
            <a:off x="13503240" y="8676000"/>
            <a:ext cx="183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10"/>
          <p:cNvSpPr/>
          <p:nvPr/>
        </p:nvSpPr>
        <p:spPr>
          <a:xfrm>
            <a:off x="1821960" y="11450520"/>
            <a:ext cx="1272960" cy="360"/>
          </a:xfrm>
          <a:prstGeom prst="line">
            <a:avLst/>
          </a:prstGeom>
          <a:ln w="101520">
            <a:solidFill>
              <a:srgbClr val="ff76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Picture 7" descr=""/>
          <p:cNvPicPr/>
          <p:nvPr/>
        </p:nvPicPr>
        <p:blipFill>
          <a:blip r:embed="rId3"/>
          <a:stretch/>
        </p:blipFill>
        <p:spPr>
          <a:xfrm>
            <a:off x="1822320" y="1728720"/>
            <a:ext cx="2672640" cy="2004120"/>
          </a:xfrm>
          <a:prstGeom prst="rect">
            <a:avLst/>
          </a:prstGeom>
          <a:ln>
            <a:noFill/>
          </a:ln>
        </p:spPr>
      </p:pic>
      <p:pic>
        <p:nvPicPr>
          <p:cNvPr id="205" name="Picture 8" descr=""/>
          <p:cNvPicPr/>
          <p:nvPr/>
        </p:nvPicPr>
        <p:blipFill>
          <a:blip r:embed="rId4"/>
          <a:stretch/>
        </p:blipFill>
        <p:spPr>
          <a:xfrm rot="10800000">
            <a:off x="24803640" y="12814560"/>
            <a:ext cx="1085040" cy="813600"/>
          </a:xfrm>
          <a:prstGeom prst="rect">
            <a:avLst/>
          </a:prstGeom>
          <a:ln>
            <a:noFill/>
          </a:ln>
        </p:spPr>
      </p:pic>
      <p:sp>
        <p:nvSpPr>
          <p:cNvPr id="206" name="PlaceHolder 1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7" name="PlaceHolder 1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245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246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247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248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249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250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251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252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3" name="CustomShape 9"/>
          <p:cNvSpPr/>
          <p:nvPr/>
        </p:nvSpPr>
        <p:spPr>
          <a:xfrm>
            <a:off x="13503240" y="8676000"/>
            <a:ext cx="183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0"/>
          <p:cNvSpPr/>
          <p:nvPr/>
        </p:nvSpPr>
        <p:spPr>
          <a:xfrm>
            <a:off x="1814760" y="11972880"/>
            <a:ext cx="294480" cy="488880"/>
          </a:xfrm>
          <a:prstGeom prst="rect">
            <a:avLst/>
          </a:prstGeom>
          <a:solidFill>
            <a:srgbClr val="ff7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5" name="Group 11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256" name="CustomShape 12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ffffff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257" name="Picture 15" descr=""/>
            <p:cNvPicPr/>
            <p:nvPr/>
          </p:nvPicPr>
          <p:blipFill>
            <a:blip r:embed="rId3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8" name="PlaceHolder 13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9" name="PlaceHolder 14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297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298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299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00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01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302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303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304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5" name="Group 9"/>
          <p:cNvGrpSpPr/>
          <p:nvPr/>
        </p:nvGrpSpPr>
        <p:grpSpPr>
          <a:xfrm>
            <a:off x="8856000" y="12042000"/>
            <a:ext cx="5645880" cy="527760"/>
            <a:chOff x="8856000" y="12042000"/>
            <a:chExt cx="5645880" cy="527760"/>
          </a:xfrm>
        </p:grpSpPr>
        <p:sp>
          <p:nvSpPr>
            <p:cNvPr id="306" name="CustomShape 10"/>
            <p:cNvSpPr/>
            <p:nvPr/>
          </p:nvSpPr>
          <p:spPr>
            <a:xfrm>
              <a:off x="885600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ffffff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307" name="Picture 7" descr=""/>
            <p:cNvPicPr/>
            <p:nvPr/>
          </p:nvPicPr>
          <p:blipFill>
            <a:blip r:embed="rId3"/>
            <a:stretch/>
          </p:blipFill>
          <p:spPr>
            <a:xfrm>
              <a:off x="1063944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8" name="PlaceHolder 1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09" name="PlaceHolder 1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47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48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49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50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51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352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353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354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55" name="Group 9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356" name="CustomShape 10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ffffff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357" name="Picture 11" descr=""/>
            <p:cNvPicPr/>
            <p:nvPr/>
          </p:nvPicPr>
          <p:blipFill>
            <a:blip r:embed="rId3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8" name="PlaceHolder 11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59" name="PlaceHolder 12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 hidden="1"/>
          <p:cNvSpPr/>
          <p:nvPr/>
        </p:nvSpPr>
        <p:spPr>
          <a:xfrm>
            <a:off x="33563520" y="2432772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97" name="CustomShape 2" hidden="1"/>
          <p:cNvSpPr/>
          <p:nvPr/>
        </p:nvSpPr>
        <p:spPr>
          <a:xfrm>
            <a:off x="33868440" y="246315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98" name="CustomShape 3" hidden="1"/>
          <p:cNvSpPr/>
          <p:nvPr/>
        </p:nvSpPr>
        <p:spPr>
          <a:xfrm>
            <a:off x="34173360" y="249357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99" name="CustomShape 4" hidden="1"/>
          <p:cNvSpPr/>
          <p:nvPr/>
        </p:nvSpPr>
        <p:spPr>
          <a:xfrm>
            <a:off x="34477920" y="2523996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00" name="CustomShape 5" hidden="1"/>
          <p:cNvSpPr/>
          <p:nvPr/>
        </p:nvSpPr>
        <p:spPr>
          <a:xfrm>
            <a:off x="34782840" y="255438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401" name="CustomShape 6" hidden="1"/>
          <p:cNvSpPr/>
          <p:nvPr/>
        </p:nvSpPr>
        <p:spPr>
          <a:xfrm>
            <a:off x="35087760" y="25848000"/>
            <a:ext cx="11292120" cy="52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0" lang="pl-PL" sz="2800" spc="-29" strike="noStrike">
                <a:solidFill>
                  <a:srgbClr val="cccccc"/>
                </a:solidFill>
                <a:latin typeface="Helvetica Light"/>
                <a:ea typeface="Helvetica Light"/>
              </a:rPr>
              <a:t>Made with       by PGS Software   · </a:t>
            </a:r>
            <a:endParaRPr b="0" lang="pl-PL" sz="2800" spc="-1" strike="noStrike">
              <a:latin typeface="Arial"/>
            </a:endParaRPr>
          </a:p>
        </p:txBody>
      </p:sp>
      <p:grpSp>
        <p:nvGrpSpPr>
          <p:cNvPr id="402" name="Group 7"/>
          <p:cNvGrpSpPr/>
          <p:nvPr/>
        </p:nvGrpSpPr>
        <p:grpSpPr>
          <a:xfrm>
            <a:off x="16630560" y="12042000"/>
            <a:ext cx="5645880" cy="527760"/>
            <a:chOff x="16630560" y="12042000"/>
            <a:chExt cx="5645880" cy="527760"/>
          </a:xfrm>
        </p:grpSpPr>
        <p:sp>
          <p:nvSpPr>
            <p:cNvPr id="403" name="CustomShape 8"/>
            <p:cNvSpPr/>
            <p:nvPr/>
          </p:nvSpPr>
          <p:spPr>
            <a:xfrm>
              <a:off x="16630560" y="12042000"/>
              <a:ext cx="5645880" cy="52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noAutofit/>
            </a:bodyPr>
            <a:p>
              <a:pPr>
                <a:lnSpc>
                  <a:spcPct val="100000"/>
                </a:lnSpc>
              </a:pPr>
              <a:r>
                <a:rPr b="0" lang="pl-PL" sz="2800" spc="-29" strike="noStrike">
                  <a:solidFill>
                    <a:srgbClr val="141414"/>
                  </a:solidFill>
                  <a:latin typeface="Arial"/>
                  <a:ea typeface="Arial"/>
                </a:rPr>
                <a:t>Made with       by PGS Software   · </a:t>
              </a:r>
              <a:endParaRPr b="0" lang="pl-PL" sz="2800" spc="-1" strike="noStrike">
                <a:latin typeface="Arial"/>
              </a:endParaRPr>
            </a:p>
          </p:txBody>
        </p:sp>
        <p:pic>
          <p:nvPicPr>
            <p:cNvPr id="404" name="Picture 1" descr=""/>
            <p:cNvPicPr/>
            <p:nvPr/>
          </p:nvPicPr>
          <p:blipFill>
            <a:blip r:embed="rId2"/>
            <a:stretch/>
          </p:blipFill>
          <p:spPr>
            <a:xfrm>
              <a:off x="18414000" y="12170520"/>
              <a:ext cx="381240" cy="33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5" name="PlaceHolder 9"/>
          <p:cNvSpPr>
            <a:spLocks noGrp="1"/>
          </p:cNvSpPr>
          <p:nvPr>
            <p:ph type="title"/>
          </p:nvPr>
        </p:nvSpPr>
        <p:spPr>
          <a:xfrm>
            <a:off x="1218960" y="545760"/>
            <a:ext cx="21943800" cy="228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06" name="PlaceHolder 10"/>
          <p:cNvSpPr>
            <a:spLocks noGrp="1"/>
          </p:cNvSpPr>
          <p:nvPr>
            <p:ph type="body"/>
          </p:nvPr>
        </p:nvSpPr>
        <p:spPr>
          <a:xfrm>
            <a:off x="1218960" y="3201840"/>
            <a:ext cx="21943800" cy="793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22186800" y="12060000"/>
            <a:ext cx="77652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ACEFCF68-F34A-4F37-A6EB-62985E5F53F3}" type="slidenum">
              <a:rPr b="0" lang="pl-PL" sz="2800" spc="-1" strike="noStrike">
                <a:solidFill>
                  <a:srgbClr val="ffffff"/>
                </a:solidFill>
                <a:latin typeface="Arial"/>
                <a:ea typeface="Arial"/>
              </a:rPr>
              <a:t>&lt;numer&gt;</a:t>
            </a:fld>
            <a:endParaRPr b="0" lang="pl-PL" sz="2800" spc="-1" strike="noStrike">
              <a:latin typeface="Arial"/>
            </a:endParaRPr>
          </a:p>
        </p:txBody>
      </p:sp>
      <p:sp>
        <p:nvSpPr>
          <p:cNvPr id="703" name="CustomShape 2"/>
          <p:cNvSpPr/>
          <p:nvPr/>
        </p:nvSpPr>
        <p:spPr>
          <a:xfrm>
            <a:off x="1822320" y="384840"/>
            <a:ext cx="2073636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pl-PL" sz="12000" spc="-1" strike="noStrike">
                <a:solidFill>
                  <a:srgbClr val="ffffff"/>
                </a:solidFill>
                <a:latin typeface="Arial"/>
                <a:ea typeface="Arial"/>
              </a:rPr>
              <a:t>Pros</a:t>
            </a:r>
            <a:endParaRPr b="0" lang="pl-PL" sz="12000" spc="-1" strike="noStrike">
              <a:latin typeface="Arial"/>
            </a:endParaRPr>
          </a:p>
        </p:txBody>
      </p:sp>
      <p:sp>
        <p:nvSpPr>
          <p:cNvPr id="704" name="CustomShape 3"/>
          <p:cNvSpPr/>
          <p:nvPr/>
        </p:nvSpPr>
        <p:spPr>
          <a:xfrm>
            <a:off x="2016000" y="4464000"/>
            <a:ext cx="20159280" cy="70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7200" spc="-1" strike="noStrike">
                <a:latin typeface="Arial"/>
                <a:ea typeface="DejaVu Sans"/>
              </a:rPr>
              <a:t>- readability of mapping definitions</a:t>
            </a: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7200" spc="-1" strike="noStrike">
                <a:latin typeface="Arial"/>
                <a:ea typeface="DejaVu Sans"/>
              </a:rPr>
              <a:t>- easy recording ready-to-use mappings</a:t>
            </a: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7200" spc="-1" strike="noStrike">
                <a:latin typeface="Arial"/>
                <a:ea typeface="DejaVu Sans"/>
              </a:rPr>
              <a:t>- support from author</a:t>
            </a:r>
            <a:endParaRPr b="0" lang="pl-PL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1821600" y="5490000"/>
            <a:ext cx="20736360" cy="18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pl-PL" sz="12000" spc="-1" strike="noStrike">
                <a:solidFill>
                  <a:srgbClr val="ffffff"/>
                </a:solidFill>
                <a:latin typeface="Arial"/>
                <a:ea typeface="Arial"/>
              </a:rPr>
              <a:t>Thank you!</a:t>
            </a:r>
            <a:endParaRPr b="0" lang="pl-PL" sz="12000" spc="-1" strike="noStrike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1821600" y="11505600"/>
            <a:ext cx="207374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3800" spc="-49" strike="noStrike">
                <a:solidFill>
                  <a:srgbClr val="ffffff"/>
                </a:solidFill>
                <a:latin typeface="Arial"/>
                <a:ea typeface="Arial"/>
              </a:rPr>
              <a:t>Jakub Madej</a:t>
            </a:r>
            <a:endParaRPr b="0" lang="pl-PL" sz="3800" spc="-1" strike="noStrike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1821600" y="7452000"/>
            <a:ext cx="207363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l-PL" sz="4800" spc="-49" strike="noStrike">
                <a:solidFill>
                  <a:srgbClr val="ffffff"/>
                </a:solidFill>
                <a:latin typeface="Arial"/>
                <a:ea typeface="Arial"/>
              </a:rPr>
              <a:t>Go visit pgs-soft.com</a:t>
            </a:r>
            <a:endParaRPr b="0" lang="pl-PL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1821600" y="5490000"/>
            <a:ext cx="20736360" cy="18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pl-PL" sz="12000" spc="-1" strike="noStrike">
                <a:solidFill>
                  <a:srgbClr val="ffffff"/>
                </a:solidFill>
                <a:latin typeface="Arial"/>
                <a:ea typeface="Arial"/>
              </a:rPr>
              <a:t>wiremock</a:t>
            </a:r>
            <a:endParaRPr b="0" lang="pl-PL" sz="12000" spc="-1" strike="noStrike">
              <a:latin typeface="Arial"/>
            </a:endParaRPr>
          </a:p>
        </p:txBody>
      </p:sp>
      <p:sp>
        <p:nvSpPr>
          <p:cNvPr id="683" name="CustomShape 2"/>
          <p:cNvSpPr/>
          <p:nvPr/>
        </p:nvSpPr>
        <p:spPr>
          <a:xfrm>
            <a:off x="1821600" y="11505600"/>
            <a:ext cx="207374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3800" spc="-49" strike="noStrike">
                <a:solidFill>
                  <a:srgbClr val="ffffff"/>
                </a:solidFill>
                <a:latin typeface="Arial"/>
                <a:ea typeface="Arial"/>
              </a:rPr>
              <a:t>Jakub Madej  ·  Dev.Java.Wro #4  ·  07.03.2019</a:t>
            </a:r>
            <a:endParaRPr b="0" lang="pl-PL" sz="3800" spc="-1" strike="noStrike">
              <a:latin typeface="Arial"/>
            </a:endParaRPr>
          </a:p>
        </p:txBody>
      </p:sp>
      <p:sp>
        <p:nvSpPr>
          <p:cNvPr id="684" name="CustomShape 3"/>
          <p:cNvSpPr/>
          <p:nvPr/>
        </p:nvSpPr>
        <p:spPr>
          <a:xfrm>
            <a:off x="1822320" y="7452000"/>
            <a:ext cx="207363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l-PL" sz="4800" spc="-49" strike="noStrike">
                <a:solidFill>
                  <a:srgbClr val="ffffff"/>
                </a:solidFill>
                <a:latin typeface="Arial"/>
                <a:ea typeface="Arial"/>
              </a:rPr>
              <a:t>mocking http requests (non only for java)</a:t>
            </a:r>
            <a:endParaRPr b="0" lang="pl-PL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1821600" y="1729440"/>
            <a:ext cx="10369440" cy="18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l-PL" sz="1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pl-PL" sz="12000" spc="-1" strike="noStrike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1822320" y="4320000"/>
            <a:ext cx="1241892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l-PL" sz="4800" spc="-49" strike="noStrike">
                <a:solidFill>
                  <a:srgbClr val="ffffff"/>
                </a:solidFill>
                <a:latin typeface="Arial"/>
                <a:ea typeface="Arial"/>
              </a:rPr>
              <a:t>What is wiremock?</a:t>
            </a:r>
            <a:endParaRPr b="0" lang="pl-PL" sz="4800" spc="-1" strike="noStrike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1821960" y="5585040"/>
            <a:ext cx="1241892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l-PL" sz="4800" spc="-49" strike="noStrike">
                <a:solidFill>
                  <a:srgbClr val="ffffff"/>
                </a:solidFill>
                <a:latin typeface="Arial"/>
                <a:ea typeface="Arial"/>
              </a:rPr>
              <a:t>Making use of Junit5</a:t>
            </a:r>
            <a:endParaRPr b="0" lang="pl-PL" sz="4800" spc="-1" strike="noStrike">
              <a:latin typeface="Arial"/>
            </a:endParaRPr>
          </a:p>
        </p:txBody>
      </p:sp>
      <p:sp>
        <p:nvSpPr>
          <p:cNvPr id="688" name="CustomShape 4"/>
          <p:cNvSpPr/>
          <p:nvPr/>
        </p:nvSpPr>
        <p:spPr>
          <a:xfrm>
            <a:off x="1821960" y="6850080"/>
            <a:ext cx="1241892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l-PL" sz="4800" spc="-49" strike="noStrike">
                <a:solidFill>
                  <a:srgbClr val="ffffff"/>
                </a:solidFill>
                <a:latin typeface="Arial"/>
                <a:ea typeface="Arial"/>
              </a:rPr>
              <a:t>Cons and pros</a:t>
            </a:r>
            <a:endParaRPr b="0" lang="pl-PL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ustomShape 1"/>
          <p:cNvSpPr/>
          <p:nvPr/>
        </p:nvSpPr>
        <p:spPr>
          <a:xfrm>
            <a:off x="1821600" y="4956840"/>
            <a:ext cx="2073636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pl-PL" sz="12000" spc="-1" strike="noStrike">
                <a:solidFill>
                  <a:srgbClr val="ffffff"/>
                </a:solidFill>
                <a:latin typeface="Arial"/>
                <a:ea typeface="Arial"/>
              </a:rPr>
              <a:t>What is wiremock?</a:t>
            </a:r>
            <a:endParaRPr b="0" lang="pl-PL" sz="1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1749960" y="11790000"/>
            <a:ext cx="1404000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pl-PL" sz="4800" spc="-49" strike="noStrike" u="sng">
                <a:solidFill>
                  <a:srgbClr val="0563c1"/>
                </a:solidFill>
                <a:uFillTx/>
                <a:latin typeface="Arial"/>
                <a:ea typeface="Arial"/>
              </a:rPr>
              <a:t>http://wiremock.org</a:t>
            </a:r>
            <a:endParaRPr b="0" lang="pl-PL" sz="4800" spc="-1" strike="noStrike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22186800" y="12060000"/>
            <a:ext cx="77652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D69F79E0-1905-4AA2-99DC-D28A169C3C6B}" type="slidenum">
              <a:rPr b="0" lang="pl-PL" sz="2800" spc="-1" strike="noStrike">
                <a:solidFill>
                  <a:srgbClr val="141414"/>
                </a:solidFill>
                <a:latin typeface="Arial"/>
                <a:ea typeface="Arial"/>
              </a:rPr>
              <a:t>&lt;numer&gt;</a:t>
            </a:fld>
            <a:endParaRPr b="0" lang="pl-PL" sz="2800" spc="-1" strike="noStrike"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3693600" y="1728720"/>
            <a:ext cx="18862920" cy="92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8000" spc="-151" strike="noStrike">
                <a:solidFill>
                  <a:srgbClr val="141414"/>
                </a:solidFill>
                <a:latin typeface="Arial"/>
                <a:ea typeface="Arial"/>
              </a:rPr>
              <a:t>Mock your APIs for fast, robust and comprehensive testing</a:t>
            </a:r>
            <a:endParaRPr b="0" lang="pl-PL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22186800" y="12060000"/>
            <a:ext cx="77652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460E4807-0501-444C-BDB7-7717CE61778A}" type="slidenum">
              <a:rPr b="0" lang="pl-PL" sz="2800" spc="-1" strike="noStrike">
                <a:solidFill>
                  <a:srgbClr val="ffffff"/>
                </a:solidFill>
                <a:latin typeface="Arial"/>
                <a:ea typeface="Arial"/>
              </a:rPr>
              <a:t>&lt;numer&gt;</a:t>
            </a:fld>
            <a:endParaRPr b="0" lang="pl-PL" sz="2800" spc="-1" strike="noStrike">
              <a:latin typeface="Arial"/>
            </a:endParaRPr>
          </a:p>
        </p:txBody>
      </p:sp>
      <p:sp>
        <p:nvSpPr>
          <p:cNvPr id="694" name="CustomShape 2"/>
          <p:cNvSpPr/>
          <p:nvPr/>
        </p:nvSpPr>
        <p:spPr>
          <a:xfrm>
            <a:off x="1822320" y="384840"/>
            <a:ext cx="2073636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pl-PL" sz="12000" spc="-1" strike="noStrike">
                <a:solidFill>
                  <a:srgbClr val="ffffff"/>
                </a:solidFill>
                <a:latin typeface="Arial"/>
                <a:ea typeface="Arial"/>
              </a:rPr>
              <a:t>Wiremock goodies</a:t>
            </a:r>
            <a:endParaRPr b="0" lang="pl-PL" sz="12000" spc="-1" strike="noStrike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2016000" y="4464000"/>
            <a:ext cx="20159280" cy="70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7200" spc="-1" strike="noStrike">
                <a:latin typeface="Arial"/>
                <a:ea typeface="DejaVu Sans"/>
              </a:rPr>
              <a:t>- standalone or executed by java code</a:t>
            </a: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7200" spc="-1" strike="noStrike">
                <a:latin typeface="Arial"/>
                <a:ea typeface="DejaVu Sans"/>
              </a:rPr>
              <a:t>- </a:t>
            </a:r>
            <a:r>
              <a:rPr b="0" i="1" lang="pl-PL" sz="7200" spc="-1" strike="noStrike">
                <a:latin typeface="Arial"/>
                <a:ea typeface="DejaVu Sans"/>
              </a:rPr>
              <a:t>mappings, __files</a:t>
            </a: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l-PL" sz="7200" spc="-1" strike="noStrike">
                <a:latin typeface="Arial"/>
                <a:ea typeface="DejaVu Sans"/>
              </a:rPr>
              <a:t>- community &amp; tools: mocklab </a:t>
            </a: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l-PL" sz="7200" spc="-1" strike="noStrike">
                <a:latin typeface="Arial"/>
                <a:ea typeface="DejaVu Sans"/>
              </a:rPr>
              <a:t>(supports openapi 3)</a:t>
            </a: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l-PL" sz="7200" spc="-1" strike="noStrike">
                <a:latin typeface="Arial"/>
                <a:ea typeface="DejaVu Sans"/>
              </a:rPr>
              <a:t>- recorder feature</a:t>
            </a: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14435280" y="12060000"/>
            <a:ext cx="77652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F1DB77C2-EE63-4F54-B454-F6B89B81E11D}" type="slidenum">
              <a:rPr b="0" lang="pl-PL" sz="2800" spc="-1" strike="noStrike">
                <a:solidFill>
                  <a:srgbClr val="ffffff"/>
                </a:solidFill>
                <a:latin typeface="Arial"/>
                <a:ea typeface="Arial"/>
              </a:rPr>
              <a:t>&lt;numer&gt;</a:t>
            </a:fld>
            <a:endParaRPr b="0" lang="pl-PL" sz="2800" spc="-1" strike="noStrike"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1821960" y="4956840"/>
            <a:ext cx="2073636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pl-PL" sz="12000" spc="-1" strike="noStrike">
                <a:solidFill>
                  <a:srgbClr val="ffffff"/>
                </a:solidFill>
                <a:latin typeface="Arial"/>
                <a:ea typeface="Arial"/>
              </a:rPr>
              <a:t>Wiremock and Junit5 </a:t>
            </a:r>
            <a:endParaRPr b="0" lang="pl-PL" sz="1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1821600" y="4956840"/>
            <a:ext cx="2073636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pl-PL" sz="12000" spc="-1" strike="noStrike">
                <a:solidFill>
                  <a:srgbClr val="ffffff"/>
                </a:solidFill>
                <a:latin typeface="Arial"/>
                <a:ea typeface="Arial"/>
              </a:rPr>
              <a:t>Cons and pros?</a:t>
            </a:r>
            <a:endParaRPr b="0" lang="pl-PL" sz="1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22186800" y="12060000"/>
            <a:ext cx="77652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42E81974-0311-4D0C-980B-2EA6F716CC83}" type="slidenum">
              <a:rPr b="0" lang="pl-PL" sz="2800" spc="-1" strike="noStrike">
                <a:solidFill>
                  <a:srgbClr val="ffffff"/>
                </a:solidFill>
                <a:latin typeface="Arial"/>
                <a:ea typeface="Arial"/>
              </a:rPr>
              <a:t>&lt;numer&gt;</a:t>
            </a:fld>
            <a:endParaRPr b="0" lang="pl-PL" sz="2800" spc="-1" strike="noStrike">
              <a:latin typeface="Arial"/>
            </a:endParaRPr>
          </a:p>
        </p:txBody>
      </p:sp>
      <p:sp>
        <p:nvSpPr>
          <p:cNvPr id="700" name="CustomShape 2"/>
          <p:cNvSpPr/>
          <p:nvPr/>
        </p:nvSpPr>
        <p:spPr>
          <a:xfrm>
            <a:off x="1822320" y="384840"/>
            <a:ext cx="2073636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pl-PL" sz="12000" spc="-1" strike="noStrike">
                <a:solidFill>
                  <a:srgbClr val="ffffff"/>
                </a:solidFill>
                <a:latin typeface="Arial"/>
                <a:ea typeface="Arial"/>
              </a:rPr>
              <a:t>Cons</a:t>
            </a:r>
            <a:endParaRPr b="0" lang="pl-PL" sz="12000" spc="-1" strike="noStrike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2016000" y="4464000"/>
            <a:ext cx="20159280" cy="70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7200" spc="-1" strike="noStrike">
                <a:latin typeface="Arial"/>
                <a:ea typeface="DejaVu Sans"/>
              </a:rPr>
              <a:t>- doesn’t work ;p </a:t>
            </a:r>
            <a:r>
              <a:rPr b="0" lang="pl-PL" sz="7200" spc="-1" strike="noStrike">
                <a:latin typeface="Arial"/>
                <a:ea typeface="DejaVu Sans"/>
              </a:rPr>
              <a:t>(depends heavily on </a:t>
            </a:r>
            <a:r>
              <a:rPr b="0" lang="pl-PL" sz="7200" spc="-1" strike="noStrike">
                <a:latin typeface="Arial"/>
                <a:ea typeface="DejaVu Sans"/>
              </a:rPr>
              <a:t>jetty...) </a:t>
            </a: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7200" spc="-1" strike="noStrike">
                <a:latin typeface="Arial"/>
                <a:ea typeface="DejaVu Sans"/>
              </a:rPr>
              <a:t>- needs extra file for </a:t>
            </a:r>
            <a:r>
              <a:rPr b="0" lang="pl-PL" sz="7200" spc="-1" strike="noStrike">
                <a:latin typeface="Arial"/>
                <a:ea typeface="DejaVu Sans"/>
              </a:rPr>
              <a:t>single mapping </a:t>
            </a: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7200" spc="-1" strike="noStrike">
                <a:latin typeface="Arial"/>
                <a:ea typeface="DejaVu Sans"/>
              </a:rPr>
              <a:t>(multiple mappings </a:t>
            </a:r>
            <a:r>
              <a:rPr b="0" lang="pl-PL" sz="7200" spc="-1" strike="noStrike">
                <a:latin typeface="Arial"/>
                <a:ea typeface="DejaVu Sans"/>
              </a:rPr>
              <a:t>support to be released!)</a:t>
            </a:r>
            <a:endParaRPr b="0" lang="pl-PL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2017-10-05T11:16:34Z</dcterms:created>
  <dc:creator>Krzysztof Piwowar</dc:creator>
  <dc:description/>
  <dc:language>pl-PL</dc:language>
  <cp:lastModifiedBy/>
  <dcterms:modified xsi:type="dcterms:W3CDTF">2019-03-06T20:55:46Z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Base">
    <vt:lpwstr>https://www.pgs-soft.com/</vt:lpwstr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115</vt:i4>
  </property>
</Properties>
</file>