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 varScale="1">
        <p:scale>
          <a:sx n="76" d="100"/>
          <a:sy n="76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B56-559D-4820-9274-F3329B7B8602}" type="datetimeFigureOut">
              <a:rPr lang="es-MX" smtClean="0"/>
              <a:t>martes,15/mar.2016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634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B56-559D-4820-9274-F3329B7B8602}" type="datetimeFigureOut">
              <a:rPr lang="es-MX" smtClean="0"/>
              <a:t>martes,15/mar.2016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240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B56-559D-4820-9274-F3329B7B8602}" type="datetimeFigureOut">
              <a:rPr lang="es-MX" smtClean="0"/>
              <a:t>martes,15/mar.2016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357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B56-559D-4820-9274-F3329B7B8602}" type="datetimeFigureOut">
              <a:rPr lang="es-MX" smtClean="0"/>
              <a:t>martes,15/mar.2016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263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B56-559D-4820-9274-F3329B7B8602}" type="datetimeFigureOut">
              <a:rPr lang="es-MX" smtClean="0"/>
              <a:t>martes,15/mar.2016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403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B56-559D-4820-9274-F3329B7B8602}" type="datetimeFigureOut">
              <a:rPr lang="es-MX" smtClean="0"/>
              <a:t>martes,15/mar.2016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234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B56-559D-4820-9274-F3329B7B8602}" type="datetimeFigureOut">
              <a:rPr lang="es-MX" smtClean="0"/>
              <a:t>martes,15/mar.2016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967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B56-559D-4820-9274-F3329B7B8602}" type="datetimeFigureOut">
              <a:rPr lang="es-MX" smtClean="0"/>
              <a:t>martes,15/mar.2016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528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B56-559D-4820-9274-F3329B7B8602}" type="datetimeFigureOut">
              <a:rPr lang="es-MX" smtClean="0"/>
              <a:t>martes,15/mar.2016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04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B56-559D-4820-9274-F3329B7B8602}" type="datetimeFigureOut">
              <a:rPr lang="es-MX" smtClean="0"/>
              <a:t>martes,15/mar.2016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596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B56-559D-4820-9274-F3329B7B8602}" type="datetimeFigureOut">
              <a:rPr lang="es-MX" smtClean="0"/>
              <a:t>martes,15/mar.2016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062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C0B56-559D-4820-9274-F3329B7B8602}" type="datetimeFigureOut">
              <a:rPr lang="es-MX" smtClean="0"/>
              <a:t>martes,15/mar.2016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105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0" y="0"/>
            <a:ext cx="290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tx2">
                    <a:lumMod val="75000"/>
                  </a:schemeClr>
                </a:solidFill>
              </a:rPr>
              <a:t>Sistema 1.</a:t>
            </a:r>
          </a:p>
          <a:p>
            <a:r>
              <a:rPr lang="es-MX" sz="1400" dirty="0" smtClean="0">
                <a:solidFill>
                  <a:schemeClr val="tx2">
                    <a:lumMod val="75000"/>
                  </a:schemeClr>
                </a:solidFill>
              </a:rPr>
              <a:t>Giro</a:t>
            </a:r>
            <a:r>
              <a:rPr lang="es-MX" sz="1400" dirty="0" smtClean="0">
                <a:solidFill>
                  <a:schemeClr val="tx2">
                    <a:lumMod val="75000"/>
                  </a:schemeClr>
                </a:solidFill>
              </a:rPr>
              <a:t>: Construcción prefabricados.</a:t>
            </a:r>
            <a:endParaRPr lang="es-MX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193800" y="391835"/>
            <a:ext cx="10541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/>
              <a:t>Antecedente</a:t>
            </a:r>
            <a:r>
              <a:rPr lang="es-MX" sz="1600" dirty="0" smtClean="0"/>
              <a:t>: La empresa se dedica a contratar y ejecutar proyectos de construcción dentro de la republica mexicana, cuenta con tres equipos de trabajo, el primero en la ciudad de México que se dedica a:</a:t>
            </a:r>
          </a:p>
          <a:p>
            <a:endParaRPr lang="es-MX" sz="1600" dirty="0" smtClean="0"/>
          </a:p>
          <a:p>
            <a:pPr marL="342900" indent="-342900">
              <a:buAutoNum type="arabicPeriod"/>
            </a:pPr>
            <a:r>
              <a:rPr lang="es-MX" sz="1600" dirty="0" smtClean="0"/>
              <a:t>Estimaciones Producto Terminado (PT)</a:t>
            </a:r>
          </a:p>
          <a:p>
            <a:pPr marL="342900" indent="-342900">
              <a:buAutoNum type="arabicPeriod"/>
            </a:pPr>
            <a:r>
              <a:rPr lang="es-MX" sz="1600" dirty="0" smtClean="0"/>
              <a:t>Contabilidad y depósitos</a:t>
            </a:r>
          </a:p>
          <a:p>
            <a:pPr marL="342900" indent="-342900">
              <a:buAutoNum type="arabicPeriod"/>
            </a:pPr>
            <a:r>
              <a:rPr lang="es-MX" sz="1600" dirty="0" smtClean="0"/>
              <a:t>Dirección general.</a:t>
            </a:r>
          </a:p>
          <a:p>
            <a:pPr marL="342900" indent="-342900">
              <a:buAutoNum type="arabicPeriod"/>
            </a:pPr>
            <a:endParaRPr lang="es-MX" sz="1600" dirty="0" smtClean="0"/>
          </a:p>
          <a:p>
            <a:r>
              <a:rPr lang="es-MX" sz="1600" dirty="0" smtClean="0"/>
              <a:t>El segundo equipo en la ciudad de Nuevo león que se dedica a:</a:t>
            </a:r>
          </a:p>
          <a:p>
            <a:endParaRPr lang="es-MX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s-MX" sz="1600" dirty="0" smtClean="0"/>
              <a:t>Compra de MP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600" dirty="0" smtClean="0"/>
              <a:t>Pago a proveedores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600" dirty="0"/>
              <a:t>Almacenamiento de Materia Prima (MP)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600" dirty="0" smtClean="0"/>
              <a:t>Construcción</a:t>
            </a:r>
            <a:r>
              <a:rPr lang="es-MX" sz="1600" dirty="0"/>
              <a:t>, transformación de MP a PT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600" dirty="0" smtClean="0"/>
              <a:t>Pago a equipo de obra</a:t>
            </a:r>
          </a:p>
          <a:p>
            <a:endParaRPr lang="es-MX" sz="1600" dirty="0"/>
          </a:p>
          <a:p>
            <a:r>
              <a:rPr lang="es-MX" sz="1600" dirty="0" smtClean="0"/>
              <a:t>Un tercer equipo, con sede en la obra, que se dedica a:</a:t>
            </a:r>
          </a:p>
          <a:p>
            <a:endParaRPr lang="es-MX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s-MX" sz="1600" dirty="0" smtClean="0"/>
              <a:t>Recibir el PT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600" dirty="0" smtClean="0"/>
              <a:t>Administrar el PT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600" dirty="0" smtClean="0"/>
              <a:t>Reportar avance de obra</a:t>
            </a:r>
          </a:p>
          <a:p>
            <a:endParaRPr lang="es-MX" sz="1600" dirty="0" smtClean="0"/>
          </a:p>
          <a:p>
            <a:r>
              <a:rPr lang="es-MX" sz="1600" dirty="0" smtClean="0"/>
              <a:t>Actualmente el control de las actividades las realizan con varios archivos en Excel, lo que no permite :</a:t>
            </a:r>
          </a:p>
          <a:p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smtClean="0"/>
              <a:t>Trabajar en equipo (Compartir archivos y datos, </a:t>
            </a:r>
            <a:r>
              <a:rPr lang="es-MX" sz="1600" dirty="0" err="1" smtClean="0"/>
              <a:t>Mex</a:t>
            </a:r>
            <a:r>
              <a:rPr lang="es-MX" sz="1600" dirty="0" smtClean="0"/>
              <a:t>-NL-Obra)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smtClean="0"/>
              <a:t>Contar con datos históricos y actuales para toma de decisiones como costos, proveedores, avances de obra, involucrados en obra, materiales, etc.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46023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0" y="0"/>
            <a:ext cx="290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tx2">
                    <a:lumMod val="75000"/>
                  </a:schemeClr>
                </a:solidFill>
              </a:rPr>
              <a:t>Sistema 1.</a:t>
            </a:r>
          </a:p>
          <a:p>
            <a:r>
              <a:rPr lang="es-MX" sz="1400" dirty="0" smtClean="0">
                <a:solidFill>
                  <a:schemeClr val="tx2">
                    <a:lumMod val="75000"/>
                  </a:schemeClr>
                </a:solidFill>
              </a:rPr>
              <a:t>Giro</a:t>
            </a:r>
            <a:r>
              <a:rPr lang="es-MX" sz="1400" dirty="0" smtClean="0">
                <a:solidFill>
                  <a:schemeClr val="tx2">
                    <a:lumMod val="75000"/>
                  </a:schemeClr>
                </a:solidFill>
              </a:rPr>
              <a:t>: Construcción prefabricados.</a:t>
            </a:r>
            <a:endParaRPr lang="es-MX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96900" y="523220"/>
            <a:ext cx="10541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600" dirty="0"/>
          </a:p>
          <a:p>
            <a:r>
              <a:rPr lang="es-MX" sz="1600" b="1" dirty="0" smtClean="0"/>
              <a:t>Requerimiento</a:t>
            </a:r>
            <a:r>
              <a:rPr lang="es-MX" sz="1600" dirty="0" smtClean="0"/>
              <a:t>: Un sistema informático que cumpla con el siguiente flujo.</a:t>
            </a:r>
            <a:endParaRPr lang="es-MX" sz="1600" dirty="0"/>
          </a:p>
          <a:p>
            <a:endParaRPr lang="es-MX" sz="1600" dirty="0" smtClean="0"/>
          </a:p>
          <a:p>
            <a:endParaRPr lang="es-MX" sz="1600" dirty="0"/>
          </a:p>
          <a:p>
            <a:pPr marL="342900" indent="-342900">
              <a:buFont typeface="+mj-lt"/>
              <a:buAutoNum type="arabicPeriod"/>
            </a:pPr>
            <a:r>
              <a:rPr lang="es-MX" sz="1600" dirty="0" smtClean="0"/>
              <a:t>Registro de datos del proyecto 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600" dirty="0" smtClean="0"/>
              <a:t>Generación “Automática” de plantilla de obra para la estimación de PT, basada en los componentes que integran el proyecto.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600" dirty="0" smtClean="0"/>
              <a:t>Estimación cantidad de PT (Archivo de estimación PT)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600" dirty="0" err="1" smtClean="0"/>
              <a:t>VoBo</a:t>
            </a:r>
            <a:r>
              <a:rPr lang="es-MX" sz="1600" dirty="0" smtClean="0"/>
              <a:t> de Archivo de estimación PT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600" dirty="0" smtClean="0"/>
              <a:t>Transformación “Automática” de PT a MP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600" dirty="0" smtClean="0"/>
              <a:t>Total de MP, PT y Costo del proyecto (Archivo de estimación MP)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600" dirty="0" err="1" smtClean="0"/>
              <a:t>VoBo</a:t>
            </a:r>
            <a:r>
              <a:rPr lang="es-MX" sz="1600" dirty="0" smtClean="0"/>
              <a:t> de Archivo estimación MP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600" dirty="0" smtClean="0"/>
              <a:t>Generación “Automática” de OC para proveedores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600" dirty="0" err="1" smtClean="0"/>
              <a:t>VoBo</a:t>
            </a:r>
            <a:r>
              <a:rPr lang="es-MX" sz="1600" dirty="0" smtClean="0"/>
              <a:t> y envío –manual- de Ordenes de compra a proveedores  de MP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600" dirty="0" smtClean="0"/>
              <a:t>Registro y seguimiento de MP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600" dirty="0" smtClean="0"/>
              <a:t>Registro y control de MP al entrar a almacén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600" dirty="0" smtClean="0"/>
              <a:t>Transformación de MP a PT, registro y control por obra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600" dirty="0" smtClean="0"/>
              <a:t>Registro y seguimiento de PT piezas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600" dirty="0" smtClean="0"/>
              <a:t>Entrega de PT a Obra (registro de envío y recepción, evidenciar responsable)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600" dirty="0" smtClean="0"/>
              <a:t>Registro y control de pagos a la obra (registro de depósitos –contabilidad-, y su uso –ingeniería-)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600" dirty="0" smtClean="0"/>
              <a:t>Registro de avance de obra y necesidades. 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600" dirty="0" smtClean="0"/>
              <a:t>Obtención de reportes, registros, estadísticas, etc.</a:t>
            </a:r>
          </a:p>
          <a:p>
            <a:pPr marL="342900" indent="-342900">
              <a:buFont typeface="+mj-lt"/>
              <a:buAutoNum type="arabicPeriod"/>
            </a:pPr>
            <a:endParaRPr lang="es-MX" sz="1600" dirty="0"/>
          </a:p>
          <a:p>
            <a:r>
              <a:rPr lang="es-MX" sz="1600" dirty="0" smtClean="0"/>
              <a:t>El sistema deberá contar con un módulo de administración para Altas, Bajas y Cambios de los componentes que lo integran.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40413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n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4" y="369332"/>
            <a:ext cx="1099716" cy="109971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0508" y="76626"/>
            <a:ext cx="1905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100" dirty="0" smtClean="0"/>
              <a:t>Producto Terminado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100" dirty="0" smtClean="0"/>
              <a:t>Relación de conceptos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100" dirty="0" smtClean="0"/>
              <a:t>Materia Prima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08" y="2036430"/>
            <a:ext cx="1319245" cy="342563"/>
          </a:xfrm>
          <a:prstGeom prst="rect">
            <a:avLst/>
          </a:prstGeom>
        </p:spPr>
      </p:pic>
      <p:cxnSp>
        <p:nvCxnSpPr>
          <p:cNvPr id="68" name="Conector angular 67"/>
          <p:cNvCxnSpPr>
            <a:stCxn id="64" idx="2"/>
            <a:endCxn id="4" idx="0"/>
          </p:cNvCxnSpPr>
          <p:nvPr/>
        </p:nvCxnSpPr>
        <p:spPr>
          <a:xfrm rot="16200000" flipH="1">
            <a:off x="769695" y="1330594"/>
            <a:ext cx="567382" cy="844289"/>
          </a:xfrm>
          <a:prstGeom prst="bent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lamada con línea 1 (borde y barra de énfasis) 16"/>
          <p:cNvSpPr/>
          <p:nvPr/>
        </p:nvSpPr>
        <p:spPr>
          <a:xfrm>
            <a:off x="2135153" y="1629377"/>
            <a:ext cx="1090647" cy="102219"/>
          </a:xfrm>
          <a:prstGeom prst="accentBorderCallout1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Alta Proyecto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Flecha abajo 72"/>
          <p:cNvSpPr/>
          <p:nvPr/>
        </p:nvSpPr>
        <p:spPr>
          <a:xfrm>
            <a:off x="1310307" y="2471969"/>
            <a:ext cx="364940" cy="656568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16" y="3269706"/>
            <a:ext cx="2622203" cy="342563"/>
          </a:xfrm>
          <a:prstGeom prst="rect">
            <a:avLst/>
          </a:prstGeom>
        </p:spPr>
      </p:pic>
      <p:sp>
        <p:nvSpPr>
          <p:cNvPr id="76" name="Llamada con línea 1 (borde y barra de énfasis) 75"/>
          <p:cNvSpPr/>
          <p:nvPr/>
        </p:nvSpPr>
        <p:spPr>
          <a:xfrm>
            <a:off x="2621468" y="2088157"/>
            <a:ext cx="1691813" cy="606639"/>
          </a:xfrm>
          <a:prstGeom prst="accentBorderCallout1">
            <a:avLst>
              <a:gd name="adj1" fmla="val 18750"/>
              <a:gd name="adj2" fmla="val -8333"/>
              <a:gd name="adj3" fmla="val 99939"/>
              <a:gd name="adj4" fmla="val -53346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Subproceso, se indica que </a:t>
            </a:r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“Componentes” integran el </a:t>
            </a:r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proyecto, </a:t>
            </a:r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para calcular </a:t>
            </a:r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PT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Llamada con línea 1 (borde y barra de énfasis) 76"/>
          <p:cNvSpPr/>
          <p:nvPr/>
        </p:nvSpPr>
        <p:spPr>
          <a:xfrm>
            <a:off x="3467375" y="2971800"/>
            <a:ext cx="1498325" cy="323869"/>
          </a:xfrm>
          <a:prstGeom prst="accentBorderCallout1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Se genera un archivo </a:t>
            </a:r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PT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Rombo 77"/>
          <p:cNvSpPr/>
          <p:nvPr/>
        </p:nvSpPr>
        <p:spPr>
          <a:xfrm>
            <a:off x="958340" y="4094908"/>
            <a:ext cx="958269" cy="875035"/>
          </a:xfrm>
          <a:prstGeom prst="diamond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82" name="CuadroTexto 81"/>
          <p:cNvSpPr txBox="1"/>
          <p:nvPr/>
        </p:nvSpPr>
        <p:spPr>
          <a:xfrm>
            <a:off x="905971" y="4430025"/>
            <a:ext cx="6326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solidFill>
                  <a:schemeClr val="accent1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1645166" y="4412731"/>
            <a:ext cx="3556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SI</a:t>
            </a:r>
            <a:endParaRPr lang="es-MX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4" name="Conector angular 83"/>
          <p:cNvCxnSpPr/>
          <p:nvPr/>
        </p:nvCxnSpPr>
        <p:spPr>
          <a:xfrm rot="5400000">
            <a:off x="1191070" y="3848501"/>
            <a:ext cx="492812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Llamada con línea 1 (borde y barra de énfasis) 84"/>
          <p:cNvSpPr/>
          <p:nvPr/>
        </p:nvSpPr>
        <p:spPr>
          <a:xfrm>
            <a:off x="2802889" y="3943146"/>
            <a:ext cx="1498325" cy="323869"/>
          </a:xfrm>
          <a:prstGeom prst="accentBorderCallout1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Validación y modificación del  archivo generado 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8" name="Conector angular 47"/>
          <p:cNvCxnSpPr>
            <a:stCxn id="78" idx="1"/>
            <a:endCxn id="73" idx="1"/>
          </p:cNvCxnSpPr>
          <p:nvPr/>
        </p:nvCxnSpPr>
        <p:spPr>
          <a:xfrm rot="10800000" flipH="1">
            <a:off x="958339" y="2946068"/>
            <a:ext cx="351967" cy="1586359"/>
          </a:xfrm>
          <a:prstGeom prst="bentConnector3">
            <a:avLst>
              <a:gd name="adj1" fmla="val -220106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r 58"/>
          <p:cNvCxnSpPr>
            <a:stCxn id="83" idx="3"/>
            <a:endCxn id="64" idx="3"/>
          </p:cNvCxnSpPr>
          <p:nvPr/>
        </p:nvCxnSpPr>
        <p:spPr>
          <a:xfrm flipH="1" flipV="1">
            <a:off x="1181100" y="919190"/>
            <a:ext cx="819750" cy="3620499"/>
          </a:xfrm>
          <a:prstGeom prst="bentConnector3">
            <a:avLst>
              <a:gd name="adj1" fmla="val -483367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Llamada con línea 1 (borde y barra de énfasis) 91"/>
          <p:cNvSpPr/>
          <p:nvPr/>
        </p:nvSpPr>
        <p:spPr>
          <a:xfrm>
            <a:off x="4126284" y="1107322"/>
            <a:ext cx="1592219" cy="713321"/>
          </a:xfrm>
          <a:prstGeom prst="accentBorderCallout1">
            <a:avLst>
              <a:gd name="adj1" fmla="val 18750"/>
              <a:gd name="adj2" fmla="val -8333"/>
              <a:gd name="adj3" fmla="val -24591"/>
              <a:gd name="adj4" fmla="val -173930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Se Tiene un primer archivo (1) , de Producto Terminado (PT)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Flecha abajo 97"/>
          <p:cNvSpPr/>
          <p:nvPr/>
        </p:nvSpPr>
        <p:spPr>
          <a:xfrm>
            <a:off x="8181007" y="2484669"/>
            <a:ext cx="364940" cy="65656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9" name="Imagen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129" y="2049130"/>
            <a:ext cx="2622203" cy="342563"/>
          </a:xfrm>
          <a:prstGeom prst="rect">
            <a:avLst/>
          </a:prstGeom>
        </p:spPr>
      </p:pic>
      <p:sp>
        <p:nvSpPr>
          <p:cNvPr id="100" name="Llamada con línea 1 (borde y barra de énfasis) 99"/>
          <p:cNvSpPr/>
          <p:nvPr/>
        </p:nvSpPr>
        <p:spPr>
          <a:xfrm>
            <a:off x="10144587" y="2168649"/>
            <a:ext cx="1691813" cy="606639"/>
          </a:xfrm>
          <a:prstGeom prst="accentBorderCallout1">
            <a:avLst>
              <a:gd name="adj1" fmla="val 18750"/>
              <a:gd name="adj2" fmla="val -8333"/>
              <a:gd name="adj3" fmla="val 99939"/>
              <a:gd name="adj4" fmla="val -95384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Subproceso, se indica que MP, corresponde al PT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Llamada con línea 1 (borde y barra de énfasis) 100"/>
          <p:cNvSpPr/>
          <p:nvPr/>
        </p:nvSpPr>
        <p:spPr>
          <a:xfrm>
            <a:off x="10338075" y="2984500"/>
            <a:ext cx="1498325" cy="323869"/>
          </a:xfrm>
          <a:prstGeom prst="accentBorderCallout1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Se genera un archivo con MP asociada al PT 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Rombo 101"/>
          <p:cNvSpPr/>
          <p:nvPr/>
        </p:nvSpPr>
        <p:spPr>
          <a:xfrm>
            <a:off x="7943840" y="4117780"/>
            <a:ext cx="958269" cy="875035"/>
          </a:xfrm>
          <a:prstGeom prst="diamond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103" name="CuadroTexto 102"/>
          <p:cNvSpPr txBox="1"/>
          <p:nvPr/>
        </p:nvSpPr>
        <p:spPr>
          <a:xfrm>
            <a:off x="7879396" y="4483666"/>
            <a:ext cx="6326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solidFill>
                  <a:schemeClr val="accent1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8515866" y="4425431"/>
            <a:ext cx="3556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solidFill>
                  <a:schemeClr val="accent1">
                    <a:lumMod val="75000"/>
                  </a:schemeClr>
                </a:solidFill>
              </a:rPr>
              <a:t>SI</a:t>
            </a:r>
          </a:p>
        </p:txBody>
      </p:sp>
      <p:cxnSp>
        <p:nvCxnSpPr>
          <p:cNvPr id="105" name="Conector angular 104"/>
          <p:cNvCxnSpPr/>
          <p:nvPr/>
        </p:nvCxnSpPr>
        <p:spPr>
          <a:xfrm rot="5400000">
            <a:off x="8163935" y="3858675"/>
            <a:ext cx="492812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Llamada con línea 1 (borde y barra de énfasis) 105"/>
          <p:cNvSpPr/>
          <p:nvPr/>
        </p:nvSpPr>
        <p:spPr>
          <a:xfrm>
            <a:off x="9673589" y="3955846"/>
            <a:ext cx="1498325" cy="323869"/>
          </a:xfrm>
          <a:prstGeom prst="accentBorderCallout1">
            <a:avLst>
              <a:gd name="adj1" fmla="val 18750"/>
              <a:gd name="adj2" fmla="val -8333"/>
              <a:gd name="adj3" fmla="val 14467"/>
              <a:gd name="adj4" fmla="val -66304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Validación y modificación del  archivo generado 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0" name="Conector angular 69"/>
          <p:cNvCxnSpPr>
            <a:endCxn id="99" idx="0"/>
          </p:cNvCxnSpPr>
          <p:nvPr/>
        </p:nvCxnSpPr>
        <p:spPr>
          <a:xfrm>
            <a:off x="1035149" y="756905"/>
            <a:ext cx="7311082" cy="1292225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n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500" y="3199478"/>
            <a:ext cx="3273681" cy="342563"/>
          </a:xfrm>
          <a:prstGeom prst="rect">
            <a:avLst/>
          </a:prstGeom>
        </p:spPr>
      </p:pic>
      <p:cxnSp>
        <p:nvCxnSpPr>
          <p:cNvPr id="114" name="Conector angular 113"/>
          <p:cNvCxnSpPr/>
          <p:nvPr/>
        </p:nvCxnSpPr>
        <p:spPr>
          <a:xfrm rot="10800000" flipH="1">
            <a:off x="7892624" y="2984500"/>
            <a:ext cx="351967" cy="1586359"/>
          </a:xfrm>
          <a:prstGeom prst="bentConnector3">
            <a:avLst>
              <a:gd name="adj1" fmla="val -368046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angular 119"/>
          <p:cNvCxnSpPr/>
          <p:nvPr/>
        </p:nvCxnSpPr>
        <p:spPr>
          <a:xfrm rot="10800000">
            <a:off x="1232317" y="629340"/>
            <a:ext cx="7650958" cy="3931799"/>
          </a:xfrm>
          <a:prstGeom prst="bentConnector3">
            <a:avLst>
              <a:gd name="adj1" fmla="val -40632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lamada con línea 1 (borde y barra de énfasis) 125"/>
          <p:cNvSpPr/>
          <p:nvPr/>
        </p:nvSpPr>
        <p:spPr>
          <a:xfrm>
            <a:off x="9400318" y="4743991"/>
            <a:ext cx="2480993" cy="533081"/>
          </a:xfrm>
          <a:prstGeom prst="accentBorderCallout1">
            <a:avLst>
              <a:gd name="adj1" fmla="val 18750"/>
              <a:gd name="adj2" fmla="val -8333"/>
              <a:gd name="adj3" fmla="val -23770"/>
              <a:gd name="adj4" fmla="val -16182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Se </a:t>
            </a:r>
            <a:r>
              <a:rPr lang="es-MX" sz="1000" dirty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enera archivo 2, Listado resumen de Proyecto-PT-MP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7" name="Llamada con línea 1 (borde y barra de énfasis) 126"/>
          <p:cNvSpPr/>
          <p:nvPr/>
        </p:nvSpPr>
        <p:spPr>
          <a:xfrm>
            <a:off x="9699898" y="1212686"/>
            <a:ext cx="1592219" cy="713321"/>
          </a:xfrm>
          <a:prstGeom prst="accentBorderCallout1">
            <a:avLst>
              <a:gd name="adj1" fmla="val 18750"/>
              <a:gd name="adj2" fmla="val -8333"/>
              <a:gd name="adj3" fmla="val 103598"/>
              <a:gd name="adj4" fmla="val -78214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Usuario 2, toma archivo (1) para su transformación en Materia prima (MP)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3602368" y="6295875"/>
            <a:ext cx="2171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>
                <a:solidFill>
                  <a:schemeClr val="accent1">
                    <a:lumMod val="75000"/>
                  </a:schemeClr>
                </a:solidFill>
              </a:rPr>
              <a:t>Ordenes de Compra (OC) por cada grupo de MP</a:t>
            </a:r>
            <a:endParaRPr lang="es-MX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2" name="CuadroTexto 131"/>
          <p:cNvSpPr txBox="1"/>
          <p:nvPr/>
        </p:nvSpPr>
        <p:spPr>
          <a:xfrm>
            <a:off x="5896959" y="6295875"/>
            <a:ext cx="2171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>
                <a:solidFill>
                  <a:schemeClr val="accent1">
                    <a:lumMod val="75000"/>
                  </a:schemeClr>
                </a:solidFill>
              </a:rPr>
              <a:t>Registro de OC-Proveedor-Factura... etc. </a:t>
            </a:r>
            <a:endParaRPr lang="es-MX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4" name="CuadroTexto 133"/>
          <p:cNvSpPr txBox="1"/>
          <p:nvPr/>
        </p:nvSpPr>
        <p:spPr>
          <a:xfrm>
            <a:off x="8314493" y="6295875"/>
            <a:ext cx="111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>
                <a:solidFill>
                  <a:schemeClr val="accent1">
                    <a:lumMod val="75000"/>
                  </a:schemeClr>
                </a:solidFill>
              </a:rPr>
              <a:t>Reportes</a:t>
            </a:r>
            <a:endParaRPr lang="es-MX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7" name="CuadroTexto 136"/>
          <p:cNvSpPr txBox="1"/>
          <p:nvPr/>
        </p:nvSpPr>
        <p:spPr>
          <a:xfrm>
            <a:off x="9400317" y="6295875"/>
            <a:ext cx="2480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>
                <a:solidFill>
                  <a:schemeClr val="accent1">
                    <a:lumMod val="75000"/>
                  </a:schemeClr>
                </a:solidFill>
              </a:rPr>
              <a:t>ABC de PT, relaciones, MP, Proveedor</a:t>
            </a:r>
          </a:p>
        </p:txBody>
      </p:sp>
      <p:cxnSp>
        <p:nvCxnSpPr>
          <p:cNvPr id="5" name="Conector angular 4"/>
          <p:cNvCxnSpPr>
            <a:stCxn id="126" idx="1"/>
            <a:endCxn id="115" idx="0"/>
          </p:cNvCxnSpPr>
          <p:nvPr/>
        </p:nvCxnSpPr>
        <p:spPr>
          <a:xfrm rot="5400000">
            <a:off x="7155103" y="2810162"/>
            <a:ext cx="1018803" cy="5952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angular 7"/>
          <p:cNvCxnSpPr>
            <a:stCxn id="126" idx="1"/>
            <a:endCxn id="132" idx="0"/>
          </p:cNvCxnSpPr>
          <p:nvPr/>
        </p:nvCxnSpPr>
        <p:spPr>
          <a:xfrm rot="5400000">
            <a:off x="8302398" y="3957457"/>
            <a:ext cx="1018803" cy="36580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r 10"/>
          <p:cNvCxnSpPr>
            <a:stCxn id="126" idx="1"/>
            <a:endCxn id="137" idx="0"/>
          </p:cNvCxnSpPr>
          <p:nvPr/>
        </p:nvCxnSpPr>
        <p:spPr>
          <a:xfrm rot="5400000">
            <a:off x="10131414" y="5786473"/>
            <a:ext cx="101880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126" idx="1"/>
            <a:endCxn id="134" idx="0"/>
          </p:cNvCxnSpPr>
          <p:nvPr/>
        </p:nvCxnSpPr>
        <p:spPr>
          <a:xfrm rot="5400000">
            <a:off x="9247642" y="4902701"/>
            <a:ext cx="1018803" cy="1767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4698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531</Words>
  <Application>Microsoft Office PowerPoint</Application>
  <PresentationFormat>Panorámica</PresentationFormat>
  <Paragraphs>72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HUGO</dc:creator>
  <cp:lastModifiedBy>Hugo Eusebio</cp:lastModifiedBy>
  <cp:revision>67</cp:revision>
  <dcterms:created xsi:type="dcterms:W3CDTF">2015-06-11T18:49:06Z</dcterms:created>
  <dcterms:modified xsi:type="dcterms:W3CDTF">2016-03-15T11:07:57Z</dcterms:modified>
</cp:coreProperties>
</file>