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sldIdLst>
    <p:sldId id="256" r:id="rId2"/>
    <p:sldId id="263" r:id="rId3"/>
    <p:sldId id="270" r:id="rId4"/>
    <p:sldId id="287" r:id="rId5"/>
    <p:sldId id="288" r:id="rId6"/>
    <p:sldId id="268" r:id="rId7"/>
    <p:sldId id="267" r:id="rId8"/>
    <p:sldId id="289" r:id="rId9"/>
    <p:sldId id="266" r:id="rId10"/>
    <p:sldId id="271" r:id="rId11"/>
    <p:sldId id="272" r:id="rId12"/>
    <p:sldId id="273" r:id="rId13"/>
    <p:sldId id="274" r:id="rId14"/>
    <p:sldId id="275" r:id="rId15"/>
    <p:sldId id="276" r:id="rId16"/>
    <p:sldId id="278" r:id="rId17"/>
    <p:sldId id="269" r:id="rId18"/>
    <p:sldId id="277" r:id="rId19"/>
    <p:sldId id="280" r:id="rId20"/>
    <p:sldId id="257" r:id="rId21"/>
    <p:sldId id="284" r:id="rId22"/>
    <p:sldId id="285" r:id="rId23"/>
    <p:sldId id="283" r:id="rId24"/>
    <p:sldId id="279" r:id="rId25"/>
    <p:sldId id="281" r:id="rId26"/>
    <p:sldId id="282" r:id="rId27"/>
    <p:sldId id="290" r:id="rId28"/>
    <p:sldId id="291" r:id="rId29"/>
    <p:sldId id="293" r:id="rId30"/>
    <p:sldId id="292" r:id="rId31"/>
    <p:sldId id="25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711410-B73A-4AEC-8D7E-B4EE58FC95D8}" v="14" dt="2023-12-11T22:56:20.004"/>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97"/>
    <p:restoredTop sz="96197"/>
  </p:normalViewPr>
  <p:slideViewPr>
    <p:cSldViewPr snapToGrid="0">
      <p:cViewPr varScale="1">
        <p:scale>
          <a:sx n="80" d="100"/>
          <a:sy n="80" d="100"/>
        </p:scale>
        <p:origin x="4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uricio Ballivian" userId="6515ec5e82f5f812" providerId="LiveId" clId="{49711410-B73A-4AEC-8D7E-B4EE58FC95D8}"/>
    <pc:docChg chg="undo custSel addSld modSld">
      <pc:chgData name="Mauricio Ballivian" userId="6515ec5e82f5f812" providerId="LiveId" clId="{49711410-B73A-4AEC-8D7E-B4EE58FC95D8}" dt="2023-12-11T23:26:31.317" v="603" actId="1076"/>
      <pc:docMkLst>
        <pc:docMk/>
      </pc:docMkLst>
      <pc:sldChg chg="modSp mod">
        <pc:chgData name="Mauricio Ballivian" userId="6515ec5e82f5f812" providerId="LiveId" clId="{49711410-B73A-4AEC-8D7E-B4EE58FC95D8}" dt="2023-12-11T23:21:16.311" v="586"/>
        <pc:sldMkLst>
          <pc:docMk/>
          <pc:sldMk cId="3705943182" sldId="258"/>
        </pc:sldMkLst>
        <pc:spChg chg="mod">
          <ac:chgData name="Mauricio Ballivian" userId="6515ec5e82f5f812" providerId="LiveId" clId="{49711410-B73A-4AEC-8D7E-B4EE58FC95D8}" dt="2023-12-11T22:30:49.739" v="107" actId="20577"/>
          <ac:spMkLst>
            <pc:docMk/>
            <pc:sldMk cId="3705943182" sldId="258"/>
            <ac:spMk id="2" creationId="{64EAC754-F786-721D-4ED5-E629A22EE783}"/>
          </ac:spMkLst>
        </pc:spChg>
        <pc:spChg chg="mod">
          <ac:chgData name="Mauricio Ballivian" userId="6515ec5e82f5f812" providerId="LiveId" clId="{49711410-B73A-4AEC-8D7E-B4EE58FC95D8}" dt="2023-12-11T23:21:16.311" v="586"/>
          <ac:spMkLst>
            <pc:docMk/>
            <pc:sldMk cId="3705943182" sldId="258"/>
            <ac:spMk id="3" creationId="{2942DF6B-F607-20A1-33B5-560A0C9907D5}"/>
          </ac:spMkLst>
        </pc:spChg>
      </pc:sldChg>
      <pc:sldChg chg="modSp mod">
        <pc:chgData name="Mauricio Ballivian" userId="6515ec5e82f5f812" providerId="LiveId" clId="{49711410-B73A-4AEC-8D7E-B4EE58FC95D8}" dt="2023-12-11T22:16:07.951" v="13" actId="20577"/>
        <pc:sldMkLst>
          <pc:docMk/>
          <pc:sldMk cId="1866508697" sldId="263"/>
        </pc:sldMkLst>
        <pc:spChg chg="mod">
          <ac:chgData name="Mauricio Ballivian" userId="6515ec5e82f5f812" providerId="LiveId" clId="{49711410-B73A-4AEC-8D7E-B4EE58FC95D8}" dt="2023-12-11T22:16:07.951" v="13" actId="20577"/>
          <ac:spMkLst>
            <pc:docMk/>
            <pc:sldMk cId="1866508697" sldId="263"/>
            <ac:spMk id="3" creationId="{8B0C8589-09BB-325A-8747-5ACD289A0854}"/>
          </ac:spMkLst>
        </pc:spChg>
      </pc:sldChg>
      <pc:sldChg chg="modSp mod">
        <pc:chgData name="Mauricio Ballivian" userId="6515ec5e82f5f812" providerId="LiveId" clId="{49711410-B73A-4AEC-8D7E-B4EE58FC95D8}" dt="2023-12-11T22:16:47.490" v="16" actId="14100"/>
        <pc:sldMkLst>
          <pc:docMk/>
          <pc:sldMk cId="2520186911" sldId="278"/>
        </pc:sldMkLst>
        <pc:spChg chg="mod">
          <ac:chgData name="Mauricio Ballivian" userId="6515ec5e82f5f812" providerId="LiveId" clId="{49711410-B73A-4AEC-8D7E-B4EE58FC95D8}" dt="2023-12-11T22:16:47.490" v="16" actId="14100"/>
          <ac:spMkLst>
            <pc:docMk/>
            <pc:sldMk cId="2520186911" sldId="278"/>
            <ac:spMk id="5" creationId="{F5CEA62B-BF09-D540-1ACE-8890069067EB}"/>
          </ac:spMkLst>
        </pc:spChg>
      </pc:sldChg>
      <pc:sldChg chg="modSp mod">
        <pc:chgData name="Mauricio Ballivian" userId="6515ec5e82f5f812" providerId="LiveId" clId="{49711410-B73A-4AEC-8D7E-B4EE58FC95D8}" dt="2023-12-11T22:33:21.112" v="123" actId="113"/>
        <pc:sldMkLst>
          <pc:docMk/>
          <pc:sldMk cId="1558032532" sldId="281"/>
        </pc:sldMkLst>
        <pc:spChg chg="mod">
          <ac:chgData name="Mauricio Ballivian" userId="6515ec5e82f5f812" providerId="LiveId" clId="{49711410-B73A-4AEC-8D7E-B4EE58FC95D8}" dt="2023-12-11T22:33:21.112" v="123" actId="113"/>
          <ac:spMkLst>
            <pc:docMk/>
            <pc:sldMk cId="1558032532" sldId="281"/>
            <ac:spMk id="8" creationId="{52BE591F-FECC-070D-2DAA-00400E8ACCB8}"/>
          </ac:spMkLst>
        </pc:spChg>
      </pc:sldChg>
      <pc:sldChg chg="modSp mod">
        <pc:chgData name="Mauricio Ballivian" userId="6515ec5e82f5f812" providerId="LiveId" clId="{49711410-B73A-4AEC-8D7E-B4EE58FC95D8}" dt="2023-12-11T23:26:14.102" v="602" actId="20577"/>
        <pc:sldMkLst>
          <pc:docMk/>
          <pc:sldMk cId="2177553737" sldId="282"/>
        </pc:sldMkLst>
        <pc:spChg chg="mod">
          <ac:chgData name="Mauricio Ballivian" userId="6515ec5e82f5f812" providerId="LiveId" clId="{49711410-B73A-4AEC-8D7E-B4EE58FC95D8}" dt="2023-12-11T23:26:14.102" v="602" actId="20577"/>
          <ac:spMkLst>
            <pc:docMk/>
            <pc:sldMk cId="2177553737" sldId="282"/>
            <ac:spMk id="2" creationId="{99F35E9A-0233-927A-AFCE-C6C3E2BAF411}"/>
          </ac:spMkLst>
        </pc:spChg>
      </pc:sldChg>
      <pc:sldChg chg="modSp mod">
        <pc:chgData name="Mauricio Ballivian" userId="6515ec5e82f5f812" providerId="LiveId" clId="{49711410-B73A-4AEC-8D7E-B4EE58FC95D8}" dt="2023-12-11T22:34:46.970" v="130" actId="113"/>
        <pc:sldMkLst>
          <pc:docMk/>
          <pc:sldMk cId="176592383" sldId="283"/>
        </pc:sldMkLst>
        <pc:spChg chg="mod">
          <ac:chgData name="Mauricio Ballivian" userId="6515ec5e82f5f812" providerId="LiveId" clId="{49711410-B73A-4AEC-8D7E-B4EE58FC95D8}" dt="2023-12-11T22:34:46.970" v="130" actId="113"/>
          <ac:spMkLst>
            <pc:docMk/>
            <pc:sldMk cId="176592383" sldId="283"/>
            <ac:spMk id="9222" creationId="{401E0F83-DF41-3553-2F50-A702B13995AB}"/>
          </ac:spMkLst>
        </pc:spChg>
      </pc:sldChg>
      <pc:sldChg chg="modSp mod">
        <pc:chgData name="Mauricio Ballivian" userId="6515ec5e82f5f812" providerId="LiveId" clId="{49711410-B73A-4AEC-8D7E-B4EE58FC95D8}" dt="2023-12-11T23:25:29.717" v="590" actId="1076"/>
        <pc:sldMkLst>
          <pc:docMk/>
          <pc:sldMk cId="1094457788" sldId="284"/>
        </pc:sldMkLst>
        <pc:spChg chg="mod">
          <ac:chgData name="Mauricio Ballivian" userId="6515ec5e82f5f812" providerId="LiveId" clId="{49711410-B73A-4AEC-8D7E-B4EE58FC95D8}" dt="2023-12-11T23:25:29.717" v="590" actId="1076"/>
          <ac:spMkLst>
            <pc:docMk/>
            <pc:sldMk cId="1094457788" sldId="284"/>
            <ac:spMk id="4" creationId="{FE5114A0-E2F3-F26B-23B5-BB98EDACD3E4}"/>
          </ac:spMkLst>
        </pc:spChg>
      </pc:sldChg>
      <pc:sldChg chg="addSp delSp modSp add mod setBg delDesignElem">
        <pc:chgData name="Mauricio Ballivian" userId="6515ec5e82f5f812" providerId="LiveId" clId="{49711410-B73A-4AEC-8D7E-B4EE58FC95D8}" dt="2023-12-11T22:54:02.242" v="295" actId="20577"/>
        <pc:sldMkLst>
          <pc:docMk/>
          <pc:sldMk cId="2612093549" sldId="290"/>
        </pc:sldMkLst>
        <pc:spChg chg="mod">
          <ac:chgData name="Mauricio Ballivian" userId="6515ec5e82f5f812" providerId="LiveId" clId="{49711410-B73A-4AEC-8D7E-B4EE58FC95D8}" dt="2023-12-11T22:54:02.242" v="295" actId="20577"/>
          <ac:spMkLst>
            <pc:docMk/>
            <pc:sldMk cId="2612093549" sldId="290"/>
            <ac:spMk id="2" creationId="{64EAC754-F786-721D-4ED5-E629A22EE783}"/>
          </ac:spMkLst>
        </pc:spChg>
        <pc:spChg chg="del mod">
          <ac:chgData name="Mauricio Ballivian" userId="6515ec5e82f5f812" providerId="LiveId" clId="{49711410-B73A-4AEC-8D7E-B4EE58FC95D8}" dt="2023-12-11T22:21:12.632" v="42" actId="478"/>
          <ac:spMkLst>
            <pc:docMk/>
            <pc:sldMk cId="2612093549" sldId="290"/>
            <ac:spMk id="3" creationId="{2942DF6B-F607-20A1-33B5-560A0C9907D5}"/>
          </ac:spMkLst>
        </pc:spChg>
        <pc:spChg chg="add del mod">
          <ac:chgData name="Mauricio Ballivian" userId="6515ec5e82f5f812" providerId="LiveId" clId="{49711410-B73A-4AEC-8D7E-B4EE58FC95D8}" dt="2023-12-11T22:21:14.301" v="43" actId="478"/>
          <ac:spMkLst>
            <pc:docMk/>
            <pc:sldMk cId="2612093549" sldId="290"/>
            <ac:spMk id="6" creationId="{BD8B11B1-5EBA-9FFD-3336-2DB7F30B371D}"/>
          </ac:spMkLst>
        </pc:spChg>
        <pc:spChg chg="del">
          <ac:chgData name="Mauricio Ballivian" userId="6515ec5e82f5f812" providerId="LiveId" clId="{49711410-B73A-4AEC-8D7E-B4EE58FC95D8}" dt="2023-12-11T22:20:28.782" v="18"/>
          <ac:spMkLst>
            <pc:docMk/>
            <pc:sldMk cId="2612093549" sldId="290"/>
            <ac:spMk id="13" creationId="{3F088236-D655-4F88-B238-E16762358025}"/>
          </ac:spMkLst>
        </pc:spChg>
        <pc:spChg chg="del">
          <ac:chgData name="Mauricio Ballivian" userId="6515ec5e82f5f812" providerId="LiveId" clId="{49711410-B73A-4AEC-8D7E-B4EE58FC95D8}" dt="2023-12-11T22:20:28.782" v="18"/>
          <ac:spMkLst>
            <pc:docMk/>
            <pc:sldMk cId="2612093549" sldId="290"/>
            <ac:spMk id="15" creationId="{3DAC0C92-199E-475C-9390-119A9B027276}"/>
          </ac:spMkLst>
        </pc:spChg>
        <pc:spChg chg="del">
          <ac:chgData name="Mauricio Ballivian" userId="6515ec5e82f5f812" providerId="LiveId" clId="{49711410-B73A-4AEC-8D7E-B4EE58FC95D8}" dt="2023-12-11T22:20:28.782" v="18"/>
          <ac:spMkLst>
            <pc:docMk/>
            <pc:sldMk cId="2612093549" sldId="290"/>
            <ac:spMk id="17" creationId="{C4CFB339-0ED8-4FE2-9EF1-6D1375B8499B}"/>
          </ac:spMkLst>
        </pc:spChg>
        <pc:spChg chg="del">
          <ac:chgData name="Mauricio Ballivian" userId="6515ec5e82f5f812" providerId="LiveId" clId="{49711410-B73A-4AEC-8D7E-B4EE58FC95D8}" dt="2023-12-11T22:20:28.782" v="18"/>
          <ac:spMkLst>
            <pc:docMk/>
            <pc:sldMk cId="2612093549" sldId="290"/>
            <ac:spMk id="19" creationId="{31896C80-2069-4431-9C19-83B913734490}"/>
          </ac:spMkLst>
        </pc:spChg>
        <pc:spChg chg="del">
          <ac:chgData name="Mauricio Ballivian" userId="6515ec5e82f5f812" providerId="LiveId" clId="{49711410-B73A-4AEC-8D7E-B4EE58FC95D8}" dt="2023-12-11T22:20:28.782" v="18"/>
          <ac:spMkLst>
            <pc:docMk/>
            <pc:sldMk cId="2612093549" sldId="290"/>
            <ac:spMk id="21" creationId="{BF120A21-0841-4823-B0C4-28AEBCEF9B78}"/>
          </ac:spMkLst>
        </pc:spChg>
        <pc:spChg chg="del">
          <ac:chgData name="Mauricio Ballivian" userId="6515ec5e82f5f812" providerId="LiveId" clId="{49711410-B73A-4AEC-8D7E-B4EE58FC95D8}" dt="2023-12-11T22:20:28.782" v="18"/>
          <ac:spMkLst>
            <pc:docMk/>
            <pc:sldMk cId="2612093549" sldId="290"/>
            <ac:spMk id="23" creationId="{DBB05BAE-BBD3-4289-899F-A6851503C6B0}"/>
          </ac:spMkLst>
        </pc:spChg>
        <pc:spChg chg="del">
          <ac:chgData name="Mauricio Ballivian" userId="6515ec5e82f5f812" providerId="LiveId" clId="{49711410-B73A-4AEC-8D7E-B4EE58FC95D8}" dt="2023-12-11T22:20:28.782" v="18"/>
          <ac:spMkLst>
            <pc:docMk/>
            <pc:sldMk cId="2612093549" sldId="290"/>
            <ac:spMk id="25" creationId="{9874D11C-36F5-4BBE-A490-019A54E953B0}"/>
          </ac:spMkLst>
        </pc:spChg>
        <pc:picChg chg="del">
          <ac:chgData name="Mauricio Ballivian" userId="6515ec5e82f5f812" providerId="LiveId" clId="{49711410-B73A-4AEC-8D7E-B4EE58FC95D8}" dt="2023-12-11T22:20:35.156" v="19" actId="478"/>
          <ac:picMkLst>
            <pc:docMk/>
            <pc:sldMk cId="2612093549" sldId="290"/>
            <ac:picMk id="4" creationId="{1571C2C9-D7DE-97A2-6D0D-8722012EFA4C}"/>
          </ac:picMkLst>
        </pc:picChg>
        <pc:picChg chg="add mod">
          <ac:chgData name="Mauricio Ballivian" userId="6515ec5e82f5f812" providerId="LiveId" clId="{49711410-B73A-4AEC-8D7E-B4EE58FC95D8}" dt="2023-12-11T22:53:47.993" v="291" actId="1076"/>
          <ac:picMkLst>
            <pc:docMk/>
            <pc:sldMk cId="2612093549" sldId="290"/>
            <ac:picMk id="8" creationId="{35D722C9-F845-6778-E13F-8D8BA6E3E407}"/>
          </ac:picMkLst>
        </pc:picChg>
        <pc:picChg chg="add mod">
          <ac:chgData name="Mauricio Ballivian" userId="6515ec5e82f5f812" providerId="LiveId" clId="{49711410-B73A-4AEC-8D7E-B4EE58FC95D8}" dt="2023-12-11T22:23:26.109" v="51" actId="1076"/>
          <ac:picMkLst>
            <pc:docMk/>
            <pc:sldMk cId="2612093549" sldId="290"/>
            <ac:picMk id="12" creationId="{FBCB8C52-023F-A633-BD84-354B897D0F94}"/>
          </ac:picMkLst>
        </pc:picChg>
        <pc:cxnChg chg="del">
          <ac:chgData name="Mauricio Ballivian" userId="6515ec5e82f5f812" providerId="LiveId" clId="{49711410-B73A-4AEC-8D7E-B4EE58FC95D8}" dt="2023-12-11T22:20:28.782" v="18"/>
          <ac:cxnSpMkLst>
            <pc:docMk/>
            <pc:sldMk cId="2612093549" sldId="290"/>
            <ac:cxnSpMk id="9" creationId="{64FA5DFF-7FE6-4855-84E6-DFA78EE978BD}"/>
          </ac:cxnSpMkLst>
        </pc:cxnChg>
        <pc:cxnChg chg="del">
          <ac:chgData name="Mauricio Ballivian" userId="6515ec5e82f5f812" providerId="LiveId" clId="{49711410-B73A-4AEC-8D7E-B4EE58FC95D8}" dt="2023-12-11T22:20:28.782" v="18"/>
          <ac:cxnSpMkLst>
            <pc:docMk/>
            <pc:sldMk cId="2612093549" sldId="290"/>
            <ac:cxnSpMk id="11" creationId="{2AFD8CBA-54A3-4363-991B-B9C631BBFA74}"/>
          </ac:cxnSpMkLst>
        </pc:cxnChg>
      </pc:sldChg>
      <pc:sldChg chg="addSp delSp modSp add mod">
        <pc:chgData name="Mauricio Ballivian" userId="6515ec5e82f5f812" providerId="LiveId" clId="{49711410-B73A-4AEC-8D7E-B4EE58FC95D8}" dt="2023-12-11T23:26:31.317" v="603" actId="1076"/>
        <pc:sldMkLst>
          <pc:docMk/>
          <pc:sldMk cId="224884341" sldId="291"/>
        </pc:sldMkLst>
        <pc:spChg chg="mod">
          <ac:chgData name="Mauricio Ballivian" userId="6515ec5e82f5f812" providerId="LiveId" clId="{49711410-B73A-4AEC-8D7E-B4EE58FC95D8}" dt="2023-12-11T22:40:28.983" v="180" actId="20577"/>
          <ac:spMkLst>
            <pc:docMk/>
            <pc:sldMk cId="224884341" sldId="291"/>
            <ac:spMk id="2" creationId="{64EAC754-F786-721D-4ED5-E629A22EE783}"/>
          </ac:spMkLst>
        </pc:spChg>
        <pc:spChg chg="add mod">
          <ac:chgData name="Mauricio Ballivian" userId="6515ec5e82f5f812" providerId="LiveId" clId="{49711410-B73A-4AEC-8D7E-B4EE58FC95D8}" dt="2023-12-11T23:26:31.317" v="603" actId="1076"/>
          <ac:spMkLst>
            <pc:docMk/>
            <pc:sldMk cId="224884341" sldId="291"/>
            <ac:spMk id="10" creationId="{2884931B-8016-BD10-BFE5-01E18C3BCB6D}"/>
          </ac:spMkLst>
        </pc:spChg>
        <pc:spChg chg="add mod">
          <ac:chgData name="Mauricio Ballivian" userId="6515ec5e82f5f812" providerId="LiveId" clId="{49711410-B73A-4AEC-8D7E-B4EE58FC95D8}" dt="2023-12-11T22:52:47.394" v="257" actId="1076"/>
          <ac:spMkLst>
            <pc:docMk/>
            <pc:sldMk cId="224884341" sldId="291"/>
            <ac:spMk id="11" creationId="{98560A21-1363-7B9D-197E-50E75F1181F7}"/>
          </ac:spMkLst>
        </pc:spChg>
        <pc:picChg chg="add del mod">
          <ac:chgData name="Mauricio Ballivian" userId="6515ec5e82f5f812" providerId="LiveId" clId="{49711410-B73A-4AEC-8D7E-B4EE58FC95D8}" dt="2023-12-11T22:51:06.466" v="204" actId="478"/>
          <ac:picMkLst>
            <pc:docMk/>
            <pc:sldMk cId="224884341" sldId="291"/>
            <ac:picMk id="4" creationId="{311E0409-47F5-3422-E5C2-D2701E114663}"/>
          </ac:picMkLst>
        </pc:picChg>
        <pc:picChg chg="add del mod">
          <ac:chgData name="Mauricio Ballivian" userId="6515ec5e82f5f812" providerId="LiveId" clId="{49711410-B73A-4AEC-8D7E-B4EE58FC95D8}" dt="2023-12-11T22:45:23.520" v="187" actId="478"/>
          <ac:picMkLst>
            <pc:docMk/>
            <pc:sldMk cId="224884341" sldId="291"/>
            <ac:picMk id="6" creationId="{9C8AB4BF-E3D9-BED4-1CE7-D53D50A6F3E2}"/>
          </ac:picMkLst>
        </pc:picChg>
        <pc:picChg chg="del">
          <ac:chgData name="Mauricio Ballivian" userId="6515ec5e82f5f812" providerId="LiveId" clId="{49711410-B73A-4AEC-8D7E-B4EE58FC95D8}" dt="2023-12-11T22:40:33.113" v="181" actId="478"/>
          <ac:picMkLst>
            <pc:docMk/>
            <pc:sldMk cId="224884341" sldId="291"/>
            <ac:picMk id="8" creationId="{35D722C9-F845-6778-E13F-8D8BA6E3E407}"/>
          </ac:picMkLst>
        </pc:picChg>
        <pc:picChg chg="add mod">
          <ac:chgData name="Mauricio Ballivian" userId="6515ec5e82f5f812" providerId="LiveId" clId="{49711410-B73A-4AEC-8D7E-B4EE58FC95D8}" dt="2023-12-11T22:52:08.937" v="211" actId="1076"/>
          <ac:picMkLst>
            <pc:docMk/>
            <pc:sldMk cId="224884341" sldId="291"/>
            <ac:picMk id="9" creationId="{2946E4D8-2766-9E1D-D650-845AD3EF5832}"/>
          </ac:picMkLst>
        </pc:picChg>
        <pc:picChg chg="del">
          <ac:chgData name="Mauricio Ballivian" userId="6515ec5e82f5f812" providerId="LiveId" clId="{49711410-B73A-4AEC-8D7E-B4EE58FC95D8}" dt="2023-12-11T22:43:06.589" v="182" actId="478"/>
          <ac:picMkLst>
            <pc:docMk/>
            <pc:sldMk cId="224884341" sldId="291"/>
            <ac:picMk id="12" creationId="{FBCB8C52-023F-A633-BD84-354B897D0F94}"/>
          </ac:picMkLst>
        </pc:picChg>
      </pc:sldChg>
      <pc:sldChg chg="addSp delSp modSp add mod">
        <pc:chgData name="Mauricio Ballivian" userId="6515ec5e82f5f812" providerId="LiveId" clId="{49711410-B73A-4AEC-8D7E-B4EE58FC95D8}" dt="2023-12-11T22:57:38.188" v="414" actId="6549"/>
        <pc:sldMkLst>
          <pc:docMk/>
          <pc:sldMk cId="1266410705" sldId="292"/>
        </pc:sldMkLst>
        <pc:spChg chg="add mod">
          <ac:chgData name="Mauricio Ballivian" userId="6515ec5e82f5f812" providerId="LiveId" clId="{49711410-B73A-4AEC-8D7E-B4EE58FC95D8}" dt="2023-12-11T22:47:42.880" v="199" actId="207"/>
          <ac:spMkLst>
            <pc:docMk/>
            <pc:sldMk cId="1266410705" sldId="292"/>
            <ac:spMk id="3" creationId="{7C4CDC59-F4C7-4A56-7CBD-21F0DC3C12EC}"/>
          </ac:spMkLst>
        </pc:spChg>
        <pc:spChg chg="add mod">
          <ac:chgData name="Mauricio Ballivian" userId="6515ec5e82f5f812" providerId="LiveId" clId="{49711410-B73A-4AEC-8D7E-B4EE58FC95D8}" dt="2023-12-11T22:57:38.188" v="414" actId="6549"/>
          <ac:spMkLst>
            <pc:docMk/>
            <pc:sldMk cId="1266410705" sldId="292"/>
            <ac:spMk id="5" creationId="{5D74DF42-A52D-83E0-7D39-CD396D206633}"/>
          </ac:spMkLst>
        </pc:spChg>
        <pc:picChg chg="del">
          <ac:chgData name="Mauricio Ballivian" userId="6515ec5e82f5f812" providerId="LiveId" clId="{49711410-B73A-4AEC-8D7E-B4EE58FC95D8}" dt="2023-12-11T22:45:35.163" v="189" actId="478"/>
          <ac:picMkLst>
            <pc:docMk/>
            <pc:sldMk cId="1266410705" sldId="292"/>
            <ac:picMk id="4" creationId="{311E0409-47F5-3422-E5C2-D2701E114663}"/>
          </ac:picMkLst>
        </pc:picChg>
        <pc:picChg chg="mod">
          <ac:chgData name="Mauricio Ballivian" userId="6515ec5e82f5f812" providerId="LiveId" clId="{49711410-B73A-4AEC-8D7E-B4EE58FC95D8}" dt="2023-12-11T22:47:10.898" v="195" actId="1076"/>
          <ac:picMkLst>
            <pc:docMk/>
            <pc:sldMk cId="1266410705" sldId="292"/>
            <ac:picMk id="6" creationId="{9C8AB4BF-E3D9-BED4-1CE7-D53D50A6F3E2}"/>
          </ac:picMkLst>
        </pc:picChg>
        <pc:picChg chg="add mod">
          <ac:chgData name="Mauricio Ballivian" userId="6515ec5e82f5f812" providerId="LiveId" clId="{49711410-B73A-4AEC-8D7E-B4EE58FC95D8}" dt="2023-12-11T22:47:14.746" v="196" actId="1076"/>
          <ac:picMkLst>
            <pc:docMk/>
            <pc:sldMk cId="1266410705" sldId="292"/>
            <ac:picMk id="1026" creationId="{D4079B53-93B4-789A-D952-2982385278F5}"/>
          </ac:picMkLst>
        </pc:picChg>
      </pc:sldChg>
      <pc:sldChg chg="addSp delSp modSp add mod">
        <pc:chgData name="Mauricio Ballivian" userId="6515ec5e82f5f812" providerId="LiveId" clId="{49711410-B73A-4AEC-8D7E-B4EE58FC95D8}" dt="2023-12-11T22:56:03.481" v="368" actId="14100"/>
        <pc:sldMkLst>
          <pc:docMk/>
          <pc:sldMk cId="3406572415" sldId="293"/>
        </pc:sldMkLst>
        <pc:spChg chg="add mod">
          <ac:chgData name="Mauricio Ballivian" userId="6515ec5e82f5f812" providerId="LiveId" clId="{49711410-B73A-4AEC-8D7E-B4EE58FC95D8}" dt="2023-12-11T22:55:26.185" v="363" actId="1076"/>
          <ac:spMkLst>
            <pc:docMk/>
            <pc:sldMk cId="3406572415" sldId="293"/>
            <ac:spMk id="3" creationId="{AC102ED8-6AC8-CF1A-94DD-20B85529A404}"/>
          </ac:spMkLst>
        </pc:spChg>
        <pc:spChg chg="add mod">
          <ac:chgData name="Mauricio Ballivian" userId="6515ec5e82f5f812" providerId="LiveId" clId="{49711410-B73A-4AEC-8D7E-B4EE58FC95D8}" dt="2023-12-11T22:56:03.481" v="368" actId="14100"/>
          <ac:spMkLst>
            <pc:docMk/>
            <pc:sldMk cId="3406572415" sldId="293"/>
            <ac:spMk id="5" creationId="{110FF8E7-FD42-71A9-FBDD-87D4D9233D08}"/>
          </ac:spMkLst>
        </pc:spChg>
        <pc:picChg chg="mod">
          <ac:chgData name="Mauricio Ballivian" userId="6515ec5e82f5f812" providerId="LiveId" clId="{49711410-B73A-4AEC-8D7E-B4EE58FC95D8}" dt="2023-12-11T22:54:19.321" v="297" actId="1076"/>
          <ac:picMkLst>
            <pc:docMk/>
            <pc:sldMk cId="3406572415" sldId="293"/>
            <ac:picMk id="4" creationId="{311E0409-47F5-3422-E5C2-D2701E114663}"/>
          </ac:picMkLst>
        </pc:picChg>
        <pc:picChg chg="del">
          <ac:chgData name="Mauricio Ballivian" userId="6515ec5e82f5f812" providerId="LiveId" clId="{49711410-B73A-4AEC-8D7E-B4EE58FC95D8}" dt="2023-12-11T22:54:09.169" v="296" actId="478"/>
          <ac:picMkLst>
            <pc:docMk/>
            <pc:sldMk cId="3406572415" sldId="293"/>
            <ac:picMk id="9" creationId="{2946E4D8-2766-9E1D-D650-845AD3EF583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0796D661-0719-5947-8850-1DFCBFF65E70}" type="datetimeFigureOut">
              <a:rPr lang="es-AR" smtClean="0"/>
              <a:t>11/12/2023</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BE4215A4-6F7D-4D48-8E5B-75DBC2C267FB}" type="slidenum">
              <a:rPr lang="es-AR" smtClean="0"/>
              <a:t>‹Nº›</a:t>
            </a:fld>
            <a:endParaRPr lang="es-AR" dirty="0"/>
          </a:p>
        </p:txBody>
      </p:sp>
    </p:spTree>
    <p:extLst>
      <p:ext uri="{BB962C8B-B14F-4D97-AF65-F5344CB8AC3E}">
        <p14:creationId xmlns:p14="http://schemas.microsoft.com/office/powerpoint/2010/main" val="2847393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0796D661-0719-5947-8850-1DFCBFF65E70}" type="datetimeFigureOut">
              <a:rPr lang="es-AR" smtClean="0"/>
              <a:t>11/12/2023</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BE4215A4-6F7D-4D48-8E5B-75DBC2C267FB}" type="slidenum">
              <a:rPr lang="es-AR" smtClean="0"/>
              <a:t>‹Nº›</a:t>
            </a:fld>
            <a:endParaRPr lang="es-AR" dirty="0"/>
          </a:p>
        </p:txBody>
      </p:sp>
    </p:spTree>
    <p:extLst>
      <p:ext uri="{BB962C8B-B14F-4D97-AF65-F5344CB8AC3E}">
        <p14:creationId xmlns:p14="http://schemas.microsoft.com/office/powerpoint/2010/main" val="2008589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MX"/>
              <a:t>Haz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MX"/>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0796D661-0719-5947-8850-1DFCBFF65E70}" type="datetimeFigureOut">
              <a:rPr lang="es-AR" smtClean="0"/>
              <a:t>11/12/2023</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BE4215A4-6F7D-4D48-8E5B-75DBC2C267FB}" type="slidenum">
              <a:rPr lang="es-AR" smtClean="0"/>
              <a:t>‹Nº›</a:t>
            </a:fld>
            <a:endParaRPr lang="es-AR"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27652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0796D661-0719-5947-8850-1DFCBFF65E70}" type="datetimeFigureOut">
              <a:rPr lang="es-AR" smtClean="0"/>
              <a:t>11/12/2023</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BE4215A4-6F7D-4D48-8E5B-75DBC2C267FB}" type="slidenum">
              <a:rPr lang="es-AR" smtClean="0"/>
              <a:t>‹Nº›</a:t>
            </a:fld>
            <a:endParaRPr lang="es-AR" dirty="0"/>
          </a:p>
        </p:txBody>
      </p:sp>
    </p:spTree>
    <p:extLst>
      <p:ext uri="{BB962C8B-B14F-4D97-AF65-F5344CB8AC3E}">
        <p14:creationId xmlns:p14="http://schemas.microsoft.com/office/powerpoint/2010/main" val="1687361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MX"/>
              <a:t>Haz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MX"/>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0796D661-0719-5947-8850-1DFCBFF65E70}" type="datetimeFigureOut">
              <a:rPr lang="es-AR" smtClean="0"/>
              <a:t>11/12/2023</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BE4215A4-6F7D-4D48-8E5B-75DBC2C267FB}" type="slidenum">
              <a:rPr lang="es-AR" smtClean="0"/>
              <a:t>‹Nº›</a:t>
            </a:fld>
            <a:endParaRPr lang="es-AR"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43172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MX"/>
              <a:t>Haz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MX"/>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0796D661-0719-5947-8850-1DFCBFF65E70}" type="datetimeFigureOut">
              <a:rPr lang="es-AR" smtClean="0"/>
              <a:t>11/12/2023</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BE4215A4-6F7D-4D48-8E5B-75DBC2C267FB}" type="slidenum">
              <a:rPr lang="es-AR" smtClean="0"/>
              <a:t>‹Nº›</a:t>
            </a:fld>
            <a:endParaRPr lang="es-AR" dirty="0"/>
          </a:p>
        </p:txBody>
      </p:sp>
    </p:spTree>
    <p:extLst>
      <p:ext uri="{BB962C8B-B14F-4D97-AF65-F5344CB8AC3E}">
        <p14:creationId xmlns:p14="http://schemas.microsoft.com/office/powerpoint/2010/main" val="3619553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0796D661-0719-5947-8850-1DFCBFF65E70}" type="datetimeFigureOut">
              <a:rPr lang="es-AR" smtClean="0"/>
              <a:t>11/12/2023</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BE4215A4-6F7D-4D48-8E5B-75DBC2C267FB}" type="slidenum">
              <a:rPr lang="es-AR" smtClean="0"/>
              <a:t>‹Nº›</a:t>
            </a:fld>
            <a:endParaRPr lang="es-AR" dirty="0"/>
          </a:p>
        </p:txBody>
      </p:sp>
    </p:spTree>
    <p:extLst>
      <p:ext uri="{BB962C8B-B14F-4D97-AF65-F5344CB8AC3E}">
        <p14:creationId xmlns:p14="http://schemas.microsoft.com/office/powerpoint/2010/main" val="206026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0796D661-0719-5947-8850-1DFCBFF65E70}" type="datetimeFigureOut">
              <a:rPr lang="es-AR" smtClean="0"/>
              <a:t>11/12/2023</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BE4215A4-6F7D-4D48-8E5B-75DBC2C267FB}" type="slidenum">
              <a:rPr lang="es-AR" smtClean="0"/>
              <a:t>‹Nº›</a:t>
            </a:fld>
            <a:endParaRPr lang="es-AR" dirty="0"/>
          </a:p>
        </p:txBody>
      </p:sp>
    </p:spTree>
    <p:extLst>
      <p:ext uri="{BB962C8B-B14F-4D97-AF65-F5344CB8AC3E}">
        <p14:creationId xmlns:p14="http://schemas.microsoft.com/office/powerpoint/2010/main" val="729563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0796D661-0719-5947-8850-1DFCBFF65E70}" type="datetimeFigureOut">
              <a:rPr lang="es-AR" smtClean="0"/>
              <a:t>11/12/2023</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BE4215A4-6F7D-4D48-8E5B-75DBC2C267FB}" type="slidenum">
              <a:rPr lang="es-AR" smtClean="0"/>
              <a:t>‹Nº›</a:t>
            </a:fld>
            <a:endParaRPr lang="es-AR" dirty="0"/>
          </a:p>
        </p:txBody>
      </p:sp>
    </p:spTree>
    <p:extLst>
      <p:ext uri="{BB962C8B-B14F-4D97-AF65-F5344CB8AC3E}">
        <p14:creationId xmlns:p14="http://schemas.microsoft.com/office/powerpoint/2010/main" val="1671217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0796D661-0719-5947-8850-1DFCBFF65E70}" type="datetimeFigureOut">
              <a:rPr lang="es-AR" smtClean="0"/>
              <a:t>11/12/2023</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BE4215A4-6F7D-4D48-8E5B-75DBC2C267FB}" type="slidenum">
              <a:rPr lang="es-AR" smtClean="0"/>
              <a:t>‹Nº›</a:t>
            </a:fld>
            <a:endParaRPr lang="es-AR" dirty="0"/>
          </a:p>
        </p:txBody>
      </p:sp>
    </p:spTree>
    <p:extLst>
      <p:ext uri="{BB962C8B-B14F-4D97-AF65-F5344CB8AC3E}">
        <p14:creationId xmlns:p14="http://schemas.microsoft.com/office/powerpoint/2010/main" val="1730854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0796D661-0719-5947-8850-1DFCBFF65E70}" type="datetimeFigureOut">
              <a:rPr lang="es-AR" smtClean="0"/>
              <a:t>11/12/2023</a:t>
            </a:fld>
            <a:endParaRPr lang="es-AR" dirty="0"/>
          </a:p>
        </p:txBody>
      </p:sp>
      <p:sp>
        <p:nvSpPr>
          <p:cNvPr id="6" name="Footer Placeholder 5"/>
          <p:cNvSpPr>
            <a:spLocks noGrp="1"/>
          </p:cNvSpPr>
          <p:nvPr>
            <p:ph type="ftr" sz="quarter" idx="11"/>
          </p:nvPr>
        </p:nvSpPr>
        <p:spPr/>
        <p:txBody>
          <a:bodyPr/>
          <a:lstStyle/>
          <a:p>
            <a:endParaRPr lang="es-AR" dirty="0"/>
          </a:p>
        </p:txBody>
      </p:sp>
      <p:sp>
        <p:nvSpPr>
          <p:cNvPr id="7" name="Slide Number Placeholder 6"/>
          <p:cNvSpPr>
            <a:spLocks noGrp="1"/>
          </p:cNvSpPr>
          <p:nvPr>
            <p:ph type="sldNum" sz="quarter" idx="12"/>
          </p:nvPr>
        </p:nvSpPr>
        <p:spPr/>
        <p:txBody>
          <a:bodyPr/>
          <a:lstStyle/>
          <a:p>
            <a:fld id="{BE4215A4-6F7D-4D48-8E5B-75DBC2C267FB}" type="slidenum">
              <a:rPr lang="es-AR" smtClean="0"/>
              <a:t>‹Nº›</a:t>
            </a:fld>
            <a:endParaRPr lang="es-AR" dirty="0"/>
          </a:p>
        </p:txBody>
      </p:sp>
    </p:spTree>
    <p:extLst>
      <p:ext uri="{BB962C8B-B14F-4D97-AF65-F5344CB8AC3E}">
        <p14:creationId xmlns:p14="http://schemas.microsoft.com/office/powerpoint/2010/main" val="3678757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0796D661-0719-5947-8850-1DFCBFF65E70}" type="datetimeFigureOut">
              <a:rPr lang="es-AR" smtClean="0"/>
              <a:t>11/12/2023</a:t>
            </a:fld>
            <a:endParaRPr lang="es-AR" dirty="0"/>
          </a:p>
        </p:txBody>
      </p:sp>
      <p:sp>
        <p:nvSpPr>
          <p:cNvPr id="8" name="Footer Placeholder 7"/>
          <p:cNvSpPr>
            <a:spLocks noGrp="1"/>
          </p:cNvSpPr>
          <p:nvPr>
            <p:ph type="ftr" sz="quarter" idx="11"/>
          </p:nvPr>
        </p:nvSpPr>
        <p:spPr/>
        <p:txBody>
          <a:bodyPr/>
          <a:lstStyle/>
          <a:p>
            <a:endParaRPr lang="es-AR" dirty="0"/>
          </a:p>
        </p:txBody>
      </p:sp>
      <p:sp>
        <p:nvSpPr>
          <p:cNvPr id="9" name="Slide Number Placeholder 8"/>
          <p:cNvSpPr>
            <a:spLocks noGrp="1"/>
          </p:cNvSpPr>
          <p:nvPr>
            <p:ph type="sldNum" sz="quarter" idx="12"/>
          </p:nvPr>
        </p:nvSpPr>
        <p:spPr/>
        <p:txBody>
          <a:bodyPr/>
          <a:lstStyle/>
          <a:p>
            <a:fld id="{BE4215A4-6F7D-4D48-8E5B-75DBC2C267FB}" type="slidenum">
              <a:rPr lang="es-AR" smtClean="0"/>
              <a:t>‹Nº›</a:t>
            </a:fld>
            <a:endParaRPr lang="es-AR" dirty="0"/>
          </a:p>
        </p:txBody>
      </p:sp>
    </p:spTree>
    <p:extLst>
      <p:ext uri="{BB962C8B-B14F-4D97-AF65-F5344CB8AC3E}">
        <p14:creationId xmlns:p14="http://schemas.microsoft.com/office/powerpoint/2010/main" val="103211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0796D661-0719-5947-8850-1DFCBFF65E70}" type="datetimeFigureOut">
              <a:rPr lang="es-AR" smtClean="0"/>
              <a:t>11/12/2023</a:t>
            </a:fld>
            <a:endParaRPr lang="es-AR" dirty="0"/>
          </a:p>
        </p:txBody>
      </p:sp>
      <p:sp>
        <p:nvSpPr>
          <p:cNvPr id="4" name="Footer Placeholder 3"/>
          <p:cNvSpPr>
            <a:spLocks noGrp="1"/>
          </p:cNvSpPr>
          <p:nvPr>
            <p:ph type="ftr" sz="quarter" idx="11"/>
          </p:nvPr>
        </p:nvSpPr>
        <p:spPr/>
        <p:txBody>
          <a:bodyPr/>
          <a:lstStyle/>
          <a:p>
            <a:endParaRPr lang="es-AR" dirty="0"/>
          </a:p>
        </p:txBody>
      </p:sp>
      <p:sp>
        <p:nvSpPr>
          <p:cNvPr id="5" name="Slide Number Placeholder 4"/>
          <p:cNvSpPr>
            <a:spLocks noGrp="1"/>
          </p:cNvSpPr>
          <p:nvPr>
            <p:ph type="sldNum" sz="quarter" idx="12"/>
          </p:nvPr>
        </p:nvSpPr>
        <p:spPr/>
        <p:txBody>
          <a:bodyPr/>
          <a:lstStyle/>
          <a:p>
            <a:fld id="{BE4215A4-6F7D-4D48-8E5B-75DBC2C267FB}" type="slidenum">
              <a:rPr lang="es-AR" smtClean="0"/>
              <a:t>‹Nº›</a:t>
            </a:fld>
            <a:endParaRPr lang="es-AR" dirty="0"/>
          </a:p>
        </p:txBody>
      </p:sp>
    </p:spTree>
    <p:extLst>
      <p:ext uri="{BB962C8B-B14F-4D97-AF65-F5344CB8AC3E}">
        <p14:creationId xmlns:p14="http://schemas.microsoft.com/office/powerpoint/2010/main" val="4275129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96D661-0719-5947-8850-1DFCBFF65E70}" type="datetimeFigureOut">
              <a:rPr lang="es-AR" smtClean="0"/>
              <a:t>11/12/2023</a:t>
            </a:fld>
            <a:endParaRPr lang="es-AR" dirty="0"/>
          </a:p>
        </p:txBody>
      </p:sp>
      <p:sp>
        <p:nvSpPr>
          <p:cNvPr id="3" name="Footer Placeholder 2"/>
          <p:cNvSpPr>
            <a:spLocks noGrp="1"/>
          </p:cNvSpPr>
          <p:nvPr>
            <p:ph type="ftr" sz="quarter" idx="11"/>
          </p:nvPr>
        </p:nvSpPr>
        <p:spPr/>
        <p:txBody>
          <a:bodyPr/>
          <a:lstStyle/>
          <a:p>
            <a:endParaRPr lang="es-AR" dirty="0"/>
          </a:p>
        </p:txBody>
      </p:sp>
      <p:sp>
        <p:nvSpPr>
          <p:cNvPr id="4" name="Slide Number Placeholder 3"/>
          <p:cNvSpPr>
            <a:spLocks noGrp="1"/>
          </p:cNvSpPr>
          <p:nvPr>
            <p:ph type="sldNum" sz="quarter" idx="12"/>
          </p:nvPr>
        </p:nvSpPr>
        <p:spPr/>
        <p:txBody>
          <a:bodyPr/>
          <a:lstStyle/>
          <a:p>
            <a:fld id="{BE4215A4-6F7D-4D48-8E5B-75DBC2C267FB}" type="slidenum">
              <a:rPr lang="es-AR" smtClean="0"/>
              <a:t>‹Nº›</a:t>
            </a:fld>
            <a:endParaRPr lang="es-AR" dirty="0"/>
          </a:p>
        </p:txBody>
      </p:sp>
    </p:spTree>
    <p:extLst>
      <p:ext uri="{BB962C8B-B14F-4D97-AF65-F5344CB8AC3E}">
        <p14:creationId xmlns:p14="http://schemas.microsoft.com/office/powerpoint/2010/main" val="1475164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MX"/>
              <a:t>Haz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0796D661-0719-5947-8850-1DFCBFF65E70}" type="datetimeFigureOut">
              <a:rPr lang="es-AR" smtClean="0"/>
              <a:t>11/12/2023</a:t>
            </a:fld>
            <a:endParaRPr lang="es-AR" dirty="0"/>
          </a:p>
        </p:txBody>
      </p:sp>
      <p:sp>
        <p:nvSpPr>
          <p:cNvPr id="6" name="Footer Placeholder 5"/>
          <p:cNvSpPr>
            <a:spLocks noGrp="1"/>
          </p:cNvSpPr>
          <p:nvPr>
            <p:ph type="ftr" sz="quarter" idx="11"/>
          </p:nvPr>
        </p:nvSpPr>
        <p:spPr/>
        <p:txBody>
          <a:bodyPr/>
          <a:lstStyle/>
          <a:p>
            <a:endParaRPr lang="es-AR" dirty="0"/>
          </a:p>
        </p:txBody>
      </p:sp>
      <p:sp>
        <p:nvSpPr>
          <p:cNvPr id="7" name="Slide Number Placeholder 6"/>
          <p:cNvSpPr>
            <a:spLocks noGrp="1"/>
          </p:cNvSpPr>
          <p:nvPr>
            <p:ph type="sldNum" sz="quarter" idx="12"/>
          </p:nvPr>
        </p:nvSpPr>
        <p:spPr/>
        <p:txBody>
          <a:bodyPr/>
          <a:lstStyle/>
          <a:p>
            <a:fld id="{BE4215A4-6F7D-4D48-8E5B-75DBC2C267FB}" type="slidenum">
              <a:rPr lang="es-AR" smtClean="0"/>
              <a:t>‹Nº›</a:t>
            </a:fld>
            <a:endParaRPr lang="es-AR" dirty="0"/>
          </a:p>
        </p:txBody>
      </p:sp>
    </p:spTree>
    <p:extLst>
      <p:ext uri="{BB962C8B-B14F-4D97-AF65-F5344CB8AC3E}">
        <p14:creationId xmlns:p14="http://schemas.microsoft.com/office/powerpoint/2010/main" val="1090527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0796D661-0719-5947-8850-1DFCBFF65E70}" type="datetimeFigureOut">
              <a:rPr lang="es-AR" smtClean="0"/>
              <a:t>11/12/2023</a:t>
            </a:fld>
            <a:endParaRPr lang="es-AR" dirty="0"/>
          </a:p>
        </p:txBody>
      </p:sp>
      <p:sp>
        <p:nvSpPr>
          <p:cNvPr id="6" name="Footer Placeholder 5"/>
          <p:cNvSpPr>
            <a:spLocks noGrp="1"/>
          </p:cNvSpPr>
          <p:nvPr>
            <p:ph type="ftr" sz="quarter" idx="11"/>
          </p:nvPr>
        </p:nvSpPr>
        <p:spPr/>
        <p:txBody>
          <a:bodyPr/>
          <a:lstStyle/>
          <a:p>
            <a:endParaRPr lang="es-AR" dirty="0"/>
          </a:p>
        </p:txBody>
      </p:sp>
      <p:sp>
        <p:nvSpPr>
          <p:cNvPr id="7" name="Slide Number Placeholder 6"/>
          <p:cNvSpPr>
            <a:spLocks noGrp="1"/>
          </p:cNvSpPr>
          <p:nvPr>
            <p:ph type="sldNum" sz="quarter" idx="12"/>
          </p:nvPr>
        </p:nvSpPr>
        <p:spPr/>
        <p:txBody>
          <a:bodyPr/>
          <a:lstStyle/>
          <a:p>
            <a:fld id="{BE4215A4-6F7D-4D48-8E5B-75DBC2C267FB}" type="slidenum">
              <a:rPr lang="es-AR" smtClean="0"/>
              <a:t>‹Nº›</a:t>
            </a:fld>
            <a:endParaRPr lang="es-AR" dirty="0"/>
          </a:p>
        </p:txBody>
      </p:sp>
    </p:spTree>
    <p:extLst>
      <p:ext uri="{BB962C8B-B14F-4D97-AF65-F5344CB8AC3E}">
        <p14:creationId xmlns:p14="http://schemas.microsoft.com/office/powerpoint/2010/main" val="2384403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96D661-0719-5947-8850-1DFCBFF65E70}" type="datetimeFigureOut">
              <a:rPr lang="es-AR" smtClean="0"/>
              <a:t>11/12/2023</a:t>
            </a:fld>
            <a:endParaRPr lang="es-AR"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AR"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E4215A4-6F7D-4D48-8E5B-75DBC2C267FB}" type="slidenum">
              <a:rPr lang="es-AR" smtClean="0"/>
              <a:t>‹Nº›</a:t>
            </a:fld>
            <a:endParaRPr lang="es-AR" dirty="0"/>
          </a:p>
        </p:txBody>
      </p:sp>
    </p:spTree>
    <p:extLst>
      <p:ext uri="{BB962C8B-B14F-4D97-AF65-F5344CB8AC3E}">
        <p14:creationId xmlns:p14="http://schemas.microsoft.com/office/powerpoint/2010/main" val="45820430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Picture 4" descr="Personas con trajes de alta tecnología">
            <a:extLst>
              <a:ext uri="{FF2B5EF4-FFF2-40B4-BE49-F238E27FC236}">
                <a16:creationId xmlns:a16="http://schemas.microsoft.com/office/drawing/2014/main" id="{E9888F0D-D453-4B87-CABD-2B129087B961}"/>
              </a:ext>
            </a:extLst>
          </p:cNvPr>
          <p:cNvPicPr>
            <a:picLocks noChangeAspect="1"/>
          </p:cNvPicPr>
          <p:nvPr/>
        </p:nvPicPr>
        <p:blipFill rotWithShape="1">
          <a:blip r:embed="rId2">
            <a:alphaModFix amt="50000"/>
          </a:blip>
          <a:srcRect b="15730"/>
          <a:stretch/>
        </p:blipFill>
        <p:spPr>
          <a:xfrm>
            <a:off x="20" y="1"/>
            <a:ext cx="12191980" cy="6857999"/>
          </a:xfrm>
          <a:prstGeom prst="rect">
            <a:avLst/>
          </a:prstGeom>
        </p:spPr>
      </p:pic>
      <p:sp>
        <p:nvSpPr>
          <p:cNvPr id="2" name="Título 1">
            <a:extLst>
              <a:ext uri="{FF2B5EF4-FFF2-40B4-BE49-F238E27FC236}">
                <a16:creationId xmlns:a16="http://schemas.microsoft.com/office/drawing/2014/main" id="{8057C03E-D27E-7DA1-5283-5CA8B2E85AF2}"/>
              </a:ext>
            </a:extLst>
          </p:cNvPr>
          <p:cNvSpPr>
            <a:spLocks noGrp="1"/>
          </p:cNvSpPr>
          <p:nvPr>
            <p:ph type="ctrTitle"/>
          </p:nvPr>
        </p:nvSpPr>
        <p:spPr>
          <a:xfrm>
            <a:off x="1524000" y="1122362"/>
            <a:ext cx="9144000" cy="2900518"/>
          </a:xfrm>
        </p:spPr>
        <p:txBody>
          <a:bodyPr>
            <a:normAutofit fontScale="90000"/>
          </a:bodyPr>
          <a:lstStyle/>
          <a:p>
            <a:br>
              <a:rPr lang="es-AR" dirty="0">
                <a:solidFill>
                  <a:srgbClr val="FFFFFF"/>
                </a:solidFill>
              </a:rPr>
            </a:br>
            <a:r>
              <a:rPr lang="es-AR" dirty="0">
                <a:solidFill>
                  <a:srgbClr val="FFFFFF"/>
                </a:solidFill>
              </a:rPr>
              <a:t>Sistema de Recomendación de</a:t>
            </a:r>
            <a:br>
              <a:rPr lang="es-AR" dirty="0">
                <a:solidFill>
                  <a:srgbClr val="FFFFFF"/>
                </a:solidFill>
              </a:rPr>
            </a:br>
            <a:r>
              <a:rPr lang="es-AR" dirty="0">
                <a:solidFill>
                  <a:srgbClr val="FFFFFF"/>
                </a:solidFill>
              </a:rPr>
              <a:t>Animes</a:t>
            </a:r>
            <a:br>
              <a:rPr lang="es-AR" dirty="0">
                <a:solidFill>
                  <a:srgbClr val="FFFFFF"/>
                </a:solidFill>
              </a:rPr>
            </a:br>
            <a:br>
              <a:rPr lang="es-AR" dirty="0">
                <a:solidFill>
                  <a:srgbClr val="FFFFFF"/>
                </a:solidFill>
              </a:rPr>
            </a:br>
            <a:endParaRPr lang="es-AR" dirty="0">
              <a:solidFill>
                <a:srgbClr val="FFFFFF"/>
              </a:solidFill>
            </a:endParaRPr>
          </a:p>
        </p:txBody>
      </p:sp>
      <p:sp>
        <p:nvSpPr>
          <p:cNvPr id="3" name="Subtítulo 2">
            <a:extLst>
              <a:ext uri="{FF2B5EF4-FFF2-40B4-BE49-F238E27FC236}">
                <a16:creationId xmlns:a16="http://schemas.microsoft.com/office/drawing/2014/main" id="{8DE34A9F-C582-7D02-DB85-258717105E62}"/>
              </a:ext>
            </a:extLst>
          </p:cNvPr>
          <p:cNvSpPr>
            <a:spLocks noGrp="1"/>
          </p:cNvSpPr>
          <p:nvPr>
            <p:ph type="subTitle" idx="1"/>
          </p:nvPr>
        </p:nvSpPr>
        <p:spPr>
          <a:xfrm>
            <a:off x="1524000" y="4159404"/>
            <a:ext cx="9144000" cy="1098395"/>
          </a:xfrm>
        </p:spPr>
        <p:txBody>
          <a:bodyPr>
            <a:normAutofit lnSpcReduction="10000"/>
          </a:bodyPr>
          <a:lstStyle/>
          <a:p>
            <a:pPr rtl="0"/>
            <a:r>
              <a:rPr lang="es-MX" sz="1800" dirty="0"/>
              <a:t>Juan Carlos Avalos</a:t>
            </a:r>
          </a:p>
          <a:p>
            <a:pPr rtl="0"/>
            <a:r>
              <a:rPr lang="es-MX" sz="1800" dirty="0"/>
              <a:t>Cecilia Ledesma</a:t>
            </a:r>
          </a:p>
          <a:p>
            <a:pPr rtl="0"/>
            <a:r>
              <a:rPr lang="es-MX" sz="1800" dirty="0"/>
              <a:t>José Mauricio Ballivián</a:t>
            </a:r>
          </a:p>
          <a:p>
            <a:endParaRPr lang="es-AR" dirty="0">
              <a:solidFill>
                <a:srgbClr val="FFFFFF"/>
              </a:solidFill>
            </a:endParaRPr>
          </a:p>
        </p:txBody>
      </p:sp>
    </p:spTree>
    <p:extLst>
      <p:ext uri="{BB962C8B-B14F-4D97-AF65-F5344CB8AC3E}">
        <p14:creationId xmlns:p14="http://schemas.microsoft.com/office/powerpoint/2010/main" val="408961276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A8C922-8105-AC6A-07A7-07DD45EE64CF}"/>
              </a:ext>
            </a:extLst>
          </p:cNvPr>
          <p:cNvSpPr>
            <a:spLocks noGrp="1"/>
          </p:cNvSpPr>
          <p:nvPr>
            <p:ph type="title"/>
          </p:nvPr>
        </p:nvSpPr>
        <p:spPr/>
        <p:txBody>
          <a:bodyPr>
            <a:normAutofit/>
          </a:bodyPr>
          <a:lstStyle/>
          <a:p>
            <a:r>
              <a:rPr lang="es-AR" dirty="0"/>
              <a:t>Análisis Exploratorio de Datos (EDA)</a:t>
            </a:r>
            <a:br>
              <a:rPr lang="es-AR" b="0" dirty="0">
                <a:solidFill>
                  <a:srgbClr val="D4D4D4"/>
                </a:solidFill>
                <a:effectLst/>
                <a:latin typeface="Courier New" panose="02070309020205020404" pitchFamily="49" charset="0"/>
              </a:rPr>
            </a:br>
            <a:endParaRPr lang="es-AR" dirty="0"/>
          </a:p>
        </p:txBody>
      </p:sp>
      <p:sp>
        <p:nvSpPr>
          <p:cNvPr id="3" name="Marcador de contenido 2">
            <a:extLst>
              <a:ext uri="{FF2B5EF4-FFF2-40B4-BE49-F238E27FC236}">
                <a16:creationId xmlns:a16="http://schemas.microsoft.com/office/drawing/2014/main" id="{17710344-F982-2CC4-E8D7-3500BCD082C7}"/>
              </a:ext>
            </a:extLst>
          </p:cNvPr>
          <p:cNvSpPr>
            <a:spLocks noGrp="1"/>
          </p:cNvSpPr>
          <p:nvPr>
            <p:ph idx="1"/>
          </p:nvPr>
        </p:nvSpPr>
        <p:spPr/>
        <p:txBody>
          <a:bodyPr>
            <a:normAutofit/>
          </a:bodyPr>
          <a:lstStyle/>
          <a:p>
            <a:r>
              <a:rPr lang="es-AR" dirty="0"/>
              <a:t>En este paso, realizaremos un Análisis Exploratorio de Datos (EDA) del `</a:t>
            </a:r>
            <a:r>
              <a:rPr lang="es-AR" dirty="0" err="1"/>
              <a:t>full_data</a:t>
            </a:r>
            <a:r>
              <a:rPr lang="es-AR" dirty="0"/>
              <a:t>`. Este análisis nos ayudará a entender mejor las características y distribuciones de los datos, lo cual es esencial para la construcción efectiva de modelos de recomendación. El EDA incluirá:</a:t>
            </a:r>
          </a:p>
          <a:p>
            <a:r>
              <a:rPr lang="es-AR" dirty="0"/>
              <a:t>Eliminamos las columnas no necesarias para simplificar su manejo y enfocarnos en la información relevante.</a:t>
            </a:r>
          </a:p>
          <a:p>
            <a:r>
              <a:rPr lang="es-AR" dirty="0"/>
              <a:t>Integramos en los </a:t>
            </a:r>
            <a:r>
              <a:rPr lang="es-AR" dirty="0" err="1"/>
              <a:t>Dataset</a:t>
            </a:r>
            <a:r>
              <a:rPr lang="es-AR" dirty="0"/>
              <a:t>, quedando un </a:t>
            </a:r>
            <a:r>
              <a:rPr lang="es-AR" dirty="0" err="1"/>
              <a:t>DataSet</a:t>
            </a:r>
            <a:r>
              <a:rPr lang="es-AR" dirty="0"/>
              <a:t> con 16 columnas de información esencial</a:t>
            </a:r>
          </a:p>
          <a:p>
            <a:pPr marL="0" indent="0">
              <a:buNone/>
            </a:pPr>
            <a:br>
              <a:rPr lang="es-AR" b="0" dirty="0">
                <a:solidFill>
                  <a:srgbClr val="D4D4D4"/>
                </a:solidFill>
                <a:effectLst/>
                <a:latin typeface="Courier New" panose="02070309020205020404" pitchFamily="49" charset="0"/>
              </a:rPr>
            </a:br>
            <a:endParaRPr lang="es-AR" b="0" dirty="0">
              <a:solidFill>
                <a:srgbClr val="D4D4D4"/>
              </a:solidFill>
              <a:effectLst/>
              <a:latin typeface="Courier New" panose="02070309020205020404" pitchFamily="49" charset="0"/>
            </a:endParaRPr>
          </a:p>
          <a:p>
            <a:endParaRPr lang="es-AR" dirty="0"/>
          </a:p>
        </p:txBody>
      </p:sp>
    </p:spTree>
    <p:extLst>
      <p:ext uri="{BB962C8B-B14F-4D97-AF65-F5344CB8AC3E}">
        <p14:creationId xmlns:p14="http://schemas.microsoft.com/office/powerpoint/2010/main" val="1071187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4B8127-899E-73E8-7AF2-D7D4D86DBE18}"/>
              </a:ext>
            </a:extLst>
          </p:cNvPr>
          <p:cNvSpPr>
            <a:spLocks noGrp="1"/>
          </p:cNvSpPr>
          <p:nvPr>
            <p:ph type="title"/>
          </p:nvPr>
        </p:nvSpPr>
        <p:spPr>
          <a:xfrm>
            <a:off x="676746" y="609600"/>
            <a:ext cx="3729076" cy="1320800"/>
          </a:xfrm>
        </p:spPr>
        <p:txBody>
          <a:bodyPr anchor="ctr">
            <a:normAutofit fontScale="90000"/>
          </a:bodyPr>
          <a:lstStyle/>
          <a:p>
            <a:r>
              <a:rPr lang="es-AR" dirty="0"/>
              <a:t>Distribución de Calificaciones Promedio (Score)</a:t>
            </a:r>
          </a:p>
        </p:txBody>
      </p:sp>
      <p:sp>
        <p:nvSpPr>
          <p:cNvPr id="2054" name="Content Placeholder 2053">
            <a:extLst>
              <a:ext uri="{FF2B5EF4-FFF2-40B4-BE49-F238E27FC236}">
                <a16:creationId xmlns:a16="http://schemas.microsoft.com/office/drawing/2014/main" id="{9945D2B7-79DC-05F0-4EC0-5437D8F6647B}"/>
              </a:ext>
            </a:extLst>
          </p:cNvPr>
          <p:cNvSpPr>
            <a:spLocks noGrp="1"/>
          </p:cNvSpPr>
          <p:nvPr>
            <p:ph idx="1"/>
          </p:nvPr>
        </p:nvSpPr>
        <p:spPr>
          <a:xfrm>
            <a:off x="685167" y="2160590"/>
            <a:ext cx="4799378" cy="2586774"/>
          </a:xfrm>
        </p:spPr>
        <p:txBody>
          <a:bodyPr>
            <a:normAutofit fontScale="25000" lnSpcReduction="20000"/>
          </a:bodyPr>
          <a:lstStyle/>
          <a:p>
            <a:r>
              <a:rPr lang="es-AR" sz="5600" dirty="0"/>
              <a:t>La distribución de las calificaciones es aproximadamente normal con una ligera inclinación hacia la derecha, indicando que hay más animes con calificaciones altas que bajos.</a:t>
            </a:r>
          </a:p>
          <a:p>
            <a:r>
              <a:rPr lang="es-AR" sz="5600" dirty="0"/>
              <a:t>La mayoría de las calificaciones se concentran alrededor del rango de 6 a 8, lo que sugiere que los usuarios tienden a dar calificaciones positivas.</a:t>
            </a:r>
          </a:p>
          <a:p>
            <a:r>
              <a:rPr lang="es-AR" sz="5600" dirty="0"/>
              <a:t>Hay relativamente pocos animes con calificaciones muy bajas (menores a 4) o muy altas (mayores a 9), lo que podría indicar que los usuarios son moderados en sus calificaciones extremas o que el conjunto de datos no incluye muchos animes con percepciones extremadamente negativas o positivas.</a:t>
            </a:r>
          </a:p>
          <a:p>
            <a:r>
              <a:rPr lang="es-AR" sz="5600" dirty="0"/>
              <a:t>El pico de la distribución está entre 7 y 8, lo que podría considerarse como la 'calificación típica' dada por los usuarios en este conjunto de datos.</a:t>
            </a:r>
          </a:p>
          <a:p>
            <a:pPr marL="0" indent="0">
              <a:buNone/>
            </a:pPr>
            <a:br>
              <a:rPr lang="es-AR" b="0" dirty="0">
                <a:solidFill>
                  <a:srgbClr val="D4D4D4"/>
                </a:solidFill>
                <a:effectLst/>
                <a:latin typeface="Courier New" panose="02070309020205020404" pitchFamily="49" charset="0"/>
              </a:rPr>
            </a:br>
            <a:endParaRPr lang="es-AR" b="0" dirty="0">
              <a:solidFill>
                <a:srgbClr val="D4D4D4"/>
              </a:solidFill>
              <a:effectLst/>
              <a:latin typeface="Courier New" panose="02070309020205020404" pitchFamily="49" charset="0"/>
            </a:endParaRPr>
          </a:p>
          <a:p>
            <a:endParaRPr lang="en-US" dirty="0"/>
          </a:p>
        </p:txBody>
      </p:sp>
      <p:pic>
        <p:nvPicPr>
          <p:cNvPr id="2050" name="Picture 2">
            <a:extLst>
              <a:ext uri="{FF2B5EF4-FFF2-40B4-BE49-F238E27FC236}">
                <a16:creationId xmlns:a16="http://schemas.microsoft.com/office/drawing/2014/main" id="{AB0C9CFF-824E-B138-618C-8A9895D175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780" r="1" b="1"/>
          <a:stretch/>
        </p:blipFill>
        <p:spPr bwMode="auto">
          <a:xfrm>
            <a:off x="5772643" y="2049466"/>
            <a:ext cx="4602747" cy="3560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836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C8C193-B1F9-1C3C-E067-5379EC6E4FA1}"/>
              </a:ext>
            </a:extLst>
          </p:cNvPr>
          <p:cNvSpPr>
            <a:spLocks noGrp="1"/>
          </p:cNvSpPr>
          <p:nvPr>
            <p:ph type="title"/>
          </p:nvPr>
        </p:nvSpPr>
        <p:spPr>
          <a:xfrm>
            <a:off x="676746" y="609600"/>
            <a:ext cx="6563298" cy="1320799"/>
          </a:xfrm>
        </p:spPr>
        <p:txBody>
          <a:bodyPr anchor="ctr">
            <a:normAutofit fontScale="90000"/>
          </a:bodyPr>
          <a:lstStyle/>
          <a:p>
            <a:r>
              <a:rPr lang="es-AR" dirty="0"/>
              <a:t>Distribución de Calificaciones de Usuarios (</a:t>
            </a:r>
            <a:r>
              <a:rPr lang="es-AR" dirty="0" err="1"/>
              <a:t>rating_x</a:t>
            </a:r>
            <a:r>
              <a:rPr lang="es-AR" dirty="0"/>
              <a:t> y </a:t>
            </a:r>
            <a:r>
              <a:rPr lang="es-AR" dirty="0" err="1"/>
              <a:t>rating_y</a:t>
            </a:r>
            <a:r>
              <a:rPr lang="es-AR" dirty="0"/>
              <a:t>)</a:t>
            </a:r>
          </a:p>
        </p:txBody>
      </p:sp>
      <p:sp>
        <p:nvSpPr>
          <p:cNvPr id="3078" name="Content Placeholder 3077">
            <a:extLst>
              <a:ext uri="{FF2B5EF4-FFF2-40B4-BE49-F238E27FC236}">
                <a16:creationId xmlns:a16="http://schemas.microsoft.com/office/drawing/2014/main" id="{FEF6AF8D-8BF8-889F-2B37-A97725C943BE}"/>
              </a:ext>
            </a:extLst>
          </p:cNvPr>
          <p:cNvSpPr>
            <a:spLocks noGrp="1"/>
          </p:cNvSpPr>
          <p:nvPr>
            <p:ph idx="1"/>
          </p:nvPr>
        </p:nvSpPr>
        <p:spPr>
          <a:xfrm>
            <a:off x="685167" y="2160589"/>
            <a:ext cx="5725950" cy="4315367"/>
          </a:xfrm>
        </p:spPr>
        <p:txBody>
          <a:bodyPr>
            <a:normAutofit fontScale="25000" lnSpcReduction="20000"/>
          </a:bodyPr>
          <a:lstStyle/>
          <a:p>
            <a:r>
              <a:rPr lang="es-AR" sz="4800" dirty="0"/>
              <a:t>La distribución de `</a:t>
            </a:r>
            <a:r>
              <a:rPr lang="es-AR" sz="4800" dirty="0" err="1"/>
              <a:t>rating_x</a:t>
            </a:r>
            <a:r>
              <a:rPr lang="es-AR" sz="4800" dirty="0"/>
              <a:t>` muestra una concentración masiva en el valor 0, lo que podría indicar una gran cantidad de calificaciones no otorgadas o posiblemente valores faltantes o reservados para usuarios que no han dado una calificación.</a:t>
            </a:r>
          </a:p>
          <a:p>
            <a:r>
              <a:rPr lang="es-AR" sz="4800" dirty="0"/>
              <a:t>La distribución de `</a:t>
            </a:r>
            <a:r>
              <a:rPr lang="es-AR" sz="4800" dirty="0" err="1"/>
              <a:t>rating_y</a:t>
            </a:r>
            <a:r>
              <a:rPr lang="es-AR" sz="4800" dirty="0"/>
              <a:t>` parece más uniformemente distribuida entre 4 y 10, lo que sugiere que estos son los valores de calificación efectivamente utilizados por los usuarios.</a:t>
            </a:r>
          </a:p>
          <a:p>
            <a:r>
              <a:rPr lang="es-AR" sz="4800" dirty="0"/>
              <a:t>Hay picos claros en los valores enteros para `</a:t>
            </a:r>
            <a:r>
              <a:rPr lang="es-AR" sz="4800" dirty="0" err="1"/>
              <a:t>rating_y</a:t>
            </a:r>
            <a:r>
              <a:rPr lang="es-AR" sz="4800" dirty="0"/>
              <a:t>`, especialmente alrededor de 6, 8 y 10, lo cual es común en sistemas de calificación donde los usuarios tienden a dar calificaciones enteras en lugar de decimales.</a:t>
            </a:r>
          </a:p>
          <a:p>
            <a:r>
              <a:rPr lang="es-AR" sz="4800" dirty="0"/>
              <a:t>La presencia de calificaciones altas en `</a:t>
            </a:r>
            <a:r>
              <a:rPr lang="es-AR" sz="4800" dirty="0" err="1"/>
              <a:t>rating_y</a:t>
            </a:r>
            <a:r>
              <a:rPr lang="es-AR" sz="4800" dirty="0"/>
              <a:t>` es notable, con muchos animes recibiendo las calificaciones más altas posibles.</a:t>
            </a:r>
          </a:p>
          <a:p>
            <a:r>
              <a:rPr lang="es-AR" sz="4800" dirty="0"/>
              <a:t>Para abordar las calificaciones en 0 de `</a:t>
            </a:r>
            <a:r>
              <a:rPr lang="es-AR" sz="4800" dirty="0" err="1"/>
              <a:t>rating_x</a:t>
            </a:r>
            <a:r>
              <a:rPr lang="es-AR" sz="4800" dirty="0"/>
              <a:t>`, se debería clarificar el significado de estos datos. Si representan valores faltantes, podrían ser excluidos del análisis o imputados basándose en alguna métrica, como la media de las calificaciones no nulas del usuario. </a:t>
            </a:r>
          </a:p>
          <a:p>
            <a:r>
              <a:rPr lang="es-AR" sz="4800" dirty="0"/>
              <a:t>Esta información es esencial para diseñar y afinar nuestro algoritmo de recomendación para que refleje con precisión las preferencias de los usuarios y para garantizar que las recomendaciones sean relevantes y personalizadas.</a:t>
            </a:r>
          </a:p>
          <a:p>
            <a:pPr marL="0" indent="0">
              <a:buNone/>
            </a:pPr>
            <a:endParaRPr lang="en-US" dirty="0"/>
          </a:p>
        </p:txBody>
      </p:sp>
      <p:pic>
        <p:nvPicPr>
          <p:cNvPr id="3074" name="Picture 2">
            <a:extLst>
              <a:ext uri="{FF2B5EF4-FFF2-40B4-BE49-F238E27FC236}">
                <a16:creationId xmlns:a16="http://schemas.microsoft.com/office/drawing/2014/main" id="{EFAC0984-B2F2-C3D5-E961-44D5D6229F1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11117" y="1930399"/>
            <a:ext cx="5338297" cy="3906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006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420FBE-60B1-44C1-5060-658A684AFF84}"/>
              </a:ext>
            </a:extLst>
          </p:cNvPr>
          <p:cNvSpPr>
            <a:spLocks noGrp="1"/>
          </p:cNvSpPr>
          <p:nvPr>
            <p:ph type="title"/>
          </p:nvPr>
        </p:nvSpPr>
        <p:spPr>
          <a:xfrm>
            <a:off x="676746" y="609600"/>
            <a:ext cx="4737936" cy="1320800"/>
          </a:xfrm>
        </p:spPr>
        <p:txBody>
          <a:bodyPr anchor="ctr">
            <a:normAutofit fontScale="90000"/>
          </a:bodyPr>
          <a:lstStyle/>
          <a:p>
            <a:r>
              <a:rPr lang="es-AR" dirty="0"/>
              <a:t>Distribución de la Longitud de Episodios por Tipo Anime</a:t>
            </a:r>
          </a:p>
        </p:txBody>
      </p:sp>
      <p:sp>
        <p:nvSpPr>
          <p:cNvPr id="5126" name="Content Placeholder 5125">
            <a:extLst>
              <a:ext uri="{FF2B5EF4-FFF2-40B4-BE49-F238E27FC236}">
                <a16:creationId xmlns:a16="http://schemas.microsoft.com/office/drawing/2014/main" id="{5D347E64-4254-CDDD-D68D-A1511BB2446C}"/>
              </a:ext>
            </a:extLst>
          </p:cNvPr>
          <p:cNvSpPr>
            <a:spLocks noGrp="1"/>
          </p:cNvSpPr>
          <p:nvPr>
            <p:ph idx="1"/>
          </p:nvPr>
        </p:nvSpPr>
        <p:spPr>
          <a:xfrm>
            <a:off x="685167" y="2160589"/>
            <a:ext cx="3720916" cy="3560733"/>
          </a:xfrm>
        </p:spPr>
        <p:txBody>
          <a:bodyPr>
            <a:normAutofit fontScale="85000" lnSpcReduction="20000"/>
          </a:bodyPr>
          <a:lstStyle/>
          <a:p>
            <a:r>
              <a:rPr lang="es-AR" dirty="0"/>
              <a:t>Los animes de tipo TV muestran una amplia variabilidad en el número de episodios</a:t>
            </a:r>
          </a:p>
          <a:p>
            <a:r>
              <a:rPr lang="es-AR" dirty="0"/>
              <a:t>En contraste, las películas, </a:t>
            </a:r>
            <a:r>
              <a:rPr lang="es-AR" dirty="0" err="1"/>
              <a:t>OVAs</a:t>
            </a:r>
            <a:r>
              <a:rPr lang="es-AR" dirty="0"/>
              <a:t>, especiales y </a:t>
            </a:r>
            <a:r>
              <a:rPr lang="es-AR" dirty="0" err="1"/>
              <a:t>ONAs</a:t>
            </a:r>
            <a:r>
              <a:rPr lang="es-AR" dirty="0"/>
              <a:t> tienden a tener una duración mucho más corta y consistente.</a:t>
            </a:r>
          </a:p>
          <a:p>
            <a:r>
              <a:rPr lang="es-AR" dirty="0"/>
              <a:t>Los valores atípicos en la categoría de TV sugieren la presencia de series anómalamente largas.</a:t>
            </a:r>
          </a:p>
          <a:p>
            <a:r>
              <a:rPr lang="es-AR" dirty="0"/>
              <a:t>Esta información puede ser útil para un sistema de recomendación, ya que las preferencias de duración del anime pueden variar significativamente entre los usuarios. </a:t>
            </a:r>
            <a:endParaRPr lang="en-US" dirty="0"/>
          </a:p>
        </p:txBody>
      </p:sp>
      <p:pic>
        <p:nvPicPr>
          <p:cNvPr id="4" name="Picture 4">
            <a:extLst>
              <a:ext uri="{FF2B5EF4-FFF2-40B4-BE49-F238E27FC236}">
                <a16:creationId xmlns:a16="http://schemas.microsoft.com/office/drawing/2014/main" id="{05B9C373-F7B1-EC58-0710-44A31B426BB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89929" y="1930400"/>
            <a:ext cx="6364942" cy="3790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376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7E58F2-8B11-7EEA-80EA-1EA8828289A3}"/>
              </a:ext>
            </a:extLst>
          </p:cNvPr>
          <p:cNvSpPr>
            <a:spLocks noGrp="1"/>
          </p:cNvSpPr>
          <p:nvPr>
            <p:ph type="title"/>
          </p:nvPr>
        </p:nvSpPr>
        <p:spPr>
          <a:xfrm>
            <a:off x="677334" y="609600"/>
            <a:ext cx="8596668" cy="1320800"/>
          </a:xfrm>
        </p:spPr>
        <p:txBody>
          <a:bodyPr anchor="t">
            <a:normAutofit/>
          </a:bodyPr>
          <a:lstStyle/>
          <a:p>
            <a:r>
              <a:rPr lang="es-AR" dirty="0"/>
              <a:t>Matriz de Correlación de Característica Numéricas</a:t>
            </a:r>
          </a:p>
        </p:txBody>
      </p:sp>
      <p:sp>
        <p:nvSpPr>
          <p:cNvPr id="6152" name="Content Placeholder 6149">
            <a:extLst>
              <a:ext uri="{FF2B5EF4-FFF2-40B4-BE49-F238E27FC236}">
                <a16:creationId xmlns:a16="http://schemas.microsoft.com/office/drawing/2014/main" id="{85FEABF0-512C-3A00-119A-6D08DE5B9B8F}"/>
              </a:ext>
            </a:extLst>
          </p:cNvPr>
          <p:cNvSpPr>
            <a:spLocks noGrp="1"/>
          </p:cNvSpPr>
          <p:nvPr>
            <p:ph idx="1"/>
          </p:nvPr>
        </p:nvSpPr>
        <p:spPr>
          <a:xfrm>
            <a:off x="677334" y="2160589"/>
            <a:ext cx="3957349" cy="3880773"/>
          </a:xfrm>
        </p:spPr>
        <p:txBody>
          <a:bodyPr>
            <a:normAutofit/>
          </a:bodyPr>
          <a:lstStyle/>
          <a:p>
            <a:endParaRPr lang="en-US" sz="1400" dirty="0"/>
          </a:p>
          <a:p>
            <a:r>
              <a:rPr lang="en-US" sz="1400" dirty="0"/>
              <a:t>La </a:t>
            </a:r>
            <a:r>
              <a:rPr lang="en-US" sz="1400" dirty="0" err="1"/>
              <a:t>relación</a:t>
            </a:r>
            <a:r>
              <a:rPr lang="en-US" sz="1400" dirty="0"/>
              <a:t> entre la </a:t>
            </a:r>
            <a:r>
              <a:rPr lang="en-US" sz="1400" dirty="0" err="1"/>
              <a:t>calificación</a:t>
            </a:r>
            <a:r>
              <a:rPr lang="en-US" sz="1400" dirty="0"/>
              <a:t> de </a:t>
            </a:r>
            <a:r>
              <a:rPr lang="en-US" sz="1400" dirty="0" err="1"/>
              <a:t>los</a:t>
            </a:r>
            <a:r>
              <a:rPr lang="en-US" sz="1400" dirty="0"/>
              <a:t> </a:t>
            </a:r>
            <a:r>
              <a:rPr lang="en-US" sz="1400" dirty="0" err="1"/>
              <a:t>animes</a:t>
            </a:r>
            <a:r>
              <a:rPr lang="en-US" sz="1400" dirty="0"/>
              <a:t> (Score) y </a:t>
            </a:r>
            <a:r>
              <a:rPr lang="en-US" sz="1400" dirty="0" err="1"/>
              <a:t>otros</a:t>
            </a:r>
            <a:r>
              <a:rPr lang="en-US" sz="1400" dirty="0"/>
              <a:t> </a:t>
            </a:r>
            <a:r>
              <a:rPr lang="en-US" sz="1400" dirty="0" err="1"/>
              <a:t>factores</a:t>
            </a:r>
            <a:r>
              <a:rPr lang="en-US" sz="1400" dirty="0"/>
              <a:t> </a:t>
            </a:r>
            <a:r>
              <a:rPr lang="en-US" sz="1400" dirty="0" err="1"/>
              <a:t>como</a:t>
            </a:r>
            <a:r>
              <a:rPr lang="en-US" sz="1400" dirty="0"/>
              <a:t> </a:t>
            </a:r>
            <a:r>
              <a:rPr lang="en-US" sz="1400" dirty="0" err="1"/>
              <a:t>el</a:t>
            </a:r>
            <a:r>
              <a:rPr lang="en-US" sz="1400" dirty="0"/>
              <a:t> </a:t>
            </a:r>
            <a:r>
              <a:rPr lang="en-US" sz="1400" dirty="0" err="1"/>
              <a:t>número</a:t>
            </a:r>
            <a:r>
              <a:rPr lang="en-US" sz="1400" dirty="0"/>
              <a:t> de </a:t>
            </a:r>
            <a:r>
              <a:rPr lang="en-US" sz="1400" dirty="0" err="1"/>
              <a:t>miembros</a:t>
            </a:r>
            <a:r>
              <a:rPr lang="en-US" sz="1400" dirty="0"/>
              <a:t> (Members) </a:t>
            </a:r>
            <a:r>
              <a:rPr lang="en-US" sz="1400" dirty="0" err="1"/>
              <a:t>podría</a:t>
            </a:r>
            <a:r>
              <a:rPr lang="en-US" sz="1400" dirty="0"/>
              <a:t> </a:t>
            </a:r>
            <a:r>
              <a:rPr lang="en-US" sz="1400" dirty="0" err="1"/>
              <a:t>indicar</a:t>
            </a:r>
            <a:r>
              <a:rPr lang="en-US" sz="1400" dirty="0"/>
              <a:t> que </a:t>
            </a:r>
            <a:r>
              <a:rPr lang="en-US" sz="1400" dirty="0" err="1"/>
              <a:t>animes</a:t>
            </a:r>
            <a:r>
              <a:rPr lang="en-US" sz="1400" dirty="0"/>
              <a:t> </a:t>
            </a:r>
            <a:r>
              <a:rPr lang="en-US" sz="1400" dirty="0" err="1"/>
              <a:t>más</a:t>
            </a:r>
            <a:r>
              <a:rPr lang="en-US" sz="1400" dirty="0"/>
              <a:t> </a:t>
            </a:r>
            <a:r>
              <a:rPr lang="en-US" sz="1400" dirty="0" err="1"/>
              <a:t>populares</a:t>
            </a:r>
            <a:r>
              <a:rPr lang="en-US" sz="1400" dirty="0"/>
              <a:t> o </a:t>
            </a:r>
            <a:r>
              <a:rPr lang="en-US" sz="1400" dirty="0" err="1"/>
              <a:t>conocidos</a:t>
            </a:r>
            <a:r>
              <a:rPr lang="en-US" sz="1400" dirty="0"/>
              <a:t> </a:t>
            </a:r>
            <a:r>
              <a:rPr lang="en-US" sz="1400" dirty="0" err="1"/>
              <a:t>tienden</a:t>
            </a:r>
            <a:r>
              <a:rPr lang="en-US" sz="1400" dirty="0"/>
              <a:t> a </a:t>
            </a:r>
            <a:r>
              <a:rPr lang="en-US" sz="1400" dirty="0" err="1"/>
              <a:t>recibir</a:t>
            </a:r>
            <a:r>
              <a:rPr lang="en-US" sz="1400" dirty="0"/>
              <a:t> </a:t>
            </a:r>
            <a:r>
              <a:rPr lang="en-US" sz="1400" dirty="0" err="1"/>
              <a:t>calificaciones</a:t>
            </a:r>
            <a:r>
              <a:rPr lang="en-US" sz="1400" dirty="0"/>
              <a:t> </a:t>
            </a:r>
            <a:r>
              <a:rPr lang="en-US" sz="1400" dirty="0" err="1"/>
              <a:t>más</a:t>
            </a:r>
            <a:r>
              <a:rPr lang="en-US" sz="1400" dirty="0"/>
              <a:t> </a:t>
            </a:r>
            <a:r>
              <a:rPr lang="en-US" sz="1400" dirty="0" err="1"/>
              <a:t>altas</a:t>
            </a:r>
            <a:r>
              <a:rPr lang="en-US" sz="1400" dirty="0"/>
              <a:t>.</a:t>
            </a:r>
          </a:p>
          <a:p>
            <a:pPr marL="0" indent="0">
              <a:buNone/>
            </a:pPr>
            <a:endParaRPr lang="en-US" sz="1400" dirty="0"/>
          </a:p>
          <a:p>
            <a:r>
              <a:rPr lang="en-US" sz="1400" dirty="0"/>
              <a:t>La </a:t>
            </a:r>
            <a:r>
              <a:rPr lang="en-US" sz="1400" dirty="0" err="1"/>
              <a:t>correlación</a:t>
            </a:r>
            <a:r>
              <a:rPr lang="en-US" sz="1400" dirty="0"/>
              <a:t> entre </a:t>
            </a:r>
            <a:r>
              <a:rPr lang="en-US" sz="1400" dirty="0" err="1"/>
              <a:t>el</a:t>
            </a:r>
            <a:r>
              <a:rPr lang="en-US" sz="1400" dirty="0"/>
              <a:t> </a:t>
            </a:r>
            <a:r>
              <a:rPr lang="en-US" sz="1400" dirty="0" err="1"/>
              <a:t>número</a:t>
            </a:r>
            <a:r>
              <a:rPr lang="en-US" sz="1400" dirty="0"/>
              <a:t> de </a:t>
            </a:r>
            <a:r>
              <a:rPr lang="en-US" sz="1400" dirty="0" err="1"/>
              <a:t>episodios</a:t>
            </a:r>
            <a:r>
              <a:rPr lang="en-US" sz="1400" dirty="0"/>
              <a:t> y </a:t>
            </a:r>
            <a:r>
              <a:rPr lang="en-US" sz="1400" dirty="0" err="1"/>
              <a:t>otros</a:t>
            </a:r>
            <a:r>
              <a:rPr lang="en-US" sz="1400" dirty="0"/>
              <a:t> </a:t>
            </a:r>
            <a:r>
              <a:rPr lang="en-US" sz="1400" dirty="0" err="1"/>
              <a:t>factores</a:t>
            </a:r>
            <a:r>
              <a:rPr lang="en-US" sz="1400" dirty="0"/>
              <a:t> </a:t>
            </a:r>
            <a:r>
              <a:rPr lang="en-US" sz="1400" dirty="0" err="1"/>
              <a:t>también</a:t>
            </a:r>
            <a:r>
              <a:rPr lang="en-US" sz="1400" dirty="0"/>
              <a:t> </a:t>
            </a:r>
            <a:r>
              <a:rPr lang="en-US" sz="1400" dirty="0" err="1"/>
              <a:t>puede</a:t>
            </a:r>
            <a:r>
              <a:rPr lang="en-US" sz="1400" dirty="0"/>
              <a:t> ser </a:t>
            </a:r>
            <a:r>
              <a:rPr lang="en-US" sz="1400" dirty="0" err="1"/>
              <a:t>significativa</a:t>
            </a:r>
            <a:r>
              <a:rPr lang="en-US" sz="1400" dirty="0"/>
              <a:t>. </a:t>
            </a:r>
          </a:p>
        </p:txBody>
      </p:sp>
      <p:pic>
        <p:nvPicPr>
          <p:cNvPr id="6146" name="Picture 2">
            <a:extLst>
              <a:ext uri="{FF2B5EF4-FFF2-40B4-BE49-F238E27FC236}">
                <a16:creationId xmlns:a16="http://schemas.microsoft.com/office/drawing/2014/main" id="{414CDD97-4890-E87B-88CB-E064601AB9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361"/>
          <a:stretch/>
        </p:blipFill>
        <p:spPr bwMode="auto">
          <a:xfrm>
            <a:off x="4857451" y="2159331"/>
            <a:ext cx="4415050" cy="388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496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C8C7E8-437F-78D5-5D89-00F600148426}"/>
              </a:ext>
            </a:extLst>
          </p:cNvPr>
          <p:cNvSpPr>
            <a:spLocks noGrp="1"/>
          </p:cNvSpPr>
          <p:nvPr>
            <p:ph type="title"/>
          </p:nvPr>
        </p:nvSpPr>
        <p:spPr>
          <a:xfrm>
            <a:off x="677334" y="609600"/>
            <a:ext cx="8596668" cy="1320800"/>
          </a:xfrm>
        </p:spPr>
        <p:txBody>
          <a:bodyPr anchor="t">
            <a:normAutofit/>
          </a:bodyPr>
          <a:lstStyle/>
          <a:p>
            <a:r>
              <a:rPr lang="es-AR" dirty="0"/>
              <a:t>Popularidad de Géneros de Anime en el conjunto de datos</a:t>
            </a:r>
          </a:p>
        </p:txBody>
      </p:sp>
      <p:sp>
        <p:nvSpPr>
          <p:cNvPr id="4102" name="Content Placeholder 4101">
            <a:extLst>
              <a:ext uri="{FF2B5EF4-FFF2-40B4-BE49-F238E27FC236}">
                <a16:creationId xmlns:a16="http://schemas.microsoft.com/office/drawing/2014/main" id="{6C6D90A3-3D88-CC5A-FB5C-321A4919D337}"/>
              </a:ext>
            </a:extLst>
          </p:cNvPr>
          <p:cNvSpPr>
            <a:spLocks noGrp="1"/>
          </p:cNvSpPr>
          <p:nvPr>
            <p:ph idx="1"/>
          </p:nvPr>
        </p:nvSpPr>
        <p:spPr>
          <a:xfrm>
            <a:off x="677334" y="2160589"/>
            <a:ext cx="3957349" cy="3880773"/>
          </a:xfrm>
        </p:spPr>
        <p:txBody>
          <a:bodyPr>
            <a:normAutofit fontScale="85000" lnSpcReduction="10000"/>
          </a:bodyPr>
          <a:lstStyle/>
          <a:p>
            <a:r>
              <a:rPr lang="en-US" dirty="0"/>
              <a:t>Los </a:t>
            </a:r>
            <a:r>
              <a:rPr lang="en-US" dirty="0" err="1"/>
              <a:t>géneros</a:t>
            </a:r>
            <a:r>
              <a:rPr lang="en-US" dirty="0"/>
              <a:t> </a:t>
            </a:r>
            <a:r>
              <a:rPr lang="en-US" dirty="0" err="1"/>
              <a:t>más</a:t>
            </a:r>
            <a:r>
              <a:rPr lang="en-US" dirty="0"/>
              <a:t> </a:t>
            </a:r>
            <a:r>
              <a:rPr lang="en-US" dirty="0" err="1"/>
              <a:t>frecuentes</a:t>
            </a:r>
            <a:r>
              <a:rPr lang="en-US" dirty="0"/>
              <a:t> </a:t>
            </a:r>
            <a:r>
              <a:rPr lang="en-US" dirty="0" err="1"/>
              <a:t>podrían</a:t>
            </a:r>
            <a:r>
              <a:rPr lang="en-US" dirty="0"/>
              <a:t> </a:t>
            </a:r>
            <a:r>
              <a:rPr lang="en-US" dirty="0" err="1"/>
              <a:t>influir</a:t>
            </a:r>
            <a:r>
              <a:rPr lang="en-US" dirty="0"/>
              <a:t> </a:t>
            </a:r>
            <a:r>
              <a:rPr lang="en-US" dirty="0" err="1"/>
              <a:t>en</a:t>
            </a:r>
            <a:r>
              <a:rPr lang="en-US" dirty="0"/>
              <a:t> las </a:t>
            </a:r>
            <a:r>
              <a:rPr lang="en-US" dirty="0" err="1"/>
              <a:t>recomendaciones</a:t>
            </a:r>
            <a:r>
              <a:rPr lang="en-US" dirty="0"/>
              <a:t> </a:t>
            </a:r>
            <a:r>
              <a:rPr lang="en-US" dirty="0" err="1"/>
              <a:t>iniciales</a:t>
            </a:r>
            <a:r>
              <a:rPr lang="en-US" dirty="0"/>
              <a:t> para </a:t>
            </a:r>
            <a:r>
              <a:rPr lang="en-US" dirty="0" err="1"/>
              <a:t>nuevos</a:t>
            </a:r>
            <a:r>
              <a:rPr lang="en-US" dirty="0"/>
              <a:t> </a:t>
            </a:r>
            <a:r>
              <a:rPr lang="en-US" dirty="0" err="1"/>
              <a:t>usuarios</a:t>
            </a:r>
            <a:r>
              <a:rPr lang="en-US" dirty="0"/>
              <a:t> o para </a:t>
            </a:r>
            <a:r>
              <a:rPr lang="en-US" dirty="0" err="1"/>
              <a:t>mejorar</a:t>
            </a:r>
            <a:r>
              <a:rPr lang="en-US" dirty="0"/>
              <a:t> las </a:t>
            </a:r>
            <a:r>
              <a:rPr lang="en-US" dirty="0" err="1"/>
              <a:t>recomendaciones</a:t>
            </a:r>
            <a:r>
              <a:rPr lang="en-US" dirty="0"/>
              <a:t> </a:t>
            </a:r>
            <a:r>
              <a:rPr lang="en-US" dirty="0" err="1"/>
              <a:t>basadas</a:t>
            </a:r>
            <a:r>
              <a:rPr lang="en-US" dirty="0"/>
              <a:t> </a:t>
            </a:r>
            <a:r>
              <a:rPr lang="en-US" dirty="0" err="1"/>
              <a:t>en</a:t>
            </a:r>
            <a:r>
              <a:rPr lang="en-US" dirty="0"/>
              <a:t> </a:t>
            </a:r>
            <a:r>
              <a:rPr lang="en-US" dirty="0" err="1"/>
              <a:t>contenido</a:t>
            </a:r>
            <a:r>
              <a:rPr lang="en-US" dirty="0"/>
              <a:t>.</a:t>
            </a:r>
          </a:p>
          <a:p>
            <a:r>
              <a:rPr lang="en-US" dirty="0"/>
              <a:t>La </a:t>
            </a:r>
            <a:r>
              <a:rPr lang="en-US" dirty="0" err="1"/>
              <a:t>presencia</a:t>
            </a:r>
            <a:r>
              <a:rPr lang="en-US" dirty="0"/>
              <a:t> de </a:t>
            </a:r>
            <a:r>
              <a:rPr lang="en-US" dirty="0" err="1"/>
              <a:t>géneros</a:t>
            </a:r>
            <a:r>
              <a:rPr lang="en-US" dirty="0"/>
              <a:t> con </a:t>
            </a:r>
            <a:r>
              <a:rPr lang="en-US" dirty="0" err="1"/>
              <a:t>menor</a:t>
            </a:r>
            <a:r>
              <a:rPr lang="en-US" dirty="0"/>
              <a:t> </a:t>
            </a:r>
            <a:r>
              <a:rPr lang="en-US" dirty="0" err="1"/>
              <a:t>frecuencia</a:t>
            </a:r>
            <a:r>
              <a:rPr lang="en-US" dirty="0"/>
              <a:t> </a:t>
            </a:r>
            <a:r>
              <a:rPr lang="en-US" dirty="0" err="1"/>
              <a:t>sugiere</a:t>
            </a:r>
            <a:r>
              <a:rPr lang="en-US" dirty="0"/>
              <a:t> </a:t>
            </a:r>
            <a:r>
              <a:rPr lang="en-US" dirty="0" err="1"/>
              <a:t>una</a:t>
            </a:r>
            <a:r>
              <a:rPr lang="en-US" dirty="0"/>
              <a:t> </a:t>
            </a:r>
            <a:r>
              <a:rPr lang="en-US" dirty="0" err="1"/>
              <a:t>diversidad</a:t>
            </a:r>
            <a:r>
              <a:rPr lang="en-US" dirty="0"/>
              <a:t> </a:t>
            </a:r>
            <a:r>
              <a:rPr lang="en-US" dirty="0" err="1"/>
              <a:t>en</a:t>
            </a:r>
            <a:r>
              <a:rPr lang="en-US" dirty="0"/>
              <a:t> </a:t>
            </a:r>
            <a:r>
              <a:rPr lang="en-US" dirty="0" err="1"/>
              <a:t>el</a:t>
            </a:r>
            <a:r>
              <a:rPr lang="en-US" dirty="0"/>
              <a:t> </a:t>
            </a:r>
            <a:r>
              <a:rPr lang="en-US" dirty="0" err="1"/>
              <a:t>contenido</a:t>
            </a:r>
            <a:r>
              <a:rPr lang="en-US" dirty="0"/>
              <a:t>, lo que </a:t>
            </a:r>
            <a:r>
              <a:rPr lang="en-US" dirty="0" err="1"/>
              <a:t>podría</a:t>
            </a:r>
            <a:r>
              <a:rPr lang="en-US" dirty="0"/>
              <a:t> ser </a:t>
            </a:r>
            <a:r>
              <a:rPr lang="en-US" dirty="0" err="1"/>
              <a:t>importante</a:t>
            </a:r>
            <a:r>
              <a:rPr lang="en-US" dirty="0"/>
              <a:t> para las </a:t>
            </a:r>
            <a:r>
              <a:rPr lang="en-US" dirty="0" err="1"/>
              <a:t>recomendaciones</a:t>
            </a:r>
            <a:r>
              <a:rPr lang="en-US" dirty="0"/>
              <a:t> </a:t>
            </a:r>
            <a:r>
              <a:rPr lang="en-US" dirty="0" err="1"/>
              <a:t>dirigidas</a:t>
            </a:r>
            <a:r>
              <a:rPr lang="en-US" dirty="0"/>
              <a:t> a </a:t>
            </a:r>
            <a:r>
              <a:rPr lang="en-US" dirty="0" err="1"/>
              <a:t>usuarios</a:t>
            </a:r>
            <a:r>
              <a:rPr lang="en-US" dirty="0"/>
              <a:t> con </a:t>
            </a:r>
            <a:r>
              <a:rPr lang="en-US" dirty="0" err="1"/>
              <a:t>gustos</a:t>
            </a:r>
            <a:r>
              <a:rPr lang="en-US" dirty="0"/>
              <a:t> </a:t>
            </a:r>
            <a:r>
              <a:rPr lang="en-US" dirty="0" err="1"/>
              <a:t>específicos</a:t>
            </a:r>
            <a:r>
              <a:rPr lang="en-US" dirty="0"/>
              <a:t>.</a:t>
            </a:r>
          </a:p>
          <a:p>
            <a:r>
              <a:rPr lang="en-US" dirty="0"/>
              <a:t>Los </a:t>
            </a:r>
            <a:r>
              <a:rPr lang="en-US" dirty="0" err="1"/>
              <a:t>géneros</a:t>
            </a:r>
            <a:r>
              <a:rPr lang="en-US" dirty="0"/>
              <a:t> </a:t>
            </a:r>
            <a:r>
              <a:rPr lang="en-US" dirty="0" err="1"/>
              <a:t>populares</a:t>
            </a:r>
            <a:r>
              <a:rPr lang="en-US" dirty="0"/>
              <a:t> </a:t>
            </a:r>
            <a:r>
              <a:rPr lang="en-US" dirty="0" err="1"/>
              <a:t>como</a:t>
            </a:r>
            <a:r>
              <a:rPr lang="en-US" dirty="0"/>
              <a:t> '</a:t>
            </a:r>
            <a:r>
              <a:rPr lang="en-US" dirty="0" err="1"/>
              <a:t>Acción</a:t>
            </a:r>
            <a:r>
              <a:rPr lang="en-US" dirty="0"/>
              <a:t>' y 'Aventura' </a:t>
            </a:r>
            <a:r>
              <a:rPr lang="en-US" dirty="0" err="1"/>
              <a:t>podrían</a:t>
            </a:r>
            <a:r>
              <a:rPr lang="en-US" dirty="0"/>
              <a:t> ser </a:t>
            </a:r>
            <a:r>
              <a:rPr lang="en-US" dirty="0" err="1"/>
              <a:t>más</a:t>
            </a:r>
            <a:r>
              <a:rPr lang="en-US" dirty="0"/>
              <a:t> </a:t>
            </a:r>
            <a:r>
              <a:rPr lang="en-US" dirty="0" err="1"/>
              <a:t>susceptibles</a:t>
            </a:r>
            <a:r>
              <a:rPr lang="en-US" dirty="0"/>
              <a:t> a </a:t>
            </a:r>
            <a:r>
              <a:rPr lang="en-US" dirty="0" err="1"/>
              <a:t>recomendaciones</a:t>
            </a:r>
            <a:r>
              <a:rPr lang="en-US" dirty="0"/>
              <a:t> </a:t>
            </a:r>
            <a:r>
              <a:rPr lang="en-US" dirty="0" err="1"/>
              <a:t>generales</a:t>
            </a:r>
            <a:r>
              <a:rPr lang="en-US" dirty="0"/>
              <a:t>, </a:t>
            </a:r>
            <a:r>
              <a:rPr lang="en-US" dirty="0" err="1"/>
              <a:t>mientras</a:t>
            </a:r>
            <a:r>
              <a:rPr lang="en-US" dirty="0"/>
              <a:t> que </a:t>
            </a:r>
            <a:r>
              <a:rPr lang="en-US" dirty="0" err="1"/>
              <a:t>géneros</a:t>
            </a:r>
            <a:r>
              <a:rPr lang="en-US" dirty="0"/>
              <a:t> </a:t>
            </a:r>
            <a:r>
              <a:rPr lang="en-US" dirty="0" err="1"/>
              <a:t>menos</a:t>
            </a:r>
            <a:r>
              <a:rPr lang="en-US" dirty="0"/>
              <a:t> </a:t>
            </a:r>
            <a:r>
              <a:rPr lang="en-US" dirty="0" err="1"/>
              <a:t>comunes</a:t>
            </a:r>
            <a:r>
              <a:rPr lang="en-US" dirty="0"/>
              <a:t> </a:t>
            </a:r>
            <a:r>
              <a:rPr lang="en-US" dirty="0" err="1"/>
              <a:t>podrían</a:t>
            </a:r>
            <a:r>
              <a:rPr lang="en-US" dirty="0"/>
              <a:t> </a:t>
            </a:r>
            <a:r>
              <a:rPr lang="en-US" dirty="0" err="1"/>
              <a:t>requerir</a:t>
            </a:r>
            <a:r>
              <a:rPr lang="en-US" dirty="0"/>
              <a:t> un </a:t>
            </a:r>
            <a:r>
              <a:rPr lang="en-US" dirty="0" err="1"/>
              <a:t>enfoque</a:t>
            </a:r>
            <a:r>
              <a:rPr lang="en-US" dirty="0"/>
              <a:t> </a:t>
            </a:r>
            <a:r>
              <a:rPr lang="en-US" dirty="0" err="1"/>
              <a:t>más</a:t>
            </a:r>
            <a:r>
              <a:rPr lang="en-US" dirty="0"/>
              <a:t> </a:t>
            </a:r>
            <a:r>
              <a:rPr lang="en-US" dirty="0" err="1"/>
              <a:t>personalizado</a:t>
            </a:r>
            <a:r>
              <a:rPr lang="en-US" dirty="0"/>
              <a:t>.</a:t>
            </a:r>
          </a:p>
        </p:txBody>
      </p:sp>
      <p:pic>
        <p:nvPicPr>
          <p:cNvPr id="4098" name="Picture 2">
            <a:extLst>
              <a:ext uri="{FF2B5EF4-FFF2-40B4-BE49-F238E27FC236}">
                <a16:creationId xmlns:a16="http://schemas.microsoft.com/office/drawing/2014/main" id="{97022227-913D-8161-6497-480AA73B8E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5512" b="-1"/>
          <a:stretch/>
        </p:blipFill>
        <p:spPr bwMode="auto">
          <a:xfrm>
            <a:off x="4857451" y="2159331"/>
            <a:ext cx="4415050" cy="388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060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32C854-2EF5-A3DD-57B6-0C3B1EF8BECD}"/>
              </a:ext>
            </a:extLst>
          </p:cNvPr>
          <p:cNvSpPr>
            <a:spLocks noGrp="1"/>
          </p:cNvSpPr>
          <p:nvPr>
            <p:ph type="title"/>
          </p:nvPr>
        </p:nvSpPr>
        <p:spPr>
          <a:xfrm>
            <a:off x="677334" y="301068"/>
            <a:ext cx="5535366" cy="558741"/>
          </a:xfrm>
        </p:spPr>
        <p:txBody>
          <a:bodyPr>
            <a:normAutofit fontScale="90000"/>
          </a:bodyPr>
          <a:lstStyle/>
          <a:p>
            <a:pPr algn="ctr"/>
            <a:r>
              <a:rPr lang="es-AR" dirty="0"/>
              <a:t>Análisis de la </a:t>
            </a:r>
            <a:r>
              <a:rPr lang="es-AR" dirty="0" err="1"/>
              <a:t>variable`rating_x</a:t>
            </a:r>
            <a:r>
              <a:rPr lang="es-AR" dirty="0"/>
              <a:t>` </a:t>
            </a:r>
            <a:br>
              <a:rPr lang="es-AR" dirty="0"/>
            </a:br>
            <a:endParaRPr lang="es-AR" dirty="0"/>
          </a:p>
        </p:txBody>
      </p:sp>
      <p:sp>
        <p:nvSpPr>
          <p:cNvPr id="3" name="Marcador de contenido 2">
            <a:extLst>
              <a:ext uri="{FF2B5EF4-FFF2-40B4-BE49-F238E27FC236}">
                <a16:creationId xmlns:a16="http://schemas.microsoft.com/office/drawing/2014/main" id="{66265A11-F805-C5A3-A014-2B59F84E00F2}"/>
              </a:ext>
            </a:extLst>
          </p:cNvPr>
          <p:cNvSpPr>
            <a:spLocks noGrp="1"/>
          </p:cNvSpPr>
          <p:nvPr>
            <p:ph idx="1"/>
          </p:nvPr>
        </p:nvSpPr>
        <p:spPr>
          <a:xfrm>
            <a:off x="698500" y="1624084"/>
            <a:ext cx="4720167" cy="2647664"/>
          </a:xfrm>
        </p:spPr>
        <p:txBody>
          <a:bodyPr>
            <a:noAutofit/>
          </a:bodyPr>
          <a:lstStyle/>
          <a:p>
            <a:r>
              <a:rPr lang="es-AR" sz="1400" b="1" dirty="0"/>
              <a:t>La documentación: **rating**= score </a:t>
            </a:r>
            <a:r>
              <a:rPr lang="es-AR" sz="1400" b="1" dirty="0" err="1"/>
              <a:t>between</a:t>
            </a:r>
            <a:r>
              <a:rPr lang="es-AR" sz="1400" b="1" dirty="0"/>
              <a:t> 1 </a:t>
            </a:r>
            <a:r>
              <a:rPr lang="es-AR" sz="1400" b="1" dirty="0" err="1"/>
              <a:t>to</a:t>
            </a:r>
            <a:r>
              <a:rPr lang="es-AR" sz="1400" b="1" dirty="0"/>
              <a:t> 10 </a:t>
            </a:r>
            <a:r>
              <a:rPr lang="es-AR" sz="1400" b="1" dirty="0" err="1"/>
              <a:t>given</a:t>
            </a:r>
            <a:r>
              <a:rPr lang="es-AR" sz="1400" b="1" dirty="0"/>
              <a:t> </a:t>
            </a:r>
            <a:r>
              <a:rPr lang="es-AR" sz="1400" b="1" dirty="0" err="1"/>
              <a:t>by</a:t>
            </a:r>
            <a:r>
              <a:rPr lang="es-AR" sz="1400" b="1" dirty="0"/>
              <a:t> </a:t>
            </a:r>
            <a:r>
              <a:rPr lang="es-AR" sz="1400" b="1" dirty="0" err="1"/>
              <a:t>the</a:t>
            </a:r>
            <a:r>
              <a:rPr lang="es-AR" sz="1400" b="1" dirty="0"/>
              <a:t> </a:t>
            </a:r>
            <a:r>
              <a:rPr lang="es-AR" sz="1400" b="1" dirty="0" err="1"/>
              <a:t>user</a:t>
            </a:r>
            <a:r>
              <a:rPr lang="es-AR" sz="1400" b="1" dirty="0"/>
              <a:t>. 0 </a:t>
            </a:r>
            <a:r>
              <a:rPr lang="es-AR" sz="1400" b="1" dirty="0" err="1"/>
              <a:t>if</a:t>
            </a:r>
            <a:r>
              <a:rPr lang="es-AR" sz="1400" b="1" dirty="0"/>
              <a:t> </a:t>
            </a:r>
            <a:r>
              <a:rPr lang="es-AR" sz="1400" b="1" dirty="0" err="1"/>
              <a:t>the</a:t>
            </a:r>
            <a:r>
              <a:rPr lang="es-AR" sz="1400" b="1" dirty="0"/>
              <a:t> </a:t>
            </a:r>
            <a:r>
              <a:rPr lang="es-AR" sz="1400" b="1" dirty="0" err="1"/>
              <a:t>user</a:t>
            </a:r>
            <a:r>
              <a:rPr lang="es-AR" sz="1400" b="1" dirty="0"/>
              <a:t> </a:t>
            </a:r>
            <a:r>
              <a:rPr lang="es-AR" sz="1400" b="1" dirty="0" err="1"/>
              <a:t>didn't</a:t>
            </a:r>
            <a:r>
              <a:rPr lang="es-AR" sz="1400" b="1" dirty="0"/>
              <a:t> </a:t>
            </a:r>
            <a:r>
              <a:rPr lang="es-AR" sz="1400" b="1" dirty="0" err="1"/>
              <a:t>assign</a:t>
            </a:r>
            <a:r>
              <a:rPr lang="es-AR" sz="1400" b="1" dirty="0"/>
              <a:t> a score. (</a:t>
            </a:r>
            <a:r>
              <a:rPr lang="es-AR" sz="1400" b="1" dirty="0" err="1"/>
              <a:t>e.g</a:t>
            </a:r>
            <a:r>
              <a:rPr lang="es-AR" sz="1400" b="1" dirty="0"/>
              <a:t>. 10)</a:t>
            </a:r>
          </a:p>
          <a:p>
            <a:r>
              <a:rPr lang="es-AR" sz="1400" dirty="0" err="1"/>
              <a:t>rating_x</a:t>
            </a:r>
            <a:r>
              <a:rPr lang="es-AR" sz="1400" dirty="0"/>
              <a:t> = 0: Este valor indica que el usuario no asignó una calificación. No necesariamente significa que el anime haya sido mal recibido o no visto, sino simplemente que no se proporcionó una calificación.</a:t>
            </a:r>
          </a:p>
          <a:p>
            <a:r>
              <a:rPr lang="es-AR" sz="1400" dirty="0" err="1"/>
              <a:t>rating_x</a:t>
            </a:r>
            <a:r>
              <a:rPr lang="es-AR" sz="1400" dirty="0"/>
              <a:t> = 1 a 10: Estos valores representan las calificaciones reales dadas por los usuarios, variando de 1 (baja calificación) a 10 (alta calificación).</a:t>
            </a:r>
          </a:p>
          <a:p>
            <a:endParaRPr lang="es-AR" sz="1400" dirty="0"/>
          </a:p>
          <a:p>
            <a:endParaRPr lang="es-AR" sz="1400" dirty="0"/>
          </a:p>
          <a:p>
            <a:pPr marL="0" indent="0">
              <a:buNone/>
            </a:pPr>
            <a:r>
              <a:rPr lang="es-AR" sz="1400" b="1" dirty="0"/>
              <a:t>        </a:t>
            </a:r>
            <a:endParaRPr lang="es-AR" sz="1400" dirty="0"/>
          </a:p>
        </p:txBody>
      </p:sp>
      <p:sp>
        <p:nvSpPr>
          <p:cNvPr id="5" name="CuadroTexto 4">
            <a:extLst>
              <a:ext uri="{FF2B5EF4-FFF2-40B4-BE49-F238E27FC236}">
                <a16:creationId xmlns:a16="http://schemas.microsoft.com/office/drawing/2014/main" id="{F5CEA62B-BF09-D540-1ACE-8890069067EB}"/>
              </a:ext>
            </a:extLst>
          </p:cNvPr>
          <p:cNvSpPr txBox="1"/>
          <p:nvPr/>
        </p:nvSpPr>
        <p:spPr>
          <a:xfrm>
            <a:off x="561251" y="5032802"/>
            <a:ext cx="5395412" cy="1138773"/>
          </a:xfrm>
          <a:prstGeom prst="rect">
            <a:avLst/>
          </a:prstGeom>
          <a:noFill/>
        </p:spPr>
        <p:txBody>
          <a:bodyPr wrap="square" rtlCol="0">
            <a:spAutoFit/>
          </a:bodyPr>
          <a:lstStyle/>
          <a:p>
            <a:r>
              <a:rPr lang="es-AR" sz="1400" b="1" dirty="0"/>
              <a:t>    Implicaciones para el Sistema de Recomendación:</a:t>
            </a:r>
          </a:p>
          <a:p>
            <a:pPr marL="171450" indent="-171450">
              <a:buFont typeface="Arial" panose="020B0604020202020204" pitchFamily="34" charset="0"/>
              <a:buChar char="•"/>
            </a:pPr>
            <a:r>
              <a:rPr lang="es-AR" sz="1400" dirty="0"/>
              <a:t>Popularidad y calificaciones no asignadas</a:t>
            </a:r>
          </a:p>
          <a:p>
            <a:pPr marL="171450" indent="-171450">
              <a:buFont typeface="Arial" panose="020B0604020202020204" pitchFamily="34" charset="0"/>
              <a:buChar char="•"/>
            </a:pPr>
            <a:r>
              <a:rPr lang="es-AR" sz="1400" dirty="0"/>
              <a:t>Consideraciones de Popularidad en recomendaciones</a:t>
            </a:r>
          </a:p>
          <a:p>
            <a:pPr marL="171450" indent="-171450">
              <a:buFont typeface="Arial" panose="020B0604020202020204" pitchFamily="34" charset="0"/>
              <a:buChar char="•"/>
            </a:pPr>
            <a:r>
              <a:rPr lang="es-AR" sz="1400" dirty="0"/>
              <a:t>Análisis de Comportamiento de Usuarios</a:t>
            </a:r>
          </a:p>
          <a:p>
            <a:pPr marL="0" indent="0">
              <a:buNone/>
            </a:pPr>
            <a:endParaRPr lang="es-AR" sz="1200" b="1" dirty="0"/>
          </a:p>
        </p:txBody>
      </p:sp>
      <p:pic>
        <p:nvPicPr>
          <p:cNvPr id="4" name="Imagen 3">
            <a:extLst>
              <a:ext uri="{FF2B5EF4-FFF2-40B4-BE49-F238E27FC236}">
                <a16:creationId xmlns:a16="http://schemas.microsoft.com/office/drawing/2014/main" id="{A944A555-2C25-1980-43A8-7DC69E4DCB86}"/>
              </a:ext>
            </a:extLst>
          </p:cNvPr>
          <p:cNvPicPr>
            <a:picLocks noChangeAspect="1"/>
          </p:cNvPicPr>
          <p:nvPr/>
        </p:nvPicPr>
        <p:blipFill>
          <a:blip r:embed="rId2"/>
          <a:stretch>
            <a:fillRect/>
          </a:stretch>
        </p:blipFill>
        <p:spPr>
          <a:xfrm>
            <a:off x="6212700" y="1037608"/>
            <a:ext cx="5397500" cy="3479800"/>
          </a:xfrm>
          <a:prstGeom prst="rect">
            <a:avLst/>
          </a:prstGeom>
        </p:spPr>
      </p:pic>
      <p:sp>
        <p:nvSpPr>
          <p:cNvPr id="6" name="CuadroTexto 5">
            <a:extLst>
              <a:ext uri="{FF2B5EF4-FFF2-40B4-BE49-F238E27FC236}">
                <a16:creationId xmlns:a16="http://schemas.microsoft.com/office/drawing/2014/main" id="{E9EF7DBD-CCDB-6B9A-246C-DFCFF0087800}"/>
              </a:ext>
            </a:extLst>
          </p:cNvPr>
          <p:cNvSpPr txBox="1"/>
          <p:nvPr/>
        </p:nvSpPr>
        <p:spPr>
          <a:xfrm>
            <a:off x="7031279" y="4517408"/>
            <a:ext cx="3760341" cy="584775"/>
          </a:xfrm>
          <a:prstGeom prst="rect">
            <a:avLst/>
          </a:prstGeom>
          <a:noFill/>
        </p:spPr>
        <p:txBody>
          <a:bodyPr wrap="square" rtlCol="0">
            <a:spAutoFit/>
          </a:bodyPr>
          <a:lstStyle/>
          <a:p>
            <a:r>
              <a:rPr lang="es-AR" sz="1600" dirty="0"/>
              <a:t>Los usuarios son más propensos a calificar animes que les gustan</a:t>
            </a:r>
          </a:p>
        </p:txBody>
      </p:sp>
    </p:spTree>
    <p:extLst>
      <p:ext uri="{BB962C8B-B14F-4D97-AF65-F5344CB8AC3E}">
        <p14:creationId xmlns:p14="http://schemas.microsoft.com/office/powerpoint/2010/main" val="2520186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994277-2F89-06CC-6ABE-CFEE36A2CCD9}"/>
              </a:ext>
            </a:extLst>
          </p:cNvPr>
          <p:cNvSpPr>
            <a:spLocks noGrp="1"/>
          </p:cNvSpPr>
          <p:nvPr>
            <p:ph type="title"/>
          </p:nvPr>
        </p:nvSpPr>
        <p:spPr/>
        <p:txBody>
          <a:bodyPr>
            <a:normAutofit/>
          </a:bodyPr>
          <a:lstStyle/>
          <a:p>
            <a:br>
              <a:rPr lang="es-AR" sz="3600" dirty="0"/>
            </a:br>
            <a:endParaRPr lang="es-AR" dirty="0"/>
          </a:p>
        </p:txBody>
      </p:sp>
      <p:sp>
        <p:nvSpPr>
          <p:cNvPr id="3" name="Marcador de contenido 2">
            <a:extLst>
              <a:ext uri="{FF2B5EF4-FFF2-40B4-BE49-F238E27FC236}">
                <a16:creationId xmlns:a16="http://schemas.microsoft.com/office/drawing/2014/main" id="{67B0CABA-CE84-11F7-1578-362EEB15A3D2}"/>
              </a:ext>
            </a:extLst>
          </p:cNvPr>
          <p:cNvSpPr>
            <a:spLocks noGrp="1"/>
          </p:cNvSpPr>
          <p:nvPr>
            <p:ph idx="1"/>
          </p:nvPr>
        </p:nvSpPr>
        <p:spPr>
          <a:xfrm>
            <a:off x="677334" y="1158507"/>
            <a:ext cx="8596668" cy="5342501"/>
          </a:xfrm>
        </p:spPr>
        <p:txBody>
          <a:bodyPr>
            <a:normAutofit/>
          </a:bodyPr>
          <a:lstStyle/>
          <a:p>
            <a:r>
              <a:rPr lang="es-AR" dirty="0"/>
              <a:t>El objetivo es personalizar las recomendaciones basadas en las calificaciones individuales de los usuarios, por lo que debemos considerar </a:t>
            </a:r>
            <a:r>
              <a:rPr lang="es-AR" dirty="0" err="1"/>
              <a:t>rating_x</a:t>
            </a:r>
            <a:r>
              <a:rPr lang="es-AR" dirty="0"/>
              <a:t> o </a:t>
            </a:r>
            <a:r>
              <a:rPr lang="es-AR" dirty="0" err="1"/>
              <a:t>rating_y</a:t>
            </a:r>
            <a:r>
              <a:rPr lang="es-AR" dirty="0"/>
              <a:t>. Aquí, </a:t>
            </a:r>
            <a:r>
              <a:rPr lang="es-AR" dirty="0" err="1"/>
              <a:t>rating_y</a:t>
            </a:r>
            <a:r>
              <a:rPr lang="es-AR" dirty="0"/>
              <a:t> podría ser más relevante ya que refleja las calificaciones de usuarios que completaron el anime, lo que indica una evaluación más informada.</a:t>
            </a:r>
          </a:p>
          <a:p>
            <a:r>
              <a:rPr lang="es-AR" dirty="0"/>
              <a:t>Dado que </a:t>
            </a:r>
            <a:r>
              <a:rPr lang="es-AR" dirty="0" err="1"/>
              <a:t>rating_complete.csv</a:t>
            </a:r>
            <a:r>
              <a:rPr lang="es-AR" dirty="0"/>
              <a:t> es un subconjunto de </a:t>
            </a:r>
            <a:r>
              <a:rPr lang="es-AR" dirty="0" err="1"/>
              <a:t>animelist.csv</a:t>
            </a:r>
            <a:r>
              <a:rPr lang="es-AR" dirty="0"/>
              <a:t> y solo incluye calificaciones de animes vistos completamente, </a:t>
            </a:r>
            <a:r>
              <a:rPr lang="es-AR" dirty="0" err="1"/>
              <a:t>rating_y</a:t>
            </a:r>
            <a:r>
              <a:rPr lang="es-AR" dirty="0"/>
              <a:t> podría ser la opción más robusta para un sistema de recomendación personalizado. Sin embargo, si un usuario no ha completado un anime (por ejemplo, si solo lo ha empezado o lo ha abandonado), entonces </a:t>
            </a:r>
            <a:r>
              <a:rPr lang="es-AR" dirty="0" err="1"/>
              <a:t>rating_x</a:t>
            </a:r>
            <a:r>
              <a:rPr lang="es-AR" dirty="0"/>
              <a:t> sería la única calificación disponible de ese usuario para ese anime. En esos casos, podrías considerar usar </a:t>
            </a:r>
            <a:r>
              <a:rPr lang="es-AR" dirty="0" err="1"/>
              <a:t>rating_x</a:t>
            </a:r>
            <a:r>
              <a:rPr lang="es-AR" dirty="0"/>
              <a:t> como un respaldo cuando </a:t>
            </a:r>
            <a:r>
              <a:rPr lang="es-AR" dirty="0" err="1"/>
              <a:t>rating_y</a:t>
            </a:r>
            <a:r>
              <a:rPr lang="es-AR" dirty="0"/>
              <a:t> no esté disponible.</a:t>
            </a:r>
          </a:p>
          <a:p>
            <a:r>
              <a:rPr lang="es-AR" b="1" dirty="0"/>
              <a:t>Usaremos los tres campos de manera efectiva para desarrollar un sistema de recomendación personalizado que pueda atender tanto a usuarios con historial como a aquellos sin él.</a:t>
            </a:r>
          </a:p>
          <a:p>
            <a:pPr marL="0" indent="0">
              <a:buNone/>
            </a:pPr>
            <a:endParaRPr lang="es-AR" dirty="0"/>
          </a:p>
        </p:txBody>
      </p:sp>
    </p:spTree>
    <p:extLst>
      <p:ext uri="{BB962C8B-B14F-4D97-AF65-F5344CB8AC3E}">
        <p14:creationId xmlns:p14="http://schemas.microsoft.com/office/powerpoint/2010/main" val="2219554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FA0CB0-271C-7E27-05D6-87CE105688C9}"/>
              </a:ext>
            </a:extLst>
          </p:cNvPr>
          <p:cNvSpPr>
            <a:spLocks noGrp="1"/>
          </p:cNvSpPr>
          <p:nvPr>
            <p:ph type="title"/>
          </p:nvPr>
        </p:nvSpPr>
        <p:spPr/>
        <p:txBody>
          <a:bodyPr>
            <a:normAutofit fontScale="90000"/>
          </a:bodyPr>
          <a:lstStyle/>
          <a:p>
            <a:br>
              <a:rPr lang="es-AR" dirty="0"/>
            </a:br>
            <a:r>
              <a:rPr lang="es-AR" dirty="0"/>
              <a:t>Siguiente Paso en el Análisis</a:t>
            </a:r>
            <a:br>
              <a:rPr lang="es-AR" dirty="0"/>
            </a:br>
            <a:endParaRPr lang="es-AR" dirty="0"/>
          </a:p>
        </p:txBody>
      </p:sp>
      <p:sp>
        <p:nvSpPr>
          <p:cNvPr id="3" name="Marcador de contenido 2">
            <a:extLst>
              <a:ext uri="{FF2B5EF4-FFF2-40B4-BE49-F238E27FC236}">
                <a16:creationId xmlns:a16="http://schemas.microsoft.com/office/drawing/2014/main" id="{681C5295-444C-EA4A-3321-9E6CE3A5451B}"/>
              </a:ext>
            </a:extLst>
          </p:cNvPr>
          <p:cNvSpPr>
            <a:spLocks noGrp="1"/>
          </p:cNvSpPr>
          <p:nvPr>
            <p:ph idx="1"/>
          </p:nvPr>
        </p:nvSpPr>
        <p:spPr/>
        <p:txBody>
          <a:bodyPr/>
          <a:lstStyle/>
          <a:p>
            <a:pPr marL="0" indent="0">
              <a:buNone/>
            </a:pPr>
            <a:r>
              <a:rPr lang="es-AR" sz="1800" b="1" dirty="0"/>
              <a:t>	Siguiente Paso en el Análisis</a:t>
            </a:r>
          </a:p>
          <a:p>
            <a:r>
              <a:rPr lang="es-AR" sz="1800" dirty="0"/>
              <a:t>Realizar un análisis detallado de las calificaciones excluyendo los ceros. Esto proporcionaría una comprensión más precisa de las calificaciones activas y las preferencias de los usuarios. Además, podría explorarse cómo la ausencia de calificación (ceros en `</a:t>
            </a:r>
            <a:r>
              <a:rPr lang="es-AR" sz="1800" dirty="0" err="1"/>
              <a:t>rating_x</a:t>
            </a:r>
            <a:r>
              <a:rPr lang="es-AR" sz="1800" dirty="0"/>
              <a:t>`) se correlaciona con otras variables, como la popularidad del anime (`Members`), para obtener </a:t>
            </a:r>
            <a:r>
              <a:rPr lang="es-AR" sz="1800" dirty="0" err="1"/>
              <a:t>insights</a:t>
            </a:r>
            <a:r>
              <a:rPr lang="es-AR" sz="1800" dirty="0"/>
              <a:t> adicionales sobre el comportamiento de visualización y calificación de los usuarios.</a:t>
            </a:r>
          </a:p>
          <a:p>
            <a:endParaRPr lang="es-AR" dirty="0"/>
          </a:p>
        </p:txBody>
      </p:sp>
    </p:spTree>
    <p:extLst>
      <p:ext uri="{BB962C8B-B14F-4D97-AF65-F5344CB8AC3E}">
        <p14:creationId xmlns:p14="http://schemas.microsoft.com/office/powerpoint/2010/main" val="2517436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82D948-BB5D-3389-7767-FC31D174590A}"/>
              </a:ext>
            </a:extLst>
          </p:cNvPr>
          <p:cNvSpPr>
            <a:spLocks noGrp="1"/>
          </p:cNvSpPr>
          <p:nvPr>
            <p:ph type="title"/>
          </p:nvPr>
        </p:nvSpPr>
        <p:spPr>
          <a:xfrm>
            <a:off x="676746" y="609600"/>
            <a:ext cx="3729076" cy="1320800"/>
          </a:xfrm>
        </p:spPr>
        <p:txBody>
          <a:bodyPr anchor="ctr">
            <a:normAutofit/>
          </a:bodyPr>
          <a:lstStyle/>
          <a:p>
            <a:pPr>
              <a:lnSpc>
                <a:spcPct val="90000"/>
              </a:lnSpc>
            </a:pPr>
            <a:r>
              <a:rPr lang="es-AR" sz="2800" dirty="0"/>
              <a:t>Distribución de Calificaciones No Nulas (</a:t>
            </a:r>
            <a:r>
              <a:rPr lang="es-AR" sz="2800" dirty="0" err="1"/>
              <a:t>rating_x</a:t>
            </a:r>
            <a:r>
              <a:rPr lang="es-AR" sz="2800" dirty="0"/>
              <a:t> &gt; 0)</a:t>
            </a:r>
          </a:p>
        </p:txBody>
      </p:sp>
      <p:sp>
        <p:nvSpPr>
          <p:cNvPr id="7174" name="Content Placeholder 7173">
            <a:extLst>
              <a:ext uri="{FF2B5EF4-FFF2-40B4-BE49-F238E27FC236}">
                <a16:creationId xmlns:a16="http://schemas.microsoft.com/office/drawing/2014/main" id="{F5B74A79-3356-84DA-C33A-5681B7F6F66F}"/>
              </a:ext>
            </a:extLst>
          </p:cNvPr>
          <p:cNvSpPr>
            <a:spLocks noGrp="1"/>
          </p:cNvSpPr>
          <p:nvPr>
            <p:ph idx="1"/>
          </p:nvPr>
        </p:nvSpPr>
        <p:spPr>
          <a:xfrm>
            <a:off x="685167" y="2160589"/>
            <a:ext cx="3720916" cy="3560733"/>
          </a:xfrm>
        </p:spPr>
        <p:txBody>
          <a:bodyPr>
            <a:normAutofit fontScale="92500" lnSpcReduction="20000"/>
          </a:bodyPr>
          <a:lstStyle/>
          <a:p>
            <a:r>
              <a:rPr lang="es-AR" dirty="0"/>
              <a:t>La distribución de las calificaciones muestra una tendencia hacia calificaciones más altas, con picos alrededor de 8 y 9.</a:t>
            </a:r>
          </a:p>
          <a:p>
            <a:r>
              <a:rPr lang="es-AR" dirty="0"/>
              <a:t>La mayoría de las calificaciones están en el rango de 6 a 10, lo que indica una preferencia general por los animes mejor calificados.</a:t>
            </a:r>
          </a:p>
          <a:p>
            <a:r>
              <a:rPr lang="es-AR" dirty="0"/>
              <a:t>La distribución es asimétrica hacia la izquierda, lo que significa que hay menos animes con calificaciones bajas.</a:t>
            </a:r>
          </a:p>
          <a:p>
            <a:endParaRPr lang="en-US" dirty="0"/>
          </a:p>
        </p:txBody>
      </p:sp>
      <p:pic>
        <p:nvPicPr>
          <p:cNvPr id="4" name="Picture 4">
            <a:extLst>
              <a:ext uri="{FF2B5EF4-FFF2-40B4-BE49-F238E27FC236}">
                <a16:creationId xmlns:a16="http://schemas.microsoft.com/office/drawing/2014/main" id="{C2CC068F-118F-E3FE-204F-CE68B6F5C04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84545" y="2160589"/>
            <a:ext cx="4602747" cy="2968772"/>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680E08B5-95D3-745C-9767-819ED2C5BE9E}"/>
              </a:ext>
            </a:extLst>
          </p:cNvPr>
          <p:cNvSpPr txBox="1"/>
          <p:nvPr/>
        </p:nvSpPr>
        <p:spPr>
          <a:xfrm>
            <a:off x="5373666" y="5311036"/>
            <a:ext cx="5373666" cy="1200329"/>
          </a:xfrm>
          <a:prstGeom prst="rect">
            <a:avLst/>
          </a:prstGeom>
          <a:noFill/>
        </p:spPr>
        <p:txBody>
          <a:bodyPr wrap="square" rtlCol="0">
            <a:spAutoFit/>
          </a:bodyPr>
          <a:lstStyle/>
          <a:p>
            <a:r>
              <a:rPr lang="es-AR" sz="1200" dirty="0"/>
              <a:t>- Distribución de Calificaciones: La inclinación hacia calificaciones más altas podría indicar que los usuarios son más propensos a calificar animes que les gustan</a:t>
            </a:r>
          </a:p>
          <a:p>
            <a:r>
              <a:rPr lang="es-AR" sz="1200" dirty="0"/>
              <a:t>- Calibración de Recomendaciones: Sería prudente considerar esta tendencia hacia calificaciones positivas al generar recomendaciones, </a:t>
            </a:r>
          </a:p>
          <a:p>
            <a:endParaRPr lang="es-AR" sz="1200" dirty="0"/>
          </a:p>
        </p:txBody>
      </p:sp>
    </p:spTree>
    <p:extLst>
      <p:ext uri="{BB962C8B-B14F-4D97-AF65-F5344CB8AC3E}">
        <p14:creationId xmlns:p14="http://schemas.microsoft.com/office/powerpoint/2010/main" val="1064181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dirty="0"/>
            </a:p>
          </p:txBody>
        </p:sp>
        <p:sp>
          <p:nvSpPr>
            <p:cNvPr id="13"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dirty="0"/>
            </a:p>
          </p:txBody>
        </p:sp>
        <p:sp>
          <p:nvSpPr>
            <p:cNvPr id="14" name="Isosceles Triangle 13">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dirty="0"/>
            </a:p>
          </p:txBody>
        </p:sp>
        <p:sp>
          <p:nvSpPr>
            <p:cNvPr id="15"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dirty="0"/>
            </a:p>
          </p:txBody>
        </p:sp>
        <p:sp>
          <p:nvSpPr>
            <p:cNvPr id="16"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dirty="0"/>
            </a:p>
          </p:txBody>
        </p:sp>
        <p:sp>
          <p:nvSpPr>
            <p:cNvPr id="17"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dirty="0"/>
            </a:p>
          </p:txBody>
        </p:sp>
        <p:sp>
          <p:nvSpPr>
            <p:cNvPr id="18" name="Isosceles Triangle 17">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dirty="0"/>
            </a:p>
          </p:txBody>
        </p:sp>
        <p:sp>
          <p:nvSpPr>
            <p:cNvPr id="19" name="Isosceles Triangle 18">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dirty="0"/>
            </a:p>
          </p:txBody>
        </p:sp>
      </p:grpSp>
      <p:pic>
        <p:nvPicPr>
          <p:cNvPr id="5" name="Picture 4" descr="Rompecabezas blanco con una pieza roja">
            <a:extLst>
              <a:ext uri="{FF2B5EF4-FFF2-40B4-BE49-F238E27FC236}">
                <a16:creationId xmlns:a16="http://schemas.microsoft.com/office/drawing/2014/main" id="{96F4A289-B261-9A8A-7F35-6786FF7D0E6B}"/>
              </a:ext>
            </a:extLst>
          </p:cNvPr>
          <p:cNvPicPr>
            <a:picLocks noChangeAspect="1"/>
          </p:cNvPicPr>
          <p:nvPr/>
        </p:nvPicPr>
        <p:blipFill rotWithShape="1">
          <a:blip r:embed="rId2"/>
          <a:srcRect l="22227" r="12794"/>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ítulo 1">
            <a:extLst>
              <a:ext uri="{FF2B5EF4-FFF2-40B4-BE49-F238E27FC236}">
                <a16:creationId xmlns:a16="http://schemas.microsoft.com/office/drawing/2014/main" id="{C49C4058-E770-C654-1812-9178829F4BE0}"/>
              </a:ext>
            </a:extLst>
          </p:cNvPr>
          <p:cNvSpPr>
            <a:spLocks noGrp="1"/>
          </p:cNvSpPr>
          <p:nvPr>
            <p:ph type="title"/>
          </p:nvPr>
        </p:nvSpPr>
        <p:spPr>
          <a:xfrm>
            <a:off x="668867" y="1678666"/>
            <a:ext cx="4088190" cy="726331"/>
          </a:xfrm>
        </p:spPr>
        <p:txBody>
          <a:bodyPr vert="horz" lIns="91440" tIns="45720" rIns="91440" bIns="45720" rtlCol="0" anchor="b">
            <a:normAutofit fontScale="90000"/>
          </a:bodyPr>
          <a:lstStyle/>
          <a:p>
            <a:pPr algn="ctr">
              <a:lnSpc>
                <a:spcPct val="90000"/>
              </a:lnSpc>
            </a:pPr>
            <a:r>
              <a:rPr lang="en-US" sz="4100" dirty="0" err="1"/>
              <a:t>Objetivo</a:t>
            </a:r>
            <a:r>
              <a:rPr lang="en-US" sz="4100" dirty="0"/>
              <a:t> de la </a:t>
            </a:r>
            <a:r>
              <a:rPr lang="en-US" sz="4100" dirty="0" err="1"/>
              <a:t>presentación</a:t>
            </a:r>
            <a:r>
              <a:rPr lang="en-US" sz="4100" dirty="0"/>
              <a:t>.</a:t>
            </a:r>
          </a:p>
        </p:txBody>
      </p:sp>
      <p:sp>
        <p:nvSpPr>
          <p:cNvPr id="3" name="Marcador de contenido 2">
            <a:extLst>
              <a:ext uri="{FF2B5EF4-FFF2-40B4-BE49-F238E27FC236}">
                <a16:creationId xmlns:a16="http://schemas.microsoft.com/office/drawing/2014/main" id="{8B0C8589-09BB-325A-8747-5ACD289A0854}"/>
              </a:ext>
            </a:extLst>
          </p:cNvPr>
          <p:cNvSpPr>
            <a:spLocks noGrp="1"/>
          </p:cNvSpPr>
          <p:nvPr>
            <p:ph idx="1"/>
          </p:nvPr>
        </p:nvSpPr>
        <p:spPr>
          <a:xfrm>
            <a:off x="405835" y="2404996"/>
            <a:ext cx="5418665" cy="2993721"/>
          </a:xfrm>
        </p:spPr>
        <p:txBody>
          <a:bodyPr vert="horz" lIns="91440" tIns="45720" rIns="91440" bIns="45720" rtlCol="0" anchor="t">
            <a:normAutofit fontScale="25000" lnSpcReduction="20000"/>
          </a:bodyPr>
          <a:lstStyle/>
          <a:p>
            <a:pPr algn="l"/>
            <a:br>
              <a:rPr lang="en-US" sz="5600" dirty="0"/>
            </a:br>
            <a:r>
              <a:rPr lang="es-AR" sz="5600" dirty="0"/>
              <a:t>El objetivo es crear un sistema que genere recomendaciones personalizadas para todos los usuarios, incluyendo aquellos que no tienen ningún historial de visualización en el conjunto de entrenamiento. La consigna para este proyecto es la siguiente:</a:t>
            </a:r>
          </a:p>
          <a:p>
            <a:pPr algn="l">
              <a:buFont typeface="+mj-lt"/>
              <a:buAutoNum type="arabicPeriod"/>
            </a:pPr>
            <a:r>
              <a:rPr lang="es-AR" sz="5600" dirty="0"/>
              <a:t>Dividir el conjunto de datos en conjuntos de entrenamiento y prueba, utilizando una proporción adecuada.</a:t>
            </a:r>
          </a:p>
          <a:p>
            <a:pPr algn="l">
              <a:buFont typeface="+mj-lt"/>
              <a:buAutoNum type="arabicPeriod"/>
            </a:pPr>
            <a:r>
              <a:rPr lang="es-AR" sz="5600" dirty="0"/>
              <a:t>Desarrollar un sistema de recomendación capaz de generar 20 recomendaciones por usuario.</a:t>
            </a:r>
          </a:p>
          <a:p>
            <a:pPr algn="l">
              <a:buFont typeface="+mj-lt"/>
              <a:buAutoNum type="arabicPeriod"/>
            </a:pPr>
            <a:r>
              <a:rPr lang="es-AR" sz="5600" dirty="0"/>
              <a:t>Las recomendaciones deben estar en términos de ”anime id” (identificador del anime) y </a:t>
            </a:r>
            <a:r>
              <a:rPr lang="es-AR" sz="5600" b="1" dirty="0"/>
              <a:t>deben ser para aquellos que el usuario aun no haya visto según los datos del conjunto de entrenamiento.</a:t>
            </a:r>
          </a:p>
          <a:p>
            <a:pPr algn="l">
              <a:buFont typeface="+mj-lt"/>
              <a:buAutoNum type="arabicPeriod"/>
            </a:pPr>
            <a:r>
              <a:rPr lang="es-CL" sz="5600" dirty="0"/>
              <a:t>Tener en cuenta la disponibilidad de los animes para filtrar las recomendaciones, </a:t>
            </a:r>
            <a:r>
              <a:rPr lang="es-CL" sz="5600" b="1" dirty="0"/>
              <a:t>evitando aquellos que no estarán disponibles en el conjunto de prueba.</a:t>
            </a:r>
            <a:endParaRPr lang="es-AR" sz="5600" b="1" dirty="0"/>
          </a:p>
          <a:p>
            <a:pPr marL="0" indent="0" algn="r">
              <a:lnSpc>
                <a:spcPct val="90000"/>
              </a:lnSpc>
              <a:buNone/>
            </a:pPr>
            <a:r>
              <a:rPr lang="en-US" sz="1400" dirty="0">
                <a:solidFill>
                  <a:schemeClr val="tx1">
                    <a:lumMod val="50000"/>
                    <a:lumOff val="50000"/>
                  </a:schemeClr>
                </a:solidFill>
              </a:rPr>
              <a:t>.</a:t>
            </a:r>
            <a:br>
              <a:rPr lang="en-US" sz="1400" dirty="0">
                <a:solidFill>
                  <a:schemeClr val="tx1">
                    <a:lumMod val="50000"/>
                    <a:lumOff val="50000"/>
                  </a:schemeClr>
                </a:solidFill>
              </a:rPr>
            </a:br>
            <a:endParaRPr lang="en-US" sz="1400" dirty="0">
              <a:solidFill>
                <a:schemeClr val="tx1">
                  <a:lumMod val="50000"/>
                  <a:lumOff val="50000"/>
                </a:schemeClr>
              </a:solidFill>
            </a:endParaRPr>
          </a:p>
        </p:txBody>
      </p:sp>
      <p:cxnSp>
        <p:nvCxnSpPr>
          <p:cNvPr id="21" name="Straight Connector 2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27"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29"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31"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33"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35"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37"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Tree>
    <p:extLst>
      <p:ext uri="{BB962C8B-B14F-4D97-AF65-F5344CB8AC3E}">
        <p14:creationId xmlns:p14="http://schemas.microsoft.com/office/powerpoint/2010/main" val="186650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Lupa resalta un rendimiento económico decreciente">
            <a:extLst>
              <a:ext uri="{FF2B5EF4-FFF2-40B4-BE49-F238E27FC236}">
                <a16:creationId xmlns:a16="http://schemas.microsoft.com/office/drawing/2014/main" id="{F8333BD3-0A43-9A27-B77C-F4998875FA18}"/>
              </a:ext>
            </a:extLst>
          </p:cNvPr>
          <p:cNvPicPr>
            <a:picLocks noChangeAspect="1"/>
          </p:cNvPicPr>
          <p:nvPr/>
        </p:nvPicPr>
        <p:blipFill rotWithShape="1">
          <a:blip r:embed="rId2"/>
          <a:srcRect r="22891"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ítulo 1">
            <a:extLst>
              <a:ext uri="{FF2B5EF4-FFF2-40B4-BE49-F238E27FC236}">
                <a16:creationId xmlns:a16="http://schemas.microsoft.com/office/drawing/2014/main" id="{D8C0E2DF-EB5E-8B35-E5BB-523AB90875D4}"/>
              </a:ext>
            </a:extLst>
          </p:cNvPr>
          <p:cNvSpPr>
            <a:spLocks noGrp="1"/>
          </p:cNvSpPr>
          <p:nvPr>
            <p:ph type="title"/>
          </p:nvPr>
        </p:nvSpPr>
        <p:spPr>
          <a:xfrm>
            <a:off x="677333" y="609600"/>
            <a:ext cx="3851123" cy="1320800"/>
          </a:xfrm>
        </p:spPr>
        <p:txBody>
          <a:bodyPr>
            <a:normAutofit fontScale="90000"/>
          </a:bodyPr>
          <a:lstStyle/>
          <a:p>
            <a:pPr>
              <a:lnSpc>
                <a:spcPct val="90000"/>
              </a:lnSpc>
            </a:pPr>
            <a:br>
              <a:rPr lang="es-AR" sz="2800" dirty="0"/>
            </a:br>
            <a:r>
              <a:rPr lang="es-AR" sz="2800" dirty="0"/>
              <a:t>Preprocesamiento de Datos</a:t>
            </a:r>
            <a:br>
              <a:rPr lang="es-AR" sz="2800" dirty="0"/>
            </a:br>
            <a:endParaRPr lang="es-AR" sz="2800" dirty="0"/>
          </a:p>
        </p:txBody>
      </p:sp>
      <p:sp>
        <p:nvSpPr>
          <p:cNvPr id="3" name="Marcador de contenido 2">
            <a:extLst>
              <a:ext uri="{FF2B5EF4-FFF2-40B4-BE49-F238E27FC236}">
                <a16:creationId xmlns:a16="http://schemas.microsoft.com/office/drawing/2014/main" id="{55BABAF6-D109-67B6-EC71-3E9132E94A25}"/>
              </a:ext>
            </a:extLst>
          </p:cNvPr>
          <p:cNvSpPr>
            <a:spLocks noGrp="1"/>
          </p:cNvSpPr>
          <p:nvPr>
            <p:ph idx="1"/>
          </p:nvPr>
        </p:nvSpPr>
        <p:spPr>
          <a:xfrm>
            <a:off x="677334" y="2160589"/>
            <a:ext cx="3851122" cy="3880773"/>
          </a:xfrm>
        </p:spPr>
        <p:txBody>
          <a:bodyPr>
            <a:normAutofit/>
          </a:bodyPr>
          <a:lstStyle/>
          <a:p>
            <a:r>
              <a:rPr lang="es-AR" dirty="0"/>
              <a:t>Normalizar: Score, la popularidad (Members), y las calificaciones de usuario (</a:t>
            </a:r>
            <a:r>
              <a:rPr lang="es-AR" dirty="0" err="1"/>
              <a:t>rating_x</a:t>
            </a:r>
            <a:r>
              <a:rPr lang="es-AR" dirty="0"/>
              <a:t>, </a:t>
            </a:r>
            <a:r>
              <a:rPr lang="es-AR" dirty="0" err="1"/>
              <a:t>rating_y</a:t>
            </a:r>
            <a:r>
              <a:rPr lang="es-AR" dirty="0"/>
              <a:t>) </a:t>
            </a:r>
          </a:p>
          <a:p>
            <a:r>
              <a:rPr lang="es-AR" dirty="0"/>
              <a:t>Codificación de Variables Categóricas (</a:t>
            </a:r>
            <a:r>
              <a:rPr lang="es-AR" dirty="0" err="1"/>
              <a:t>One</a:t>
            </a:r>
            <a:r>
              <a:rPr lang="es-AR" dirty="0"/>
              <a:t>-Hot-</a:t>
            </a:r>
            <a:r>
              <a:rPr lang="es-AR" dirty="0" err="1"/>
              <a:t>Encoding</a:t>
            </a:r>
            <a:r>
              <a:rPr lang="es-AR" dirty="0"/>
              <a:t>): Genres, Type</a:t>
            </a:r>
            <a:br>
              <a:rPr lang="es-AR" b="0" dirty="0">
                <a:solidFill>
                  <a:srgbClr val="D4D4D4"/>
                </a:solidFill>
                <a:effectLst/>
                <a:latin typeface="Courier New" panose="02070309020205020404" pitchFamily="49" charset="0"/>
              </a:rPr>
            </a:br>
            <a:endParaRPr lang="es-AR" b="0" dirty="0">
              <a:solidFill>
                <a:srgbClr val="D4D4D4"/>
              </a:solidFill>
              <a:effectLst/>
              <a:latin typeface="Courier New" panose="02070309020205020404" pitchFamily="49" charset="0"/>
            </a:endParaRPr>
          </a:p>
          <a:p>
            <a:r>
              <a:rPr lang="es-AR" dirty="0"/>
              <a:t>Manejo de valores atípicos(IQR)</a:t>
            </a:r>
          </a:p>
          <a:p>
            <a:r>
              <a:rPr lang="es-AR" dirty="0"/>
              <a:t>Imputación de datos faltantes</a:t>
            </a:r>
          </a:p>
        </p:txBody>
      </p:sp>
      <p:cxnSp>
        <p:nvCxnSpPr>
          <p:cNvPr id="9"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Tree>
    <p:extLst>
      <p:ext uri="{BB962C8B-B14F-4D97-AF65-F5344CB8AC3E}">
        <p14:creationId xmlns:p14="http://schemas.microsoft.com/office/powerpoint/2010/main" val="2940897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Lupa resalta un rendimiento económico decreciente">
            <a:extLst>
              <a:ext uri="{FF2B5EF4-FFF2-40B4-BE49-F238E27FC236}">
                <a16:creationId xmlns:a16="http://schemas.microsoft.com/office/drawing/2014/main" id="{F8333BD3-0A43-9A27-B77C-F4998875FA18}"/>
              </a:ext>
            </a:extLst>
          </p:cNvPr>
          <p:cNvPicPr>
            <a:picLocks noChangeAspect="1"/>
          </p:cNvPicPr>
          <p:nvPr/>
        </p:nvPicPr>
        <p:blipFill rotWithShape="1">
          <a:blip r:embed="rId2"/>
          <a:srcRect r="22891"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ítulo 1">
            <a:extLst>
              <a:ext uri="{FF2B5EF4-FFF2-40B4-BE49-F238E27FC236}">
                <a16:creationId xmlns:a16="http://schemas.microsoft.com/office/drawing/2014/main" id="{D8C0E2DF-EB5E-8B35-E5BB-523AB90875D4}"/>
              </a:ext>
            </a:extLst>
          </p:cNvPr>
          <p:cNvSpPr>
            <a:spLocks noGrp="1"/>
          </p:cNvSpPr>
          <p:nvPr>
            <p:ph type="title"/>
          </p:nvPr>
        </p:nvSpPr>
        <p:spPr>
          <a:xfrm>
            <a:off x="677333" y="609600"/>
            <a:ext cx="3851123" cy="1320800"/>
          </a:xfrm>
        </p:spPr>
        <p:txBody>
          <a:bodyPr>
            <a:normAutofit/>
          </a:bodyPr>
          <a:lstStyle/>
          <a:p>
            <a:pPr>
              <a:lnSpc>
                <a:spcPct val="90000"/>
              </a:lnSpc>
            </a:pPr>
            <a:br>
              <a:rPr lang="es-AR" sz="2800"/>
            </a:br>
            <a:br>
              <a:rPr lang="es-AR" sz="2800"/>
            </a:br>
            <a:endParaRPr lang="es-AR" sz="2800"/>
          </a:p>
        </p:txBody>
      </p:sp>
      <p:sp>
        <p:nvSpPr>
          <p:cNvPr id="3" name="Marcador de contenido 2">
            <a:extLst>
              <a:ext uri="{FF2B5EF4-FFF2-40B4-BE49-F238E27FC236}">
                <a16:creationId xmlns:a16="http://schemas.microsoft.com/office/drawing/2014/main" id="{55BABAF6-D109-67B6-EC71-3E9132E94A25}"/>
              </a:ext>
            </a:extLst>
          </p:cNvPr>
          <p:cNvSpPr>
            <a:spLocks noGrp="1"/>
          </p:cNvSpPr>
          <p:nvPr>
            <p:ph idx="1"/>
          </p:nvPr>
        </p:nvSpPr>
        <p:spPr>
          <a:xfrm>
            <a:off x="677334" y="2160589"/>
            <a:ext cx="3851122" cy="3880773"/>
          </a:xfrm>
        </p:spPr>
        <p:txBody>
          <a:bodyPr>
            <a:normAutofit fontScale="77500" lnSpcReduction="20000"/>
          </a:bodyPr>
          <a:lstStyle/>
          <a:p>
            <a:r>
              <a:rPr lang="es-AR" dirty="0"/>
              <a:t>Creación de Características de Géneros. Reducción de la Dimensionalidad con PCA</a:t>
            </a:r>
          </a:p>
          <a:p>
            <a:r>
              <a:rPr lang="es-AR" dirty="0"/>
              <a:t>Creación de perfiles de usuarios</a:t>
            </a:r>
          </a:p>
          <a:p>
            <a:pPr marL="0" indent="0">
              <a:buNone/>
            </a:pPr>
            <a:r>
              <a:rPr lang="es-AR" dirty="0"/>
              <a:t>        Análisis de Sinopsis:</a:t>
            </a:r>
          </a:p>
          <a:p>
            <a:r>
              <a:rPr lang="es-AR" dirty="0"/>
              <a:t> Extracción de Palabras Clave de las Sinopsis</a:t>
            </a:r>
          </a:p>
          <a:p>
            <a:r>
              <a:rPr lang="es-AR" dirty="0"/>
              <a:t>Análisis de Sentimientos de las Sinopsis</a:t>
            </a:r>
          </a:p>
          <a:p>
            <a:r>
              <a:rPr lang="es-AR" dirty="0"/>
              <a:t>Realizaremos un análisis de sentimientos para determinar el tono emocional de las sinopsis, lo que puede ser un indicador del tipo de contenido del anime.</a:t>
            </a:r>
          </a:p>
          <a:p>
            <a:r>
              <a:rPr lang="es-AR" dirty="0"/>
              <a:t>Interacción usuario-anime: frecuencia con la que cada usuario ha visto un anime particular, examinamos la variabilidad en las calificaciones otorgadas por los usuarios </a:t>
            </a:r>
          </a:p>
          <a:p>
            <a:endParaRPr lang="es-AR" dirty="0"/>
          </a:p>
        </p:txBody>
      </p:sp>
      <p:cxnSp>
        <p:nvCxnSpPr>
          <p:cNvPr id="9"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4" name="CuadroTexto 3">
            <a:extLst>
              <a:ext uri="{FF2B5EF4-FFF2-40B4-BE49-F238E27FC236}">
                <a16:creationId xmlns:a16="http://schemas.microsoft.com/office/drawing/2014/main" id="{FE5114A0-E2F3-F26B-23B5-BB98EDACD3E4}"/>
              </a:ext>
            </a:extLst>
          </p:cNvPr>
          <p:cNvSpPr txBox="1"/>
          <p:nvPr/>
        </p:nvSpPr>
        <p:spPr>
          <a:xfrm>
            <a:off x="672890" y="1270000"/>
            <a:ext cx="3601407" cy="461665"/>
          </a:xfrm>
          <a:prstGeom prst="rect">
            <a:avLst/>
          </a:prstGeom>
          <a:noFill/>
        </p:spPr>
        <p:txBody>
          <a:bodyPr wrap="square" rtlCol="0">
            <a:spAutoFit/>
          </a:bodyPr>
          <a:lstStyle/>
          <a:p>
            <a:pPr algn="ctr"/>
            <a:r>
              <a:rPr lang="es-AR" sz="2400" b="1" dirty="0" err="1">
                <a:solidFill>
                  <a:schemeClr val="accent1"/>
                </a:solidFill>
              </a:rPr>
              <a:t>Feature</a:t>
            </a:r>
            <a:r>
              <a:rPr lang="es-AR" sz="2400" b="1" dirty="0">
                <a:solidFill>
                  <a:schemeClr val="accent1"/>
                </a:solidFill>
              </a:rPr>
              <a:t> </a:t>
            </a:r>
            <a:r>
              <a:rPr lang="es-AR" sz="2400" b="1" dirty="0" err="1">
                <a:solidFill>
                  <a:schemeClr val="accent1"/>
                </a:solidFill>
              </a:rPr>
              <a:t>Engineering</a:t>
            </a:r>
            <a:endParaRPr lang="es-AR" sz="2400" b="1" dirty="0">
              <a:solidFill>
                <a:schemeClr val="accent1"/>
              </a:solidFill>
            </a:endParaRPr>
          </a:p>
        </p:txBody>
      </p:sp>
    </p:spTree>
    <p:extLst>
      <p:ext uri="{BB962C8B-B14F-4D97-AF65-F5344CB8AC3E}">
        <p14:creationId xmlns:p14="http://schemas.microsoft.com/office/powerpoint/2010/main" val="1094457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199" name="Group 8198">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200" name="Straight Connector 8199">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201" name="Straight Connector 8200">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202"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8203"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8204" name="Isosceles Triangle 8203">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8205"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8206"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8207"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8208" name="Isosceles Triangle 8207">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8209" name="Isosceles Triangle 8208">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grpSp>
      <p:pic>
        <p:nvPicPr>
          <p:cNvPr id="8194" name="Picture 2" descr="Gráficos y análisis de datos para un sistema de recomendación de animes">
            <a:extLst>
              <a:ext uri="{FF2B5EF4-FFF2-40B4-BE49-F238E27FC236}">
                <a16:creationId xmlns:a16="http://schemas.microsoft.com/office/drawing/2014/main" id="{D710187B-C61D-8339-F4DB-24D2A76CE56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9091" t="20062" b="1240"/>
          <a:stretch/>
        </p:blipFill>
        <p:spPr bwMode="auto">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4579098E-6926-E710-52F3-451A768971A4}"/>
              </a:ext>
            </a:extLst>
          </p:cNvPr>
          <p:cNvSpPr>
            <a:spLocks noGrp="1"/>
          </p:cNvSpPr>
          <p:nvPr>
            <p:ph type="title"/>
          </p:nvPr>
        </p:nvSpPr>
        <p:spPr>
          <a:xfrm>
            <a:off x="668867" y="1678666"/>
            <a:ext cx="4088190" cy="2369093"/>
          </a:xfrm>
        </p:spPr>
        <p:txBody>
          <a:bodyPr vert="horz" lIns="91440" tIns="45720" rIns="91440" bIns="45720" rtlCol="0" anchor="b">
            <a:normAutofit fontScale="90000"/>
          </a:bodyPr>
          <a:lstStyle/>
          <a:p>
            <a:pPr algn="ctr"/>
            <a:r>
              <a:rPr lang="en-US" sz="4800" dirty="0" err="1"/>
              <a:t>Modelo</a:t>
            </a:r>
            <a:r>
              <a:rPr lang="en-US" sz="4800" dirty="0"/>
              <a:t> de Sistema de </a:t>
            </a:r>
            <a:r>
              <a:rPr lang="en-US" sz="4800" dirty="0" err="1"/>
              <a:t>Recomendación</a:t>
            </a:r>
            <a:endParaRPr lang="en-US" sz="4800" dirty="0"/>
          </a:p>
        </p:txBody>
      </p:sp>
      <p:cxnSp>
        <p:nvCxnSpPr>
          <p:cNvPr id="8211" name="Straight Connector 821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213" name="Straight Connector 821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215"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8217"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8219"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8221"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8223"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8225"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8227"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Tree>
    <p:extLst>
      <p:ext uri="{BB962C8B-B14F-4D97-AF65-F5344CB8AC3E}">
        <p14:creationId xmlns:p14="http://schemas.microsoft.com/office/powerpoint/2010/main" val="1096375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218" name="Picture 2" descr="Gráficos y análisis de datos para un sistema de recomendación de animes">
            <a:extLst>
              <a:ext uri="{FF2B5EF4-FFF2-40B4-BE49-F238E27FC236}">
                <a16:creationId xmlns:a16="http://schemas.microsoft.com/office/drawing/2014/main" id="{523C6D06-67E4-48ED-E13B-7E80D45F06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489" r="-2" b="6942"/>
          <a:stretch/>
        </p:blipFill>
        <p:spPr bwMode="auto">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7EF08B02-5994-42A5-0171-F49157F27FBB}"/>
              </a:ext>
            </a:extLst>
          </p:cNvPr>
          <p:cNvSpPr>
            <a:spLocks noGrp="1"/>
          </p:cNvSpPr>
          <p:nvPr>
            <p:ph type="title"/>
          </p:nvPr>
        </p:nvSpPr>
        <p:spPr>
          <a:xfrm>
            <a:off x="677333" y="609600"/>
            <a:ext cx="3851123" cy="1320800"/>
          </a:xfrm>
        </p:spPr>
        <p:txBody>
          <a:bodyPr>
            <a:normAutofit fontScale="90000"/>
          </a:bodyPr>
          <a:lstStyle/>
          <a:p>
            <a:pPr algn="ctr">
              <a:lnSpc>
                <a:spcPct val="90000"/>
              </a:lnSpc>
            </a:pPr>
            <a:r>
              <a:rPr lang="es-AR" sz="2400" dirty="0"/>
              <a:t>¿Por qué se seleccionaron sólo tres parámetros de los 79 disponibles?</a:t>
            </a:r>
            <a:br>
              <a:rPr lang="es-AR" sz="2000" dirty="0"/>
            </a:br>
            <a:endParaRPr lang="es-AR" sz="2000" dirty="0"/>
          </a:p>
        </p:txBody>
      </p:sp>
      <p:sp>
        <p:nvSpPr>
          <p:cNvPr id="9222" name="Content Placeholder 9221">
            <a:extLst>
              <a:ext uri="{FF2B5EF4-FFF2-40B4-BE49-F238E27FC236}">
                <a16:creationId xmlns:a16="http://schemas.microsoft.com/office/drawing/2014/main" id="{401E0F83-DF41-3553-2F50-A702B13995AB}"/>
              </a:ext>
            </a:extLst>
          </p:cNvPr>
          <p:cNvSpPr>
            <a:spLocks noGrp="1"/>
          </p:cNvSpPr>
          <p:nvPr>
            <p:ph idx="1"/>
          </p:nvPr>
        </p:nvSpPr>
        <p:spPr>
          <a:xfrm>
            <a:off x="259796" y="2252638"/>
            <a:ext cx="4763558" cy="2674458"/>
          </a:xfrm>
        </p:spPr>
        <p:txBody>
          <a:bodyPr>
            <a:normAutofit/>
          </a:bodyPr>
          <a:lstStyle/>
          <a:p>
            <a:pPr>
              <a:lnSpc>
                <a:spcPct val="90000"/>
              </a:lnSpc>
            </a:pPr>
            <a:r>
              <a:rPr lang="es-AR" sz="1200" b="1" dirty="0"/>
              <a:t>Enfoque del Filtrado Colaborativo: </a:t>
            </a:r>
            <a:r>
              <a:rPr lang="es-AR" sz="1200" dirty="0"/>
              <a:t>El objetivo es predecir las calificaciones de los usuarios para los elementos que no han calificado, basándose en las calificaciones dadas por otros usuarios con gustos similares.</a:t>
            </a:r>
          </a:p>
          <a:p>
            <a:pPr>
              <a:lnSpc>
                <a:spcPct val="90000"/>
              </a:lnSpc>
            </a:pPr>
            <a:r>
              <a:rPr lang="es-AR" sz="1200" b="1" dirty="0"/>
              <a:t>Simplicidad del Modelo: </a:t>
            </a:r>
            <a:r>
              <a:rPr lang="es-AR" sz="1200" dirty="0"/>
              <a:t>Los modelos de filtrado colaborativo, como SVD (Singular </a:t>
            </a:r>
            <a:r>
              <a:rPr lang="es-AR" sz="1200" dirty="0" err="1"/>
              <a:t>Value</a:t>
            </a:r>
            <a:r>
              <a:rPr lang="es-AR" sz="1200" dirty="0"/>
              <a:t> </a:t>
            </a:r>
            <a:r>
              <a:rPr lang="es-AR" sz="1200" dirty="0" err="1"/>
              <a:t>Decomposition</a:t>
            </a:r>
            <a:r>
              <a:rPr lang="es-AR" sz="1200" dirty="0"/>
              <a:t>) utilizado aquí, están diseñados para trabajar con matrices de calificaciones usuario-elemento. </a:t>
            </a:r>
          </a:p>
          <a:p>
            <a:pPr>
              <a:lnSpc>
                <a:spcPct val="90000"/>
              </a:lnSpc>
            </a:pPr>
            <a:r>
              <a:rPr lang="es-AR" sz="1200" b="1" dirty="0"/>
              <a:t>Uso de Características Adicionales: </a:t>
            </a:r>
            <a:r>
              <a:rPr lang="es-AR" sz="1200" dirty="0"/>
              <a:t>Las 79 columnas en nuestro conjunto de datos contienen información rica y detallada sobre los animes y las interacciones de los usuarios, pero esta información es más adecuada </a:t>
            </a:r>
            <a:r>
              <a:rPr lang="es-AR" sz="1200" dirty="0">
                <a:solidFill>
                  <a:srgbClr val="FF0000"/>
                </a:solidFill>
              </a:rPr>
              <a:t>para modelos de filtrado basado en contenido o modelos híbridos</a:t>
            </a:r>
            <a:endParaRPr lang="en-US" sz="900" dirty="0">
              <a:solidFill>
                <a:srgbClr val="FF0000"/>
              </a:solidFill>
            </a:endParaRPr>
          </a:p>
        </p:txBody>
      </p:sp>
      <p:cxnSp>
        <p:nvCxnSpPr>
          <p:cNvPr id="9227" name="Straight Connector 9226">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229" name="Straight Connector 9228">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231"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9233"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9235"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9237"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9239"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9241"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9243"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Tree>
    <p:extLst>
      <p:ext uri="{BB962C8B-B14F-4D97-AF65-F5344CB8AC3E}">
        <p14:creationId xmlns:p14="http://schemas.microsoft.com/office/powerpoint/2010/main" val="176592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42" name="Picture 2" descr="Gráficos y análisis de datos para un sistema de recomendación de animes">
            <a:extLst>
              <a:ext uri="{FF2B5EF4-FFF2-40B4-BE49-F238E27FC236}">
                <a16:creationId xmlns:a16="http://schemas.microsoft.com/office/drawing/2014/main" id="{EA3257BE-E3B9-AD93-6726-D7F1167E34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433" r="-2" b="-2"/>
          <a:stretch/>
        </p:blipFill>
        <p:spPr bwMode="auto">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07EB91C1-82D2-71CC-169E-17517DD943E9}"/>
              </a:ext>
            </a:extLst>
          </p:cNvPr>
          <p:cNvSpPr>
            <a:spLocks noGrp="1"/>
          </p:cNvSpPr>
          <p:nvPr>
            <p:ph type="title"/>
          </p:nvPr>
        </p:nvSpPr>
        <p:spPr>
          <a:xfrm>
            <a:off x="677333" y="609600"/>
            <a:ext cx="3851123" cy="1320800"/>
          </a:xfrm>
        </p:spPr>
        <p:txBody>
          <a:bodyPr>
            <a:normAutofit fontScale="90000"/>
          </a:bodyPr>
          <a:lstStyle/>
          <a:p>
            <a:pPr algn="ctr"/>
            <a:r>
              <a:rPr lang="es-AR" dirty="0"/>
              <a:t>Ajustes del Modelo de Filtrado Colaborativo</a:t>
            </a:r>
          </a:p>
        </p:txBody>
      </p:sp>
      <p:sp>
        <p:nvSpPr>
          <p:cNvPr id="10246" name="Content Placeholder 10245">
            <a:extLst>
              <a:ext uri="{FF2B5EF4-FFF2-40B4-BE49-F238E27FC236}">
                <a16:creationId xmlns:a16="http://schemas.microsoft.com/office/drawing/2014/main" id="{BA06F452-7DC3-A734-8405-AEC1607334BB}"/>
              </a:ext>
            </a:extLst>
          </p:cNvPr>
          <p:cNvSpPr>
            <a:spLocks noGrp="1"/>
          </p:cNvSpPr>
          <p:nvPr>
            <p:ph idx="1"/>
          </p:nvPr>
        </p:nvSpPr>
        <p:spPr>
          <a:xfrm>
            <a:off x="677334" y="2160589"/>
            <a:ext cx="3851122" cy="3880773"/>
          </a:xfrm>
        </p:spPr>
        <p:txBody>
          <a:bodyPr>
            <a:normAutofit fontScale="62500" lnSpcReduction="20000"/>
          </a:bodyPr>
          <a:lstStyle/>
          <a:p>
            <a:pPr marL="0" indent="0">
              <a:buNone/>
            </a:pPr>
            <a:endParaRPr lang="es-AR" dirty="0"/>
          </a:p>
          <a:p>
            <a:r>
              <a:rPr lang="es-AR" dirty="0"/>
              <a:t>Implementaremos un modelo de Filtrado Colaborativo utilizando la librería </a:t>
            </a:r>
            <a:r>
              <a:rPr lang="es-AR" sz="2000" b="1" dirty="0" err="1"/>
              <a:t>Surprise</a:t>
            </a:r>
            <a:r>
              <a:rPr lang="es-AR" sz="2000" b="1" dirty="0"/>
              <a:t>(Simple Python </a:t>
            </a:r>
            <a:r>
              <a:rPr lang="es-AR" sz="2000" b="1" dirty="0" err="1"/>
              <a:t>Recommendatlon</a:t>
            </a:r>
            <a:r>
              <a:rPr lang="es-AR" sz="2000" b="1" dirty="0"/>
              <a:t> </a:t>
            </a:r>
            <a:r>
              <a:rPr lang="es-AR" sz="2000" b="1" dirty="0" err="1"/>
              <a:t>System</a:t>
            </a:r>
            <a:r>
              <a:rPr lang="es-AR" sz="2000" b="1" dirty="0"/>
              <a:t> </a:t>
            </a:r>
            <a:r>
              <a:rPr lang="es-AR" sz="2000" b="1" dirty="0" err="1"/>
              <a:t>Engine</a:t>
            </a:r>
            <a:r>
              <a:rPr lang="es-AR" sz="2000" b="1" dirty="0"/>
              <a:t>)</a:t>
            </a:r>
            <a:r>
              <a:rPr lang="es-AR" dirty="0"/>
              <a:t>. </a:t>
            </a:r>
          </a:p>
          <a:p>
            <a:r>
              <a:rPr lang="es-AR" dirty="0"/>
              <a:t>Este modelo utilizará las calificaciones de los usuarios para predecir las preferencias y generar recomendaciones.</a:t>
            </a:r>
          </a:p>
          <a:p>
            <a:r>
              <a:rPr lang="en-US" dirty="0" err="1"/>
              <a:t>Generaremos</a:t>
            </a:r>
            <a:r>
              <a:rPr lang="en-US" dirty="0"/>
              <a:t> las </a:t>
            </a:r>
            <a:r>
              <a:rPr lang="en-US" dirty="0" err="1"/>
              <a:t>predicciones</a:t>
            </a:r>
            <a:r>
              <a:rPr lang="en-US" dirty="0"/>
              <a:t> para </a:t>
            </a:r>
            <a:r>
              <a:rPr lang="en-US" dirty="0" err="1"/>
              <a:t>todos</a:t>
            </a:r>
            <a:r>
              <a:rPr lang="en-US" dirty="0"/>
              <a:t> </a:t>
            </a:r>
            <a:r>
              <a:rPr lang="en-US" dirty="0" err="1"/>
              <a:t>los</a:t>
            </a:r>
            <a:r>
              <a:rPr lang="en-US" dirty="0"/>
              <a:t> pares </a:t>
            </a:r>
            <a:r>
              <a:rPr lang="en-US" dirty="0" err="1"/>
              <a:t>usuario</a:t>
            </a:r>
            <a:r>
              <a:rPr lang="en-US" dirty="0"/>
              <a:t>-item que no </a:t>
            </a:r>
            <a:r>
              <a:rPr lang="en-US" dirty="0" err="1"/>
              <a:t>están</a:t>
            </a:r>
            <a:r>
              <a:rPr lang="en-US" dirty="0"/>
              <a:t> </a:t>
            </a:r>
            <a:r>
              <a:rPr lang="en-US" dirty="0" err="1"/>
              <a:t>en</a:t>
            </a:r>
            <a:r>
              <a:rPr lang="en-US" dirty="0"/>
              <a:t> </a:t>
            </a:r>
            <a:r>
              <a:rPr lang="en-US" dirty="0" err="1"/>
              <a:t>el</a:t>
            </a:r>
            <a:r>
              <a:rPr lang="en-US" dirty="0"/>
              <a:t> conjunto de </a:t>
            </a:r>
            <a:r>
              <a:rPr lang="en-US" dirty="0" err="1"/>
              <a:t>entrenamiento</a:t>
            </a:r>
            <a:r>
              <a:rPr lang="en-US" dirty="0"/>
              <a:t>.</a:t>
            </a:r>
          </a:p>
          <a:p>
            <a:r>
              <a:rPr lang="en-US" dirty="0"/>
              <a:t>Para </a:t>
            </a:r>
            <a:r>
              <a:rPr lang="en-US" dirty="0" err="1"/>
              <a:t>cada</a:t>
            </a:r>
            <a:r>
              <a:rPr lang="en-US" dirty="0"/>
              <a:t> </a:t>
            </a:r>
            <a:r>
              <a:rPr lang="en-US" dirty="0" err="1"/>
              <a:t>usuario</a:t>
            </a:r>
            <a:r>
              <a:rPr lang="en-US" dirty="0"/>
              <a:t>, </a:t>
            </a:r>
            <a:r>
              <a:rPr lang="en-US" dirty="0" err="1"/>
              <a:t>ordenaremos</a:t>
            </a:r>
            <a:r>
              <a:rPr lang="en-US" dirty="0"/>
              <a:t> </a:t>
            </a:r>
            <a:r>
              <a:rPr lang="en-US" dirty="0" err="1"/>
              <a:t>los</a:t>
            </a:r>
            <a:r>
              <a:rPr lang="en-US" dirty="0"/>
              <a:t> </a:t>
            </a:r>
            <a:r>
              <a:rPr lang="en-US" dirty="0" err="1"/>
              <a:t>ítems</a:t>
            </a:r>
            <a:r>
              <a:rPr lang="en-US" dirty="0"/>
              <a:t> que no ha </a:t>
            </a:r>
            <a:r>
              <a:rPr lang="en-US" dirty="0" err="1"/>
              <a:t>calificado</a:t>
            </a:r>
            <a:r>
              <a:rPr lang="en-US" dirty="0"/>
              <a:t> </a:t>
            </a:r>
            <a:r>
              <a:rPr lang="en-US" dirty="0" err="1"/>
              <a:t>según</a:t>
            </a:r>
            <a:r>
              <a:rPr lang="en-US" dirty="0"/>
              <a:t> las </a:t>
            </a:r>
            <a:r>
              <a:rPr lang="en-US" dirty="0" err="1"/>
              <a:t>estimaciones</a:t>
            </a:r>
            <a:r>
              <a:rPr lang="en-US" dirty="0"/>
              <a:t> de </a:t>
            </a:r>
            <a:r>
              <a:rPr lang="en-US" dirty="0" err="1"/>
              <a:t>calificación</a:t>
            </a:r>
            <a:r>
              <a:rPr lang="en-US" dirty="0"/>
              <a:t> de mayor a </a:t>
            </a:r>
            <a:r>
              <a:rPr lang="en-US" dirty="0" err="1"/>
              <a:t>menor</a:t>
            </a:r>
            <a:r>
              <a:rPr lang="en-US" dirty="0"/>
              <a:t>.</a:t>
            </a:r>
          </a:p>
          <a:p>
            <a:r>
              <a:rPr lang="en-US" dirty="0" err="1"/>
              <a:t>Calcularemos</a:t>
            </a:r>
            <a:r>
              <a:rPr lang="en-US" dirty="0"/>
              <a:t> la </a:t>
            </a:r>
            <a:r>
              <a:rPr lang="en-US" dirty="0" err="1"/>
              <a:t>precisión</a:t>
            </a:r>
            <a:r>
              <a:rPr lang="en-US" dirty="0"/>
              <a:t> </a:t>
            </a:r>
            <a:r>
              <a:rPr lang="en-US" dirty="0" err="1"/>
              <a:t>en</a:t>
            </a:r>
            <a:r>
              <a:rPr lang="en-US" dirty="0"/>
              <a:t> K para </a:t>
            </a:r>
            <a:r>
              <a:rPr lang="en-US" dirty="0" err="1"/>
              <a:t>cada</a:t>
            </a:r>
            <a:r>
              <a:rPr lang="en-US" dirty="0"/>
              <a:t> </a:t>
            </a:r>
            <a:r>
              <a:rPr lang="en-US" dirty="0" err="1"/>
              <a:t>usuario</a:t>
            </a:r>
            <a:r>
              <a:rPr lang="en-US" dirty="0"/>
              <a:t> (¿</a:t>
            </a:r>
            <a:r>
              <a:rPr lang="en-US" dirty="0" err="1"/>
              <a:t>cuántos</a:t>
            </a:r>
            <a:r>
              <a:rPr lang="en-US" dirty="0"/>
              <a:t> </a:t>
            </a:r>
            <a:r>
              <a:rPr lang="en-US" dirty="0" err="1"/>
              <a:t>ítems</a:t>
            </a:r>
            <a:r>
              <a:rPr lang="en-US" dirty="0"/>
              <a:t> </a:t>
            </a:r>
            <a:r>
              <a:rPr lang="en-US" dirty="0" err="1"/>
              <a:t>relevantes</a:t>
            </a:r>
            <a:r>
              <a:rPr lang="en-US" dirty="0"/>
              <a:t> </a:t>
            </a:r>
            <a:r>
              <a:rPr lang="en-US" dirty="0" err="1"/>
              <a:t>están</a:t>
            </a:r>
            <a:r>
              <a:rPr lang="en-US" dirty="0"/>
              <a:t> </a:t>
            </a:r>
            <a:r>
              <a:rPr lang="en-US" dirty="0" err="1"/>
              <a:t>en</a:t>
            </a:r>
            <a:r>
              <a:rPr lang="en-US" dirty="0"/>
              <a:t> </a:t>
            </a:r>
            <a:r>
              <a:rPr lang="en-US" dirty="0" err="1"/>
              <a:t>los</a:t>
            </a:r>
            <a:r>
              <a:rPr lang="en-US" dirty="0"/>
              <a:t> top-K </a:t>
            </a:r>
            <a:r>
              <a:rPr lang="en-US" dirty="0" err="1"/>
              <a:t>recomendados</a:t>
            </a:r>
            <a:r>
              <a:rPr lang="en-US" dirty="0"/>
              <a:t>?).</a:t>
            </a:r>
          </a:p>
          <a:p>
            <a:r>
              <a:rPr lang="en-US" dirty="0" err="1"/>
              <a:t>Calcularemos</a:t>
            </a:r>
            <a:r>
              <a:rPr lang="en-US" dirty="0"/>
              <a:t> </a:t>
            </a:r>
            <a:r>
              <a:rPr lang="en-US" dirty="0" err="1"/>
              <a:t>el</a:t>
            </a:r>
            <a:r>
              <a:rPr lang="en-US" dirty="0"/>
              <a:t> </a:t>
            </a:r>
            <a:r>
              <a:rPr lang="en-US" dirty="0" err="1"/>
              <a:t>promedio</a:t>
            </a:r>
            <a:r>
              <a:rPr lang="en-US" dirty="0"/>
              <a:t> de </a:t>
            </a:r>
            <a:r>
              <a:rPr lang="en-US" dirty="0" err="1"/>
              <a:t>estas</a:t>
            </a:r>
            <a:r>
              <a:rPr lang="en-US" dirty="0"/>
              <a:t> </a:t>
            </a:r>
            <a:r>
              <a:rPr lang="en-US" dirty="0" err="1"/>
              <a:t>precisiones</a:t>
            </a:r>
            <a:r>
              <a:rPr lang="en-US" dirty="0"/>
              <a:t> entre </a:t>
            </a:r>
            <a:r>
              <a:rPr lang="en-US" dirty="0" err="1"/>
              <a:t>todos</a:t>
            </a:r>
            <a:r>
              <a:rPr lang="en-US" dirty="0"/>
              <a:t> </a:t>
            </a:r>
            <a:r>
              <a:rPr lang="en-US" dirty="0" err="1"/>
              <a:t>los</a:t>
            </a:r>
            <a:r>
              <a:rPr lang="en-US" dirty="0"/>
              <a:t> </a:t>
            </a:r>
            <a:r>
              <a:rPr lang="en-US" dirty="0" err="1"/>
              <a:t>usuarios</a:t>
            </a:r>
            <a:r>
              <a:rPr lang="en-US" dirty="0"/>
              <a:t> para </a:t>
            </a:r>
            <a:r>
              <a:rPr lang="en-US" dirty="0" err="1"/>
              <a:t>obtener</a:t>
            </a:r>
            <a:r>
              <a:rPr lang="en-US" dirty="0"/>
              <a:t> MAP</a:t>
            </a:r>
          </a:p>
        </p:txBody>
      </p:sp>
      <p:cxnSp>
        <p:nvCxnSpPr>
          <p:cNvPr id="10249" name="Straight Connector 1024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277" name="Straight Connector 1025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278"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0279"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0280"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0281"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0282"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028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0284"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Tree>
    <p:extLst>
      <p:ext uri="{BB962C8B-B14F-4D97-AF65-F5344CB8AC3E}">
        <p14:creationId xmlns:p14="http://schemas.microsoft.com/office/powerpoint/2010/main" val="1991603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Gráficos y análisis de datos para un sistema de recomendación de animes">
            <a:extLst>
              <a:ext uri="{FF2B5EF4-FFF2-40B4-BE49-F238E27FC236}">
                <a16:creationId xmlns:a16="http://schemas.microsoft.com/office/drawing/2014/main" id="{BC13B0B9-8200-1444-60CF-FD88145537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433" r="-2" b="-2"/>
          <a:stretch/>
        </p:blipFill>
        <p:spPr bwMode="auto">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3A6D0ED5-7E54-EB7E-EC4E-BFDE2CC85E74}"/>
              </a:ext>
            </a:extLst>
          </p:cNvPr>
          <p:cNvSpPr>
            <a:spLocks noGrp="1"/>
          </p:cNvSpPr>
          <p:nvPr>
            <p:ph type="title"/>
          </p:nvPr>
        </p:nvSpPr>
        <p:spPr>
          <a:xfrm>
            <a:off x="677333" y="609600"/>
            <a:ext cx="3851123" cy="1320800"/>
          </a:xfrm>
        </p:spPr>
        <p:txBody>
          <a:bodyPr>
            <a:normAutofit/>
          </a:bodyPr>
          <a:lstStyle/>
          <a:p>
            <a:r>
              <a:rPr lang="es-AR" dirty="0"/>
              <a:t>Resultados del Modelo</a:t>
            </a:r>
          </a:p>
        </p:txBody>
      </p:sp>
      <p:sp>
        <p:nvSpPr>
          <p:cNvPr id="8" name="Content Placeholder 7">
            <a:extLst>
              <a:ext uri="{FF2B5EF4-FFF2-40B4-BE49-F238E27FC236}">
                <a16:creationId xmlns:a16="http://schemas.microsoft.com/office/drawing/2014/main" id="{52BE591F-FECC-070D-2DAA-00400E8ACCB8}"/>
              </a:ext>
            </a:extLst>
          </p:cNvPr>
          <p:cNvSpPr>
            <a:spLocks noGrp="1"/>
          </p:cNvSpPr>
          <p:nvPr>
            <p:ph idx="1"/>
          </p:nvPr>
        </p:nvSpPr>
        <p:spPr>
          <a:xfrm>
            <a:off x="677334" y="2160589"/>
            <a:ext cx="3851122" cy="3880773"/>
          </a:xfrm>
        </p:spPr>
        <p:txBody>
          <a:bodyPr>
            <a:normAutofit fontScale="62500" lnSpcReduction="20000"/>
          </a:bodyPr>
          <a:lstStyle/>
          <a:p>
            <a:r>
              <a:rPr lang="en-US" sz="1900" b="1" dirty="0" err="1"/>
              <a:t>Obtuvimos</a:t>
            </a:r>
            <a:r>
              <a:rPr lang="en-US" sz="1900" b="1" dirty="0"/>
              <a:t> un MAP = 0.875, </a:t>
            </a:r>
            <a:r>
              <a:rPr lang="en-US" sz="1900" dirty="0" err="1"/>
              <a:t>este</a:t>
            </a:r>
            <a:r>
              <a:rPr lang="en-US" sz="1900" dirty="0"/>
              <a:t> valor indica que, </a:t>
            </a:r>
            <a:r>
              <a:rPr lang="en-US" sz="1900" dirty="0" err="1"/>
              <a:t>en</a:t>
            </a:r>
            <a:r>
              <a:rPr lang="en-US" sz="1900" dirty="0"/>
              <a:t> </a:t>
            </a:r>
            <a:r>
              <a:rPr lang="en-US" sz="1900" dirty="0" err="1"/>
              <a:t>promedio</a:t>
            </a:r>
            <a:r>
              <a:rPr lang="en-US" sz="1900" dirty="0"/>
              <a:t>, </a:t>
            </a:r>
            <a:r>
              <a:rPr lang="en-US" sz="1900" dirty="0" err="1"/>
              <a:t>el</a:t>
            </a:r>
            <a:r>
              <a:rPr lang="en-US" sz="1900" dirty="0"/>
              <a:t> 87.5% de las </a:t>
            </a:r>
            <a:r>
              <a:rPr lang="en-US" sz="1900" dirty="0" err="1"/>
              <a:t>recomendaciones</a:t>
            </a:r>
            <a:r>
              <a:rPr lang="en-US" sz="1900" dirty="0"/>
              <a:t> top-10 que </a:t>
            </a:r>
            <a:r>
              <a:rPr lang="en-US" sz="1900" dirty="0" err="1"/>
              <a:t>el</a:t>
            </a:r>
            <a:r>
              <a:rPr lang="en-US" sz="1900" dirty="0"/>
              <a:t> </a:t>
            </a:r>
            <a:r>
              <a:rPr lang="en-US" sz="1900" dirty="0" err="1"/>
              <a:t>modelo</a:t>
            </a:r>
            <a:r>
              <a:rPr lang="en-US" sz="1900" dirty="0"/>
              <a:t> </a:t>
            </a:r>
            <a:r>
              <a:rPr lang="en-US" sz="1900" dirty="0" err="1"/>
              <a:t>proporciona</a:t>
            </a:r>
            <a:r>
              <a:rPr lang="en-US" sz="1900" dirty="0"/>
              <a:t> para </a:t>
            </a:r>
            <a:r>
              <a:rPr lang="en-US" sz="1900" dirty="0" err="1"/>
              <a:t>cada</a:t>
            </a:r>
            <a:r>
              <a:rPr lang="en-US" sz="1900" dirty="0"/>
              <a:t> </a:t>
            </a:r>
            <a:r>
              <a:rPr lang="en-US" sz="1900" dirty="0" err="1"/>
              <a:t>usuario</a:t>
            </a:r>
            <a:r>
              <a:rPr lang="en-US" sz="1900" dirty="0"/>
              <a:t> son </a:t>
            </a:r>
            <a:r>
              <a:rPr lang="en-US" sz="1900" dirty="0" err="1"/>
              <a:t>relevantes</a:t>
            </a:r>
            <a:r>
              <a:rPr lang="en-US" sz="1900" dirty="0"/>
              <a:t> </a:t>
            </a:r>
            <a:r>
              <a:rPr lang="en-US" sz="1900" dirty="0" err="1"/>
              <a:t>según</a:t>
            </a:r>
            <a:r>
              <a:rPr lang="en-US" sz="1900" dirty="0"/>
              <a:t> </a:t>
            </a:r>
            <a:r>
              <a:rPr lang="en-US" sz="1900" dirty="0" err="1"/>
              <a:t>el</a:t>
            </a:r>
            <a:r>
              <a:rPr lang="en-US" sz="1900" dirty="0"/>
              <a:t> umbral de </a:t>
            </a:r>
            <a:r>
              <a:rPr lang="en-US" sz="1900" dirty="0" err="1"/>
              <a:t>relevancia</a:t>
            </a:r>
            <a:r>
              <a:rPr lang="en-US" sz="1900" dirty="0"/>
              <a:t> que </a:t>
            </a:r>
            <a:r>
              <a:rPr lang="en-US" sz="1900" dirty="0" err="1"/>
              <a:t>establecimos</a:t>
            </a:r>
            <a:r>
              <a:rPr lang="en-US" sz="1900" dirty="0"/>
              <a:t> (0.8)</a:t>
            </a:r>
          </a:p>
          <a:p>
            <a:r>
              <a:rPr lang="en-US" dirty="0" err="1"/>
              <a:t>Ajuste</a:t>
            </a:r>
            <a:r>
              <a:rPr lang="en-US" dirty="0"/>
              <a:t> de </a:t>
            </a:r>
            <a:r>
              <a:rPr lang="en-US" dirty="0" err="1"/>
              <a:t>Hiperámetros</a:t>
            </a:r>
            <a:r>
              <a:rPr lang="en-US" dirty="0"/>
              <a:t>:</a:t>
            </a:r>
            <a:br>
              <a:rPr lang="en-US" dirty="0"/>
            </a:br>
            <a:r>
              <a:rPr lang="es-AR" dirty="0"/>
              <a:t>modelo SVD, según la búsqueda en cuadrícula (</a:t>
            </a:r>
            <a:r>
              <a:rPr lang="es-AR" dirty="0" err="1"/>
              <a:t>Grid</a:t>
            </a:r>
            <a:r>
              <a:rPr lang="es-AR" dirty="0"/>
              <a:t> </a:t>
            </a:r>
            <a:r>
              <a:rPr lang="es-AR" dirty="0" err="1"/>
              <a:t>Search</a:t>
            </a:r>
            <a:r>
              <a:rPr lang="es-AR" dirty="0"/>
              <a:t>:</a:t>
            </a:r>
          </a:p>
          <a:p>
            <a:r>
              <a:rPr lang="es-AR" dirty="0" err="1"/>
              <a:t>n_factors</a:t>
            </a:r>
            <a:r>
              <a:rPr lang="es-AR" dirty="0"/>
              <a:t>: 150</a:t>
            </a:r>
          </a:p>
          <a:p>
            <a:r>
              <a:rPr lang="es-AR" dirty="0" err="1"/>
              <a:t>n_epochs</a:t>
            </a:r>
            <a:r>
              <a:rPr lang="es-AR" dirty="0"/>
              <a:t>: 30</a:t>
            </a:r>
          </a:p>
          <a:p>
            <a:r>
              <a:rPr lang="es-AR" dirty="0" err="1"/>
              <a:t>lr_all</a:t>
            </a:r>
            <a:r>
              <a:rPr lang="es-AR" dirty="0"/>
              <a:t>: 0.01</a:t>
            </a:r>
          </a:p>
          <a:p>
            <a:r>
              <a:rPr lang="es-AR" dirty="0" err="1"/>
              <a:t>reg_all</a:t>
            </a:r>
            <a:r>
              <a:rPr lang="es-AR" dirty="0"/>
              <a:t>: 0.02</a:t>
            </a:r>
          </a:p>
          <a:p>
            <a:r>
              <a:rPr lang="es-AR" b="1" dirty="0"/>
              <a:t>RMSE</a:t>
            </a:r>
            <a:r>
              <a:rPr lang="es-AR" dirty="0"/>
              <a:t> obtenido con esta configuración es aproximadamente </a:t>
            </a:r>
            <a:r>
              <a:rPr lang="es-AR" b="1" dirty="0"/>
              <a:t>0.0927</a:t>
            </a:r>
            <a:r>
              <a:rPr lang="es-AR" dirty="0"/>
              <a:t>, lo cual es bastante bueno. Esto significa que en promedio, el modelo se equivoca por menos de</a:t>
            </a:r>
            <a:r>
              <a:rPr lang="es-AR" b="1" dirty="0"/>
              <a:t> 0.1 </a:t>
            </a:r>
            <a:r>
              <a:rPr lang="es-AR" dirty="0"/>
              <a:t>en la escala de calificación normalizada entre 0 y 1 al predecir las calificaciones de los usuarios</a:t>
            </a:r>
            <a:r>
              <a:rPr lang="es-AR" b="1" dirty="0"/>
              <a:t>.</a:t>
            </a:r>
          </a:p>
          <a:p>
            <a:endParaRPr lang="en-US" dirty="0"/>
          </a:p>
        </p:txBody>
      </p:sp>
      <p:cxnSp>
        <p:nvCxnSpPr>
          <p:cNvPr id="11" name="Straight Connector 10">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7"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9"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21"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23"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25"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27"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Tree>
    <p:extLst>
      <p:ext uri="{BB962C8B-B14F-4D97-AF65-F5344CB8AC3E}">
        <p14:creationId xmlns:p14="http://schemas.microsoft.com/office/powerpoint/2010/main" val="1558032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Gráficos y análisis de datos para un sistema de recomendación de animes">
            <a:extLst>
              <a:ext uri="{FF2B5EF4-FFF2-40B4-BE49-F238E27FC236}">
                <a16:creationId xmlns:a16="http://schemas.microsoft.com/office/drawing/2014/main" id="{5779A369-C2F2-9BFA-C7A7-9E54C07523E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433" r="-2" b="-2"/>
          <a:stretch/>
        </p:blipFill>
        <p:spPr bwMode="auto">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99F35E9A-0233-927A-AFCE-C6C3E2BAF411}"/>
              </a:ext>
            </a:extLst>
          </p:cNvPr>
          <p:cNvSpPr>
            <a:spLocks noGrp="1"/>
          </p:cNvSpPr>
          <p:nvPr>
            <p:ph type="title"/>
          </p:nvPr>
        </p:nvSpPr>
        <p:spPr>
          <a:xfrm>
            <a:off x="677333" y="609600"/>
            <a:ext cx="3851123" cy="1320800"/>
          </a:xfrm>
        </p:spPr>
        <p:txBody>
          <a:bodyPr>
            <a:normAutofit/>
          </a:bodyPr>
          <a:lstStyle/>
          <a:p>
            <a:r>
              <a:rPr lang="es-AR" dirty="0"/>
              <a:t>Validaciones</a:t>
            </a:r>
          </a:p>
        </p:txBody>
      </p:sp>
      <p:sp>
        <p:nvSpPr>
          <p:cNvPr id="8" name="Content Placeholder 7">
            <a:extLst>
              <a:ext uri="{FF2B5EF4-FFF2-40B4-BE49-F238E27FC236}">
                <a16:creationId xmlns:a16="http://schemas.microsoft.com/office/drawing/2014/main" id="{64725EAB-B930-D506-4420-A8EB6B8C25C3}"/>
              </a:ext>
            </a:extLst>
          </p:cNvPr>
          <p:cNvSpPr>
            <a:spLocks noGrp="1"/>
          </p:cNvSpPr>
          <p:nvPr>
            <p:ph idx="1"/>
          </p:nvPr>
        </p:nvSpPr>
        <p:spPr>
          <a:xfrm>
            <a:off x="677334" y="2160589"/>
            <a:ext cx="3851122" cy="3880773"/>
          </a:xfrm>
        </p:spPr>
        <p:txBody>
          <a:bodyPr>
            <a:normAutofit fontScale="77500" lnSpcReduction="20000"/>
          </a:bodyPr>
          <a:lstStyle/>
          <a:p>
            <a:r>
              <a:rPr lang="es-AR" dirty="0"/>
              <a:t>Hicimos una validación cruzada del modelo con los </a:t>
            </a:r>
            <a:r>
              <a:rPr lang="es-AR" dirty="0" err="1"/>
              <a:t>hiperparámetros</a:t>
            </a:r>
            <a:r>
              <a:rPr lang="es-AR" dirty="0"/>
              <a:t> ajustados</a:t>
            </a:r>
          </a:p>
          <a:p>
            <a:r>
              <a:rPr lang="es-AR" dirty="0"/>
              <a:t>Hicimos una nueva validación cruzada usando un nuevo modelo, pero ajustado con los mismos </a:t>
            </a:r>
            <a:r>
              <a:rPr lang="es-AR" dirty="0" err="1"/>
              <a:t>hiperparámetros</a:t>
            </a:r>
            <a:endParaRPr lang="es-AR" dirty="0"/>
          </a:p>
          <a:p>
            <a:r>
              <a:rPr lang="es-AR" dirty="0"/>
              <a:t>Conclusiones Validación Cruzada</a:t>
            </a:r>
          </a:p>
          <a:p>
            <a:r>
              <a:rPr lang="es-AR" dirty="0"/>
              <a:t>Script 1 (`</a:t>
            </a:r>
            <a:r>
              <a:rPr lang="es-AR" dirty="0" err="1"/>
              <a:t>best_model</a:t>
            </a:r>
            <a:r>
              <a:rPr lang="es-AR" dirty="0"/>
              <a:t>`)**: RMSE medio de 0.0907 y MAE medio de 0.0362 con tiempos de entrenamiento y prueba rápidos, reflejan un modelo preciso y eficiente.</a:t>
            </a:r>
          </a:p>
          <a:p>
            <a:r>
              <a:rPr lang="es-AR" dirty="0"/>
              <a:t>Script 2 (`</a:t>
            </a:r>
            <a:r>
              <a:rPr lang="es-AR" dirty="0" err="1"/>
              <a:t>best_svd</a:t>
            </a:r>
            <a:r>
              <a:rPr lang="es-AR" dirty="0"/>
              <a:t>`)**: RMSE medio de 0.0886 y MAE medio de 0.0358, sugieren una ligera mejora y eficiencia consistente con el primer script.</a:t>
            </a:r>
          </a:p>
          <a:p>
            <a:endParaRPr lang="en-US" dirty="0"/>
          </a:p>
        </p:txBody>
      </p:sp>
      <p:cxnSp>
        <p:nvCxnSpPr>
          <p:cNvPr id="11" name="Straight Connector 10">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7"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9"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21"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23"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25"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27"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Tree>
    <p:extLst>
      <p:ext uri="{BB962C8B-B14F-4D97-AF65-F5344CB8AC3E}">
        <p14:creationId xmlns:p14="http://schemas.microsoft.com/office/powerpoint/2010/main" val="21775537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EAC754-F786-721D-4ED5-E629A22EE783}"/>
              </a:ext>
            </a:extLst>
          </p:cNvPr>
          <p:cNvSpPr>
            <a:spLocks noGrp="1"/>
          </p:cNvSpPr>
          <p:nvPr>
            <p:ph type="title"/>
          </p:nvPr>
        </p:nvSpPr>
        <p:spPr>
          <a:xfrm>
            <a:off x="677333" y="609600"/>
            <a:ext cx="8483864" cy="1320800"/>
          </a:xfrm>
        </p:spPr>
        <p:txBody>
          <a:bodyPr>
            <a:normAutofit fontScale="90000"/>
          </a:bodyPr>
          <a:lstStyle/>
          <a:p>
            <a:pPr algn="ctr"/>
            <a:r>
              <a:rPr lang="es-AR" sz="3600" dirty="0"/>
              <a:t>Ejemplo de uso (con </a:t>
            </a:r>
            <a:r>
              <a:rPr lang="es-AR" sz="3600" dirty="0" err="1"/>
              <a:t>subdataset</a:t>
            </a:r>
            <a:r>
              <a:rPr lang="es-AR" sz="3600" dirty="0"/>
              <a:t> 1000 filas)</a:t>
            </a:r>
            <a:br>
              <a:rPr lang="es-AR" sz="3600" dirty="0"/>
            </a:br>
            <a:endParaRPr lang="es-AR" dirty="0"/>
          </a:p>
        </p:txBody>
      </p:sp>
      <p:pic>
        <p:nvPicPr>
          <p:cNvPr id="8" name="Imagen 7">
            <a:extLst>
              <a:ext uri="{FF2B5EF4-FFF2-40B4-BE49-F238E27FC236}">
                <a16:creationId xmlns:a16="http://schemas.microsoft.com/office/drawing/2014/main" id="{35D722C9-F845-6778-E13F-8D8BA6E3E407}"/>
              </a:ext>
            </a:extLst>
          </p:cNvPr>
          <p:cNvPicPr>
            <a:picLocks noChangeAspect="1"/>
          </p:cNvPicPr>
          <p:nvPr/>
        </p:nvPicPr>
        <p:blipFill>
          <a:blip r:embed="rId2"/>
          <a:stretch>
            <a:fillRect/>
          </a:stretch>
        </p:blipFill>
        <p:spPr>
          <a:xfrm>
            <a:off x="906801" y="1339240"/>
            <a:ext cx="8161090" cy="883916"/>
          </a:xfrm>
          <a:prstGeom prst="rect">
            <a:avLst/>
          </a:prstGeom>
        </p:spPr>
      </p:pic>
      <p:pic>
        <p:nvPicPr>
          <p:cNvPr id="12" name="Imagen 11">
            <a:extLst>
              <a:ext uri="{FF2B5EF4-FFF2-40B4-BE49-F238E27FC236}">
                <a16:creationId xmlns:a16="http://schemas.microsoft.com/office/drawing/2014/main" id="{FBCB8C52-023F-A633-BD84-354B897D0F94}"/>
              </a:ext>
            </a:extLst>
          </p:cNvPr>
          <p:cNvPicPr>
            <a:picLocks noChangeAspect="1"/>
          </p:cNvPicPr>
          <p:nvPr/>
        </p:nvPicPr>
        <p:blipFill>
          <a:blip r:embed="rId3"/>
          <a:stretch>
            <a:fillRect/>
          </a:stretch>
        </p:blipFill>
        <p:spPr>
          <a:xfrm>
            <a:off x="210766" y="2515911"/>
            <a:ext cx="11770468" cy="4686110"/>
          </a:xfrm>
          <a:prstGeom prst="rect">
            <a:avLst/>
          </a:prstGeom>
        </p:spPr>
      </p:pic>
    </p:spTree>
    <p:extLst>
      <p:ext uri="{BB962C8B-B14F-4D97-AF65-F5344CB8AC3E}">
        <p14:creationId xmlns:p14="http://schemas.microsoft.com/office/powerpoint/2010/main" val="2612093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EAC754-F786-721D-4ED5-E629A22EE783}"/>
              </a:ext>
            </a:extLst>
          </p:cNvPr>
          <p:cNvSpPr>
            <a:spLocks noGrp="1"/>
          </p:cNvSpPr>
          <p:nvPr>
            <p:ph type="title"/>
          </p:nvPr>
        </p:nvSpPr>
        <p:spPr>
          <a:xfrm>
            <a:off x="677333" y="609600"/>
            <a:ext cx="6460585" cy="1320800"/>
          </a:xfrm>
        </p:spPr>
        <p:txBody>
          <a:bodyPr>
            <a:normAutofit/>
          </a:bodyPr>
          <a:lstStyle/>
          <a:p>
            <a:pPr algn="ctr"/>
            <a:r>
              <a:rPr lang="es-AR" sz="3600" dirty="0"/>
              <a:t>El momento de la verdad!!</a:t>
            </a:r>
            <a:br>
              <a:rPr lang="es-AR" sz="3600" dirty="0"/>
            </a:br>
            <a:endParaRPr lang="es-AR" dirty="0"/>
          </a:p>
        </p:txBody>
      </p:sp>
      <p:pic>
        <p:nvPicPr>
          <p:cNvPr id="9" name="Imagen 8">
            <a:extLst>
              <a:ext uri="{FF2B5EF4-FFF2-40B4-BE49-F238E27FC236}">
                <a16:creationId xmlns:a16="http://schemas.microsoft.com/office/drawing/2014/main" id="{2946E4D8-2766-9E1D-D650-845AD3EF5832}"/>
              </a:ext>
            </a:extLst>
          </p:cNvPr>
          <p:cNvPicPr>
            <a:picLocks noChangeAspect="1"/>
          </p:cNvPicPr>
          <p:nvPr/>
        </p:nvPicPr>
        <p:blipFill>
          <a:blip r:embed="rId2"/>
          <a:stretch>
            <a:fillRect/>
          </a:stretch>
        </p:blipFill>
        <p:spPr>
          <a:xfrm>
            <a:off x="1260276" y="2071396"/>
            <a:ext cx="8295007" cy="4385625"/>
          </a:xfrm>
          <a:prstGeom prst="rect">
            <a:avLst/>
          </a:prstGeom>
        </p:spPr>
      </p:pic>
      <p:sp>
        <p:nvSpPr>
          <p:cNvPr id="10" name="Elipse 9">
            <a:extLst>
              <a:ext uri="{FF2B5EF4-FFF2-40B4-BE49-F238E27FC236}">
                <a16:creationId xmlns:a16="http://schemas.microsoft.com/office/drawing/2014/main" id="{2884931B-8016-BD10-BFE5-01E18C3BCB6D}"/>
              </a:ext>
            </a:extLst>
          </p:cNvPr>
          <p:cNvSpPr/>
          <p:nvPr/>
        </p:nvSpPr>
        <p:spPr>
          <a:xfrm>
            <a:off x="5822303" y="4644699"/>
            <a:ext cx="3816220" cy="87707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 name="CuadroTexto 10">
            <a:extLst>
              <a:ext uri="{FF2B5EF4-FFF2-40B4-BE49-F238E27FC236}">
                <a16:creationId xmlns:a16="http://schemas.microsoft.com/office/drawing/2014/main" id="{98560A21-1363-7B9D-197E-50E75F1181F7}"/>
              </a:ext>
            </a:extLst>
          </p:cNvPr>
          <p:cNvSpPr txBox="1"/>
          <p:nvPr/>
        </p:nvSpPr>
        <p:spPr>
          <a:xfrm>
            <a:off x="5019870" y="1336224"/>
            <a:ext cx="5915608" cy="369332"/>
          </a:xfrm>
          <a:prstGeom prst="rect">
            <a:avLst/>
          </a:prstGeom>
          <a:noFill/>
        </p:spPr>
        <p:txBody>
          <a:bodyPr wrap="square" rtlCol="0">
            <a:spAutoFit/>
          </a:bodyPr>
          <a:lstStyle/>
          <a:p>
            <a:r>
              <a:rPr lang="es-CL" dirty="0"/>
              <a:t>Vamos por esos 109 Millones de registros!!</a:t>
            </a:r>
          </a:p>
        </p:txBody>
      </p:sp>
    </p:spTree>
    <p:extLst>
      <p:ext uri="{BB962C8B-B14F-4D97-AF65-F5344CB8AC3E}">
        <p14:creationId xmlns:p14="http://schemas.microsoft.com/office/powerpoint/2010/main" val="2248843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EAC754-F786-721D-4ED5-E629A22EE783}"/>
              </a:ext>
            </a:extLst>
          </p:cNvPr>
          <p:cNvSpPr>
            <a:spLocks noGrp="1"/>
          </p:cNvSpPr>
          <p:nvPr>
            <p:ph type="title"/>
          </p:nvPr>
        </p:nvSpPr>
        <p:spPr>
          <a:xfrm>
            <a:off x="677333" y="609600"/>
            <a:ext cx="6460585" cy="1320800"/>
          </a:xfrm>
        </p:spPr>
        <p:txBody>
          <a:bodyPr>
            <a:normAutofit/>
          </a:bodyPr>
          <a:lstStyle/>
          <a:p>
            <a:pPr algn="ctr"/>
            <a:r>
              <a:rPr lang="es-AR" sz="3600" dirty="0"/>
              <a:t>El momento de la verdad!!</a:t>
            </a:r>
            <a:br>
              <a:rPr lang="es-AR" sz="3600" dirty="0"/>
            </a:br>
            <a:endParaRPr lang="es-AR" dirty="0"/>
          </a:p>
        </p:txBody>
      </p:sp>
      <p:pic>
        <p:nvPicPr>
          <p:cNvPr id="4" name="Imagen 3">
            <a:extLst>
              <a:ext uri="{FF2B5EF4-FFF2-40B4-BE49-F238E27FC236}">
                <a16:creationId xmlns:a16="http://schemas.microsoft.com/office/drawing/2014/main" id="{311E0409-47F5-3422-E5C2-D2701E114663}"/>
              </a:ext>
            </a:extLst>
          </p:cNvPr>
          <p:cNvPicPr>
            <a:picLocks noChangeAspect="1"/>
          </p:cNvPicPr>
          <p:nvPr/>
        </p:nvPicPr>
        <p:blipFill>
          <a:blip r:embed="rId2"/>
          <a:stretch>
            <a:fillRect/>
          </a:stretch>
        </p:blipFill>
        <p:spPr>
          <a:xfrm>
            <a:off x="0" y="2523931"/>
            <a:ext cx="12192000" cy="2182435"/>
          </a:xfrm>
          <a:prstGeom prst="rect">
            <a:avLst/>
          </a:prstGeom>
        </p:spPr>
      </p:pic>
      <p:sp>
        <p:nvSpPr>
          <p:cNvPr id="3" name="CuadroTexto 2">
            <a:extLst>
              <a:ext uri="{FF2B5EF4-FFF2-40B4-BE49-F238E27FC236}">
                <a16:creationId xmlns:a16="http://schemas.microsoft.com/office/drawing/2014/main" id="{AC102ED8-6AC8-CF1A-94DD-20B85529A404}"/>
              </a:ext>
            </a:extLst>
          </p:cNvPr>
          <p:cNvSpPr txBox="1"/>
          <p:nvPr/>
        </p:nvSpPr>
        <p:spPr>
          <a:xfrm>
            <a:off x="4927255" y="1644138"/>
            <a:ext cx="5915608" cy="369332"/>
          </a:xfrm>
          <a:prstGeom prst="rect">
            <a:avLst/>
          </a:prstGeom>
          <a:noFill/>
        </p:spPr>
        <p:txBody>
          <a:bodyPr wrap="square" rtlCol="0">
            <a:spAutoFit/>
          </a:bodyPr>
          <a:lstStyle/>
          <a:p>
            <a:r>
              <a:rPr lang="es-CL" dirty="0"/>
              <a:t>Vamos bien!, tabla integrada en 11,36 minutos!!</a:t>
            </a:r>
          </a:p>
        </p:txBody>
      </p:sp>
      <p:sp>
        <p:nvSpPr>
          <p:cNvPr id="5" name="Elipse 4">
            <a:extLst>
              <a:ext uri="{FF2B5EF4-FFF2-40B4-BE49-F238E27FC236}">
                <a16:creationId xmlns:a16="http://schemas.microsoft.com/office/drawing/2014/main" id="{110FF8E7-FD42-71A9-FBDD-87D4D9233D08}"/>
              </a:ext>
            </a:extLst>
          </p:cNvPr>
          <p:cNvSpPr/>
          <p:nvPr/>
        </p:nvSpPr>
        <p:spPr>
          <a:xfrm>
            <a:off x="0" y="2440861"/>
            <a:ext cx="2174033" cy="39797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3406572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941EC7-36EE-E48F-8A42-F21985F17891}"/>
              </a:ext>
            </a:extLst>
          </p:cNvPr>
          <p:cNvSpPr>
            <a:spLocks noGrp="1"/>
          </p:cNvSpPr>
          <p:nvPr>
            <p:ph type="title"/>
          </p:nvPr>
        </p:nvSpPr>
        <p:spPr>
          <a:xfrm>
            <a:off x="677334" y="938373"/>
            <a:ext cx="8596668" cy="1320800"/>
          </a:xfrm>
        </p:spPr>
        <p:txBody>
          <a:bodyPr>
            <a:normAutofit fontScale="90000"/>
          </a:bodyPr>
          <a:lstStyle/>
          <a:p>
            <a:pPr algn="ctr"/>
            <a:r>
              <a:rPr lang="es-AR" sz="3600" dirty="0"/>
              <a:t> Plan de Limpieza y Preparación de los Datos</a:t>
            </a:r>
            <a:br>
              <a:rPr lang="es-AR" sz="3600" dirty="0"/>
            </a:br>
            <a:br>
              <a:rPr lang="es-AR" sz="3600" dirty="0"/>
            </a:br>
            <a:br>
              <a:rPr lang="es-AR" sz="3600" dirty="0"/>
            </a:br>
            <a:endParaRPr lang="es-AR" dirty="0"/>
          </a:p>
        </p:txBody>
      </p:sp>
      <p:sp>
        <p:nvSpPr>
          <p:cNvPr id="3" name="Marcador de contenido 2">
            <a:extLst>
              <a:ext uri="{FF2B5EF4-FFF2-40B4-BE49-F238E27FC236}">
                <a16:creationId xmlns:a16="http://schemas.microsoft.com/office/drawing/2014/main" id="{53F7A197-7AED-8A3E-F44E-E5D333D76BA7}"/>
              </a:ext>
            </a:extLst>
          </p:cNvPr>
          <p:cNvSpPr>
            <a:spLocks noGrp="1"/>
          </p:cNvSpPr>
          <p:nvPr>
            <p:ph idx="1"/>
          </p:nvPr>
        </p:nvSpPr>
        <p:spPr/>
        <p:txBody>
          <a:bodyPr/>
          <a:lstStyle/>
          <a:p>
            <a:r>
              <a:rPr lang="es-AR" sz="1800" dirty="0"/>
              <a:t>El objetivo de este plan es limpiar y preparar los datos de los archivos CSV proporcionados para la construcción de un sistema de recomendación de anime. El plan se centra en incluir las columnas relevantes y excluir las que no aportan a nuestros objetivos, según el análisis previo.</a:t>
            </a:r>
            <a:br>
              <a:rPr lang="es-AR" sz="1800" dirty="0"/>
            </a:br>
            <a:r>
              <a:rPr lang="es-AR" sz="1800" dirty="0"/>
              <a:t>Archivos y Columnas a Incluir/Excluir</a:t>
            </a:r>
            <a:endParaRPr lang="es-AR" dirty="0"/>
          </a:p>
        </p:txBody>
      </p:sp>
    </p:spTree>
    <p:extLst>
      <p:ext uri="{BB962C8B-B14F-4D97-AF65-F5344CB8AC3E}">
        <p14:creationId xmlns:p14="http://schemas.microsoft.com/office/powerpoint/2010/main" val="2789154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EAC754-F786-721D-4ED5-E629A22EE783}"/>
              </a:ext>
            </a:extLst>
          </p:cNvPr>
          <p:cNvSpPr>
            <a:spLocks noGrp="1"/>
          </p:cNvSpPr>
          <p:nvPr>
            <p:ph type="title"/>
          </p:nvPr>
        </p:nvSpPr>
        <p:spPr>
          <a:xfrm>
            <a:off x="677333" y="609600"/>
            <a:ext cx="6460585" cy="1320800"/>
          </a:xfrm>
        </p:spPr>
        <p:txBody>
          <a:bodyPr>
            <a:normAutofit/>
          </a:bodyPr>
          <a:lstStyle/>
          <a:p>
            <a:pPr algn="ctr"/>
            <a:r>
              <a:rPr lang="es-AR" sz="3600" dirty="0"/>
              <a:t>El momento de la verdad!!</a:t>
            </a:r>
            <a:br>
              <a:rPr lang="es-AR" sz="3600" dirty="0"/>
            </a:br>
            <a:endParaRPr lang="es-AR" dirty="0"/>
          </a:p>
        </p:txBody>
      </p:sp>
      <p:pic>
        <p:nvPicPr>
          <p:cNvPr id="6" name="Imagen 5">
            <a:extLst>
              <a:ext uri="{FF2B5EF4-FFF2-40B4-BE49-F238E27FC236}">
                <a16:creationId xmlns:a16="http://schemas.microsoft.com/office/drawing/2014/main" id="{9C8AB4BF-E3D9-BED4-1CE7-D53D50A6F3E2}"/>
              </a:ext>
            </a:extLst>
          </p:cNvPr>
          <p:cNvPicPr>
            <a:picLocks noChangeAspect="1"/>
          </p:cNvPicPr>
          <p:nvPr/>
        </p:nvPicPr>
        <p:blipFill>
          <a:blip r:embed="rId2"/>
          <a:stretch>
            <a:fillRect/>
          </a:stretch>
        </p:blipFill>
        <p:spPr>
          <a:xfrm>
            <a:off x="1647769" y="3211328"/>
            <a:ext cx="14299107" cy="3398196"/>
          </a:xfrm>
          <a:prstGeom prst="rect">
            <a:avLst/>
          </a:prstGeom>
        </p:spPr>
      </p:pic>
      <p:pic>
        <p:nvPicPr>
          <p:cNvPr id="1026" name="Picture 2" descr="Vector gratuito cartel de personaje de anime de niña aterrorizada">
            <a:extLst>
              <a:ext uri="{FF2B5EF4-FFF2-40B4-BE49-F238E27FC236}">
                <a16:creationId xmlns:a16="http://schemas.microsoft.com/office/drawing/2014/main" id="{D4079B53-93B4-789A-D952-2982385278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1772" y="0"/>
            <a:ext cx="3253481" cy="3253481"/>
          </a:xfrm>
          <a:prstGeom prst="rect">
            <a:avLst/>
          </a:prstGeom>
          <a:noFill/>
          <a:extLst>
            <a:ext uri="{909E8E84-426E-40DD-AFC4-6F175D3DCCD1}">
              <a14:hiddenFill xmlns:a14="http://schemas.microsoft.com/office/drawing/2010/main">
                <a:solidFill>
                  <a:srgbClr val="FFFFFF"/>
                </a:solidFill>
              </a14:hiddenFill>
            </a:ext>
          </a:extLst>
        </p:spPr>
      </p:pic>
      <p:sp>
        <p:nvSpPr>
          <p:cNvPr id="3" name="Flecha: a la derecha 2">
            <a:extLst>
              <a:ext uri="{FF2B5EF4-FFF2-40B4-BE49-F238E27FC236}">
                <a16:creationId xmlns:a16="http://schemas.microsoft.com/office/drawing/2014/main" id="{7C4CDC59-F4C7-4A56-7CBD-21F0DC3C12EC}"/>
              </a:ext>
            </a:extLst>
          </p:cNvPr>
          <p:cNvSpPr/>
          <p:nvPr/>
        </p:nvSpPr>
        <p:spPr>
          <a:xfrm>
            <a:off x="600148" y="6079787"/>
            <a:ext cx="885217" cy="529737"/>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 name="CuadroTexto 4">
            <a:extLst>
              <a:ext uri="{FF2B5EF4-FFF2-40B4-BE49-F238E27FC236}">
                <a16:creationId xmlns:a16="http://schemas.microsoft.com/office/drawing/2014/main" id="{5D74DF42-A52D-83E0-7D39-CD396D206633}"/>
              </a:ext>
            </a:extLst>
          </p:cNvPr>
          <p:cNvSpPr txBox="1"/>
          <p:nvPr/>
        </p:nvSpPr>
        <p:spPr>
          <a:xfrm>
            <a:off x="2488855" y="1626740"/>
            <a:ext cx="5915608" cy="369332"/>
          </a:xfrm>
          <a:prstGeom prst="rect">
            <a:avLst/>
          </a:prstGeom>
          <a:noFill/>
        </p:spPr>
        <p:txBody>
          <a:bodyPr wrap="square" rtlCol="0">
            <a:spAutoFit/>
          </a:bodyPr>
          <a:lstStyle/>
          <a:p>
            <a:r>
              <a:rPr lang="es-CL" dirty="0"/>
              <a:t>Houston, </a:t>
            </a:r>
            <a:r>
              <a:rPr lang="es-CL" dirty="0" err="1"/>
              <a:t>we</a:t>
            </a:r>
            <a:r>
              <a:rPr lang="es-CL" dirty="0"/>
              <a:t> </a:t>
            </a:r>
            <a:r>
              <a:rPr lang="es-CL" dirty="0" err="1"/>
              <a:t>have</a:t>
            </a:r>
            <a:r>
              <a:rPr lang="es-CL" dirty="0"/>
              <a:t> a </a:t>
            </a:r>
            <a:r>
              <a:rPr lang="es-CL" dirty="0" err="1"/>
              <a:t>problem</a:t>
            </a:r>
            <a:r>
              <a:rPr lang="es-CL" dirty="0"/>
              <a:t>!!</a:t>
            </a:r>
          </a:p>
        </p:txBody>
      </p:sp>
    </p:spTree>
    <p:extLst>
      <p:ext uri="{BB962C8B-B14F-4D97-AF65-F5344CB8AC3E}">
        <p14:creationId xmlns:p14="http://schemas.microsoft.com/office/powerpoint/2010/main" val="1266410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Gráficos y análisis de datos para un sistema de recomendación de animes">
            <a:extLst>
              <a:ext uri="{FF2B5EF4-FFF2-40B4-BE49-F238E27FC236}">
                <a16:creationId xmlns:a16="http://schemas.microsoft.com/office/drawing/2014/main" id="{1571C2C9-D7DE-97A2-6D0D-8722012EFA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433" r="-2" b="-2"/>
          <a:stretch/>
        </p:blipFill>
        <p:spPr bwMode="auto">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64EAC754-F786-721D-4ED5-E629A22EE783}"/>
              </a:ext>
            </a:extLst>
          </p:cNvPr>
          <p:cNvSpPr>
            <a:spLocks noGrp="1"/>
          </p:cNvSpPr>
          <p:nvPr>
            <p:ph type="title"/>
          </p:nvPr>
        </p:nvSpPr>
        <p:spPr>
          <a:xfrm>
            <a:off x="677333" y="609600"/>
            <a:ext cx="3851123" cy="1320800"/>
          </a:xfrm>
        </p:spPr>
        <p:txBody>
          <a:bodyPr>
            <a:normAutofit/>
          </a:bodyPr>
          <a:lstStyle/>
          <a:p>
            <a:pPr algn="ctr"/>
            <a:r>
              <a:rPr lang="es-AR" sz="3600" dirty="0"/>
              <a:t>Conclusiones:</a:t>
            </a:r>
            <a:br>
              <a:rPr lang="es-AR" sz="3600" dirty="0"/>
            </a:br>
            <a:endParaRPr lang="es-AR" dirty="0"/>
          </a:p>
        </p:txBody>
      </p:sp>
      <p:sp>
        <p:nvSpPr>
          <p:cNvPr id="3" name="Marcador de contenido 2">
            <a:extLst>
              <a:ext uri="{FF2B5EF4-FFF2-40B4-BE49-F238E27FC236}">
                <a16:creationId xmlns:a16="http://schemas.microsoft.com/office/drawing/2014/main" id="{2942DF6B-F607-20A1-33B5-560A0C9907D5}"/>
              </a:ext>
            </a:extLst>
          </p:cNvPr>
          <p:cNvSpPr>
            <a:spLocks noGrp="1"/>
          </p:cNvSpPr>
          <p:nvPr>
            <p:ph idx="1"/>
          </p:nvPr>
        </p:nvSpPr>
        <p:spPr>
          <a:xfrm>
            <a:off x="677334" y="2160589"/>
            <a:ext cx="3851122" cy="3880773"/>
          </a:xfrm>
        </p:spPr>
        <p:txBody>
          <a:bodyPr>
            <a:normAutofit/>
          </a:bodyPr>
          <a:lstStyle/>
          <a:p>
            <a:pPr>
              <a:lnSpc>
                <a:spcPct val="90000"/>
              </a:lnSpc>
            </a:pPr>
            <a:r>
              <a:rPr lang="es-AR" sz="1600" b="1" dirty="0"/>
              <a:t>Data </a:t>
            </a:r>
            <a:r>
              <a:rPr lang="es-AR" sz="1600" b="1" dirty="0" err="1"/>
              <a:t>volume</a:t>
            </a:r>
            <a:r>
              <a:rPr lang="es-AR" sz="1600" b="1" dirty="0"/>
              <a:t> </a:t>
            </a:r>
            <a:r>
              <a:rPr lang="es-AR" sz="1600" b="1" dirty="0" err="1"/>
              <a:t>matters</a:t>
            </a:r>
            <a:r>
              <a:rPr lang="es-AR" sz="1600" b="1" dirty="0"/>
              <a:t>!!, and a </a:t>
            </a:r>
            <a:r>
              <a:rPr lang="es-AR" sz="1600" b="1" dirty="0" err="1"/>
              <a:t>lot</a:t>
            </a:r>
            <a:r>
              <a:rPr lang="es-AR" sz="1600" b="1" dirty="0"/>
              <a:t>!</a:t>
            </a:r>
          </a:p>
          <a:p>
            <a:pPr>
              <a:lnSpc>
                <a:spcPct val="90000"/>
              </a:lnSpc>
            </a:pPr>
            <a:endParaRPr lang="es-AR" sz="1600" b="1" dirty="0"/>
          </a:p>
          <a:p>
            <a:pPr>
              <a:lnSpc>
                <a:spcPct val="90000"/>
              </a:lnSpc>
            </a:pPr>
            <a:r>
              <a:rPr lang="es-AR" sz="1400" dirty="0"/>
              <a:t>Consistencia: El modelo (SURPRISE) muestra consistencia y estabilidad en diferentes pliegues de datos.</a:t>
            </a:r>
          </a:p>
          <a:p>
            <a:pPr>
              <a:lnSpc>
                <a:spcPct val="90000"/>
              </a:lnSpc>
            </a:pPr>
            <a:r>
              <a:rPr lang="es-AR" sz="1400" dirty="0"/>
              <a:t>Eficiencia: Es un modelo rápido adecuado para producción y recomendaciones en tiempo real.</a:t>
            </a:r>
          </a:p>
          <a:p>
            <a:pPr>
              <a:lnSpc>
                <a:spcPct val="90000"/>
              </a:lnSpc>
            </a:pPr>
            <a:r>
              <a:rPr lang="es-AR" sz="1400" dirty="0"/>
              <a:t>Próximos Pasos: ajustar el código para procesar grandes volúmenes de datos (usar DASK o </a:t>
            </a:r>
            <a:r>
              <a:rPr lang="es-AR" sz="1400" dirty="0" err="1"/>
              <a:t>Vaex</a:t>
            </a:r>
            <a:r>
              <a:rPr lang="es-AR" sz="1400" dirty="0"/>
              <a:t> )</a:t>
            </a:r>
          </a:p>
        </p:txBody>
      </p:sp>
      <p:cxnSp>
        <p:nvCxnSpPr>
          <p:cNvPr id="9"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Tree>
    <p:extLst>
      <p:ext uri="{BB962C8B-B14F-4D97-AF65-F5344CB8AC3E}">
        <p14:creationId xmlns:p14="http://schemas.microsoft.com/office/powerpoint/2010/main" val="3705943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320AFF-A746-FAD4-DEA6-D9E098CB625C}"/>
              </a:ext>
            </a:extLst>
          </p:cNvPr>
          <p:cNvSpPr>
            <a:spLocks noGrp="1"/>
          </p:cNvSpPr>
          <p:nvPr>
            <p:ph type="title"/>
          </p:nvPr>
        </p:nvSpPr>
        <p:spPr>
          <a:xfrm>
            <a:off x="1673928" y="526802"/>
            <a:ext cx="8596668" cy="1320800"/>
          </a:xfrm>
        </p:spPr>
        <p:txBody>
          <a:bodyPr/>
          <a:lstStyle/>
          <a:p>
            <a:pPr algn="ctr"/>
            <a:r>
              <a:rPr lang="es-AR" dirty="0"/>
              <a:t>Descripción del </a:t>
            </a:r>
            <a:r>
              <a:rPr lang="es-AR" dirty="0" err="1"/>
              <a:t>DataSet</a:t>
            </a:r>
            <a:endParaRPr lang="es-AR" dirty="0"/>
          </a:p>
        </p:txBody>
      </p:sp>
      <p:sp>
        <p:nvSpPr>
          <p:cNvPr id="3" name="Marcador de contenido 2">
            <a:extLst>
              <a:ext uri="{FF2B5EF4-FFF2-40B4-BE49-F238E27FC236}">
                <a16:creationId xmlns:a16="http://schemas.microsoft.com/office/drawing/2014/main" id="{5688FC3C-EDAE-8B96-FAD7-CC1D28A5B86C}"/>
              </a:ext>
            </a:extLst>
          </p:cNvPr>
          <p:cNvSpPr>
            <a:spLocks noGrp="1"/>
          </p:cNvSpPr>
          <p:nvPr>
            <p:ph idx="1"/>
          </p:nvPr>
        </p:nvSpPr>
        <p:spPr>
          <a:xfrm>
            <a:off x="513708" y="5106256"/>
            <a:ext cx="10613203" cy="750014"/>
          </a:xfrm>
        </p:spPr>
        <p:txBody>
          <a:bodyPr>
            <a:noAutofit/>
          </a:bodyPr>
          <a:lstStyle/>
          <a:p>
            <a:pPr algn="ctr"/>
            <a:r>
              <a:rPr lang="es-AR" b="1" dirty="0"/>
              <a:t>*** Todo el análisis de este trabajo lo haremos sobre un </a:t>
            </a:r>
            <a:r>
              <a:rPr lang="es-AR" b="1" dirty="0" err="1"/>
              <a:t>sample</a:t>
            </a:r>
            <a:r>
              <a:rPr lang="es-AR" b="1" dirty="0"/>
              <a:t> de las 1000 filas de cada </a:t>
            </a:r>
            <a:r>
              <a:rPr lang="es-AR" b="1" dirty="0" err="1"/>
              <a:t>DataSet</a:t>
            </a:r>
            <a:r>
              <a:rPr lang="es-AR" b="1" dirty="0"/>
              <a:t>***</a:t>
            </a:r>
          </a:p>
        </p:txBody>
      </p:sp>
      <p:graphicFrame>
        <p:nvGraphicFramePr>
          <p:cNvPr id="7" name="Tabla 6">
            <a:extLst>
              <a:ext uri="{FF2B5EF4-FFF2-40B4-BE49-F238E27FC236}">
                <a16:creationId xmlns:a16="http://schemas.microsoft.com/office/drawing/2014/main" id="{91060355-5000-47DA-C9E9-9461F14C943C}"/>
              </a:ext>
            </a:extLst>
          </p:cNvPr>
          <p:cNvGraphicFramePr>
            <a:graphicFrameLocks noGrp="1"/>
          </p:cNvGraphicFramePr>
          <p:nvPr>
            <p:extLst>
              <p:ext uri="{D42A27DB-BD31-4B8C-83A1-F6EECF244321}">
                <p14:modId xmlns:p14="http://schemas.microsoft.com/office/powerpoint/2010/main" val="166204196"/>
              </p:ext>
            </p:extLst>
          </p:nvPr>
        </p:nvGraphicFramePr>
        <p:xfrm>
          <a:off x="2239903" y="1749622"/>
          <a:ext cx="7461799" cy="3162796"/>
        </p:xfrm>
        <a:graphic>
          <a:graphicData uri="http://schemas.openxmlformats.org/drawingml/2006/table">
            <a:tbl>
              <a:tblPr firstRow="1" bandRow="1">
                <a:tableStyleId>{5C22544A-7EE6-4342-B048-85BDC9FD1C3A}</a:tableStyleId>
              </a:tblPr>
              <a:tblGrid>
                <a:gridCol w="2313740">
                  <a:extLst>
                    <a:ext uri="{9D8B030D-6E8A-4147-A177-3AD203B41FA5}">
                      <a16:colId xmlns:a16="http://schemas.microsoft.com/office/drawing/2014/main" val="1287120678"/>
                    </a:ext>
                  </a:extLst>
                </a:gridCol>
                <a:gridCol w="2313740">
                  <a:extLst>
                    <a:ext uri="{9D8B030D-6E8A-4147-A177-3AD203B41FA5}">
                      <a16:colId xmlns:a16="http://schemas.microsoft.com/office/drawing/2014/main" val="2670485153"/>
                    </a:ext>
                  </a:extLst>
                </a:gridCol>
                <a:gridCol w="2834319">
                  <a:extLst>
                    <a:ext uri="{9D8B030D-6E8A-4147-A177-3AD203B41FA5}">
                      <a16:colId xmlns:a16="http://schemas.microsoft.com/office/drawing/2014/main" val="364120186"/>
                    </a:ext>
                  </a:extLst>
                </a:gridCol>
              </a:tblGrid>
              <a:tr h="775605">
                <a:tc>
                  <a:txBody>
                    <a:bodyPr/>
                    <a:lstStyle/>
                    <a:p>
                      <a:pPr algn="ctr"/>
                      <a:r>
                        <a:rPr lang="es-AR" sz="1600" dirty="0"/>
                        <a:t>Data Sets</a:t>
                      </a:r>
                    </a:p>
                    <a:p>
                      <a:pPr algn="ctr"/>
                      <a:endParaRPr lang="es-AR" sz="1400" dirty="0"/>
                    </a:p>
                  </a:txBody>
                  <a:tcPr anchor="ctr"/>
                </a:tc>
                <a:tc>
                  <a:txBody>
                    <a:bodyPr/>
                    <a:lstStyle/>
                    <a:p>
                      <a:pPr algn="ctr"/>
                      <a:r>
                        <a:rPr lang="es-AR" sz="1600" dirty="0"/>
                        <a:t>Columnas</a:t>
                      </a:r>
                    </a:p>
                  </a:txBody>
                  <a:tcPr anchor="ctr"/>
                </a:tc>
                <a:tc>
                  <a:txBody>
                    <a:bodyPr/>
                    <a:lstStyle/>
                    <a:p>
                      <a:pPr algn="ctr"/>
                      <a:r>
                        <a:rPr lang="es-AR" sz="1600" dirty="0"/>
                        <a:t>Filas</a:t>
                      </a:r>
                    </a:p>
                  </a:txBody>
                  <a:tcPr anchor="ctr"/>
                </a:tc>
                <a:extLst>
                  <a:ext uri="{0D108BD9-81ED-4DB2-BD59-A6C34878D82A}">
                    <a16:rowId xmlns:a16="http://schemas.microsoft.com/office/drawing/2014/main" val="4191306613"/>
                  </a:ext>
                </a:extLst>
              </a:tr>
              <a:tr h="314551">
                <a:tc>
                  <a:txBody>
                    <a:bodyPr/>
                    <a:lstStyle/>
                    <a:p>
                      <a:pPr algn="ctr"/>
                      <a:r>
                        <a:rPr lang="es-AR" sz="1400" dirty="0" err="1"/>
                        <a:t>anime.csv</a:t>
                      </a:r>
                      <a:r>
                        <a:rPr lang="es-AR" sz="1400" dirty="0"/>
                        <a:t> </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AR" sz="1400" dirty="0">
                          <a:solidFill>
                            <a:srgbClr val="FF0000"/>
                          </a:solidFill>
                        </a:rPr>
                        <a:t>35</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AR" sz="1400" dirty="0"/>
                        <a:t>17.562</a:t>
                      </a:r>
                    </a:p>
                  </a:txBody>
                  <a:tcPr anchor="ctr"/>
                </a:tc>
                <a:extLst>
                  <a:ext uri="{0D108BD9-81ED-4DB2-BD59-A6C34878D82A}">
                    <a16:rowId xmlns:a16="http://schemas.microsoft.com/office/drawing/2014/main" val="2946591402"/>
                  </a:ext>
                </a:extLst>
              </a:tr>
              <a:tr h="314551">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AR" sz="1400" dirty="0" err="1"/>
                        <a:t>anime_with_synopsis.csv</a:t>
                      </a:r>
                      <a:endParaRPr lang="es-AR" sz="1400" dirty="0"/>
                    </a:p>
                    <a:p>
                      <a:pPr algn="ctr"/>
                      <a:endParaRPr lang="es-AR"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AR" sz="1400" dirty="0"/>
                        <a:t>5</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AR" sz="1400" dirty="0"/>
                        <a:t>16.214</a:t>
                      </a:r>
                    </a:p>
                  </a:txBody>
                  <a:tcPr anchor="ctr"/>
                </a:tc>
                <a:extLst>
                  <a:ext uri="{0D108BD9-81ED-4DB2-BD59-A6C34878D82A}">
                    <a16:rowId xmlns:a16="http://schemas.microsoft.com/office/drawing/2014/main" val="1815548411"/>
                  </a:ext>
                </a:extLst>
              </a:tr>
              <a:tr h="314551">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AR" sz="1400" dirty="0" err="1"/>
                        <a:t>rating_complete.csv</a:t>
                      </a:r>
                      <a:endParaRPr lang="es-AR" sz="1400" dirty="0"/>
                    </a:p>
                    <a:p>
                      <a:pPr algn="ctr"/>
                      <a:endParaRPr lang="es-AR" sz="1400" dirty="0"/>
                    </a:p>
                  </a:txBody>
                  <a:tcPr anchor="ctr"/>
                </a:tc>
                <a:tc>
                  <a:txBody>
                    <a:bodyPr/>
                    <a:lstStyle/>
                    <a:p>
                      <a:pPr algn="ctr"/>
                      <a:r>
                        <a:rPr lang="es-AR" sz="1400" dirty="0"/>
                        <a:t>3</a:t>
                      </a:r>
                    </a:p>
                  </a:txBody>
                  <a:tcPr anchor="ctr"/>
                </a:tc>
                <a:tc>
                  <a:txBody>
                    <a:bodyPr/>
                    <a:lstStyle/>
                    <a:p>
                      <a:pPr algn="ctr"/>
                      <a:r>
                        <a:rPr lang="es-AR" sz="1400" dirty="0">
                          <a:solidFill>
                            <a:srgbClr val="FF0000"/>
                          </a:solidFill>
                        </a:rPr>
                        <a:t>57.633.278</a:t>
                      </a:r>
                    </a:p>
                  </a:txBody>
                  <a:tcPr anchor="ctr"/>
                </a:tc>
                <a:extLst>
                  <a:ext uri="{0D108BD9-81ED-4DB2-BD59-A6C34878D82A}">
                    <a16:rowId xmlns:a16="http://schemas.microsoft.com/office/drawing/2014/main" val="2678414805"/>
                  </a:ext>
                </a:extLst>
              </a:tr>
              <a:tr h="314551">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AR" sz="1400" dirty="0" err="1"/>
                        <a:t>animelist.csv</a:t>
                      </a:r>
                      <a:endParaRPr lang="es-AR" sz="1400" dirty="0"/>
                    </a:p>
                    <a:p>
                      <a:pPr algn="ctr"/>
                      <a:endParaRPr lang="es-AR" sz="1400" dirty="0"/>
                    </a:p>
                  </a:txBody>
                  <a:tcPr marL="90000" anchor="ctr"/>
                </a:tc>
                <a:tc>
                  <a:txBody>
                    <a:bodyPr/>
                    <a:lstStyle/>
                    <a:p>
                      <a:pPr algn="ctr"/>
                      <a:r>
                        <a:rPr lang="es-AR" sz="1400" dirty="0"/>
                        <a:t>5</a:t>
                      </a:r>
                    </a:p>
                  </a:txBody>
                  <a:tcPr anchor="ctr"/>
                </a:tc>
                <a:tc>
                  <a:txBody>
                    <a:bodyPr/>
                    <a:lstStyle/>
                    <a:p>
                      <a:pPr algn="ctr"/>
                      <a:r>
                        <a:rPr lang="es-AR" sz="1400" dirty="0">
                          <a:solidFill>
                            <a:srgbClr val="FF0000"/>
                          </a:solidFill>
                        </a:rPr>
                        <a:t>109.224.747 </a:t>
                      </a:r>
                    </a:p>
                  </a:txBody>
                  <a:tcPr anchor="ctr"/>
                </a:tc>
                <a:extLst>
                  <a:ext uri="{0D108BD9-81ED-4DB2-BD59-A6C34878D82A}">
                    <a16:rowId xmlns:a16="http://schemas.microsoft.com/office/drawing/2014/main" val="1939832155"/>
                  </a:ext>
                </a:extLst>
              </a:tr>
              <a:tr h="314551">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AR" sz="1400" dirty="0" err="1"/>
                        <a:t>watching_status.csv</a:t>
                      </a:r>
                      <a:endParaRPr lang="es-AR" sz="1400" dirty="0"/>
                    </a:p>
                    <a:p>
                      <a:pPr algn="ctr"/>
                      <a:endParaRPr lang="es-AR" sz="1400" dirty="0"/>
                    </a:p>
                  </a:txBody>
                  <a:tcPr anchor="ctr"/>
                </a:tc>
                <a:tc>
                  <a:txBody>
                    <a:bodyPr/>
                    <a:lstStyle/>
                    <a:p>
                      <a:pPr algn="ctr"/>
                      <a:r>
                        <a:rPr lang="es-AR" sz="1400" dirty="0"/>
                        <a:t>2</a:t>
                      </a:r>
                    </a:p>
                  </a:txBody>
                  <a:tcPr anchor="ctr"/>
                </a:tc>
                <a:tc>
                  <a:txBody>
                    <a:bodyPr/>
                    <a:lstStyle/>
                    <a:p>
                      <a:pPr algn="ctr"/>
                      <a:r>
                        <a:rPr lang="es-AR" sz="1400" dirty="0"/>
                        <a:t>6</a:t>
                      </a:r>
                    </a:p>
                  </a:txBody>
                  <a:tcPr anchor="ctr"/>
                </a:tc>
                <a:extLst>
                  <a:ext uri="{0D108BD9-81ED-4DB2-BD59-A6C34878D82A}">
                    <a16:rowId xmlns:a16="http://schemas.microsoft.com/office/drawing/2014/main" val="881323787"/>
                  </a:ext>
                </a:extLst>
              </a:tr>
            </a:tbl>
          </a:graphicData>
        </a:graphic>
      </p:graphicFrame>
    </p:spTree>
    <p:extLst>
      <p:ext uri="{BB962C8B-B14F-4D97-AF65-F5344CB8AC3E}">
        <p14:creationId xmlns:p14="http://schemas.microsoft.com/office/powerpoint/2010/main" val="1742286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69" name="Group 1068">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70" name="Straight Connector 1069">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71" name="Straight Connector 1070">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72"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073"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074" name="Isosceles Triangle 1073">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075"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076"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077"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078" name="Isosceles Triangle 1077">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079" name="Isosceles Triangle 1078">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grpSp>
      <p:pic>
        <p:nvPicPr>
          <p:cNvPr id="1030" name="Picture 6" descr="Gráficos y análisis de datos para un sistema de recomendación de animes">
            <a:extLst>
              <a:ext uri="{FF2B5EF4-FFF2-40B4-BE49-F238E27FC236}">
                <a16:creationId xmlns:a16="http://schemas.microsoft.com/office/drawing/2014/main" id="{028DD64F-A04D-0959-EAA4-03AD53F6530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9091" t="1733" b="19570"/>
          <a:stretch/>
        </p:blipFill>
        <p:spPr bwMode="auto">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7F7C25DD-F5E7-8B0B-3E54-40CBB97218ED}"/>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800"/>
              <a:t>Analisis de Relevancia de Datos</a:t>
            </a:r>
          </a:p>
        </p:txBody>
      </p:sp>
      <p:cxnSp>
        <p:nvCxnSpPr>
          <p:cNvPr id="1081" name="Straight Connector 108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83" name="Straight Connector 108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85"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087"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089"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091"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093"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095"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097"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Tree>
    <p:extLst>
      <p:ext uri="{BB962C8B-B14F-4D97-AF65-F5344CB8AC3E}">
        <p14:creationId xmlns:p14="http://schemas.microsoft.com/office/powerpoint/2010/main" val="4148338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550816-9DF7-D3AA-37F1-9D1D06C3D34C}"/>
              </a:ext>
            </a:extLst>
          </p:cNvPr>
          <p:cNvSpPr>
            <a:spLocks noGrp="1"/>
          </p:cNvSpPr>
          <p:nvPr>
            <p:ph type="title"/>
          </p:nvPr>
        </p:nvSpPr>
        <p:spPr>
          <a:xfrm>
            <a:off x="677334" y="609600"/>
            <a:ext cx="3343521" cy="580373"/>
          </a:xfrm>
        </p:spPr>
        <p:txBody>
          <a:bodyPr>
            <a:normAutofit/>
          </a:bodyPr>
          <a:lstStyle/>
          <a:p>
            <a:pPr marL="342900" indent="-342900">
              <a:buFont typeface="Arial" panose="020B0604020202020204" pitchFamily="34" charset="0"/>
              <a:buChar char="•"/>
            </a:pPr>
            <a:r>
              <a:rPr lang="es-AR" sz="2400" dirty="0"/>
              <a:t>Para </a:t>
            </a:r>
            <a:r>
              <a:rPr lang="es-AR" sz="2400" dirty="0" err="1"/>
              <a:t>anime.csv</a:t>
            </a:r>
            <a:r>
              <a:rPr lang="es-AR" sz="2400" dirty="0"/>
              <a:t>:</a:t>
            </a:r>
          </a:p>
        </p:txBody>
      </p:sp>
      <p:sp>
        <p:nvSpPr>
          <p:cNvPr id="3" name="Marcador de contenido 2">
            <a:extLst>
              <a:ext uri="{FF2B5EF4-FFF2-40B4-BE49-F238E27FC236}">
                <a16:creationId xmlns:a16="http://schemas.microsoft.com/office/drawing/2014/main" id="{A46AD240-CB0D-83B4-C9FA-7B93153A08C6}"/>
              </a:ext>
            </a:extLst>
          </p:cNvPr>
          <p:cNvSpPr>
            <a:spLocks noGrp="1"/>
          </p:cNvSpPr>
          <p:nvPr>
            <p:ph idx="1"/>
          </p:nvPr>
        </p:nvSpPr>
        <p:spPr>
          <a:xfrm>
            <a:off x="677334" y="1342084"/>
            <a:ext cx="5322633" cy="2778980"/>
          </a:xfrm>
        </p:spPr>
        <p:txBody>
          <a:bodyPr numCol="2">
            <a:normAutofit fontScale="32500" lnSpcReduction="20000"/>
          </a:bodyPr>
          <a:lstStyle/>
          <a:p>
            <a:pPr algn="just">
              <a:lnSpc>
                <a:spcPct val="90000"/>
              </a:lnSpc>
              <a:buFont typeface="Wingdings" pitchFamily="2" charset="2"/>
              <a:buChar char="Ø"/>
            </a:pPr>
            <a:endParaRPr lang="es-AR" sz="3500" b="1" dirty="0"/>
          </a:p>
          <a:p>
            <a:pPr algn="just">
              <a:lnSpc>
                <a:spcPct val="90000"/>
              </a:lnSpc>
              <a:buFont typeface="Wingdings" pitchFamily="2" charset="2"/>
              <a:buChar char="Ø"/>
            </a:pPr>
            <a:r>
              <a:rPr lang="es-AR" sz="4300" b="1" dirty="0"/>
              <a:t>Incluir:</a:t>
            </a:r>
          </a:p>
          <a:p>
            <a:pPr lvl="0" algn="just">
              <a:lnSpc>
                <a:spcPct val="90000"/>
              </a:lnSpc>
              <a:buFont typeface="Wingdings" pitchFamily="2" charset="2"/>
              <a:buChar char="Ø"/>
            </a:pPr>
            <a:r>
              <a:rPr lang="es-AR" sz="3500" b="0" dirty="0"/>
              <a:t>MAL_ID</a:t>
            </a:r>
          </a:p>
          <a:p>
            <a:pPr lvl="0" algn="just">
              <a:lnSpc>
                <a:spcPct val="90000"/>
              </a:lnSpc>
              <a:buFont typeface="Wingdings" pitchFamily="2" charset="2"/>
              <a:buChar char="Ø"/>
            </a:pPr>
            <a:r>
              <a:rPr lang="es-AR" sz="3500" b="0" dirty="0"/>
              <a:t>Name</a:t>
            </a:r>
          </a:p>
          <a:p>
            <a:pPr lvl="0" algn="just">
              <a:lnSpc>
                <a:spcPct val="90000"/>
              </a:lnSpc>
              <a:buFont typeface="Wingdings" pitchFamily="2" charset="2"/>
              <a:buChar char="Ø"/>
            </a:pPr>
            <a:r>
              <a:rPr lang="es-AR" sz="3500" b="0" dirty="0"/>
              <a:t>Score</a:t>
            </a:r>
          </a:p>
          <a:p>
            <a:pPr lvl="0" algn="just">
              <a:lnSpc>
                <a:spcPct val="90000"/>
              </a:lnSpc>
              <a:buFont typeface="Wingdings" pitchFamily="2" charset="2"/>
              <a:buChar char="Ø"/>
            </a:pPr>
            <a:r>
              <a:rPr lang="es-AR" sz="3500" b="0" dirty="0"/>
              <a:t>Genres </a:t>
            </a:r>
          </a:p>
          <a:p>
            <a:pPr lvl="0" algn="just">
              <a:lnSpc>
                <a:spcPct val="90000"/>
              </a:lnSpc>
              <a:buFont typeface="Wingdings" pitchFamily="2" charset="2"/>
              <a:buChar char="Ø"/>
            </a:pPr>
            <a:r>
              <a:rPr lang="es-AR" sz="3500" b="0" dirty="0"/>
              <a:t>Type</a:t>
            </a:r>
          </a:p>
          <a:p>
            <a:pPr lvl="0" algn="just">
              <a:lnSpc>
                <a:spcPct val="90000"/>
              </a:lnSpc>
              <a:buFont typeface="Wingdings" pitchFamily="2" charset="2"/>
              <a:buChar char="Ø"/>
            </a:pPr>
            <a:r>
              <a:rPr lang="es-AR" sz="3500" b="0" dirty="0" err="1"/>
              <a:t>Episodes</a:t>
            </a:r>
            <a:endParaRPr lang="es-AR" sz="3500" b="0" dirty="0"/>
          </a:p>
          <a:p>
            <a:pPr lvl="0" algn="just">
              <a:lnSpc>
                <a:spcPct val="90000"/>
              </a:lnSpc>
              <a:buFont typeface="Wingdings" pitchFamily="2" charset="2"/>
              <a:buChar char="Ø"/>
            </a:pPr>
            <a:r>
              <a:rPr lang="es-AR" sz="3500" b="0" dirty="0"/>
              <a:t>Rating</a:t>
            </a:r>
          </a:p>
          <a:p>
            <a:pPr lvl="0" algn="just">
              <a:lnSpc>
                <a:spcPct val="90000"/>
              </a:lnSpc>
              <a:buFont typeface="Wingdings" pitchFamily="2" charset="2"/>
              <a:buChar char="Ø"/>
            </a:pPr>
            <a:r>
              <a:rPr lang="es-AR" sz="3500" b="0" dirty="0"/>
              <a:t>Members</a:t>
            </a:r>
            <a:endParaRPr lang="es-AR" sz="3500" b="1" dirty="0"/>
          </a:p>
          <a:p>
            <a:pPr algn="just">
              <a:lnSpc>
                <a:spcPct val="90000"/>
              </a:lnSpc>
              <a:buFont typeface="Wingdings" pitchFamily="2" charset="2"/>
              <a:buChar char="Ø"/>
            </a:pPr>
            <a:endParaRPr lang="es-AR" sz="3500" b="1" dirty="0"/>
          </a:p>
          <a:p>
            <a:pPr algn="just">
              <a:lnSpc>
                <a:spcPct val="90000"/>
              </a:lnSpc>
              <a:buFont typeface="Wingdings" pitchFamily="2" charset="2"/>
              <a:buChar char="Ø"/>
            </a:pPr>
            <a:endParaRPr lang="es-AR" sz="3500" b="1" dirty="0"/>
          </a:p>
          <a:p>
            <a:pPr algn="just">
              <a:lnSpc>
                <a:spcPct val="90000"/>
              </a:lnSpc>
              <a:buFont typeface="Wingdings" pitchFamily="2" charset="2"/>
              <a:buChar char="Ø"/>
            </a:pPr>
            <a:r>
              <a:rPr lang="es-AR" sz="4300" dirty="0"/>
              <a:t>Excluir:</a:t>
            </a:r>
          </a:p>
          <a:p>
            <a:pPr lvl="0" algn="just">
              <a:lnSpc>
                <a:spcPct val="90000"/>
              </a:lnSpc>
              <a:buFont typeface="Wingdings" pitchFamily="2" charset="2"/>
              <a:buChar char="Ø"/>
            </a:pPr>
            <a:r>
              <a:rPr lang="es-AR" sz="3500" b="0" dirty="0"/>
              <a:t>English name y Japanese name</a:t>
            </a:r>
          </a:p>
          <a:p>
            <a:pPr lvl="0" algn="just">
              <a:lnSpc>
                <a:spcPct val="90000"/>
              </a:lnSpc>
              <a:buFont typeface="Wingdings" pitchFamily="2" charset="2"/>
              <a:buChar char="Ø"/>
            </a:pPr>
            <a:r>
              <a:rPr lang="es-AR" sz="3500" b="0" dirty="0" err="1"/>
              <a:t>ired</a:t>
            </a:r>
            <a:r>
              <a:rPr lang="es-AR" sz="3500" b="0" dirty="0"/>
              <a:t> y Premiered</a:t>
            </a:r>
            <a:endParaRPr lang="es-AR" sz="3500" dirty="0"/>
          </a:p>
          <a:p>
            <a:pPr lvl="0" algn="just">
              <a:lnSpc>
                <a:spcPct val="90000"/>
              </a:lnSpc>
              <a:buFont typeface="Wingdings" pitchFamily="2" charset="2"/>
              <a:buChar char="Ø"/>
            </a:pPr>
            <a:r>
              <a:rPr lang="es-AR" sz="3500" b="0" dirty="0"/>
              <a:t>Producers / Licensors / Studios / Source / Duration</a:t>
            </a:r>
          </a:p>
          <a:p>
            <a:pPr lvl="0" algn="just">
              <a:lnSpc>
                <a:spcPct val="90000"/>
              </a:lnSpc>
              <a:buFont typeface="Wingdings" pitchFamily="2" charset="2"/>
              <a:buChar char="Ø"/>
            </a:pPr>
            <a:r>
              <a:rPr lang="es-AR" sz="3500" b="0" dirty="0"/>
              <a:t>Ranked / Popularity/ Favorites / Watching / Completed / On-Hold / Dropped / Plan to Watch</a:t>
            </a:r>
            <a:endParaRPr lang="es-AR" sz="3500" dirty="0"/>
          </a:p>
          <a:p>
            <a:pPr lvl="0" algn="just">
              <a:lnSpc>
                <a:spcPct val="90000"/>
              </a:lnSpc>
              <a:buFont typeface="Wingdings" pitchFamily="2" charset="2"/>
              <a:buChar char="Ø"/>
            </a:pPr>
            <a:r>
              <a:rPr lang="es-AR" sz="3500" b="0" dirty="0"/>
              <a:t>Score-10 a Score-1</a:t>
            </a:r>
            <a:endParaRPr lang="es-AR" sz="3500" dirty="0"/>
          </a:p>
          <a:p>
            <a:endParaRPr lang="es-AR" dirty="0"/>
          </a:p>
        </p:txBody>
      </p:sp>
      <p:sp>
        <p:nvSpPr>
          <p:cNvPr id="4" name="CuadroTexto 3">
            <a:extLst>
              <a:ext uri="{FF2B5EF4-FFF2-40B4-BE49-F238E27FC236}">
                <a16:creationId xmlns:a16="http://schemas.microsoft.com/office/drawing/2014/main" id="{CD191630-04B9-AF30-1DF1-054A101FE4B6}"/>
              </a:ext>
            </a:extLst>
          </p:cNvPr>
          <p:cNvSpPr txBox="1"/>
          <p:nvPr/>
        </p:nvSpPr>
        <p:spPr>
          <a:xfrm>
            <a:off x="680583" y="4070959"/>
            <a:ext cx="5043812" cy="461665"/>
          </a:xfrm>
          <a:prstGeom prst="rect">
            <a:avLst/>
          </a:prstGeom>
          <a:noFill/>
        </p:spPr>
        <p:txBody>
          <a:bodyPr wrap="square" rtlCol="0">
            <a:spAutoFit/>
          </a:bodyPr>
          <a:lstStyle/>
          <a:p>
            <a:pPr marL="342900" indent="-342900">
              <a:buFont typeface="Arial" panose="020B0604020202020204" pitchFamily="34" charset="0"/>
              <a:buChar char="•"/>
            </a:pPr>
            <a:r>
              <a:rPr kumimoji="0" lang="es-AR" sz="2400" b="0" i="0" u="none" strike="noStrike" kern="1200" cap="none" spc="0" normalizeH="0" baseline="0" noProof="0" dirty="0">
                <a:ln>
                  <a:noFill/>
                </a:ln>
                <a:solidFill>
                  <a:srgbClr val="90C226"/>
                </a:solidFill>
                <a:effectLst/>
                <a:uLnTx/>
                <a:uFillTx/>
                <a:latin typeface="Trebuchet MS" panose="020B0603020202020204"/>
                <a:ea typeface="+mj-ea"/>
                <a:cs typeface="+mj-cs"/>
              </a:rPr>
              <a:t>Para </a:t>
            </a:r>
            <a:r>
              <a:rPr kumimoji="0" lang="es-AR" sz="2400" b="0" i="0" u="none" strike="noStrike" kern="1200" cap="none" spc="0" normalizeH="0" baseline="0" noProof="0" dirty="0" err="1">
                <a:ln>
                  <a:noFill/>
                </a:ln>
                <a:solidFill>
                  <a:srgbClr val="90C226"/>
                </a:solidFill>
                <a:effectLst/>
                <a:uLnTx/>
                <a:uFillTx/>
                <a:latin typeface="Trebuchet MS" panose="020B0603020202020204"/>
                <a:ea typeface="+mj-ea"/>
                <a:cs typeface="+mj-cs"/>
              </a:rPr>
              <a:t>anime_with</a:t>
            </a:r>
            <a:r>
              <a:rPr lang="es-AR" sz="2400" dirty="0">
                <a:solidFill>
                  <a:srgbClr val="90C226"/>
                </a:solidFill>
                <a:latin typeface="Trebuchet MS" panose="020B0603020202020204"/>
                <a:ea typeface="+mj-ea"/>
                <a:cs typeface="+mj-cs"/>
              </a:rPr>
              <a:t>_</a:t>
            </a:r>
            <a:r>
              <a:rPr lang="es-AR" sz="2400" dirty="0" err="1">
                <a:solidFill>
                  <a:srgbClr val="90C226"/>
                </a:solidFill>
                <a:latin typeface="Trebuchet MS" panose="020B0603020202020204"/>
                <a:ea typeface="+mj-ea"/>
                <a:cs typeface="+mj-cs"/>
              </a:rPr>
              <a:t>synopsis</a:t>
            </a:r>
            <a:r>
              <a:rPr kumimoji="0" lang="es-AR" sz="2400" b="0" i="0" u="none" strike="noStrike" kern="1200" cap="none" spc="0" normalizeH="0" baseline="0" noProof="0" dirty="0">
                <a:ln>
                  <a:noFill/>
                </a:ln>
                <a:solidFill>
                  <a:srgbClr val="90C226"/>
                </a:solidFill>
                <a:effectLst/>
                <a:uLnTx/>
                <a:uFillTx/>
                <a:latin typeface="Trebuchet MS" panose="020B0603020202020204"/>
                <a:ea typeface="+mj-ea"/>
                <a:cs typeface="+mj-cs"/>
              </a:rPr>
              <a:t>.</a:t>
            </a:r>
            <a:r>
              <a:rPr kumimoji="0" lang="es-AR" sz="2400" b="0" i="0" u="none" strike="noStrike" kern="1200" cap="none" spc="0" normalizeH="0" baseline="0" noProof="0" dirty="0" err="1">
                <a:ln>
                  <a:noFill/>
                </a:ln>
                <a:solidFill>
                  <a:srgbClr val="90C226"/>
                </a:solidFill>
                <a:effectLst/>
                <a:uLnTx/>
                <a:uFillTx/>
                <a:latin typeface="Trebuchet MS" panose="020B0603020202020204"/>
                <a:ea typeface="+mj-ea"/>
                <a:cs typeface="+mj-cs"/>
              </a:rPr>
              <a:t>csv</a:t>
            </a:r>
            <a:r>
              <a:rPr kumimoji="0" lang="es-AR" sz="2400" b="0" i="0" u="none" strike="noStrike" kern="1200" cap="none" spc="0" normalizeH="0" baseline="0" noProof="0" dirty="0">
                <a:ln>
                  <a:noFill/>
                </a:ln>
                <a:solidFill>
                  <a:srgbClr val="90C226"/>
                </a:solidFill>
                <a:effectLst/>
                <a:uLnTx/>
                <a:uFillTx/>
                <a:latin typeface="Trebuchet MS" panose="020B0603020202020204"/>
                <a:ea typeface="+mj-ea"/>
                <a:cs typeface="+mj-cs"/>
              </a:rPr>
              <a:t>:</a:t>
            </a:r>
            <a:endParaRPr lang="es-AR" sz="2400" dirty="0">
              <a:latin typeface="+mj-lt"/>
            </a:endParaRPr>
          </a:p>
        </p:txBody>
      </p:sp>
      <p:sp>
        <p:nvSpPr>
          <p:cNvPr id="5" name="CuadroTexto 4">
            <a:extLst>
              <a:ext uri="{FF2B5EF4-FFF2-40B4-BE49-F238E27FC236}">
                <a16:creationId xmlns:a16="http://schemas.microsoft.com/office/drawing/2014/main" id="{CF840734-99C2-C825-469E-4EFA4EA98381}"/>
              </a:ext>
            </a:extLst>
          </p:cNvPr>
          <p:cNvSpPr txBox="1"/>
          <p:nvPr/>
        </p:nvSpPr>
        <p:spPr>
          <a:xfrm>
            <a:off x="677334" y="4992696"/>
            <a:ext cx="5323562" cy="1169551"/>
          </a:xfrm>
          <a:prstGeom prst="rect">
            <a:avLst/>
          </a:prstGeom>
          <a:noFill/>
        </p:spPr>
        <p:txBody>
          <a:bodyPr wrap="square" rtlCol="0">
            <a:spAutoFit/>
          </a:bodyPr>
          <a:lstStyle/>
          <a:p>
            <a:r>
              <a:rPr lang="es-AR" sz="1400" dirty="0"/>
              <a:t>   </a:t>
            </a:r>
            <a:r>
              <a:rPr lang="es-AR" sz="1400" dirty="0">
                <a:effectLst/>
              </a:rPr>
              <a:t>Excluir:</a:t>
            </a:r>
          </a:p>
          <a:p>
            <a:pPr marL="171450" indent="-171450">
              <a:buFont typeface="Wingdings" pitchFamily="2" charset="2"/>
              <a:buChar char="Ø"/>
            </a:pPr>
            <a:r>
              <a:rPr lang="es-AR" sz="1400" dirty="0">
                <a:effectLst/>
              </a:rPr>
              <a:t>MAL_ID / </a:t>
            </a:r>
            <a:r>
              <a:rPr lang="es-AR" sz="1400" dirty="0" err="1">
                <a:effectLst/>
              </a:rPr>
              <a:t>Name</a:t>
            </a:r>
            <a:r>
              <a:rPr lang="es-AR" sz="1400" dirty="0">
                <a:effectLst/>
              </a:rPr>
              <a:t> / Score / </a:t>
            </a:r>
            <a:r>
              <a:rPr lang="es-AR" sz="1400" dirty="0" err="1">
                <a:effectLst/>
              </a:rPr>
              <a:t>Genres</a:t>
            </a:r>
            <a:r>
              <a:rPr lang="es-AR" sz="1400" dirty="0">
                <a:effectLst/>
              </a:rPr>
              <a:t> = ya están consideradas en </a:t>
            </a:r>
            <a:r>
              <a:rPr lang="es-AR" sz="1400" dirty="0" err="1">
                <a:effectLst/>
              </a:rPr>
              <a:t>anime.csv</a:t>
            </a:r>
            <a:r>
              <a:rPr lang="es-AR" sz="1400" dirty="0">
                <a:effectLst/>
              </a:rPr>
              <a:t> </a:t>
            </a:r>
          </a:p>
          <a:p>
            <a:r>
              <a:rPr lang="es-AR" sz="1400" dirty="0"/>
              <a:t>   Incluir:</a:t>
            </a:r>
          </a:p>
          <a:p>
            <a:pPr marL="171450" indent="-171450">
              <a:buFont typeface="Wingdings" pitchFamily="2" charset="2"/>
              <a:buChar char="Ø"/>
            </a:pPr>
            <a:r>
              <a:rPr lang="es-AR" sz="1400" dirty="0" err="1">
                <a:effectLst/>
              </a:rPr>
              <a:t>Synopsis</a:t>
            </a:r>
            <a:endParaRPr lang="es-AR" sz="1400" dirty="0">
              <a:effectLst/>
            </a:endParaRPr>
          </a:p>
        </p:txBody>
      </p:sp>
      <p:pic>
        <p:nvPicPr>
          <p:cNvPr id="7" name="Imagen 6">
            <a:extLst>
              <a:ext uri="{FF2B5EF4-FFF2-40B4-BE49-F238E27FC236}">
                <a16:creationId xmlns:a16="http://schemas.microsoft.com/office/drawing/2014/main" id="{513DDEF1-0FDB-8F14-B763-11D6F7CADCEE}"/>
              </a:ext>
            </a:extLst>
          </p:cNvPr>
          <p:cNvPicPr>
            <a:picLocks noChangeAspect="1"/>
          </p:cNvPicPr>
          <p:nvPr/>
        </p:nvPicPr>
        <p:blipFill>
          <a:blip r:embed="rId2"/>
          <a:stretch>
            <a:fillRect/>
          </a:stretch>
        </p:blipFill>
        <p:spPr>
          <a:xfrm>
            <a:off x="1160980" y="1119273"/>
            <a:ext cx="441789" cy="445619"/>
          </a:xfrm>
          <a:prstGeom prst="rect">
            <a:avLst/>
          </a:prstGeom>
        </p:spPr>
      </p:pic>
      <p:pic>
        <p:nvPicPr>
          <p:cNvPr id="8" name="Imagen 7">
            <a:extLst>
              <a:ext uri="{FF2B5EF4-FFF2-40B4-BE49-F238E27FC236}">
                <a16:creationId xmlns:a16="http://schemas.microsoft.com/office/drawing/2014/main" id="{53F760B4-20D0-EB5B-3031-37966C427847}"/>
              </a:ext>
            </a:extLst>
          </p:cNvPr>
          <p:cNvPicPr>
            <a:picLocks noChangeAspect="1"/>
          </p:cNvPicPr>
          <p:nvPr/>
        </p:nvPicPr>
        <p:blipFill>
          <a:blip r:embed="rId3"/>
          <a:stretch>
            <a:fillRect/>
          </a:stretch>
        </p:blipFill>
        <p:spPr>
          <a:xfrm>
            <a:off x="3849690" y="1171007"/>
            <a:ext cx="342330" cy="449493"/>
          </a:xfrm>
          <a:prstGeom prst="rect">
            <a:avLst/>
          </a:prstGeom>
        </p:spPr>
      </p:pic>
      <p:pic>
        <p:nvPicPr>
          <p:cNvPr id="10" name="Imagen 9">
            <a:extLst>
              <a:ext uri="{FF2B5EF4-FFF2-40B4-BE49-F238E27FC236}">
                <a16:creationId xmlns:a16="http://schemas.microsoft.com/office/drawing/2014/main" id="{F1653D0A-E160-F94D-929C-1606ADFB33B7}"/>
              </a:ext>
            </a:extLst>
          </p:cNvPr>
          <p:cNvPicPr>
            <a:picLocks noChangeAspect="1"/>
          </p:cNvPicPr>
          <p:nvPr/>
        </p:nvPicPr>
        <p:blipFill>
          <a:blip r:embed="rId3"/>
          <a:stretch>
            <a:fillRect/>
          </a:stretch>
        </p:blipFill>
        <p:spPr>
          <a:xfrm>
            <a:off x="1160980" y="4543203"/>
            <a:ext cx="342330" cy="449493"/>
          </a:xfrm>
          <a:prstGeom prst="rect">
            <a:avLst/>
          </a:prstGeom>
        </p:spPr>
      </p:pic>
      <p:pic>
        <p:nvPicPr>
          <p:cNvPr id="11" name="Imagen 10">
            <a:extLst>
              <a:ext uri="{FF2B5EF4-FFF2-40B4-BE49-F238E27FC236}">
                <a16:creationId xmlns:a16="http://schemas.microsoft.com/office/drawing/2014/main" id="{F45E0672-C778-8064-FF80-6002DEE467EF}"/>
              </a:ext>
            </a:extLst>
          </p:cNvPr>
          <p:cNvPicPr>
            <a:picLocks noChangeAspect="1"/>
          </p:cNvPicPr>
          <p:nvPr/>
        </p:nvPicPr>
        <p:blipFill>
          <a:blip r:embed="rId2"/>
          <a:stretch>
            <a:fillRect/>
          </a:stretch>
        </p:blipFill>
        <p:spPr>
          <a:xfrm>
            <a:off x="1778878" y="5691551"/>
            <a:ext cx="441789" cy="445619"/>
          </a:xfrm>
          <a:prstGeom prst="rect">
            <a:avLst/>
          </a:prstGeom>
        </p:spPr>
      </p:pic>
    </p:spTree>
    <p:extLst>
      <p:ext uri="{BB962C8B-B14F-4D97-AF65-F5344CB8AC3E}">
        <p14:creationId xmlns:p14="http://schemas.microsoft.com/office/powerpoint/2010/main" val="4271924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D2CC07-6866-E9CC-1D34-04349A2CA946}"/>
              </a:ext>
            </a:extLst>
          </p:cNvPr>
          <p:cNvSpPr>
            <a:spLocks noGrp="1"/>
          </p:cNvSpPr>
          <p:nvPr>
            <p:ph type="title"/>
          </p:nvPr>
        </p:nvSpPr>
        <p:spPr>
          <a:xfrm>
            <a:off x="677334" y="609601"/>
            <a:ext cx="4884222" cy="417534"/>
          </a:xfrm>
        </p:spPr>
        <p:txBody>
          <a:bodyPr>
            <a:normAutofit fontScale="90000"/>
          </a:bodyPr>
          <a:lstStyle/>
          <a:p>
            <a:pPr marL="457200" indent="-457200">
              <a:buFont typeface="Arial" panose="020B0604020202020204" pitchFamily="34" charset="0"/>
              <a:buChar char="•"/>
            </a:pPr>
            <a:r>
              <a:rPr lang="es-AR" sz="2700" dirty="0"/>
              <a:t>Para </a:t>
            </a:r>
            <a:r>
              <a:rPr lang="es-AR" sz="2700" dirty="0" err="1"/>
              <a:t>animelist.csv</a:t>
            </a:r>
            <a:r>
              <a:rPr lang="es-AR" sz="2700" dirty="0"/>
              <a:t>:</a:t>
            </a:r>
            <a:br>
              <a:rPr lang="es-AR" dirty="0"/>
            </a:br>
            <a:endParaRPr lang="es-AR" dirty="0"/>
          </a:p>
        </p:txBody>
      </p:sp>
      <p:sp>
        <p:nvSpPr>
          <p:cNvPr id="3" name="Marcador de contenido 2">
            <a:extLst>
              <a:ext uri="{FF2B5EF4-FFF2-40B4-BE49-F238E27FC236}">
                <a16:creationId xmlns:a16="http://schemas.microsoft.com/office/drawing/2014/main" id="{1BB40473-2BF0-467A-D5EE-7594FCA6B9CB}"/>
              </a:ext>
            </a:extLst>
          </p:cNvPr>
          <p:cNvSpPr>
            <a:spLocks noGrp="1"/>
          </p:cNvSpPr>
          <p:nvPr>
            <p:ph idx="1"/>
          </p:nvPr>
        </p:nvSpPr>
        <p:spPr>
          <a:xfrm>
            <a:off x="677335" y="1158509"/>
            <a:ext cx="4884221" cy="2838138"/>
          </a:xfrm>
        </p:spPr>
        <p:txBody>
          <a:bodyPr>
            <a:normAutofit lnSpcReduction="10000"/>
          </a:bodyPr>
          <a:lstStyle/>
          <a:p>
            <a:pPr marL="0" indent="0">
              <a:buNone/>
            </a:pPr>
            <a:endParaRPr lang="es-AR" sz="1300" b="1" dirty="0"/>
          </a:p>
          <a:p>
            <a:pPr marL="0" indent="0">
              <a:buNone/>
            </a:pPr>
            <a:r>
              <a:rPr lang="es-AR" sz="1300" b="1" dirty="0"/>
              <a:t>Incluir:</a:t>
            </a:r>
          </a:p>
          <a:p>
            <a:r>
              <a:rPr lang="es-AR" sz="1300" dirty="0" err="1"/>
              <a:t>user_id</a:t>
            </a:r>
            <a:r>
              <a:rPr lang="es-AR" sz="1300" dirty="0"/>
              <a:t>: Para asociar datos al usuario específico.</a:t>
            </a:r>
          </a:p>
          <a:p>
            <a:r>
              <a:rPr lang="es-AR" sz="1300" dirty="0" err="1"/>
              <a:t>anime_id</a:t>
            </a:r>
            <a:r>
              <a:rPr lang="es-AR" sz="1300" dirty="0"/>
              <a:t>: Para relacionar con la información del anime.</a:t>
            </a:r>
          </a:p>
          <a:p>
            <a:r>
              <a:rPr lang="es-AR" sz="1300" dirty="0"/>
              <a:t>score: Como reflejo de la valoración del usuario.</a:t>
            </a:r>
          </a:p>
          <a:p>
            <a:r>
              <a:rPr lang="es-AR" sz="1300" dirty="0" err="1"/>
              <a:t>watching_status</a:t>
            </a:r>
            <a:r>
              <a:rPr lang="es-AR" sz="1300" dirty="0"/>
              <a:t>: Para filtrar animes en el conjunto de entrenamiento y prueba.</a:t>
            </a:r>
          </a:p>
          <a:p>
            <a:pPr marL="0" indent="0">
              <a:buNone/>
            </a:pPr>
            <a:r>
              <a:rPr lang="es-AR" sz="1300" b="1" dirty="0"/>
              <a:t>Excluir:</a:t>
            </a:r>
          </a:p>
          <a:p>
            <a:r>
              <a:rPr lang="es-AR" sz="1300" dirty="0" err="1"/>
              <a:t>watched_episodes</a:t>
            </a:r>
            <a:r>
              <a:rPr lang="es-AR" sz="1300" dirty="0"/>
              <a:t>: Puede ser redundante si el estado de visualización está completo.</a:t>
            </a:r>
          </a:p>
        </p:txBody>
      </p:sp>
      <p:sp>
        <p:nvSpPr>
          <p:cNvPr id="4" name="CuadroTexto 3">
            <a:extLst>
              <a:ext uri="{FF2B5EF4-FFF2-40B4-BE49-F238E27FC236}">
                <a16:creationId xmlns:a16="http://schemas.microsoft.com/office/drawing/2014/main" id="{B7AAFE2D-789B-BB69-D074-12037BBBC902}"/>
              </a:ext>
            </a:extLst>
          </p:cNvPr>
          <p:cNvSpPr txBox="1"/>
          <p:nvPr/>
        </p:nvSpPr>
        <p:spPr>
          <a:xfrm>
            <a:off x="5561556" y="584991"/>
            <a:ext cx="5110619" cy="1585049"/>
          </a:xfrm>
          <a:prstGeom prst="rect">
            <a:avLst/>
          </a:prstGeom>
          <a:noFill/>
        </p:spPr>
        <p:txBody>
          <a:bodyPr wrap="square" rtlCol="0">
            <a:spAutoFit/>
          </a:bodyPr>
          <a:lstStyle/>
          <a:p>
            <a:pPr marL="342900" indent="-342900">
              <a:buFont typeface="Arial" panose="020B0604020202020204" pitchFamily="34" charset="0"/>
              <a:buChar char="•"/>
            </a:pPr>
            <a:r>
              <a:rPr kumimoji="0" lang="es-AR" sz="2400" b="0" i="0" u="none" strike="noStrike" kern="1200" cap="none" spc="0" normalizeH="0" baseline="0" noProof="0" dirty="0">
                <a:ln>
                  <a:noFill/>
                </a:ln>
                <a:solidFill>
                  <a:srgbClr val="90C226"/>
                </a:solidFill>
                <a:effectLst/>
                <a:uLnTx/>
                <a:uFillTx/>
                <a:latin typeface="Trebuchet MS" panose="020B0603020202020204"/>
                <a:ea typeface="+mj-ea"/>
                <a:cs typeface="+mj-cs"/>
              </a:rPr>
              <a:t>Para </a:t>
            </a:r>
            <a:r>
              <a:rPr lang="es-AR" sz="2400" dirty="0" err="1">
                <a:solidFill>
                  <a:srgbClr val="90C226"/>
                </a:solidFill>
                <a:latin typeface="Trebuchet MS" panose="020B0603020202020204"/>
                <a:ea typeface="+mj-ea"/>
                <a:cs typeface="+mj-cs"/>
              </a:rPr>
              <a:t>rating_complete</a:t>
            </a:r>
            <a:r>
              <a:rPr kumimoji="0" lang="es-AR" sz="2400" b="0" i="0" u="none" strike="noStrike" kern="1200" cap="none" spc="0" normalizeH="0" baseline="0" noProof="0" dirty="0">
                <a:ln>
                  <a:noFill/>
                </a:ln>
                <a:solidFill>
                  <a:srgbClr val="90C226"/>
                </a:solidFill>
                <a:effectLst/>
                <a:uLnTx/>
                <a:uFillTx/>
                <a:latin typeface="Trebuchet MS" panose="020B0603020202020204"/>
                <a:ea typeface="+mj-ea"/>
                <a:cs typeface="+mj-cs"/>
              </a:rPr>
              <a:t>.</a:t>
            </a:r>
            <a:r>
              <a:rPr kumimoji="0" lang="es-AR" sz="2400" b="0" i="0" u="none" strike="noStrike" kern="1200" cap="none" spc="0" normalizeH="0" baseline="0" noProof="0" dirty="0" err="1">
                <a:ln>
                  <a:noFill/>
                </a:ln>
                <a:solidFill>
                  <a:srgbClr val="90C226"/>
                </a:solidFill>
                <a:effectLst/>
                <a:uLnTx/>
                <a:uFillTx/>
                <a:latin typeface="Trebuchet MS" panose="020B0603020202020204"/>
                <a:ea typeface="+mj-ea"/>
                <a:cs typeface="+mj-cs"/>
              </a:rPr>
              <a:t>csv</a:t>
            </a:r>
            <a:r>
              <a:rPr kumimoji="0" lang="es-AR" sz="2400" b="0" i="0" u="none" strike="noStrike" kern="1200" cap="none" spc="0" normalizeH="0" baseline="0" noProof="0" dirty="0">
                <a:ln>
                  <a:noFill/>
                </a:ln>
                <a:solidFill>
                  <a:srgbClr val="90C226"/>
                </a:solidFill>
                <a:effectLst/>
                <a:uLnTx/>
                <a:uFillTx/>
                <a:latin typeface="Trebuchet MS" panose="020B0603020202020204"/>
                <a:ea typeface="+mj-ea"/>
                <a:cs typeface="+mj-cs"/>
              </a:rPr>
              <a:t>:</a:t>
            </a:r>
            <a:br>
              <a:rPr lang="es-AR" dirty="0"/>
            </a:br>
            <a:endParaRPr lang="es-AR" dirty="0"/>
          </a:p>
          <a:p>
            <a:endParaRPr lang="es-AR" sz="1100" b="1" dirty="0"/>
          </a:p>
          <a:p>
            <a:r>
              <a:rPr lang="es-AR" sz="1100" b="1" dirty="0"/>
              <a:t>Incluir:</a:t>
            </a:r>
          </a:p>
          <a:p>
            <a:endParaRPr lang="es-AR" sz="1100" dirty="0"/>
          </a:p>
          <a:p>
            <a:r>
              <a:rPr lang="es-AR" sz="1100" dirty="0"/>
              <a:t>Todas las columnas (</a:t>
            </a:r>
            <a:r>
              <a:rPr lang="es-AR" sz="1100" dirty="0" err="1"/>
              <a:t>user_id</a:t>
            </a:r>
            <a:r>
              <a:rPr lang="es-AR" sz="1100" dirty="0"/>
              <a:t>, </a:t>
            </a:r>
            <a:r>
              <a:rPr lang="es-AR" sz="1100" dirty="0" err="1"/>
              <a:t>anime_id</a:t>
            </a:r>
            <a:r>
              <a:rPr lang="es-AR" sz="1100" dirty="0"/>
              <a:t>, rating): Son cruciales para el entrenamiento y la evaluación del modelo de recomendación.</a:t>
            </a:r>
          </a:p>
        </p:txBody>
      </p:sp>
      <p:sp>
        <p:nvSpPr>
          <p:cNvPr id="7" name="CuadroTexto 6">
            <a:extLst>
              <a:ext uri="{FF2B5EF4-FFF2-40B4-BE49-F238E27FC236}">
                <a16:creationId xmlns:a16="http://schemas.microsoft.com/office/drawing/2014/main" id="{FAFF0CAE-32A7-6047-D7E7-96D50E63C03A}"/>
              </a:ext>
            </a:extLst>
          </p:cNvPr>
          <p:cNvSpPr txBox="1"/>
          <p:nvPr/>
        </p:nvSpPr>
        <p:spPr>
          <a:xfrm>
            <a:off x="777383" y="4848457"/>
            <a:ext cx="4359058" cy="600164"/>
          </a:xfrm>
          <a:prstGeom prst="rect">
            <a:avLst/>
          </a:prstGeom>
          <a:noFill/>
        </p:spPr>
        <p:txBody>
          <a:bodyPr wrap="square" rtlCol="0">
            <a:spAutoFit/>
          </a:bodyPr>
          <a:lstStyle/>
          <a:p>
            <a:r>
              <a:rPr lang="es-AR" sz="1100" b="1" dirty="0"/>
              <a:t>Incluir:</a:t>
            </a:r>
          </a:p>
          <a:p>
            <a:r>
              <a:rPr lang="es-AR" sz="1100" dirty="0"/>
              <a:t>status y </a:t>
            </a:r>
            <a:r>
              <a:rPr lang="es-AR" sz="1100" dirty="0" err="1"/>
              <a:t>description</a:t>
            </a:r>
            <a:r>
              <a:rPr lang="es-AR" sz="1100" dirty="0"/>
              <a:t>: Para interpretar los estados de visualización y filtrar recomendaciones.</a:t>
            </a:r>
          </a:p>
        </p:txBody>
      </p:sp>
      <p:sp>
        <p:nvSpPr>
          <p:cNvPr id="9" name="CuadroTexto 8">
            <a:extLst>
              <a:ext uri="{FF2B5EF4-FFF2-40B4-BE49-F238E27FC236}">
                <a16:creationId xmlns:a16="http://schemas.microsoft.com/office/drawing/2014/main" id="{EFAE5708-54DF-D5F3-470C-4E1D58E78B67}"/>
              </a:ext>
            </a:extLst>
          </p:cNvPr>
          <p:cNvSpPr txBox="1"/>
          <p:nvPr/>
        </p:nvSpPr>
        <p:spPr>
          <a:xfrm>
            <a:off x="514801" y="4149114"/>
            <a:ext cx="4884221" cy="461665"/>
          </a:xfrm>
          <a:prstGeom prst="rect">
            <a:avLst/>
          </a:prstGeom>
          <a:noFill/>
        </p:spPr>
        <p:txBody>
          <a:bodyPr wrap="square" rtlCol="0">
            <a:spAutoFit/>
          </a:bodyPr>
          <a:lstStyle/>
          <a:p>
            <a:pPr marL="342900" indent="-342900">
              <a:buFont typeface="Arial" panose="020B0604020202020204" pitchFamily="34" charset="0"/>
              <a:buChar char="•"/>
            </a:pPr>
            <a:r>
              <a:rPr kumimoji="0" lang="es-AR" sz="2400" b="0" i="0" u="none" strike="noStrike" kern="1200" cap="none" spc="0" normalizeH="0" baseline="0" noProof="0" dirty="0">
                <a:ln>
                  <a:noFill/>
                </a:ln>
                <a:solidFill>
                  <a:srgbClr val="90C226"/>
                </a:solidFill>
                <a:effectLst/>
                <a:uLnTx/>
                <a:uFillTx/>
                <a:latin typeface="Trebuchet MS" panose="020B0603020202020204"/>
                <a:ea typeface="+mj-ea"/>
                <a:cs typeface="+mj-cs"/>
              </a:rPr>
              <a:t>Para </a:t>
            </a:r>
            <a:r>
              <a:rPr lang="es-AR" sz="2400" dirty="0" err="1">
                <a:solidFill>
                  <a:srgbClr val="90C226"/>
                </a:solidFill>
                <a:latin typeface="Trebuchet MS" panose="020B0603020202020204"/>
                <a:ea typeface="+mj-ea"/>
                <a:cs typeface="+mj-cs"/>
              </a:rPr>
              <a:t>watching_status</a:t>
            </a:r>
            <a:r>
              <a:rPr kumimoji="0" lang="es-AR" sz="2400" b="0" i="0" u="none" strike="noStrike" kern="1200" cap="none" spc="0" normalizeH="0" baseline="0" noProof="0" dirty="0">
                <a:ln>
                  <a:noFill/>
                </a:ln>
                <a:solidFill>
                  <a:srgbClr val="90C226"/>
                </a:solidFill>
                <a:effectLst/>
                <a:uLnTx/>
                <a:uFillTx/>
                <a:latin typeface="Trebuchet MS" panose="020B0603020202020204"/>
                <a:ea typeface="+mj-ea"/>
                <a:cs typeface="+mj-cs"/>
              </a:rPr>
              <a:t>.</a:t>
            </a:r>
            <a:r>
              <a:rPr kumimoji="0" lang="es-AR" sz="2400" b="0" i="0" u="none" strike="noStrike" kern="1200" cap="none" spc="0" normalizeH="0" baseline="0" noProof="0" dirty="0" err="1">
                <a:ln>
                  <a:noFill/>
                </a:ln>
                <a:solidFill>
                  <a:srgbClr val="90C226"/>
                </a:solidFill>
                <a:effectLst/>
                <a:uLnTx/>
                <a:uFillTx/>
                <a:latin typeface="Trebuchet MS" panose="020B0603020202020204"/>
                <a:ea typeface="+mj-ea"/>
                <a:cs typeface="+mj-cs"/>
              </a:rPr>
              <a:t>csv</a:t>
            </a:r>
            <a:r>
              <a:rPr kumimoji="0" lang="es-AR" sz="2400" b="0" i="0" u="none" strike="noStrike" kern="1200" cap="none" spc="0" normalizeH="0" baseline="0" noProof="0" dirty="0">
                <a:ln>
                  <a:noFill/>
                </a:ln>
                <a:solidFill>
                  <a:srgbClr val="90C226"/>
                </a:solidFill>
                <a:effectLst/>
                <a:uLnTx/>
                <a:uFillTx/>
                <a:latin typeface="Trebuchet MS" panose="020B0603020202020204"/>
                <a:ea typeface="+mj-ea"/>
                <a:cs typeface="+mj-cs"/>
              </a:rPr>
              <a:t>:</a:t>
            </a:r>
            <a:endParaRPr lang="es-AR" dirty="0"/>
          </a:p>
        </p:txBody>
      </p:sp>
      <p:pic>
        <p:nvPicPr>
          <p:cNvPr id="5" name="Imagen 4">
            <a:extLst>
              <a:ext uri="{FF2B5EF4-FFF2-40B4-BE49-F238E27FC236}">
                <a16:creationId xmlns:a16="http://schemas.microsoft.com/office/drawing/2014/main" id="{AC039720-1B01-0077-2E40-07F6E5B2D04E}"/>
              </a:ext>
            </a:extLst>
          </p:cNvPr>
          <p:cNvPicPr>
            <a:picLocks noChangeAspect="1"/>
          </p:cNvPicPr>
          <p:nvPr/>
        </p:nvPicPr>
        <p:blipFill>
          <a:blip r:embed="rId2"/>
          <a:stretch>
            <a:fillRect/>
          </a:stretch>
        </p:blipFill>
        <p:spPr>
          <a:xfrm>
            <a:off x="1438383" y="1297852"/>
            <a:ext cx="441789" cy="445619"/>
          </a:xfrm>
          <a:prstGeom prst="rect">
            <a:avLst/>
          </a:prstGeom>
        </p:spPr>
      </p:pic>
      <p:pic>
        <p:nvPicPr>
          <p:cNvPr id="6" name="Imagen 5">
            <a:extLst>
              <a:ext uri="{FF2B5EF4-FFF2-40B4-BE49-F238E27FC236}">
                <a16:creationId xmlns:a16="http://schemas.microsoft.com/office/drawing/2014/main" id="{88A6C097-E15E-2A5C-5E35-9F6271E759FE}"/>
              </a:ext>
            </a:extLst>
          </p:cNvPr>
          <p:cNvPicPr>
            <a:picLocks noChangeAspect="1"/>
          </p:cNvPicPr>
          <p:nvPr/>
        </p:nvPicPr>
        <p:blipFill>
          <a:blip r:embed="rId2"/>
          <a:stretch>
            <a:fillRect/>
          </a:stretch>
        </p:blipFill>
        <p:spPr>
          <a:xfrm>
            <a:off x="6307192" y="1231322"/>
            <a:ext cx="441789" cy="445619"/>
          </a:xfrm>
          <a:prstGeom prst="rect">
            <a:avLst/>
          </a:prstGeom>
        </p:spPr>
      </p:pic>
      <p:pic>
        <p:nvPicPr>
          <p:cNvPr id="8" name="Imagen 7">
            <a:extLst>
              <a:ext uri="{FF2B5EF4-FFF2-40B4-BE49-F238E27FC236}">
                <a16:creationId xmlns:a16="http://schemas.microsoft.com/office/drawing/2014/main" id="{739BD770-79E1-6995-6C27-A08441664691}"/>
              </a:ext>
            </a:extLst>
          </p:cNvPr>
          <p:cNvPicPr>
            <a:picLocks noChangeAspect="1"/>
          </p:cNvPicPr>
          <p:nvPr/>
        </p:nvPicPr>
        <p:blipFill>
          <a:blip r:embed="rId2"/>
          <a:stretch>
            <a:fillRect/>
          </a:stretch>
        </p:blipFill>
        <p:spPr>
          <a:xfrm>
            <a:off x="1438383" y="4625647"/>
            <a:ext cx="441789" cy="445619"/>
          </a:xfrm>
          <a:prstGeom prst="rect">
            <a:avLst/>
          </a:prstGeom>
        </p:spPr>
      </p:pic>
      <p:pic>
        <p:nvPicPr>
          <p:cNvPr id="10" name="Imagen 9">
            <a:extLst>
              <a:ext uri="{FF2B5EF4-FFF2-40B4-BE49-F238E27FC236}">
                <a16:creationId xmlns:a16="http://schemas.microsoft.com/office/drawing/2014/main" id="{C49EDAEA-E011-A4BA-7287-4C24261EEA8E}"/>
              </a:ext>
            </a:extLst>
          </p:cNvPr>
          <p:cNvPicPr>
            <a:picLocks noChangeAspect="1"/>
          </p:cNvPicPr>
          <p:nvPr/>
        </p:nvPicPr>
        <p:blipFill>
          <a:blip r:embed="rId3"/>
          <a:stretch>
            <a:fillRect/>
          </a:stretch>
        </p:blipFill>
        <p:spPr>
          <a:xfrm>
            <a:off x="1488112" y="3065902"/>
            <a:ext cx="342330" cy="449493"/>
          </a:xfrm>
          <a:prstGeom prst="rect">
            <a:avLst/>
          </a:prstGeom>
        </p:spPr>
      </p:pic>
    </p:spTree>
    <p:extLst>
      <p:ext uri="{BB962C8B-B14F-4D97-AF65-F5344CB8AC3E}">
        <p14:creationId xmlns:p14="http://schemas.microsoft.com/office/powerpoint/2010/main" val="3609845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grpSp>
      <p:sp>
        <p:nvSpPr>
          <p:cNvPr id="2" name="Título 1">
            <a:extLst>
              <a:ext uri="{FF2B5EF4-FFF2-40B4-BE49-F238E27FC236}">
                <a16:creationId xmlns:a16="http://schemas.microsoft.com/office/drawing/2014/main" id="{72DFD37E-4A57-1DC3-C2E2-521E1561C328}"/>
              </a:ext>
            </a:extLst>
          </p:cNvPr>
          <p:cNvSpPr>
            <a:spLocks noGrp="1"/>
          </p:cNvSpPr>
          <p:nvPr>
            <p:ph type="title"/>
          </p:nvPr>
        </p:nvSpPr>
        <p:spPr>
          <a:xfrm>
            <a:off x="4974337" y="1265314"/>
            <a:ext cx="4299666" cy="3249131"/>
          </a:xfrm>
        </p:spPr>
        <p:txBody>
          <a:bodyPr vert="horz" lIns="91440" tIns="45720" rIns="91440" bIns="45720" rtlCol="0" anchor="b">
            <a:normAutofit/>
          </a:bodyPr>
          <a:lstStyle/>
          <a:p>
            <a:pPr algn="ctr"/>
            <a:r>
              <a:rPr lang="en-US" sz="5400" kern="1200" dirty="0">
                <a:solidFill>
                  <a:schemeClr val="accent1"/>
                </a:solidFill>
                <a:latin typeface="+mj-lt"/>
                <a:ea typeface="+mj-ea"/>
                <a:cs typeface="+mj-cs"/>
              </a:rPr>
              <a:t>EDA</a:t>
            </a:r>
            <a:br>
              <a:rPr lang="en-US" sz="5400" kern="1200" dirty="0">
                <a:solidFill>
                  <a:schemeClr val="accent1"/>
                </a:solidFill>
                <a:latin typeface="+mj-lt"/>
                <a:ea typeface="+mj-ea"/>
                <a:cs typeface="+mj-cs"/>
              </a:rPr>
            </a:br>
            <a:endParaRPr lang="en-US" sz="5400" kern="1200" dirty="0">
              <a:solidFill>
                <a:schemeClr val="accent1"/>
              </a:solidFill>
              <a:latin typeface="+mj-lt"/>
              <a:ea typeface="+mj-ea"/>
              <a:cs typeface="+mj-cs"/>
            </a:endParaRPr>
          </a:p>
        </p:txBody>
      </p:sp>
      <p:sp>
        <p:nvSpPr>
          <p:cNvPr id="21" name="Isosceles Triangle 20">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pic>
        <p:nvPicPr>
          <p:cNvPr id="4" name="Marcador de contenido 3">
            <a:extLst>
              <a:ext uri="{FF2B5EF4-FFF2-40B4-BE49-F238E27FC236}">
                <a16:creationId xmlns:a16="http://schemas.microsoft.com/office/drawing/2014/main" id="{25DFD88F-A7E8-7689-BF94-331F833287CC}"/>
              </a:ext>
            </a:extLst>
          </p:cNvPr>
          <p:cNvPicPr>
            <a:picLocks noGrp="1" noChangeAspect="1"/>
          </p:cNvPicPr>
          <p:nvPr>
            <p:ph idx="1"/>
          </p:nvPr>
        </p:nvPicPr>
        <p:blipFill>
          <a:blip r:embed="rId2"/>
          <a:stretch>
            <a:fillRect/>
          </a:stretch>
        </p:blipFill>
        <p:spPr>
          <a:xfrm>
            <a:off x="2237344" y="1265315"/>
            <a:ext cx="2416951" cy="4335340"/>
          </a:xfrm>
          <a:prstGeom prst="rect">
            <a:avLst/>
          </a:prstGeom>
        </p:spPr>
      </p:pic>
    </p:spTree>
    <p:extLst>
      <p:ext uri="{BB962C8B-B14F-4D97-AF65-F5344CB8AC3E}">
        <p14:creationId xmlns:p14="http://schemas.microsoft.com/office/powerpoint/2010/main" val="3310945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0">
            <a:extLst>
              <a:ext uri="{FF2B5EF4-FFF2-40B4-BE49-F238E27FC236}">
                <a16:creationId xmlns:a16="http://schemas.microsoft.com/office/drawing/2014/main" id="{8267EEE4-6354-4F1C-9484-951F0EB92F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0"/>
            <a:ext cx="121856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ítulo 1">
            <a:extLst>
              <a:ext uri="{FF2B5EF4-FFF2-40B4-BE49-F238E27FC236}">
                <a16:creationId xmlns:a16="http://schemas.microsoft.com/office/drawing/2014/main" id="{60850258-63D8-06C5-D33F-0DB720A18F8A}"/>
              </a:ext>
            </a:extLst>
          </p:cNvPr>
          <p:cNvSpPr>
            <a:spLocks noGrp="1"/>
          </p:cNvSpPr>
          <p:nvPr>
            <p:ph type="title"/>
          </p:nvPr>
        </p:nvSpPr>
        <p:spPr>
          <a:xfrm>
            <a:off x="989770" y="527406"/>
            <a:ext cx="5498361" cy="816545"/>
          </a:xfrm>
        </p:spPr>
        <p:txBody>
          <a:bodyPr anchor="ctr">
            <a:normAutofit fontScale="90000"/>
          </a:bodyPr>
          <a:lstStyle/>
          <a:p>
            <a:pPr>
              <a:lnSpc>
                <a:spcPct val="90000"/>
              </a:lnSpc>
            </a:pPr>
            <a:br>
              <a:rPr lang="es-AR" sz="2800" dirty="0"/>
            </a:br>
            <a:br>
              <a:rPr lang="es-AR" sz="2800" dirty="0"/>
            </a:br>
            <a:endParaRPr lang="es-AR" sz="2800" dirty="0"/>
          </a:p>
        </p:txBody>
      </p:sp>
      <p:sp>
        <p:nvSpPr>
          <p:cNvPr id="40" name="Isosceles Triangle 32">
            <a:extLst>
              <a:ext uri="{FF2B5EF4-FFF2-40B4-BE49-F238E27FC236}">
                <a16:creationId xmlns:a16="http://schemas.microsoft.com/office/drawing/2014/main" id="{0E5A83F9-E6B8-40BD-9C0D-9A6F156507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rgbClr val="497B54">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3" name="Marcador de contenido 2">
            <a:extLst>
              <a:ext uri="{FF2B5EF4-FFF2-40B4-BE49-F238E27FC236}">
                <a16:creationId xmlns:a16="http://schemas.microsoft.com/office/drawing/2014/main" id="{0135F5DC-C4B6-9B4D-1A80-07B0D63789E5}"/>
              </a:ext>
            </a:extLst>
          </p:cNvPr>
          <p:cNvSpPr>
            <a:spLocks noGrp="1"/>
          </p:cNvSpPr>
          <p:nvPr>
            <p:ph idx="1"/>
          </p:nvPr>
        </p:nvSpPr>
        <p:spPr>
          <a:xfrm>
            <a:off x="938399" y="2445249"/>
            <a:ext cx="5797326" cy="2527443"/>
          </a:xfrm>
        </p:spPr>
        <p:txBody>
          <a:bodyPr>
            <a:normAutofit fontScale="85000" lnSpcReduction="10000"/>
          </a:bodyPr>
          <a:lstStyle/>
          <a:p>
            <a:r>
              <a:rPr lang="es-AR" sz="1700" b="1" dirty="0"/>
              <a:t>¿Dado el gran tamaño del </a:t>
            </a:r>
            <a:r>
              <a:rPr lang="es-AR" sz="1700" b="1" dirty="0" err="1"/>
              <a:t>DataSet</a:t>
            </a:r>
            <a:r>
              <a:rPr lang="es-AR" sz="1700" b="1" dirty="0"/>
              <a:t> deberíamos centrarlo en un subconjunto de usuarios, como usar solo los que tienen un historial de visualización? </a:t>
            </a:r>
          </a:p>
          <a:p>
            <a:pPr marL="0" indent="0">
              <a:buNone/>
            </a:pPr>
            <a:endParaRPr lang="es-AR" sz="1700" b="1" dirty="0"/>
          </a:p>
          <a:p>
            <a:pPr marL="0" indent="0">
              <a:buNone/>
            </a:pPr>
            <a:r>
              <a:rPr lang="es-AR" sz="1700" b="1" dirty="0"/>
              <a:t>El objetivo es crear un Sistema de Recomendación inclusivo, que funcione para todos los usuarios.</a:t>
            </a:r>
          </a:p>
          <a:p>
            <a:pPr marL="0" indent="0">
              <a:buNone/>
            </a:pPr>
            <a:r>
              <a:rPr lang="es-AR" sz="1700" b="1" dirty="0"/>
              <a:t>Por lo que NO filtraremos por los usuarios que han visto la mayor cantidad de Animes</a:t>
            </a:r>
          </a:p>
          <a:p>
            <a:pPr marL="0" indent="0">
              <a:buNone/>
            </a:pPr>
            <a:br>
              <a:rPr lang="es-AR" sz="1700" b="1" dirty="0"/>
            </a:br>
            <a:endParaRPr lang="es-AR" sz="1700" dirty="0"/>
          </a:p>
        </p:txBody>
      </p:sp>
      <p:sp>
        <p:nvSpPr>
          <p:cNvPr id="15" name="CuadroTexto 14">
            <a:extLst>
              <a:ext uri="{FF2B5EF4-FFF2-40B4-BE49-F238E27FC236}">
                <a16:creationId xmlns:a16="http://schemas.microsoft.com/office/drawing/2014/main" id="{0EB84F3D-E626-E86F-3B0F-89FB61798CE5}"/>
              </a:ext>
            </a:extLst>
          </p:cNvPr>
          <p:cNvSpPr txBox="1"/>
          <p:nvPr/>
        </p:nvSpPr>
        <p:spPr>
          <a:xfrm>
            <a:off x="1140431" y="904126"/>
            <a:ext cx="5399071" cy="369332"/>
          </a:xfrm>
          <a:prstGeom prst="rect">
            <a:avLst/>
          </a:prstGeom>
          <a:noFill/>
        </p:spPr>
        <p:txBody>
          <a:bodyPr wrap="square" rtlCol="0">
            <a:spAutoFit/>
          </a:bodyPr>
          <a:lstStyle/>
          <a:p>
            <a:r>
              <a:rPr lang="es-AR" b="1" dirty="0">
                <a:solidFill>
                  <a:schemeClr val="accent1"/>
                </a:solidFill>
              </a:rPr>
              <a:t>¿Sólo usuarios con historial de visualización?</a:t>
            </a:r>
          </a:p>
        </p:txBody>
      </p:sp>
      <p:sp>
        <p:nvSpPr>
          <p:cNvPr id="17" name="CuadroTexto 16">
            <a:extLst>
              <a:ext uri="{FF2B5EF4-FFF2-40B4-BE49-F238E27FC236}">
                <a16:creationId xmlns:a16="http://schemas.microsoft.com/office/drawing/2014/main" id="{D31AE675-E429-C498-3796-8C826C738369}"/>
              </a:ext>
            </a:extLst>
          </p:cNvPr>
          <p:cNvSpPr txBox="1"/>
          <p:nvPr/>
        </p:nvSpPr>
        <p:spPr>
          <a:xfrm>
            <a:off x="1140431" y="1530849"/>
            <a:ext cx="4955569" cy="1477328"/>
          </a:xfrm>
          <a:prstGeom prst="rect">
            <a:avLst/>
          </a:prstGeom>
          <a:noFill/>
        </p:spPr>
        <p:txBody>
          <a:bodyPr wrap="square" rtlCol="0">
            <a:spAutoFit/>
          </a:bodyPr>
          <a:lstStyle/>
          <a:p>
            <a:r>
              <a:rPr lang="es-AR" dirty="0"/>
              <a:t>Media de Animes vista por usuarios: 335</a:t>
            </a:r>
          </a:p>
          <a:p>
            <a:r>
              <a:rPr lang="es-AR" dirty="0"/>
              <a:t>El 25% de los usuarios ha visto 436 animes</a:t>
            </a:r>
          </a:p>
          <a:p>
            <a:endParaRPr lang="es-AR" dirty="0"/>
          </a:p>
          <a:p>
            <a:endParaRPr lang="es-AR" dirty="0"/>
          </a:p>
          <a:p>
            <a:endParaRPr lang="es-AR" dirty="0"/>
          </a:p>
        </p:txBody>
      </p:sp>
      <p:pic>
        <p:nvPicPr>
          <p:cNvPr id="19" name="Imagen 18">
            <a:extLst>
              <a:ext uri="{FF2B5EF4-FFF2-40B4-BE49-F238E27FC236}">
                <a16:creationId xmlns:a16="http://schemas.microsoft.com/office/drawing/2014/main" id="{3BA120AE-015A-A16C-1B0E-2EB044BCAF7F}"/>
              </a:ext>
            </a:extLst>
          </p:cNvPr>
          <p:cNvPicPr>
            <a:picLocks noChangeAspect="1"/>
          </p:cNvPicPr>
          <p:nvPr/>
        </p:nvPicPr>
        <p:blipFill>
          <a:blip r:embed="rId2"/>
          <a:stretch>
            <a:fillRect/>
          </a:stretch>
        </p:blipFill>
        <p:spPr>
          <a:xfrm>
            <a:off x="6937757" y="159391"/>
            <a:ext cx="4916132" cy="6282353"/>
          </a:xfrm>
          <a:prstGeom prst="rect">
            <a:avLst/>
          </a:prstGeom>
        </p:spPr>
      </p:pic>
    </p:spTree>
    <p:extLst>
      <p:ext uri="{BB962C8B-B14F-4D97-AF65-F5344CB8AC3E}">
        <p14:creationId xmlns:p14="http://schemas.microsoft.com/office/powerpoint/2010/main" val="2318123272"/>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{772BC0C5-9C06-6A4A-8806-5FCA95D6E9DF}tf10001060</Template>
  <TotalTime>946</TotalTime>
  <Words>2563</Words>
  <Application>Microsoft Office PowerPoint</Application>
  <PresentationFormat>Panorámica</PresentationFormat>
  <Paragraphs>197</Paragraphs>
  <Slides>31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31</vt:i4>
      </vt:variant>
    </vt:vector>
  </HeadingPairs>
  <TitlesOfParts>
    <vt:vector size="37" baseType="lpstr">
      <vt:lpstr>Arial</vt:lpstr>
      <vt:lpstr>Courier New</vt:lpstr>
      <vt:lpstr>Trebuchet MS</vt:lpstr>
      <vt:lpstr>Wingdings</vt:lpstr>
      <vt:lpstr>Wingdings 3</vt:lpstr>
      <vt:lpstr>Faceta</vt:lpstr>
      <vt:lpstr> Sistema de Recomendación de Animes  </vt:lpstr>
      <vt:lpstr>Objetivo de la presentación.</vt:lpstr>
      <vt:lpstr> Plan de Limpieza y Preparación de los Datos   </vt:lpstr>
      <vt:lpstr>Descripción del DataSet</vt:lpstr>
      <vt:lpstr>Analisis de Relevancia de Datos</vt:lpstr>
      <vt:lpstr>Para anime.csv:</vt:lpstr>
      <vt:lpstr>Para animelist.csv: </vt:lpstr>
      <vt:lpstr>EDA </vt:lpstr>
      <vt:lpstr>  </vt:lpstr>
      <vt:lpstr>Análisis Exploratorio de Datos (EDA) </vt:lpstr>
      <vt:lpstr>Distribución de Calificaciones Promedio (Score)</vt:lpstr>
      <vt:lpstr>Distribución de Calificaciones de Usuarios (rating_x y rating_y)</vt:lpstr>
      <vt:lpstr>Distribución de la Longitud de Episodios por Tipo Anime</vt:lpstr>
      <vt:lpstr>Matriz de Correlación de Característica Numéricas</vt:lpstr>
      <vt:lpstr>Popularidad de Géneros de Anime en el conjunto de datos</vt:lpstr>
      <vt:lpstr>Análisis de la variable`rating_x`  </vt:lpstr>
      <vt:lpstr> </vt:lpstr>
      <vt:lpstr> Siguiente Paso en el Análisis </vt:lpstr>
      <vt:lpstr>Distribución de Calificaciones No Nulas (rating_x &gt; 0)</vt:lpstr>
      <vt:lpstr> Preprocesamiento de Datos </vt:lpstr>
      <vt:lpstr>  </vt:lpstr>
      <vt:lpstr>Modelo de Sistema de Recomendación</vt:lpstr>
      <vt:lpstr>¿Por qué se seleccionaron sólo tres parámetros de los 79 disponibles? </vt:lpstr>
      <vt:lpstr>Ajustes del Modelo de Filtrado Colaborativo</vt:lpstr>
      <vt:lpstr>Resultados del Modelo</vt:lpstr>
      <vt:lpstr>Validaciones</vt:lpstr>
      <vt:lpstr>Ejemplo de uso (con subdataset 1000 filas) </vt:lpstr>
      <vt:lpstr>El momento de la verdad!! </vt:lpstr>
      <vt:lpstr>El momento de la verdad!! </vt:lpstr>
      <vt:lpstr>El momento de la verdad!! </vt:lpstr>
      <vt:lpstr>Conclusiones: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Sistema de Recomendación de Animes  </dc:title>
  <dc:creator>Ceci Ledesma</dc:creator>
  <cp:lastModifiedBy>Mauricio Ballivian</cp:lastModifiedBy>
  <cp:revision>5</cp:revision>
  <dcterms:created xsi:type="dcterms:W3CDTF">2023-12-10T16:42:18Z</dcterms:created>
  <dcterms:modified xsi:type="dcterms:W3CDTF">2023-12-11T23:26:40Z</dcterms:modified>
</cp:coreProperties>
</file>