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63" r:id="rId3"/>
    <p:sldId id="270" r:id="rId4"/>
    <p:sldId id="264" r:id="rId5"/>
    <p:sldId id="268" r:id="rId6"/>
    <p:sldId id="266" r:id="rId7"/>
    <p:sldId id="267" r:id="rId8"/>
    <p:sldId id="269" r:id="rId9"/>
    <p:sldId id="271" r:id="rId10"/>
    <p:sldId id="272" r:id="rId11"/>
    <p:sldId id="273" r:id="rId12"/>
    <p:sldId id="274" r:id="rId13"/>
    <p:sldId id="275" r:id="rId14"/>
    <p:sldId id="276" r:id="rId15"/>
    <p:sldId id="278" r:id="rId16"/>
    <p:sldId id="277" r:id="rId17"/>
    <p:sldId id="280" r:id="rId18"/>
    <p:sldId id="285" r:id="rId19"/>
    <p:sldId id="257" r:id="rId20"/>
    <p:sldId id="284" r:id="rId21"/>
    <p:sldId id="286" r:id="rId22"/>
    <p:sldId id="283" r:id="rId23"/>
    <p:sldId id="279" r:id="rId24"/>
    <p:sldId id="281" r:id="rId25"/>
    <p:sldId id="282"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3"/>
    <p:restoredTop sz="96197"/>
  </p:normalViewPr>
  <p:slideViewPr>
    <p:cSldViewPr snapToGrid="0">
      <p:cViewPr varScale="1">
        <p:scale>
          <a:sx n="102" d="100"/>
          <a:sy n="102" d="100"/>
        </p:scale>
        <p:origin x="21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FB64C-9944-304E-98DA-FD307F92F98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MX"/>
        </a:p>
      </dgm:t>
    </dgm:pt>
    <dgm:pt modelId="{43B75546-264E-4C4D-84D9-F5AD94B53062}">
      <dgm:prSet/>
      <dgm:spPr/>
      <dgm:t>
        <a:bodyPr/>
        <a:lstStyle/>
        <a:p>
          <a:r>
            <a:rPr lang="es-AR" dirty="0"/>
            <a:t>MAL_ID  Name  Score Genres   English name  Japanese name      Type   Episode Aired  </a:t>
          </a:r>
          <a:r>
            <a:rPr lang="es-AR" dirty="0" err="1"/>
            <a:t>Premiere</a:t>
          </a:r>
          <a:r>
            <a:rPr lang="es-AR" dirty="0"/>
            <a:t> Producers Licensors Studios     Source Duration  Rating  Ranked  Popularity Members   Favorites  Watching  Completed On-Hold Dropped Plan to Watch  Score-10  Score-9  Score-8  Score-7  Score-6  Score-5  Score-4  Score-3  Score-2  Score-1</a:t>
          </a:r>
        </a:p>
      </dgm:t>
    </dgm:pt>
    <dgm:pt modelId="{5D3E7BDD-32C7-5748-BAF8-28A0D266B15A}" type="parTrans" cxnId="{988BF0E8-1026-AF49-9FA3-D969F0B00D35}">
      <dgm:prSet/>
      <dgm:spPr/>
      <dgm:t>
        <a:bodyPr/>
        <a:lstStyle/>
        <a:p>
          <a:endParaRPr lang="es-MX"/>
        </a:p>
      </dgm:t>
    </dgm:pt>
    <dgm:pt modelId="{C8A05B91-829E-4841-AFDE-4A3F77F62D1D}" type="sibTrans" cxnId="{988BF0E8-1026-AF49-9FA3-D969F0B00D35}">
      <dgm:prSet/>
      <dgm:spPr/>
      <dgm:t>
        <a:bodyPr/>
        <a:lstStyle/>
        <a:p>
          <a:endParaRPr lang="es-MX"/>
        </a:p>
      </dgm:t>
    </dgm:pt>
    <dgm:pt modelId="{95085E20-832E-C745-BFA1-CE11567C1F4C}" type="pres">
      <dgm:prSet presAssocID="{20BFB64C-9944-304E-98DA-FD307F92F989}" presName="Name0" presStyleCnt="0">
        <dgm:presLayoutVars>
          <dgm:chMax val="7"/>
          <dgm:chPref val="7"/>
          <dgm:dir/>
        </dgm:presLayoutVars>
      </dgm:prSet>
      <dgm:spPr/>
    </dgm:pt>
    <dgm:pt modelId="{37231A05-8500-F640-B84E-C4E40C4B0DF8}" type="pres">
      <dgm:prSet presAssocID="{20BFB64C-9944-304E-98DA-FD307F92F989}" presName="Name1" presStyleCnt="0"/>
      <dgm:spPr/>
    </dgm:pt>
    <dgm:pt modelId="{C7580FDC-67E1-AC40-A959-90D5BBD801EC}" type="pres">
      <dgm:prSet presAssocID="{20BFB64C-9944-304E-98DA-FD307F92F989}" presName="cycle" presStyleCnt="0"/>
      <dgm:spPr/>
    </dgm:pt>
    <dgm:pt modelId="{55BF91D9-F9BC-9949-926A-FDA0F9FAEA47}" type="pres">
      <dgm:prSet presAssocID="{20BFB64C-9944-304E-98DA-FD307F92F989}" presName="srcNode" presStyleLbl="node1" presStyleIdx="0" presStyleCnt="1"/>
      <dgm:spPr/>
    </dgm:pt>
    <dgm:pt modelId="{B895BF20-F541-F94D-B765-24BDB879BAA4}" type="pres">
      <dgm:prSet presAssocID="{20BFB64C-9944-304E-98DA-FD307F92F989}" presName="conn" presStyleLbl="parChTrans1D2" presStyleIdx="0" presStyleCnt="1"/>
      <dgm:spPr/>
    </dgm:pt>
    <dgm:pt modelId="{02E5B699-C520-F24E-A232-5957E33AF76C}" type="pres">
      <dgm:prSet presAssocID="{20BFB64C-9944-304E-98DA-FD307F92F989}" presName="extraNode" presStyleLbl="node1" presStyleIdx="0" presStyleCnt="1"/>
      <dgm:spPr/>
    </dgm:pt>
    <dgm:pt modelId="{4BE56A62-BCDC-4341-8E10-24943F98DD2A}" type="pres">
      <dgm:prSet presAssocID="{20BFB64C-9944-304E-98DA-FD307F92F989}" presName="dstNode" presStyleLbl="node1" presStyleIdx="0" presStyleCnt="1"/>
      <dgm:spPr/>
    </dgm:pt>
    <dgm:pt modelId="{C6C60EBC-588B-B646-A992-227E955AC0C9}" type="pres">
      <dgm:prSet presAssocID="{43B75546-264E-4C4D-84D9-F5AD94B53062}" presName="text_1" presStyleLbl="node1" presStyleIdx="0" presStyleCnt="1">
        <dgm:presLayoutVars>
          <dgm:bulletEnabled val="1"/>
        </dgm:presLayoutVars>
      </dgm:prSet>
      <dgm:spPr/>
    </dgm:pt>
    <dgm:pt modelId="{7AD58E53-5BFE-4F47-B8A2-1F7D8B81FD28}" type="pres">
      <dgm:prSet presAssocID="{43B75546-264E-4C4D-84D9-F5AD94B53062}" presName="accent_1" presStyleCnt="0"/>
      <dgm:spPr/>
    </dgm:pt>
    <dgm:pt modelId="{D6B63EC0-991D-D447-890A-2AB1D32BAA81}" type="pres">
      <dgm:prSet presAssocID="{43B75546-264E-4C4D-84D9-F5AD94B53062}" presName="accentRepeatNode" presStyleLbl="solidFgAcc1" presStyleIdx="0" presStyleCnt="1" custLinFactNeighborX="-9563" custLinFactNeighborY="-6147"/>
      <dgm:spPr>
        <a:solidFill>
          <a:schemeClr val="lt1">
            <a:hueOff val="0"/>
            <a:satOff val="0"/>
            <a:lumOff val="0"/>
          </a:schemeClr>
        </a:solidFill>
      </dgm:spPr>
    </dgm:pt>
  </dgm:ptLst>
  <dgm:cxnLst>
    <dgm:cxn modelId="{1AFDBD19-9642-854C-8FA1-D6F98F94A350}" type="presOf" srcId="{20BFB64C-9944-304E-98DA-FD307F92F989}" destId="{95085E20-832E-C745-BFA1-CE11567C1F4C}" srcOrd="0" destOrd="0" presId="urn:microsoft.com/office/officeart/2008/layout/VerticalCurvedList"/>
    <dgm:cxn modelId="{4EBAFCC0-7876-A447-9532-579639D3BA5E}" type="presOf" srcId="{C8A05B91-829E-4841-AFDE-4A3F77F62D1D}" destId="{B895BF20-F541-F94D-B765-24BDB879BAA4}" srcOrd="0" destOrd="0" presId="urn:microsoft.com/office/officeart/2008/layout/VerticalCurvedList"/>
    <dgm:cxn modelId="{988BF0E8-1026-AF49-9FA3-D969F0B00D35}" srcId="{20BFB64C-9944-304E-98DA-FD307F92F989}" destId="{43B75546-264E-4C4D-84D9-F5AD94B53062}" srcOrd="0" destOrd="0" parTransId="{5D3E7BDD-32C7-5748-BAF8-28A0D266B15A}" sibTransId="{C8A05B91-829E-4841-AFDE-4A3F77F62D1D}"/>
    <dgm:cxn modelId="{013DBFFC-292C-0347-AEAD-070C94642D3B}" type="presOf" srcId="{43B75546-264E-4C4D-84D9-F5AD94B53062}" destId="{C6C60EBC-588B-B646-A992-227E955AC0C9}" srcOrd="0" destOrd="0" presId="urn:microsoft.com/office/officeart/2008/layout/VerticalCurvedList"/>
    <dgm:cxn modelId="{A1945A88-6E05-8544-8C0C-C329241C4345}" type="presParOf" srcId="{95085E20-832E-C745-BFA1-CE11567C1F4C}" destId="{37231A05-8500-F640-B84E-C4E40C4B0DF8}" srcOrd="0" destOrd="0" presId="urn:microsoft.com/office/officeart/2008/layout/VerticalCurvedList"/>
    <dgm:cxn modelId="{9C957413-A13A-8F4C-8C2F-CA39C18DE29A}" type="presParOf" srcId="{37231A05-8500-F640-B84E-C4E40C4B0DF8}" destId="{C7580FDC-67E1-AC40-A959-90D5BBD801EC}" srcOrd="0" destOrd="0" presId="urn:microsoft.com/office/officeart/2008/layout/VerticalCurvedList"/>
    <dgm:cxn modelId="{F958036D-6461-2D44-A8D4-9B3B5B1D5564}" type="presParOf" srcId="{C7580FDC-67E1-AC40-A959-90D5BBD801EC}" destId="{55BF91D9-F9BC-9949-926A-FDA0F9FAEA47}" srcOrd="0" destOrd="0" presId="urn:microsoft.com/office/officeart/2008/layout/VerticalCurvedList"/>
    <dgm:cxn modelId="{699CD06A-D5B8-974F-A8E5-EA2F3BAE9142}" type="presParOf" srcId="{C7580FDC-67E1-AC40-A959-90D5BBD801EC}" destId="{B895BF20-F541-F94D-B765-24BDB879BAA4}" srcOrd="1" destOrd="0" presId="urn:microsoft.com/office/officeart/2008/layout/VerticalCurvedList"/>
    <dgm:cxn modelId="{7342B1CB-D687-AE44-AAA0-C68697ACF72F}" type="presParOf" srcId="{C7580FDC-67E1-AC40-A959-90D5BBD801EC}" destId="{02E5B699-C520-F24E-A232-5957E33AF76C}" srcOrd="2" destOrd="0" presId="urn:microsoft.com/office/officeart/2008/layout/VerticalCurvedList"/>
    <dgm:cxn modelId="{7AA7BBCC-3BF1-C14C-B363-151E8B1D748B}" type="presParOf" srcId="{C7580FDC-67E1-AC40-A959-90D5BBD801EC}" destId="{4BE56A62-BCDC-4341-8E10-24943F98DD2A}" srcOrd="3" destOrd="0" presId="urn:microsoft.com/office/officeart/2008/layout/VerticalCurvedList"/>
    <dgm:cxn modelId="{185A0E29-AF9D-5747-9AB7-1D9D397D684B}" type="presParOf" srcId="{37231A05-8500-F640-B84E-C4E40C4B0DF8}" destId="{C6C60EBC-588B-B646-A992-227E955AC0C9}" srcOrd="1" destOrd="0" presId="urn:microsoft.com/office/officeart/2008/layout/VerticalCurvedList"/>
    <dgm:cxn modelId="{26BE62D6-04DE-2649-BD22-68021CA39971}" type="presParOf" srcId="{37231A05-8500-F640-B84E-C4E40C4B0DF8}" destId="{7AD58E53-5BFE-4F47-B8A2-1F7D8B81FD28}" srcOrd="2" destOrd="0" presId="urn:microsoft.com/office/officeart/2008/layout/VerticalCurvedList"/>
    <dgm:cxn modelId="{3A7186C3-6290-6242-86CA-AA51ACA2D160}" type="presParOf" srcId="{7AD58E53-5BFE-4F47-B8A2-1F7D8B81FD28}" destId="{D6B63EC0-991D-D447-890A-2AB1D32BAA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5BF20-F541-F94D-B765-24BDB879BAA4}">
      <dsp:nvSpPr>
        <dsp:cNvPr id="0" name=""/>
        <dsp:cNvSpPr/>
      </dsp:nvSpPr>
      <dsp:spPr>
        <a:xfrm>
          <a:off x="-4028958"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60EBC-588B-B646-A992-227E955AC0C9}">
      <dsp:nvSpPr>
        <dsp:cNvPr id="0" name=""/>
        <dsp:cNvSpPr/>
      </dsp:nvSpPr>
      <dsp:spPr>
        <a:xfrm>
          <a:off x="1167000" y="1007117"/>
          <a:ext cx="7429311" cy="186720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0445" tIns="48260" rIns="48260" bIns="48260" numCol="1" spcCol="1270" anchor="ctr" anchorCtr="0">
          <a:noAutofit/>
        </a:bodyPr>
        <a:lstStyle/>
        <a:p>
          <a:pPr marL="0" lvl="0" indent="0" algn="l" defTabSz="844550">
            <a:lnSpc>
              <a:spcPct val="90000"/>
            </a:lnSpc>
            <a:spcBef>
              <a:spcPct val="0"/>
            </a:spcBef>
            <a:spcAft>
              <a:spcPct val="35000"/>
            </a:spcAft>
            <a:buNone/>
          </a:pPr>
          <a:r>
            <a:rPr lang="es-AR" sz="1900" kern="1200" dirty="0"/>
            <a:t>MAL_ID  Name  Score Genres   English name  Japanese name      Type   Episode Aired  </a:t>
          </a:r>
          <a:r>
            <a:rPr lang="es-AR" sz="1900" kern="1200" dirty="0" err="1"/>
            <a:t>Premiere</a:t>
          </a:r>
          <a:r>
            <a:rPr lang="es-AR" sz="1900" kern="1200" dirty="0"/>
            <a:t> Producers Licensors Studios     Source Duration  Rating  Ranked  Popularity Members   Favorites  Watching  Completed On-Hold Dropped Plan to Watch  Score-10  Score-9  Score-8  Score-7  Score-6  Score-5  Score-4  Score-3  Score-2  Score-1</a:t>
          </a:r>
        </a:p>
      </dsp:txBody>
      <dsp:txXfrm>
        <a:off x="1167000" y="1007117"/>
        <a:ext cx="7429311" cy="1867201"/>
      </dsp:txXfrm>
    </dsp:sp>
    <dsp:sp modelId="{D6B63EC0-991D-D447-890A-2AB1D32BAA81}">
      <dsp:nvSpPr>
        <dsp:cNvPr id="0" name=""/>
        <dsp:cNvSpPr/>
      </dsp:nvSpPr>
      <dsp:spPr>
        <a:xfrm>
          <a:off x="0" y="630246"/>
          <a:ext cx="2334001" cy="2334001"/>
        </a:xfrm>
        <a:prstGeom prst="ellipse">
          <a:avLst/>
        </a:prstGeom>
        <a:solidFill>
          <a:schemeClr val="l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84739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00858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765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68736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3172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361955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0602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72956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67121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73085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367875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0321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427512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47516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109052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796D661-0719-5947-8850-1DFCBFF65E70}" type="datetimeFigureOut">
              <a:rPr lang="es-AR" smtClean="0"/>
              <a:t>10/12/23</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BE4215A4-6F7D-4D48-8E5B-75DBC2C267FB}" type="slidenum">
              <a:rPr lang="es-AR" smtClean="0"/>
              <a:t>‹Nº›</a:t>
            </a:fld>
            <a:endParaRPr lang="es-AR" dirty="0"/>
          </a:p>
        </p:txBody>
      </p:sp>
    </p:spTree>
    <p:extLst>
      <p:ext uri="{BB962C8B-B14F-4D97-AF65-F5344CB8AC3E}">
        <p14:creationId xmlns:p14="http://schemas.microsoft.com/office/powerpoint/2010/main" val="238440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6D661-0719-5947-8850-1DFCBFF65E70}" type="datetimeFigureOut">
              <a:rPr lang="es-AR" smtClean="0"/>
              <a:t>10/12/23</a:t>
            </a:fld>
            <a:endParaRPr lang="es-A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4215A4-6F7D-4D48-8E5B-75DBC2C267FB}" type="slidenum">
              <a:rPr lang="es-AR" smtClean="0"/>
              <a:t>‹Nº›</a:t>
            </a:fld>
            <a:endParaRPr lang="es-AR" dirty="0"/>
          </a:p>
        </p:txBody>
      </p:sp>
    </p:spTree>
    <p:extLst>
      <p:ext uri="{BB962C8B-B14F-4D97-AF65-F5344CB8AC3E}">
        <p14:creationId xmlns:p14="http://schemas.microsoft.com/office/powerpoint/2010/main" val="4582043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Personas con trajes de alta tecnología">
            <a:extLst>
              <a:ext uri="{FF2B5EF4-FFF2-40B4-BE49-F238E27FC236}">
                <a16:creationId xmlns:a16="http://schemas.microsoft.com/office/drawing/2014/main" id="{E9888F0D-D453-4B87-CABD-2B129087B96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ítulo 1">
            <a:extLst>
              <a:ext uri="{FF2B5EF4-FFF2-40B4-BE49-F238E27FC236}">
                <a16:creationId xmlns:a16="http://schemas.microsoft.com/office/drawing/2014/main" id="{8057C03E-D27E-7DA1-5283-5CA8B2E85AF2}"/>
              </a:ext>
            </a:extLst>
          </p:cNvPr>
          <p:cNvSpPr>
            <a:spLocks noGrp="1"/>
          </p:cNvSpPr>
          <p:nvPr>
            <p:ph type="ctrTitle"/>
          </p:nvPr>
        </p:nvSpPr>
        <p:spPr>
          <a:xfrm>
            <a:off x="1524000" y="1122362"/>
            <a:ext cx="9144000" cy="2900518"/>
          </a:xfrm>
        </p:spPr>
        <p:txBody>
          <a:bodyPr>
            <a:normAutofit fontScale="90000"/>
          </a:bodyPr>
          <a:lstStyle/>
          <a:p>
            <a:br>
              <a:rPr lang="es-AR" dirty="0">
                <a:solidFill>
                  <a:srgbClr val="FFFFFF"/>
                </a:solidFill>
              </a:rPr>
            </a:br>
            <a:r>
              <a:rPr lang="es-AR" dirty="0">
                <a:solidFill>
                  <a:srgbClr val="FFFFFF"/>
                </a:solidFill>
              </a:rPr>
              <a:t>Sistema de Recomendación de</a:t>
            </a:r>
            <a:br>
              <a:rPr lang="es-AR" dirty="0">
                <a:solidFill>
                  <a:srgbClr val="FFFFFF"/>
                </a:solidFill>
              </a:rPr>
            </a:br>
            <a:r>
              <a:rPr lang="es-AR" dirty="0">
                <a:solidFill>
                  <a:srgbClr val="FFFFFF"/>
                </a:solidFill>
              </a:rPr>
              <a:t>Animes</a:t>
            </a:r>
            <a:br>
              <a:rPr lang="es-AR" dirty="0">
                <a:solidFill>
                  <a:srgbClr val="FFFFFF"/>
                </a:solidFill>
              </a:rPr>
            </a:br>
            <a:br>
              <a:rPr lang="es-AR" dirty="0">
                <a:solidFill>
                  <a:srgbClr val="FFFFFF"/>
                </a:solidFill>
              </a:rPr>
            </a:br>
            <a:endParaRPr lang="es-AR" dirty="0">
              <a:solidFill>
                <a:srgbClr val="FFFFFF"/>
              </a:solidFill>
            </a:endParaRPr>
          </a:p>
        </p:txBody>
      </p:sp>
      <p:sp>
        <p:nvSpPr>
          <p:cNvPr id="3" name="Subtítulo 2">
            <a:extLst>
              <a:ext uri="{FF2B5EF4-FFF2-40B4-BE49-F238E27FC236}">
                <a16:creationId xmlns:a16="http://schemas.microsoft.com/office/drawing/2014/main" id="{8DE34A9F-C582-7D02-DB85-258717105E62}"/>
              </a:ext>
            </a:extLst>
          </p:cNvPr>
          <p:cNvSpPr>
            <a:spLocks noGrp="1"/>
          </p:cNvSpPr>
          <p:nvPr>
            <p:ph type="subTitle" idx="1"/>
          </p:nvPr>
        </p:nvSpPr>
        <p:spPr>
          <a:xfrm>
            <a:off x="1524000" y="4159404"/>
            <a:ext cx="9144000" cy="1098395"/>
          </a:xfrm>
        </p:spPr>
        <p:txBody>
          <a:bodyPr>
            <a:normAutofit lnSpcReduction="10000"/>
          </a:bodyPr>
          <a:lstStyle/>
          <a:p>
            <a:pPr rtl="0"/>
            <a:r>
              <a:rPr lang="es-MX" sz="1800" dirty="0"/>
              <a:t>Juan Carlos Avalos</a:t>
            </a:r>
          </a:p>
          <a:p>
            <a:pPr rtl="0"/>
            <a:r>
              <a:rPr lang="es-MX" sz="1800" dirty="0"/>
              <a:t>Cecilia Ledesma</a:t>
            </a:r>
          </a:p>
          <a:p>
            <a:pPr rtl="0"/>
            <a:r>
              <a:rPr lang="es-MX" sz="1800" dirty="0"/>
              <a:t>José Mauricio Ballivián</a:t>
            </a:r>
          </a:p>
          <a:p>
            <a:endParaRPr lang="es-AR" dirty="0">
              <a:solidFill>
                <a:srgbClr val="FFFFFF"/>
              </a:solidFill>
            </a:endParaRPr>
          </a:p>
        </p:txBody>
      </p:sp>
    </p:spTree>
    <p:extLst>
      <p:ext uri="{BB962C8B-B14F-4D97-AF65-F5344CB8AC3E}">
        <p14:creationId xmlns:p14="http://schemas.microsoft.com/office/powerpoint/2010/main" val="40896127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B8127-899E-73E8-7AF2-D7D4D86DBE18}"/>
              </a:ext>
            </a:extLst>
          </p:cNvPr>
          <p:cNvSpPr>
            <a:spLocks noGrp="1"/>
          </p:cNvSpPr>
          <p:nvPr>
            <p:ph type="title"/>
          </p:nvPr>
        </p:nvSpPr>
        <p:spPr>
          <a:xfrm>
            <a:off x="676746" y="609600"/>
            <a:ext cx="3729076" cy="1320800"/>
          </a:xfrm>
        </p:spPr>
        <p:txBody>
          <a:bodyPr anchor="ctr">
            <a:normAutofit fontScale="90000"/>
          </a:bodyPr>
          <a:lstStyle/>
          <a:p>
            <a:r>
              <a:rPr lang="es-AR" dirty="0"/>
              <a:t>Distribución de Calificaciones Promedio (Score)</a:t>
            </a:r>
          </a:p>
        </p:txBody>
      </p:sp>
      <p:sp>
        <p:nvSpPr>
          <p:cNvPr id="2054" name="Content Placeholder 2053">
            <a:extLst>
              <a:ext uri="{FF2B5EF4-FFF2-40B4-BE49-F238E27FC236}">
                <a16:creationId xmlns:a16="http://schemas.microsoft.com/office/drawing/2014/main" id="{9945D2B7-79DC-05F0-4EC0-5437D8F6647B}"/>
              </a:ext>
            </a:extLst>
          </p:cNvPr>
          <p:cNvSpPr>
            <a:spLocks noGrp="1"/>
          </p:cNvSpPr>
          <p:nvPr>
            <p:ph idx="1"/>
          </p:nvPr>
        </p:nvSpPr>
        <p:spPr>
          <a:xfrm>
            <a:off x="685167" y="2160590"/>
            <a:ext cx="4799378" cy="2586774"/>
          </a:xfrm>
        </p:spPr>
        <p:txBody>
          <a:bodyPr>
            <a:normAutofit fontScale="25000" lnSpcReduction="20000"/>
          </a:bodyPr>
          <a:lstStyle/>
          <a:p>
            <a:r>
              <a:rPr lang="es-AR" sz="5600" dirty="0"/>
              <a:t>La distribución de las calificaciones es aproximadamente normal con una ligera inclinación hacia la derecha, indicando que hay más animes con calificaciones altas que bajos.</a:t>
            </a:r>
          </a:p>
          <a:p>
            <a:r>
              <a:rPr lang="es-AR" sz="5600" dirty="0"/>
              <a:t>La mayoría de las calificaciones se concentran alrededor del rango de 6 a 8, lo que sugiere que los usuarios tienden a dar calificaciones positivas.</a:t>
            </a:r>
          </a:p>
          <a:p>
            <a:r>
              <a:rPr lang="es-AR" sz="5600" dirty="0"/>
              <a:t>Hay relativamente pocos animes con calificaciones muy bajas (menores a 4) o muy altas (mayores a 9), lo que podría indicar que los usuarios son moderados en sus calificaciones extremas o que el conjunto de datos no incluye muchos animes con percepciones extremadamente negativas o positivas.</a:t>
            </a:r>
          </a:p>
          <a:p>
            <a:r>
              <a:rPr lang="es-AR" sz="5600" dirty="0"/>
              <a:t>El pico de la distribución está entre 7 y 8, lo que podría considerarse como la 'calificación típica' dada por los usuarios en este conjunto de datos.</a:t>
            </a:r>
          </a:p>
          <a:p>
            <a:pPr marL="0" indent="0">
              <a:buNone/>
            </a:pP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endParaRPr lang="en-US" dirty="0"/>
          </a:p>
        </p:txBody>
      </p:sp>
      <p:pic>
        <p:nvPicPr>
          <p:cNvPr id="2050" name="Picture 2">
            <a:extLst>
              <a:ext uri="{FF2B5EF4-FFF2-40B4-BE49-F238E27FC236}">
                <a16:creationId xmlns:a16="http://schemas.microsoft.com/office/drawing/2014/main" id="{AB0C9CFF-824E-B138-618C-8A9895D175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80" r="1" b="1"/>
          <a:stretch/>
        </p:blipFill>
        <p:spPr bwMode="auto">
          <a:xfrm>
            <a:off x="5772643" y="2049466"/>
            <a:ext cx="4602747" cy="356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3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8C193-B1F9-1C3C-E067-5379EC6E4FA1}"/>
              </a:ext>
            </a:extLst>
          </p:cNvPr>
          <p:cNvSpPr>
            <a:spLocks noGrp="1"/>
          </p:cNvSpPr>
          <p:nvPr>
            <p:ph type="title"/>
          </p:nvPr>
        </p:nvSpPr>
        <p:spPr>
          <a:xfrm>
            <a:off x="676746" y="609600"/>
            <a:ext cx="6563298" cy="1320799"/>
          </a:xfrm>
        </p:spPr>
        <p:txBody>
          <a:bodyPr anchor="ctr">
            <a:normAutofit fontScale="90000"/>
          </a:bodyPr>
          <a:lstStyle/>
          <a:p>
            <a:r>
              <a:rPr lang="es-AR" dirty="0"/>
              <a:t>Distribución de Calificaciones de Usuarios (</a:t>
            </a:r>
            <a:r>
              <a:rPr lang="es-AR" dirty="0" err="1"/>
              <a:t>rating_x</a:t>
            </a:r>
            <a:r>
              <a:rPr lang="es-AR" dirty="0"/>
              <a:t> y </a:t>
            </a:r>
            <a:r>
              <a:rPr lang="es-AR" dirty="0" err="1"/>
              <a:t>rating_y</a:t>
            </a:r>
            <a:r>
              <a:rPr lang="es-AR" dirty="0"/>
              <a:t>)</a:t>
            </a:r>
          </a:p>
        </p:txBody>
      </p:sp>
      <p:sp>
        <p:nvSpPr>
          <p:cNvPr id="3078" name="Content Placeholder 3077">
            <a:extLst>
              <a:ext uri="{FF2B5EF4-FFF2-40B4-BE49-F238E27FC236}">
                <a16:creationId xmlns:a16="http://schemas.microsoft.com/office/drawing/2014/main" id="{FEF6AF8D-8BF8-889F-2B37-A97725C943BE}"/>
              </a:ext>
            </a:extLst>
          </p:cNvPr>
          <p:cNvSpPr>
            <a:spLocks noGrp="1"/>
          </p:cNvSpPr>
          <p:nvPr>
            <p:ph idx="1"/>
          </p:nvPr>
        </p:nvSpPr>
        <p:spPr>
          <a:xfrm>
            <a:off x="685167" y="2160589"/>
            <a:ext cx="5725950" cy="4315367"/>
          </a:xfrm>
        </p:spPr>
        <p:txBody>
          <a:bodyPr>
            <a:normAutofit fontScale="25000" lnSpcReduction="20000"/>
          </a:bodyPr>
          <a:lstStyle/>
          <a:p>
            <a:r>
              <a:rPr lang="es-AR" sz="4800" dirty="0"/>
              <a:t>La distribución de `</a:t>
            </a:r>
            <a:r>
              <a:rPr lang="es-AR" sz="4800" dirty="0" err="1"/>
              <a:t>rating_x</a:t>
            </a:r>
            <a:r>
              <a:rPr lang="es-AR" sz="4800" dirty="0"/>
              <a:t>` muestra una concentración masiva en el valor 0, lo que podría indicar una gran cantidad de calificaciones no otorgadas o posiblemente valores faltantes o reservados para usuarios que no han dado una calificación.</a:t>
            </a:r>
          </a:p>
          <a:p>
            <a:r>
              <a:rPr lang="es-AR" sz="4800" dirty="0"/>
              <a:t>La distribución de `</a:t>
            </a:r>
            <a:r>
              <a:rPr lang="es-AR" sz="4800" dirty="0" err="1"/>
              <a:t>rating_y</a:t>
            </a:r>
            <a:r>
              <a:rPr lang="es-AR" sz="4800" dirty="0"/>
              <a:t>` parece más uniformemente distribuida entre 4 y 10, lo que sugiere que estos son los valores de calificación efectivamente utilizados por los usuarios.</a:t>
            </a:r>
          </a:p>
          <a:p>
            <a:r>
              <a:rPr lang="es-AR" sz="4800" dirty="0"/>
              <a:t>Hay picos claros en los valores enteros para `</a:t>
            </a:r>
            <a:r>
              <a:rPr lang="es-AR" sz="4800" dirty="0" err="1"/>
              <a:t>rating_y</a:t>
            </a:r>
            <a:r>
              <a:rPr lang="es-AR" sz="4800" dirty="0"/>
              <a:t>`, especialmente alrededor de 6, 8 y 10, lo cual es común en sistemas de calificación donde los usuarios tienden a dar calificaciones enteras en lugar de decimales.</a:t>
            </a:r>
          </a:p>
          <a:p>
            <a:r>
              <a:rPr lang="es-AR" sz="4800" dirty="0"/>
              <a:t>La presencia de calificaciones altas en `</a:t>
            </a:r>
            <a:r>
              <a:rPr lang="es-AR" sz="4800" dirty="0" err="1"/>
              <a:t>rating_y</a:t>
            </a:r>
            <a:r>
              <a:rPr lang="es-AR" sz="4800" dirty="0"/>
              <a:t>` es notable, con muchos animes recibiendo las calificaciones más altas posibles.</a:t>
            </a:r>
          </a:p>
          <a:p>
            <a:r>
              <a:rPr lang="es-AR" sz="4800" dirty="0"/>
              <a:t>Para abordar las calificaciones en 0 de `</a:t>
            </a:r>
            <a:r>
              <a:rPr lang="es-AR" sz="4800" dirty="0" err="1"/>
              <a:t>rating_x</a:t>
            </a:r>
            <a:r>
              <a:rPr lang="es-AR" sz="4800" dirty="0"/>
              <a:t>`, se debería clarificar el significado de estos datos. Si representan valores faltantes, podrían ser excluidos del análisis o imputados basándose en alguna métrica, como la media de las calificaciones no nulas del usuario. </a:t>
            </a:r>
          </a:p>
          <a:p>
            <a:r>
              <a:rPr lang="es-AR" sz="4800" dirty="0"/>
              <a:t>Esta información es esencial para diseñar y afinar nuestro algoritmo de recomendación para que refleje con precisión las preferencias de los usuarios y para garantizar que las recomendaciones sean relevantes y personalizadas.</a:t>
            </a:r>
          </a:p>
          <a:p>
            <a:pPr marL="0" indent="0">
              <a:buNone/>
            </a:pPr>
            <a:endParaRPr lang="en-US" dirty="0"/>
          </a:p>
        </p:txBody>
      </p:sp>
      <p:pic>
        <p:nvPicPr>
          <p:cNvPr id="3074" name="Picture 2">
            <a:extLst>
              <a:ext uri="{FF2B5EF4-FFF2-40B4-BE49-F238E27FC236}">
                <a16:creationId xmlns:a16="http://schemas.microsoft.com/office/drawing/2014/main" id="{EFAC0984-B2F2-C3D5-E961-44D5D6229F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117" y="1930399"/>
            <a:ext cx="5338297" cy="390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00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20FBE-60B1-44C1-5060-658A684AFF84}"/>
              </a:ext>
            </a:extLst>
          </p:cNvPr>
          <p:cNvSpPr>
            <a:spLocks noGrp="1"/>
          </p:cNvSpPr>
          <p:nvPr>
            <p:ph type="title"/>
          </p:nvPr>
        </p:nvSpPr>
        <p:spPr>
          <a:xfrm>
            <a:off x="676746" y="609600"/>
            <a:ext cx="4737936" cy="1320800"/>
          </a:xfrm>
        </p:spPr>
        <p:txBody>
          <a:bodyPr anchor="ctr">
            <a:normAutofit fontScale="90000"/>
          </a:bodyPr>
          <a:lstStyle/>
          <a:p>
            <a:r>
              <a:rPr lang="es-AR" dirty="0"/>
              <a:t>Distribución de la Longitud de Episodios por Tipo Anime</a:t>
            </a:r>
          </a:p>
        </p:txBody>
      </p:sp>
      <p:sp>
        <p:nvSpPr>
          <p:cNvPr id="5126" name="Content Placeholder 5125">
            <a:extLst>
              <a:ext uri="{FF2B5EF4-FFF2-40B4-BE49-F238E27FC236}">
                <a16:creationId xmlns:a16="http://schemas.microsoft.com/office/drawing/2014/main" id="{5D347E64-4254-CDDD-D68D-A1511BB2446C}"/>
              </a:ext>
            </a:extLst>
          </p:cNvPr>
          <p:cNvSpPr>
            <a:spLocks noGrp="1"/>
          </p:cNvSpPr>
          <p:nvPr>
            <p:ph idx="1"/>
          </p:nvPr>
        </p:nvSpPr>
        <p:spPr>
          <a:xfrm>
            <a:off x="685167" y="2160589"/>
            <a:ext cx="3720916" cy="3560733"/>
          </a:xfrm>
        </p:spPr>
        <p:txBody>
          <a:bodyPr>
            <a:normAutofit fontScale="85000" lnSpcReduction="20000"/>
          </a:bodyPr>
          <a:lstStyle/>
          <a:p>
            <a:r>
              <a:rPr lang="es-AR" dirty="0"/>
              <a:t>Los animes de tipo TV muestran una amplia variabilidad en el número de episodios</a:t>
            </a:r>
          </a:p>
          <a:p>
            <a:r>
              <a:rPr lang="es-AR" dirty="0"/>
              <a:t>En contraste, las películas, </a:t>
            </a:r>
            <a:r>
              <a:rPr lang="es-AR" dirty="0" err="1"/>
              <a:t>OVAs</a:t>
            </a:r>
            <a:r>
              <a:rPr lang="es-AR" dirty="0"/>
              <a:t>, especiales y </a:t>
            </a:r>
            <a:r>
              <a:rPr lang="es-AR" dirty="0" err="1"/>
              <a:t>ONAs</a:t>
            </a:r>
            <a:r>
              <a:rPr lang="es-AR" dirty="0"/>
              <a:t> tienden a tener una duración mucho más corta y consistente.</a:t>
            </a:r>
          </a:p>
          <a:p>
            <a:r>
              <a:rPr lang="es-AR" dirty="0"/>
              <a:t>Los valores atípicos en la categoría de TV sugieren la presencia de series anómalamente largas.</a:t>
            </a:r>
          </a:p>
          <a:p>
            <a:r>
              <a:rPr lang="es-AR" dirty="0"/>
              <a:t>Esta información puede ser útil para un sistema de recomendación, ya que las preferencias de duración del anime pueden variar significativamente entre los usuarios. </a:t>
            </a:r>
            <a:endParaRPr lang="en-US" dirty="0"/>
          </a:p>
        </p:txBody>
      </p:sp>
      <p:pic>
        <p:nvPicPr>
          <p:cNvPr id="4" name="Picture 4">
            <a:extLst>
              <a:ext uri="{FF2B5EF4-FFF2-40B4-BE49-F238E27FC236}">
                <a16:creationId xmlns:a16="http://schemas.microsoft.com/office/drawing/2014/main" id="{05B9C373-F7B1-EC58-0710-44A31B426B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9929" y="1930400"/>
            <a:ext cx="6364942" cy="379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7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E58F2-8B11-7EEA-80EA-1EA8828289A3}"/>
              </a:ext>
            </a:extLst>
          </p:cNvPr>
          <p:cNvSpPr>
            <a:spLocks noGrp="1"/>
          </p:cNvSpPr>
          <p:nvPr>
            <p:ph type="title"/>
          </p:nvPr>
        </p:nvSpPr>
        <p:spPr>
          <a:xfrm>
            <a:off x="677334" y="609600"/>
            <a:ext cx="8596668" cy="1320800"/>
          </a:xfrm>
        </p:spPr>
        <p:txBody>
          <a:bodyPr anchor="t">
            <a:normAutofit/>
          </a:bodyPr>
          <a:lstStyle/>
          <a:p>
            <a:r>
              <a:rPr lang="es-AR" dirty="0"/>
              <a:t>Matriz de Correlación de Característica Numéricas</a:t>
            </a:r>
          </a:p>
        </p:txBody>
      </p:sp>
      <p:sp>
        <p:nvSpPr>
          <p:cNvPr id="6152" name="Content Placeholder 6149">
            <a:extLst>
              <a:ext uri="{FF2B5EF4-FFF2-40B4-BE49-F238E27FC236}">
                <a16:creationId xmlns:a16="http://schemas.microsoft.com/office/drawing/2014/main" id="{85FEABF0-512C-3A00-119A-6D08DE5B9B8F}"/>
              </a:ext>
            </a:extLst>
          </p:cNvPr>
          <p:cNvSpPr>
            <a:spLocks noGrp="1"/>
          </p:cNvSpPr>
          <p:nvPr>
            <p:ph idx="1"/>
          </p:nvPr>
        </p:nvSpPr>
        <p:spPr>
          <a:xfrm>
            <a:off x="677334" y="2160589"/>
            <a:ext cx="3957349" cy="3880773"/>
          </a:xfrm>
        </p:spPr>
        <p:txBody>
          <a:bodyPr>
            <a:normAutofit/>
          </a:bodyPr>
          <a:lstStyle/>
          <a:p>
            <a:endParaRPr lang="en-US" sz="1400" dirty="0"/>
          </a:p>
          <a:p>
            <a:r>
              <a:rPr lang="en-US" sz="1400" dirty="0"/>
              <a:t>La </a:t>
            </a:r>
            <a:r>
              <a:rPr lang="en-US" sz="1400" dirty="0" err="1"/>
              <a:t>relación</a:t>
            </a:r>
            <a:r>
              <a:rPr lang="en-US" sz="1400" dirty="0"/>
              <a:t> entre la </a:t>
            </a:r>
            <a:r>
              <a:rPr lang="en-US" sz="1400" dirty="0" err="1"/>
              <a:t>calificación</a:t>
            </a:r>
            <a:r>
              <a:rPr lang="en-US" sz="1400" dirty="0"/>
              <a:t> de </a:t>
            </a:r>
            <a:r>
              <a:rPr lang="en-US" sz="1400" dirty="0" err="1"/>
              <a:t>los</a:t>
            </a:r>
            <a:r>
              <a:rPr lang="en-US" sz="1400" dirty="0"/>
              <a:t> </a:t>
            </a:r>
            <a:r>
              <a:rPr lang="en-US" sz="1400" dirty="0" err="1"/>
              <a:t>animes</a:t>
            </a:r>
            <a:r>
              <a:rPr lang="en-US" sz="1400" dirty="0"/>
              <a:t> (Score) y </a:t>
            </a:r>
            <a:r>
              <a:rPr lang="en-US" sz="1400" dirty="0" err="1"/>
              <a:t>otros</a:t>
            </a:r>
            <a:r>
              <a:rPr lang="en-US" sz="1400" dirty="0"/>
              <a:t> </a:t>
            </a:r>
            <a:r>
              <a:rPr lang="en-US" sz="1400" dirty="0" err="1"/>
              <a:t>factores</a:t>
            </a:r>
            <a:r>
              <a:rPr lang="en-US" sz="1400" dirty="0"/>
              <a:t> </a:t>
            </a:r>
            <a:r>
              <a:rPr lang="en-US" sz="1400" dirty="0" err="1"/>
              <a:t>como</a:t>
            </a:r>
            <a:r>
              <a:rPr lang="en-US" sz="1400" dirty="0"/>
              <a:t> </a:t>
            </a:r>
            <a:r>
              <a:rPr lang="en-US" sz="1400" dirty="0" err="1"/>
              <a:t>el</a:t>
            </a:r>
            <a:r>
              <a:rPr lang="en-US" sz="1400" dirty="0"/>
              <a:t> </a:t>
            </a:r>
            <a:r>
              <a:rPr lang="en-US" sz="1400" dirty="0" err="1"/>
              <a:t>número</a:t>
            </a:r>
            <a:r>
              <a:rPr lang="en-US" sz="1400" dirty="0"/>
              <a:t> de </a:t>
            </a:r>
            <a:r>
              <a:rPr lang="en-US" sz="1400" dirty="0" err="1"/>
              <a:t>miembros</a:t>
            </a:r>
            <a:r>
              <a:rPr lang="en-US" sz="1400" dirty="0"/>
              <a:t> (Members) </a:t>
            </a:r>
            <a:r>
              <a:rPr lang="en-US" sz="1400" dirty="0" err="1"/>
              <a:t>podría</a:t>
            </a:r>
            <a:r>
              <a:rPr lang="en-US" sz="1400" dirty="0"/>
              <a:t> </a:t>
            </a:r>
            <a:r>
              <a:rPr lang="en-US" sz="1400" dirty="0" err="1"/>
              <a:t>indicar</a:t>
            </a:r>
            <a:r>
              <a:rPr lang="en-US" sz="1400" dirty="0"/>
              <a:t> que </a:t>
            </a:r>
            <a:r>
              <a:rPr lang="en-US" sz="1400" dirty="0" err="1"/>
              <a:t>animes</a:t>
            </a:r>
            <a:r>
              <a:rPr lang="en-US" sz="1400" dirty="0"/>
              <a:t> </a:t>
            </a:r>
            <a:r>
              <a:rPr lang="en-US" sz="1400" dirty="0" err="1"/>
              <a:t>más</a:t>
            </a:r>
            <a:r>
              <a:rPr lang="en-US" sz="1400" dirty="0"/>
              <a:t> </a:t>
            </a:r>
            <a:r>
              <a:rPr lang="en-US" sz="1400" dirty="0" err="1"/>
              <a:t>populares</a:t>
            </a:r>
            <a:r>
              <a:rPr lang="en-US" sz="1400" dirty="0"/>
              <a:t> o </a:t>
            </a:r>
            <a:r>
              <a:rPr lang="en-US" sz="1400" dirty="0" err="1"/>
              <a:t>conocidos</a:t>
            </a:r>
            <a:r>
              <a:rPr lang="en-US" sz="1400" dirty="0"/>
              <a:t> </a:t>
            </a:r>
            <a:r>
              <a:rPr lang="en-US" sz="1400" dirty="0" err="1"/>
              <a:t>tienden</a:t>
            </a:r>
            <a:r>
              <a:rPr lang="en-US" sz="1400" dirty="0"/>
              <a:t> a </a:t>
            </a:r>
            <a:r>
              <a:rPr lang="en-US" sz="1400" dirty="0" err="1"/>
              <a:t>recibir</a:t>
            </a:r>
            <a:r>
              <a:rPr lang="en-US" sz="1400" dirty="0"/>
              <a:t> </a:t>
            </a:r>
            <a:r>
              <a:rPr lang="en-US" sz="1400" dirty="0" err="1"/>
              <a:t>calificaciones</a:t>
            </a:r>
            <a:r>
              <a:rPr lang="en-US" sz="1400" dirty="0"/>
              <a:t> </a:t>
            </a:r>
            <a:r>
              <a:rPr lang="en-US" sz="1400" dirty="0" err="1"/>
              <a:t>más</a:t>
            </a:r>
            <a:r>
              <a:rPr lang="en-US" sz="1400" dirty="0"/>
              <a:t> </a:t>
            </a:r>
            <a:r>
              <a:rPr lang="en-US" sz="1400" dirty="0" err="1"/>
              <a:t>altas</a:t>
            </a:r>
            <a:r>
              <a:rPr lang="en-US" sz="1400" dirty="0"/>
              <a:t>.</a:t>
            </a:r>
          </a:p>
          <a:p>
            <a:pPr marL="0" indent="0">
              <a:buNone/>
            </a:pPr>
            <a:endParaRPr lang="en-US" sz="1400" dirty="0"/>
          </a:p>
          <a:p>
            <a:r>
              <a:rPr lang="en-US" sz="1400" dirty="0"/>
              <a:t>La </a:t>
            </a:r>
            <a:r>
              <a:rPr lang="en-US" sz="1400" dirty="0" err="1"/>
              <a:t>correlación</a:t>
            </a:r>
            <a:r>
              <a:rPr lang="en-US" sz="1400" dirty="0"/>
              <a:t> entre </a:t>
            </a:r>
            <a:r>
              <a:rPr lang="en-US" sz="1400" dirty="0" err="1"/>
              <a:t>el</a:t>
            </a:r>
            <a:r>
              <a:rPr lang="en-US" sz="1400" dirty="0"/>
              <a:t> </a:t>
            </a:r>
            <a:r>
              <a:rPr lang="en-US" sz="1400" dirty="0" err="1"/>
              <a:t>número</a:t>
            </a:r>
            <a:r>
              <a:rPr lang="en-US" sz="1400" dirty="0"/>
              <a:t> de </a:t>
            </a:r>
            <a:r>
              <a:rPr lang="en-US" sz="1400" dirty="0" err="1"/>
              <a:t>episodios</a:t>
            </a:r>
            <a:r>
              <a:rPr lang="en-US" sz="1400" dirty="0"/>
              <a:t> y </a:t>
            </a:r>
            <a:r>
              <a:rPr lang="en-US" sz="1400" dirty="0" err="1"/>
              <a:t>otros</a:t>
            </a:r>
            <a:r>
              <a:rPr lang="en-US" sz="1400" dirty="0"/>
              <a:t> </a:t>
            </a:r>
            <a:r>
              <a:rPr lang="en-US" sz="1400" dirty="0" err="1"/>
              <a:t>factores</a:t>
            </a:r>
            <a:r>
              <a:rPr lang="en-US" sz="1400" dirty="0"/>
              <a:t> </a:t>
            </a:r>
            <a:r>
              <a:rPr lang="en-US" sz="1400" dirty="0" err="1"/>
              <a:t>también</a:t>
            </a:r>
            <a:r>
              <a:rPr lang="en-US" sz="1400" dirty="0"/>
              <a:t> </a:t>
            </a:r>
            <a:r>
              <a:rPr lang="en-US" sz="1400" dirty="0" err="1"/>
              <a:t>puede</a:t>
            </a:r>
            <a:r>
              <a:rPr lang="en-US" sz="1400" dirty="0"/>
              <a:t> ser </a:t>
            </a:r>
            <a:r>
              <a:rPr lang="en-US" sz="1400" dirty="0" err="1"/>
              <a:t>significativa</a:t>
            </a:r>
            <a:r>
              <a:rPr lang="en-US" sz="1400" dirty="0"/>
              <a:t>. </a:t>
            </a:r>
          </a:p>
        </p:txBody>
      </p:sp>
      <p:pic>
        <p:nvPicPr>
          <p:cNvPr id="6146" name="Picture 2">
            <a:extLst>
              <a:ext uri="{FF2B5EF4-FFF2-40B4-BE49-F238E27FC236}">
                <a16:creationId xmlns:a16="http://schemas.microsoft.com/office/drawing/2014/main" id="{414CDD97-4890-E87B-88CB-E064601AB9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6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9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8C7E8-437F-78D5-5D89-00F600148426}"/>
              </a:ext>
            </a:extLst>
          </p:cNvPr>
          <p:cNvSpPr>
            <a:spLocks noGrp="1"/>
          </p:cNvSpPr>
          <p:nvPr>
            <p:ph type="title"/>
          </p:nvPr>
        </p:nvSpPr>
        <p:spPr>
          <a:xfrm>
            <a:off x="677334" y="609600"/>
            <a:ext cx="8596668" cy="1320800"/>
          </a:xfrm>
        </p:spPr>
        <p:txBody>
          <a:bodyPr anchor="t">
            <a:normAutofit/>
          </a:bodyPr>
          <a:lstStyle/>
          <a:p>
            <a:r>
              <a:rPr lang="es-AR" dirty="0"/>
              <a:t>Popularidad de Géneros de Anime en el conjunto de datos</a:t>
            </a:r>
          </a:p>
        </p:txBody>
      </p:sp>
      <p:sp>
        <p:nvSpPr>
          <p:cNvPr id="4102" name="Content Placeholder 4101">
            <a:extLst>
              <a:ext uri="{FF2B5EF4-FFF2-40B4-BE49-F238E27FC236}">
                <a16:creationId xmlns:a16="http://schemas.microsoft.com/office/drawing/2014/main" id="{6C6D90A3-3D88-CC5A-FB5C-321A4919D337}"/>
              </a:ext>
            </a:extLst>
          </p:cNvPr>
          <p:cNvSpPr>
            <a:spLocks noGrp="1"/>
          </p:cNvSpPr>
          <p:nvPr>
            <p:ph idx="1"/>
          </p:nvPr>
        </p:nvSpPr>
        <p:spPr>
          <a:xfrm>
            <a:off x="677334" y="2160589"/>
            <a:ext cx="3957349" cy="3880773"/>
          </a:xfrm>
        </p:spPr>
        <p:txBody>
          <a:bodyPr>
            <a:normAutofit fontScale="85000" lnSpcReduction="10000"/>
          </a:bodyPr>
          <a:lstStyle/>
          <a:p>
            <a:r>
              <a:rPr lang="en-US" dirty="0"/>
              <a:t>Los </a:t>
            </a:r>
            <a:r>
              <a:rPr lang="en-US" dirty="0" err="1"/>
              <a:t>géneros</a:t>
            </a:r>
            <a:r>
              <a:rPr lang="en-US" dirty="0"/>
              <a:t> </a:t>
            </a:r>
            <a:r>
              <a:rPr lang="en-US" dirty="0" err="1"/>
              <a:t>más</a:t>
            </a:r>
            <a:r>
              <a:rPr lang="en-US" dirty="0"/>
              <a:t> </a:t>
            </a:r>
            <a:r>
              <a:rPr lang="en-US" dirty="0" err="1"/>
              <a:t>frecuentes</a:t>
            </a:r>
            <a:r>
              <a:rPr lang="en-US" dirty="0"/>
              <a:t> </a:t>
            </a:r>
            <a:r>
              <a:rPr lang="en-US" dirty="0" err="1"/>
              <a:t>podrían</a:t>
            </a:r>
            <a:r>
              <a:rPr lang="en-US" dirty="0"/>
              <a:t> </a:t>
            </a:r>
            <a:r>
              <a:rPr lang="en-US" dirty="0" err="1"/>
              <a:t>influir</a:t>
            </a:r>
            <a:r>
              <a:rPr lang="en-US" dirty="0"/>
              <a:t> </a:t>
            </a:r>
            <a:r>
              <a:rPr lang="en-US" dirty="0" err="1"/>
              <a:t>en</a:t>
            </a:r>
            <a:r>
              <a:rPr lang="en-US" dirty="0"/>
              <a:t> las </a:t>
            </a:r>
            <a:r>
              <a:rPr lang="en-US" dirty="0" err="1"/>
              <a:t>recomendaciones</a:t>
            </a:r>
            <a:r>
              <a:rPr lang="en-US" dirty="0"/>
              <a:t> </a:t>
            </a:r>
            <a:r>
              <a:rPr lang="en-US" dirty="0" err="1"/>
              <a:t>iniciales</a:t>
            </a:r>
            <a:r>
              <a:rPr lang="en-US" dirty="0"/>
              <a:t> para </a:t>
            </a:r>
            <a:r>
              <a:rPr lang="en-US" dirty="0" err="1"/>
              <a:t>nuevos</a:t>
            </a:r>
            <a:r>
              <a:rPr lang="en-US" dirty="0"/>
              <a:t> </a:t>
            </a:r>
            <a:r>
              <a:rPr lang="en-US" dirty="0" err="1"/>
              <a:t>usuarios</a:t>
            </a:r>
            <a:r>
              <a:rPr lang="en-US" dirty="0"/>
              <a:t> o para </a:t>
            </a:r>
            <a:r>
              <a:rPr lang="en-US" dirty="0" err="1"/>
              <a:t>mejorar</a:t>
            </a:r>
            <a:r>
              <a:rPr lang="en-US" dirty="0"/>
              <a:t> las </a:t>
            </a:r>
            <a:r>
              <a:rPr lang="en-US" dirty="0" err="1"/>
              <a:t>recomendaciones</a:t>
            </a:r>
            <a:r>
              <a:rPr lang="en-US" dirty="0"/>
              <a:t> </a:t>
            </a:r>
            <a:r>
              <a:rPr lang="en-US" dirty="0" err="1"/>
              <a:t>basadas</a:t>
            </a:r>
            <a:r>
              <a:rPr lang="en-US" dirty="0"/>
              <a:t> </a:t>
            </a:r>
            <a:r>
              <a:rPr lang="en-US" dirty="0" err="1"/>
              <a:t>en</a:t>
            </a:r>
            <a:r>
              <a:rPr lang="en-US" dirty="0"/>
              <a:t> </a:t>
            </a:r>
            <a:r>
              <a:rPr lang="en-US" dirty="0" err="1"/>
              <a:t>contenido</a:t>
            </a:r>
            <a:r>
              <a:rPr lang="en-US" dirty="0"/>
              <a:t>.</a:t>
            </a:r>
          </a:p>
          <a:p>
            <a:r>
              <a:rPr lang="en-US" dirty="0"/>
              <a:t>La </a:t>
            </a:r>
            <a:r>
              <a:rPr lang="en-US" dirty="0" err="1"/>
              <a:t>presencia</a:t>
            </a:r>
            <a:r>
              <a:rPr lang="en-US" dirty="0"/>
              <a:t> de </a:t>
            </a:r>
            <a:r>
              <a:rPr lang="en-US" dirty="0" err="1"/>
              <a:t>géneros</a:t>
            </a:r>
            <a:r>
              <a:rPr lang="en-US" dirty="0"/>
              <a:t> con </a:t>
            </a:r>
            <a:r>
              <a:rPr lang="en-US" dirty="0" err="1"/>
              <a:t>menor</a:t>
            </a:r>
            <a:r>
              <a:rPr lang="en-US" dirty="0"/>
              <a:t> </a:t>
            </a:r>
            <a:r>
              <a:rPr lang="en-US" dirty="0" err="1"/>
              <a:t>frecuencia</a:t>
            </a:r>
            <a:r>
              <a:rPr lang="en-US" dirty="0"/>
              <a:t> </a:t>
            </a:r>
            <a:r>
              <a:rPr lang="en-US" dirty="0" err="1"/>
              <a:t>sugiere</a:t>
            </a:r>
            <a:r>
              <a:rPr lang="en-US" dirty="0"/>
              <a:t> </a:t>
            </a:r>
            <a:r>
              <a:rPr lang="en-US" dirty="0" err="1"/>
              <a:t>una</a:t>
            </a:r>
            <a:r>
              <a:rPr lang="en-US" dirty="0"/>
              <a:t> </a:t>
            </a:r>
            <a:r>
              <a:rPr lang="en-US" dirty="0" err="1"/>
              <a:t>diversidad</a:t>
            </a:r>
            <a:r>
              <a:rPr lang="en-US" dirty="0"/>
              <a:t> </a:t>
            </a:r>
            <a:r>
              <a:rPr lang="en-US" dirty="0" err="1"/>
              <a:t>en</a:t>
            </a:r>
            <a:r>
              <a:rPr lang="en-US" dirty="0"/>
              <a:t> </a:t>
            </a:r>
            <a:r>
              <a:rPr lang="en-US" dirty="0" err="1"/>
              <a:t>el</a:t>
            </a:r>
            <a:r>
              <a:rPr lang="en-US" dirty="0"/>
              <a:t> </a:t>
            </a:r>
            <a:r>
              <a:rPr lang="en-US" dirty="0" err="1"/>
              <a:t>contenido</a:t>
            </a:r>
            <a:r>
              <a:rPr lang="en-US" dirty="0"/>
              <a:t>, lo que </a:t>
            </a:r>
            <a:r>
              <a:rPr lang="en-US" dirty="0" err="1"/>
              <a:t>podría</a:t>
            </a:r>
            <a:r>
              <a:rPr lang="en-US" dirty="0"/>
              <a:t> ser </a:t>
            </a:r>
            <a:r>
              <a:rPr lang="en-US" dirty="0" err="1"/>
              <a:t>importante</a:t>
            </a:r>
            <a:r>
              <a:rPr lang="en-US" dirty="0"/>
              <a:t> para las </a:t>
            </a:r>
            <a:r>
              <a:rPr lang="en-US" dirty="0" err="1"/>
              <a:t>recomendaciones</a:t>
            </a:r>
            <a:r>
              <a:rPr lang="en-US" dirty="0"/>
              <a:t> </a:t>
            </a:r>
            <a:r>
              <a:rPr lang="en-US" dirty="0" err="1"/>
              <a:t>dirigidas</a:t>
            </a:r>
            <a:r>
              <a:rPr lang="en-US" dirty="0"/>
              <a:t> a </a:t>
            </a:r>
            <a:r>
              <a:rPr lang="en-US" dirty="0" err="1"/>
              <a:t>usuarios</a:t>
            </a:r>
            <a:r>
              <a:rPr lang="en-US" dirty="0"/>
              <a:t> con </a:t>
            </a:r>
            <a:r>
              <a:rPr lang="en-US" dirty="0" err="1"/>
              <a:t>gustos</a:t>
            </a:r>
            <a:r>
              <a:rPr lang="en-US" dirty="0"/>
              <a:t> </a:t>
            </a:r>
            <a:r>
              <a:rPr lang="en-US" dirty="0" err="1"/>
              <a:t>específicos</a:t>
            </a:r>
            <a:r>
              <a:rPr lang="en-US" dirty="0"/>
              <a:t>.</a:t>
            </a:r>
          </a:p>
          <a:p>
            <a:r>
              <a:rPr lang="en-US" dirty="0"/>
              <a:t>Los </a:t>
            </a:r>
            <a:r>
              <a:rPr lang="en-US" dirty="0" err="1"/>
              <a:t>géneros</a:t>
            </a:r>
            <a:r>
              <a:rPr lang="en-US" dirty="0"/>
              <a:t> </a:t>
            </a:r>
            <a:r>
              <a:rPr lang="en-US" dirty="0" err="1"/>
              <a:t>populares</a:t>
            </a:r>
            <a:r>
              <a:rPr lang="en-US" dirty="0"/>
              <a:t> </a:t>
            </a:r>
            <a:r>
              <a:rPr lang="en-US" dirty="0" err="1"/>
              <a:t>como</a:t>
            </a:r>
            <a:r>
              <a:rPr lang="en-US" dirty="0"/>
              <a:t> '</a:t>
            </a:r>
            <a:r>
              <a:rPr lang="en-US" dirty="0" err="1"/>
              <a:t>Acción</a:t>
            </a:r>
            <a:r>
              <a:rPr lang="en-US" dirty="0"/>
              <a:t>' y 'Aventura' </a:t>
            </a:r>
            <a:r>
              <a:rPr lang="en-US" dirty="0" err="1"/>
              <a:t>podrían</a:t>
            </a:r>
            <a:r>
              <a:rPr lang="en-US" dirty="0"/>
              <a:t> ser </a:t>
            </a:r>
            <a:r>
              <a:rPr lang="en-US" dirty="0" err="1"/>
              <a:t>más</a:t>
            </a:r>
            <a:r>
              <a:rPr lang="en-US" dirty="0"/>
              <a:t> </a:t>
            </a:r>
            <a:r>
              <a:rPr lang="en-US" dirty="0" err="1"/>
              <a:t>susceptibles</a:t>
            </a:r>
            <a:r>
              <a:rPr lang="en-US" dirty="0"/>
              <a:t> a </a:t>
            </a:r>
            <a:r>
              <a:rPr lang="en-US" dirty="0" err="1"/>
              <a:t>recomendaciones</a:t>
            </a:r>
            <a:r>
              <a:rPr lang="en-US" dirty="0"/>
              <a:t> </a:t>
            </a:r>
            <a:r>
              <a:rPr lang="en-US" dirty="0" err="1"/>
              <a:t>generales</a:t>
            </a:r>
            <a:r>
              <a:rPr lang="en-US" dirty="0"/>
              <a:t>, </a:t>
            </a:r>
            <a:r>
              <a:rPr lang="en-US" dirty="0" err="1"/>
              <a:t>mientras</a:t>
            </a:r>
            <a:r>
              <a:rPr lang="en-US" dirty="0"/>
              <a:t> que </a:t>
            </a:r>
            <a:r>
              <a:rPr lang="en-US" dirty="0" err="1"/>
              <a:t>géneros</a:t>
            </a:r>
            <a:r>
              <a:rPr lang="en-US" dirty="0"/>
              <a:t> </a:t>
            </a:r>
            <a:r>
              <a:rPr lang="en-US" dirty="0" err="1"/>
              <a:t>menos</a:t>
            </a:r>
            <a:r>
              <a:rPr lang="en-US" dirty="0"/>
              <a:t> </a:t>
            </a:r>
            <a:r>
              <a:rPr lang="en-US" dirty="0" err="1"/>
              <a:t>comunes</a:t>
            </a:r>
            <a:r>
              <a:rPr lang="en-US" dirty="0"/>
              <a:t> </a:t>
            </a:r>
            <a:r>
              <a:rPr lang="en-US" dirty="0" err="1"/>
              <a:t>podrían</a:t>
            </a:r>
            <a:r>
              <a:rPr lang="en-US" dirty="0"/>
              <a:t> </a:t>
            </a:r>
            <a:r>
              <a:rPr lang="en-US" dirty="0" err="1"/>
              <a:t>requerir</a:t>
            </a:r>
            <a:r>
              <a:rPr lang="en-US" dirty="0"/>
              <a:t> un </a:t>
            </a:r>
            <a:r>
              <a:rPr lang="en-US" dirty="0" err="1"/>
              <a:t>enfoque</a:t>
            </a:r>
            <a:r>
              <a:rPr lang="en-US" dirty="0"/>
              <a:t> </a:t>
            </a:r>
            <a:r>
              <a:rPr lang="en-US" dirty="0" err="1"/>
              <a:t>más</a:t>
            </a:r>
            <a:r>
              <a:rPr lang="en-US" dirty="0"/>
              <a:t> </a:t>
            </a:r>
            <a:r>
              <a:rPr lang="en-US" dirty="0" err="1"/>
              <a:t>personalizado</a:t>
            </a:r>
            <a:r>
              <a:rPr lang="en-US" dirty="0"/>
              <a:t>.</a:t>
            </a:r>
          </a:p>
        </p:txBody>
      </p:sp>
      <p:pic>
        <p:nvPicPr>
          <p:cNvPr id="4098" name="Picture 2">
            <a:extLst>
              <a:ext uri="{FF2B5EF4-FFF2-40B4-BE49-F238E27FC236}">
                <a16:creationId xmlns:a16="http://schemas.microsoft.com/office/drawing/2014/main" id="{97022227-913D-8161-6497-480AA73B8E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512"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6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2C854-2EF5-A3DD-57B6-0C3B1EF8BECD}"/>
              </a:ext>
            </a:extLst>
          </p:cNvPr>
          <p:cNvSpPr>
            <a:spLocks noGrp="1"/>
          </p:cNvSpPr>
          <p:nvPr>
            <p:ph type="title"/>
          </p:nvPr>
        </p:nvSpPr>
        <p:spPr/>
        <p:txBody>
          <a:bodyPr>
            <a:normAutofit fontScale="90000"/>
          </a:bodyPr>
          <a:lstStyle/>
          <a:p>
            <a:r>
              <a:rPr lang="es-AR" dirty="0"/>
              <a:t>Interpretación de `</a:t>
            </a:r>
            <a:r>
              <a:rPr lang="es-AR" dirty="0" err="1"/>
              <a:t>rating_x</a:t>
            </a:r>
            <a:r>
              <a:rPr lang="es-AR" dirty="0"/>
              <a:t>` a partir de la Documentación</a:t>
            </a:r>
            <a:br>
              <a:rPr lang="es-AR" dirty="0"/>
            </a:br>
            <a:endParaRPr lang="es-AR" dirty="0"/>
          </a:p>
        </p:txBody>
      </p:sp>
      <p:sp>
        <p:nvSpPr>
          <p:cNvPr id="3" name="Marcador de contenido 2">
            <a:extLst>
              <a:ext uri="{FF2B5EF4-FFF2-40B4-BE49-F238E27FC236}">
                <a16:creationId xmlns:a16="http://schemas.microsoft.com/office/drawing/2014/main" id="{66265A11-F805-C5A3-A014-2B59F84E00F2}"/>
              </a:ext>
            </a:extLst>
          </p:cNvPr>
          <p:cNvSpPr>
            <a:spLocks noGrp="1"/>
          </p:cNvSpPr>
          <p:nvPr>
            <p:ph idx="1"/>
          </p:nvPr>
        </p:nvSpPr>
        <p:spPr>
          <a:xfrm>
            <a:off x="677334" y="2232962"/>
            <a:ext cx="7990679" cy="1298532"/>
          </a:xfrm>
        </p:spPr>
        <p:txBody>
          <a:bodyPr>
            <a:noAutofit/>
          </a:bodyPr>
          <a:lstStyle/>
          <a:p>
            <a:r>
              <a:rPr lang="es-AR" sz="1400" dirty="0" err="1"/>
              <a:t>rating_x</a:t>
            </a:r>
            <a:r>
              <a:rPr lang="es-AR" sz="1400" dirty="0"/>
              <a:t> = 0: Este valor indica que el usuario no asignó una calificación. No necesariamente significa que el anime haya sido mal recibido o no visto, sino simplemente que no se proporcionó una calificación.</a:t>
            </a:r>
          </a:p>
          <a:p>
            <a:r>
              <a:rPr lang="es-AR" sz="1400" dirty="0" err="1"/>
              <a:t>rating_x</a:t>
            </a:r>
            <a:r>
              <a:rPr lang="es-AR" sz="1400" dirty="0"/>
              <a:t> = 1 a 10: Estos valores representan las calificaciones reales dadas por los usuarios, variando de 1 (baja calificación) a 10 (alta calificación).</a:t>
            </a:r>
          </a:p>
          <a:p>
            <a:pPr marL="0" indent="0">
              <a:buNone/>
            </a:pPr>
            <a:r>
              <a:rPr lang="es-AR" sz="1400" b="1" dirty="0"/>
              <a:t>        </a:t>
            </a:r>
            <a:endParaRPr lang="es-AR" sz="1400" dirty="0"/>
          </a:p>
        </p:txBody>
      </p:sp>
      <p:sp>
        <p:nvSpPr>
          <p:cNvPr id="5" name="CuadroTexto 4">
            <a:extLst>
              <a:ext uri="{FF2B5EF4-FFF2-40B4-BE49-F238E27FC236}">
                <a16:creationId xmlns:a16="http://schemas.microsoft.com/office/drawing/2014/main" id="{F5CEA62B-BF09-D540-1ACE-8890069067EB}"/>
              </a:ext>
            </a:extLst>
          </p:cNvPr>
          <p:cNvSpPr txBox="1"/>
          <p:nvPr/>
        </p:nvSpPr>
        <p:spPr>
          <a:xfrm>
            <a:off x="677334" y="3916214"/>
            <a:ext cx="8474425" cy="1384995"/>
          </a:xfrm>
          <a:prstGeom prst="rect">
            <a:avLst/>
          </a:prstGeom>
          <a:noFill/>
        </p:spPr>
        <p:txBody>
          <a:bodyPr wrap="square" rtlCol="0">
            <a:spAutoFit/>
          </a:bodyPr>
          <a:lstStyle/>
          <a:p>
            <a:pPr marL="0" indent="0">
              <a:buNone/>
            </a:pPr>
            <a:r>
              <a:rPr lang="es-AR" sz="1200" b="1" dirty="0"/>
              <a:t>Implicaciones para el Análisis y el Sistema de Recomendación</a:t>
            </a:r>
          </a:p>
          <a:p>
            <a:pPr marL="171450" indent="-171450">
              <a:buFont typeface="Arial" panose="020B0604020202020204" pitchFamily="34" charset="0"/>
              <a:buChar char="•"/>
            </a:pPr>
            <a:r>
              <a:rPr lang="es-AR" sz="1200" dirty="0"/>
              <a:t>Tratamiento de Ceros: Dado que los ceros no representan calificaciones negativas sino la ausencia de calificación, deben tratarse de manera diferente en el análisis. </a:t>
            </a:r>
          </a:p>
          <a:p>
            <a:pPr marL="171450" indent="-171450">
              <a:buFont typeface="Arial" panose="020B0604020202020204" pitchFamily="34" charset="0"/>
              <a:buChar char="•"/>
            </a:pPr>
            <a:r>
              <a:rPr lang="es-AR" sz="1200" dirty="0"/>
              <a:t>Análisis de Calificaciones No Nulas: Sería beneficioso realizar un análisis separado de las calificaciones que excluya los ceros para entender mejor las preferencias de los usuarios que efectivamente califican los animes.</a:t>
            </a:r>
          </a:p>
          <a:p>
            <a:pPr marL="171450" indent="-171450">
              <a:buFont typeface="Arial" panose="020B0604020202020204" pitchFamily="34" charset="0"/>
              <a:buChar char="•"/>
            </a:pPr>
            <a:r>
              <a:rPr lang="es-AR" sz="1200" dirty="0"/>
              <a:t>Personalización de Recomendaciones: El hecho de que un usuario no califique un anime podría interpretarse de varias maneras, como falta de interés o simplemente que no se llegó a una decisión sobre una calificación. </a:t>
            </a:r>
          </a:p>
        </p:txBody>
      </p:sp>
    </p:spTree>
    <p:extLst>
      <p:ext uri="{BB962C8B-B14F-4D97-AF65-F5344CB8AC3E}">
        <p14:creationId xmlns:p14="http://schemas.microsoft.com/office/powerpoint/2010/main" val="252018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A0CB0-271C-7E27-05D6-87CE105688C9}"/>
              </a:ext>
            </a:extLst>
          </p:cNvPr>
          <p:cNvSpPr>
            <a:spLocks noGrp="1"/>
          </p:cNvSpPr>
          <p:nvPr>
            <p:ph type="title"/>
          </p:nvPr>
        </p:nvSpPr>
        <p:spPr/>
        <p:txBody>
          <a:bodyPr>
            <a:normAutofit fontScale="90000"/>
          </a:bodyPr>
          <a:lstStyle/>
          <a:p>
            <a:br>
              <a:rPr lang="es-AR" dirty="0"/>
            </a:br>
            <a:r>
              <a:rPr lang="es-AR" dirty="0"/>
              <a:t>Siguiente Paso en el Análisis</a:t>
            </a:r>
            <a:br>
              <a:rPr lang="es-AR" dirty="0"/>
            </a:br>
            <a:endParaRPr lang="es-AR" dirty="0"/>
          </a:p>
        </p:txBody>
      </p:sp>
      <p:sp>
        <p:nvSpPr>
          <p:cNvPr id="3" name="Marcador de contenido 2">
            <a:extLst>
              <a:ext uri="{FF2B5EF4-FFF2-40B4-BE49-F238E27FC236}">
                <a16:creationId xmlns:a16="http://schemas.microsoft.com/office/drawing/2014/main" id="{681C5295-444C-EA4A-3321-9E6CE3A5451B}"/>
              </a:ext>
            </a:extLst>
          </p:cNvPr>
          <p:cNvSpPr>
            <a:spLocks noGrp="1"/>
          </p:cNvSpPr>
          <p:nvPr>
            <p:ph idx="1"/>
          </p:nvPr>
        </p:nvSpPr>
        <p:spPr/>
        <p:txBody>
          <a:bodyPr/>
          <a:lstStyle/>
          <a:p>
            <a:pPr marL="0" indent="0">
              <a:buNone/>
            </a:pPr>
            <a:r>
              <a:rPr lang="es-AR" sz="1800" b="1" dirty="0"/>
              <a:t>	Siguiente Paso en el Análisis</a:t>
            </a:r>
          </a:p>
          <a:p>
            <a:r>
              <a:rPr lang="es-AR" sz="1800" dirty="0"/>
              <a:t>Realizar un análisis detallado de las calificaciones excluyendo los ceros. Esto proporcionaría una comprensión más precisa de las calificaciones activas y las preferencias de los usuarios. Además, podría explorarse cómo la ausencia de calificación (ceros en `</a:t>
            </a:r>
            <a:r>
              <a:rPr lang="es-AR" sz="1800" dirty="0" err="1"/>
              <a:t>rating_x</a:t>
            </a:r>
            <a:r>
              <a:rPr lang="es-AR" sz="1800" dirty="0"/>
              <a:t>`) se correlaciona con otras variables, como la popularidad del anime (`Members`), para obtener </a:t>
            </a:r>
            <a:r>
              <a:rPr lang="es-AR" sz="1800" dirty="0" err="1"/>
              <a:t>insights</a:t>
            </a:r>
            <a:r>
              <a:rPr lang="es-AR" sz="1800" dirty="0"/>
              <a:t> adicionales sobre el comportamiento de visualización y calificación de los usuarios.</a:t>
            </a:r>
          </a:p>
          <a:p>
            <a:endParaRPr lang="es-AR" dirty="0"/>
          </a:p>
        </p:txBody>
      </p:sp>
    </p:spTree>
    <p:extLst>
      <p:ext uri="{BB962C8B-B14F-4D97-AF65-F5344CB8AC3E}">
        <p14:creationId xmlns:p14="http://schemas.microsoft.com/office/powerpoint/2010/main" val="251743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2D948-BB5D-3389-7767-FC31D174590A}"/>
              </a:ext>
            </a:extLst>
          </p:cNvPr>
          <p:cNvSpPr>
            <a:spLocks noGrp="1"/>
          </p:cNvSpPr>
          <p:nvPr>
            <p:ph type="title"/>
          </p:nvPr>
        </p:nvSpPr>
        <p:spPr>
          <a:xfrm>
            <a:off x="676746" y="609600"/>
            <a:ext cx="3729076" cy="1320800"/>
          </a:xfrm>
        </p:spPr>
        <p:txBody>
          <a:bodyPr anchor="ctr">
            <a:normAutofit/>
          </a:bodyPr>
          <a:lstStyle/>
          <a:p>
            <a:pPr>
              <a:lnSpc>
                <a:spcPct val="90000"/>
              </a:lnSpc>
            </a:pPr>
            <a:r>
              <a:rPr lang="es-AR" sz="2800"/>
              <a:t>Distribución de Calificaciones No Nulas (</a:t>
            </a:r>
            <a:r>
              <a:rPr lang="es-AR" sz="2800" err="1"/>
              <a:t>rating_x</a:t>
            </a:r>
            <a:r>
              <a:rPr lang="es-AR" sz="2800"/>
              <a:t> &gt; 0)</a:t>
            </a:r>
          </a:p>
        </p:txBody>
      </p:sp>
      <p:sp>
        <p:nvSpPr>
          <p:cNvPr id="7174" name="Content Placeholder 7173">
            <a:extLst>
              <a:ext uri="{FF2B5EF4-FFF2-40B4-BE49-F238E27FC236}">
                <a16:creationId xmlns:a16="http://schemas.microsoft.com/office/drawing/2014/main" id="{F5B74A79-3356-84DA-C33A-5681B7F6F66F}"/>
              </a:ext>
            </a:extLst>
          </p:cNvPr>
          <p:cNvSpPr>
            <a:spLocks noGrp="1"/>
          </p:cNvSpPr>
          <p:nvPr>
            <p:ph idx="1"/>
          </p:nvPr>
        </p:nvSpPr>
        <p:spPr>
          <a:xfrm>
            <a:off x="685167" y="2160589"/>
            <a:ext cx="3720916" cy="3560733"/>
          </a:xfrm>
        </p:spPr>
        <p:txBody>
          <a:bodyPr>
            <a:normAutofit fontScale="92500" lnSpcReduction="20000"/>
          </a:bodyPr>
          <a:lstStyle/>
          <a:p>
            <a:r>
              <a:rPr lang="es-AR" dirty="0"/>
              <a:t>La distribución de las calificaciones muestra una tendencia hacia calificaciones más altas, con picos alrededor de 8 y 9.</a:t>
            </a:r>
          </a:p>
          <a:p>
            <a:r>
              <a:rPr lang="es-AR" dirty="0"/>
              <a:t>La mayoría de las calificaciones están en el rango de 6 a 10, lo que indica una preferencia general por los animes mejor calificados.</a:t>
            </a:r>
          </a:p>
          <a:p>
            <a:r>
              <a:rPr lang="es-AR" dirty="0"/>
              <a:t>La distribución es asimétrica hacia la izquierda, lo que significa que hay menos animes con calificaciones bajas.</a:t>
            </a:r>
          </a:p>
          <a:p>
            <a:endParaRPr lang="en-US" dirty="0"/>
          </a:p>
        </p:txBody>
      </p:sp>
      <p:pic>
        <p:nvPicPr>
          <p:cNvPr id="4" name="Picture 4">
            <a:extLst>
              <a:ext uri="{FF2B5EF4-FFF2-40B4-BE49-F238E27FC236}">
                <a16:creationId xmlns:a16="http://schemas.microsoft.com/office/drawing/2014/main" id="{C2CC068F-118F-E3FE-204F-CE68B6F5C0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4545" y="2160589"/>
            <a:ext cx="4602747" cy="296877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80E08B5-95D3-745C-9767-819ED2C5BE9E}"/>
              </a:ext>
            </a:extLst>
          </p:cNvPr>
          <p:cNvSpPr txBox="1"/>
          <p:nvPr/>
        </p:nvSpPr>
        <p:spPr>
          <a:xfrm>
            <a:off x="5373666" y="5311036"/>
            <a:ext cx="5373666" cy="1200329"/>
          </a:xfrm>
          <a:prstGeom prst="rect">
            <a:avLst/>
          </a:prstGeom>
          <a:noFill/>
        </p:spPr>
        <p:txBody>
          <a:bodyPr wrap="square" rtlCol="0">
            <a:spAutoFit/>
          </a:bodyPr>
          <a:lstStyle/>
          <a:p>
            <a:r>
              <a:rPr lang="es-AR" sz="1200" dirty="0"/>
              <a:t>- Distribución de Calificaciones: La inclinación hacia calificaciones más altas podría indicar que los usuarios son más propensos a calificar animes que les gustan</a:t>
            </a:r>
          </a:p>
          <a:p>
            <a:r>
              <a:rPr lang="es-AR" sz="1200" dirty="0"/>
              <a:t>- Calibración de Recomendaciones: Sería prudente considerar esta tendencia hacia calificaciones positivas al generar recomendaciones, </a:t>
            </a:r>
          </a:p>
          <a:p>
            <a:endParaRPr lang="es-AR" sz="1200" dirty="0"/>
          </a:p>
        </p:txBody>
      </p:sp>
    </p:spTree>
    <p:extLst>
      <p:ext uri="{BB962C8B-B14F-4D97-AF65-F5344CB8AC3E}">
        <p14:creationId xmlns:p14="http://schemas.microsoft.com/office/powerpoint/2010/main" val="106418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00" name="Straight Connector 819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4" name="Isosceles Triangle 820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8" name="Isosceles Triangle 820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09" name="Isosceles Triangle 820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grpSp>
      <p:pic>
        <p:nvPicPr>
          <p:cNvPr id="8194" name="Picture 2" descr="Gráficos y análisis de datos para un sistema de recomendación de animes">
            <a:extLst>
              <a:ext uri="{FF2B5EF4-FFF2-40B4-BE49-F238E27FC236}">
                <a16:creationId xmlns:a16="http://schemas.microsoft.com/office/drawing/2014/main" id="{D710187B-C61D-8339-F4DB-24D2A76CE5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91" t="20062" b="1240"/>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579098E-6926-E710-52F3-451A768971A4}"/>
              </a:ext>
            </a:extLst>
          </p:cNvPr>
          <p:cNvSpPr>
            <a:spLocks noGrp="1"/>
          </p:cNvSpPr>
          <p:nvPr>
            <p:ph type="title"/>
          </p:nvPr>
        </p:nvSpPr>
        <p:spPr>
          <a:xfrm>
            <a:off x="668867" y="1678666"/>
            <a:ext cx="4088190" cy="2369093"/>
          </a:xfrm>
        </p:spPr>
        <p:txBody>
          <a:bodyPr vert="horz" lIns="91440" tIns="45720" rIns="91440" bIns="45720" rtlCol="0" anchor="b">
            <a:normAutofit fontScale="90000"/>
          </a:bodyPr>
          <a:lstStyle/>
          <a:p>
            <a:pPr algn="ctr"/>
            <a:r>
              <a:rPr lang="en-US" sz="4800" dirty="0" err="1"/>
              <a:t>Modelo</a:t>
            </a:r>
            <a:r>
              <a:rPr lang="en-US" sz="4800" dirty="0"/>
              <a:t> de Sistema de </a:t>
            </a:r>
            <a:r>
              <a:rPr lang="en-US" sz="4800" dirty="0" err="1"/>
              <a:t>Recomendación</a:t>
            </a:r>
            <a:endParaRPr lang="en-US" sz="4800" dirty="0"/>
          </a:p>
        </p:txBody>
      </p:sp>
      <p:cxnSp>
        <p:nvCxnSpPr>
          <p:cNvPr id="8211" name="Straight Connector 82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13" name="Straight Connector 82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82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09637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upa resalta un rendimiento económico decreciente">
            <a:extLst>
              <a:ext uri="{FF2B5EF4-FFF2-40B4-BE49-F238E27FC236}">
                <a16:creationId xmlns:a16="http://schemas.microsoft.com/office/drawing/2014/main" id="{F8333BD3-0A43-9A27-B77C-F4998875FA18}"/>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D8C0E2DF-EB5E-8B35-E5BB-523AB90875D4}"/>
              </a:ext>
            </a:extLst>
          </p:cNvPr>
          <p:cNvSpPr>
            <a:spLocks noGrp="1"/>
          </p:cNvSpPr>
          <p:nvPr>
            <p:ph type="title"/>
          </p:nvPr>
        </p:nvSpPr>
        <p:spPr>
          <a:xfrm>
            <a:off x="677333" y="609600"/>
            <a:ext cx="3851123" cy="1320800"/>
          </a:xfrm>
        </p:spPr>
        <p:txBody>
          <a:bodyPr>
            <a:normAutofit/>
          </a:bodyPr>
          <a:lstStyle/>
          <a:p>
            <a:pPr>
              <a:lnSpc>
                <a:spcPct val="90000"/>
              </a:lnSpc>
            </a:pPr>
            <a:br>
              <a:rPr lang="es-AR" sz="2800"/>
            </a:br>
            <a:br>
              <a:rPr lang="es-AR" sz="2800"/>
            </a:br>
            <a:endParaRPr lang="es-AR" sz="2800"/>
          </a:p>
        </p:txBody>
      </p:sp>
      <p:sp>
        <p:nvSpPr>
          <p:cNvPr id="3" name="Marcador de contenido 2">
            <a:extLst>
              <a:ext uri="{FF2B5EF4-FFF2-40B4-BE49-F238E27FC236}">
                <a16:creationId xmlns:a16="http://schemas.microsoft.com/office/drawing/2014/main" id="{55BABAF6-D109-67B6-EC71-3E9132E94A25}"/>
              </a:ext>
            </a:extLst>
          </p:cNvPr>
          <p:cNvSpPr>
            <a:spLocks noGrp="1"/>
          </p:cNvSpPr>
          <p:nvPr>
            <p:ph idx="1"/>
          </p:nvPr>
        </p:nvSpPr>
        <p:spPr>
          <a:xfrm>
            <a:off x="677334" y="2160589"/>
            <a:ext cx="3851122" cy="3880773"/>
          </a:xfrm>
        </p:spPr>
        <p:txBody>
          <a:bodyPr>
            <a:normAutofit/>
          </a:bodyPr>
          <a:lstStyle/>
          <a:p>
            <a:pPr marL="0" indent="0">
              <a:buNone/>
            </a:pPr>
            <a:r>
              <a:rPr lang="es-AR" dirty="0"/>
              <a:t>Datos Utilizados en el Modelo</a:t>
            </a:r>
          </a:p>
          <a:p>
            <a:r>
              <a:rPr lang="es-AR" dirty="0"/>
              <a:t>Normalizar: Score, la popularidad (Members), y las calificaciones de usuario (</a:t>
            </a:r>
            <a:r>
              <a:rPr lang="es-AR" dirty="0" err="1"/>
              <a:t>rating_x</a:t>
            </a:r>
            <a:r>
              <a:rPr lang="es-AR" dirty="0"/>
              <a:t>, </a:t>
            </a:r>
            <a:r>
              <a:rPr lang="es-AR" dirty="0" err="1"/>
              <a:t>rating_y</a:t>
            </a:r>
            <a:r>
              <a:rPr lang="es-AR" dirty="0"/>
              <a:t>) </a:t>
            </a:r>
          </a:p>
          <a:p>
            <a:r>
              <a:rPr lang="es-AR" dirty="0"/>
              <a:t>Codificación de Variables Categóricas (</a:t>
            </a:r>
            <a:r>
              <a:rPr lang="es-AR" dirty="0" err="1"/>
              <a:t>One</a:t>
            </a:r>
            <a:r>
              <a:rPr lang="es-AR" dirty="0"/>
              <a:t>-Hot-</a:t>
            </a:r>
            <a:r>
              <a:rPr lang="es-AR" dirty="0" err="1"/>
              <a:t>Encoding</a:t>
            </a:r>
            <a:r>
              <a:rPr lang="es-AR" dirty="0"/>
              <a:t>): Genres, Type</a:t>
            </a: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endParaRPr lang="es-AR"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94089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dirty="0"/>
            </a:p>
          </p:txBody>
        </p:sp>
      </p:grpSp>
      <p:pic>
        <p:nvPicPr>
          <p:cNvPr id="5" name="Picture 4" descr="Rompecabezas blanco con una pieza roja">
            <a:extLst>
              <a:ext uri="{FF2B5EF4-FFF2-40B4-BE49-F238E27FC236}">
                <a16:creationId xmlns:a16="http://schemas.microsoft.com/office/drawing/2014/main" id="{96F4A289-B261-9A8A-7F35-6786FF7D0E6B}"/>
              </a:ext>
            </a:extLst>
          </p:cNvPr>
          <p:cNvPicPr>
            <a:picLocks noChangeAspect="1"/>
          </p:cNvPicPr>
          <p:nvPr/>
        </p:nvPicPr>
        <p:blipFill rotWithShape="1">
          <a:blip r:embed="rId2"/>
          <a:srcRect l="22227" r="127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C49C4058-E770-C654-1812-9178829F4BE0}"/>
              </a:ext>
            </a:extLst>
          </p:cNvPr>
          <p:cNvSpPr>
            <a:spLocks noGrp="1"/>
          </p:cNvSpPr>
          <p:nvPr>
            <p:ph type="title"/>
          </p:nvPr>
        </p:nvSpPr>
        <p:spPr>
          <a:xfrm>
            <a:off x="668867" y="1678666"/>
            <a:ext cx="4088190" cy="726331"/>
          </a:xfrm>
        </p:spPr>
        <p:txBody>
          <a:bodyPr vert="horz" lIns="91440" tIns="45720" rIns="91440" bIns="45720" rtlCol="0" anchor="b">
            <a:normAutofit fontScale="90000"/>
          </a:bodyPr>
          <a:lstStyle/>
          <a:p>
            <a:pPr algn="ctr">
              <a:lnSpc>
                <a:spcPct val="90000"/>
              </a:lnSpc>
            </a:pPr>
            <a:r>
              <a:rPr lang="en-US" sz="4100" dirty="0" err="1"/>
              <a:t>Objetivo</a:t>
            </a:r>
            <a:r>
              <a:rPr lang="en-US" sz="4100" dirty="0"/>
              <a:t> de la </a:t>
            </a:r>
            <a:r>
              <a:rPr lang="en-US" sz="4100" dirty="0" err="1"/>
              <a:t>presentación</a:t>
            </a:r>
            <a:r>
              <a:rPr lang="en-US" sz="4100" dirty="0"/>
              <a:t>.</a:t>
            </a:r>
          </a:p>
        </p:txBody>
      </p:sp>
      <p:sp>
        <p:nvSpPr>
          <p:cNvPr id="3" name="Marcador de contenido 2">
            <a:extLst>
              <a:ext uri="{FF2B5EF4-FFF2-40B4-BE49-F238E27FC236}">
                <a16:creationId xmlns:a16="http://schemas.microsoft.com/office/drawing/2014/main" id="{8B0C8589-09BB-325A-8747-5ACD289A0854}"/>
              </a:ext>
            </a:extLst>
          </p:cNvPr>
          <p:cNvSpPr>
            <a:spLocks noGrp="1"/>
          </p:cNvSpPr>
          <p:nvPr>
            <p:ph idx="1"/>
          </p:nvPr>
        </p:nvSpPr>
        <p:spPr>
          <a:xfrm>
            <a:off x="405835" y="2404996"/>
            <a:ext cx="5418665" cy="2993721"/>
          </a:xfrm>
        </p:spPr>
        <p:txBody>
          <a:bodyPr vert="horz" lIns="91440" tIns="45720" rIns="91440" bIns="45720" rtlCol="0" anchor="t">
            <a:normAutofit fontScale="25000" lnSpcReduction="20000"/>
          </a:bodyPr>
          <a:lstStyle/>
          <a:p>
            <a:pPr algn="l"/>
            <a:br>
              <a:rPr lang="en-US" sz="5600" dirty="0"/>
            </a:br>
            <a:r>
              <a:rPr lang="es-AR" sz="5600" dirty="0"/>
              <a:t>El objetivo es crear un sistema que genere recomendaciones personalizadas para todos los usuarios, incluyendo aquellos que no tienen ningún historial de visualización en el conjunto de entrenamiento. La consigna para este proyecto es la siguiente:</a:t>
            </a:r>
          </a:p>
          <a:p>
            <a:pPr algn="l">
              <a:buFont typeface="+mj-lt"/>
              <a:buAutoNum type="arabicPeriod"/>
            </a:pPr>
            <a:r>
              <a:rPr lang="es-AR" sz="5600" dirty="0"/>
              <a:t>Dividir el conjunto de datos en conjuntos de entrenamiento y prueba, utilizando una proporción adecuada.</a:t>
            </a:r>
          </a:p>
          <a:p>
            <a:pPr algn="l">
              <a:buFont typeface="+mj-lt"/>
              <a:buAutoNum type="arabicPeriod"/>
            </a:pPr>
            <a:r>
              <a:rPr lang="es-AR" sz="5600" dirty="0"/>
              <a:t>Desarrollar un sistema de recomendación capaz de generar 20 recomendaciones por usuario.</a:t>
            </a:r>
          </a:p>
          <a:p>
            <a:pPr algn="l">
              <a:buFont typeface="+mj-lt"/>
              <a:buAutoNum type="arabicPeriod"/>
            </a:pPr>
            <a:r>
              <a:rPr lang="es-AR" sz="5600" dirty="0"/>
              <a:t>Las recomendaciones deben estar en términos de ”anime id” (identificador del anime) y deben ser para aquellos que el usuario aun no haya visto según los datos del conjunto de entrenamiento.</a:t>
            </a:r>
          </a:p>
          <a:p>
            <a:pPr marL="0" indent="0" algn="r">
              <a:lnSpc>
                <a:spcPct val="90000"/>
              </a:lnSpc>
              <a:buNone/>
            </a:pPr>
            <a:r>
              <a:rPr lang="en-US" sz="1400" dirty="0">
                <a:solidFill>
                  <a:schemeClr val="tx1">
                    <a:lumMod val="50000"/>
                    <a:lumOff val="50000"/>
                  </a:schemeClr>
                </a:solidFill>
              </a:rPr>
              <a:t>.</a:t>
            </a:r>
            <a:br>
              <a:rPr lang="en-US" sz="1400" dirty="0">
                <a:solidFill>
                  <a:schemeClr val="tx1">
                    <a:lumMod val="50000"/>
                    <a:lumOff val="50000"/>
                  </a:schemeClr>
                </a:solidFill>
              </a:rPr>
            </a:br>
            <a:endParaRPr lang="en-US" sz="1400" dirty="0">
              <a:solidFill>
                <a:schemeClr val="tx1">
                  <a:lumMod val="50000"/>
                  <a:lumOff val="50000"/>
                </a:schemeClr>
              </a:solidFill>
            </a:endParaRP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8665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upa resalta un rendimiento económico decreciente">
            <a:extLst>
              <a:ext uri="{FF2B5EF4-FFF2-40B4-BE49-F238E27FC236}">
                <a16:creationId xmlns:a16="http://schemas.microsoft.com/office/drawing/2014/main" id="{F8333BD3-0A43-9A27-B77C-F4998875FA18}"/>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D8C0E2DF-EB5E-8B35-E5BB-523AB90875D4}"/>
              </a:ext>
            </a:extLst>
          </p:cNvPr>
          <p:cNvSpPr>
            <a:spLocks noGrp="1"/>
          </p:cNvSpPr>
          <p:nvPr>
            <p:ph type="title"/>
          </p:nvPr>
        </p:nvSpPr>
        <p:spPr>
          <a:xfrm>
            <a:off x="677333" y="609600"/>
            <a:ext cx="3851123" cy="1320800"/>
          </a:xfrm>
        </p:spPr>
        <p:txBody>
          <a:bodyPr>
            <a:normAutofit/>
          </a:bodyPr>
          <a:lstStyle/>
          <a:p>
            <a:pPr>
              <a:lnSpc>
                <a:spcPct val="90000"/>
              </a:lnSpc>
            </a:pPr>
            <a:br>
              <a:rPr lang="es-AR" sz="2800"/>
            </a:br>
            <a:br>
              <a:rPr lang="es-AR" sz="2800"/>
            </a:br>
            <a:endParaRPr lang="es-AR" sz="2800"/>
          </a:p>
        </p:txBody>
      </p:sp>
      <p:sp>
        <p:nvSpPr>
          <p:cNvPr id="3" name="Marcador de contenido 2">
            <a:extLst>
              <a:ext uri="{FF2B5EF4-FFF2-40B4-BE49-F238E27FC236}">
                <a16:creationId xmlns:a16="http://schemas.microsoft.com/office/drawing/2014/main" id="{55BABAF6-D109-67B6-EC71-3E9132E94A25}"/>
              </a:ext>
            </a:extLst>
          </p:cNvPr>
          <p:cNvSpPr>
            <a:spLocks noGrp="1"/>
          </p:cNvSpPr>
          <p:nvPr>
            <p:ph idx="1"/>
          </p:nvPr>
        </p:nvSpPr>
        <p:spPr>
          <a:xfrm>
            <a:off x="677334" y="2160589"/>
            <a:ext cx="3851122" cy="3880773"/>
          </a:xfrm>
        </p:spPr>
        <p:txBody>
          <a:bodyPr>
            <a:normAutofit fontScale="62500" lnSpcReduction="20000"/>
          </a:bodyPr>
          <a:lstStyle/>
          <a:p>
            <a:r>
              <a:rPr lang="es-AR" dirty="0"/>
              <a:t>La imputación de los valores faltantes se ha realizado utilizando la media para las columnas numéricas y la moda para las categóricas.</a:t>
            </a:r>
          </a:p>
          <a:p>
            <a:r>
              <a:rPr lang="es-AR" dirty="0"/>
              <a:t> Ahora tenemos un conjunto de datos completo sin valores faltantes</a:t>
            </a:r>
          </a:p>
          <a:p>
            <a:r>
              <a:rPr lang="es-AR" dirty="0"/>
              <a:t>Creación de Características de Géneros. Reducción de la Dimensionalidad con PCA</a:t>
            </a:r>
          </a:p>
          <a:p>
            <a:pPr marL="0" indent="0">
              <a:buNone/>
            </a:pPr>
            <a:endParaRPr lang="es-AR" dirty="0"/>
          </a:p>
          <a:p>
            <a:pPr marL="0" indent="0">
              <a:buNone/>
            </a:pPr>
            <a:r>
              <a:rPr lang="es-AR" dirty="0"/>
              <a:t>         Análisis de Sinopsis:</a:t>
            </a:r>
          </a:p>
          <a:p>
            <a:r>
              <a:rPr lang="es-AR" dirty="0"/>
              <a:t> Extracción de Palabras Clave de las Sinopsis</a:t>
            </a:r>
          </a:p>
          <a:p>
            <a:r>
              <a:rPr lang="es-AR" dirty="0"/>
              <a:t>Utilizaremos métodos de NLP para identificar palabras clave en las sinopsis, lo que nos ayudará a entender los temas principales de cada anime.</a:t>
            </a:r>
          </a:p>
          <a:p>
            <a:pPr marL="0" indent="0">
              <a:buNone/>
            </a:pPr>
            <a:r>
              <a:rPr lang="es-AR" dirty="0"/>
              <a:t>         Análisis de Sentimientos de las Sinopsis</a:t>
            </a:r>
          </a:p>
          <a:p>
            <a:r>
              <a:rPr lang="es-AR" dirty="0"/>
              <a:t>Realizaremos un análisis de sentimientos para determinar el tono emocional de las sinopsis, lo que puede ser un indicador del tipo de contenido del anime.</a:t>
            </a:r>
          </a:p>
          <a:p>
            <a:endParaRPr lang="es-AR" dirty="0"/>
          </a:p>
          <a:p>
            <a:endParaRPr lang="es-AR"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09445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A481E-A245-E329-0F24-763E37247451}"/>
              </a:ext>
            </a:extLst>
          </p:cNvPr>
          <p:cNvSpPr>
            <a:spLocks noGrp="1"/>
          </p:cNvSpPr>
          <p:nvPr>
            <p:ph type="title"/>
          </p:nvPr>
        </p:nvSpPr>
        <p:spPr/>
        <p:txBody>
          <a:bodyPr/>
          <a:lstStyle/>
          <a:p>
            <a:pPr algn="ctr"/>
            <a:r>
              <a:rPr lang="es-AR" dirty="0"/>
              <a:t>Interacción Usuario-Anime</a:t>
            </a:r>
            <a:br>
              <a:rPr lang="es-AR" dirty="0"/>
            </a:br>
            <a:endParaRPr lang="es-AR" dirty="0"/>
          </a:p>
        </p:txBody>
      </p:sp>
      <p:sp>
        <p:nvSpPr>
          <p:cNvPr id="3" name="Marcador de contenido 2">
            <a:extLst>
              <a:ext uri="{FF2B5EF4-FFF2-40B4-BE49-F238E27FC236}">
                <a16:creationId xmlns:a16="http://schemas.microsoft.com/office/drawing/2014/main" id="{78715752-9056-3E3D-45CD-E33B89684C6E}"/>
              </a:ext>
            </a:extLst>
          </p:cNvPr>
          <p:cNvSpPr>
            <a:spLocks noGrp="1"/>
          </p:cNvSpPr>
          <p:nvPr>
            <p:ph idx="1"/>
          </p:nvPr>
        </p:nvSpPr>
        <p:spPr/>
        <p:txBody>
          <a:bodyPr/>
          <a:lstStyle/>
          <a:p>
            <a:pPr marL="0" indent="0">
              <a:buNone/>
            </a:pPr>
            <a:r>
              <a:rPr lang="es-AR" dirty="0"/>
              <a:t>	Frecuencia de Visualización</a:t>
            </a:r>
          </a:p>
          <a:p>
            <a:r>
              <a:rPr lang="es-AR" dirty="0"/>
              <a:t>Calculamos la frecuencia con la que cada usuario ha visto un anime particular, lo que puede indicar preferencias fuertes hacia ciertos títulos.</a:t>
            </a:r>
          </a:p>
          <a:p>
            <a:pPr marL="0" indent="0">
              <a:buNone/>
            </a:pPr>
            <a:r>
              <a:rPr lang="es-AR" dirty="0"/>
              <a:t>	Variabilidad en las Calificaciones</a:t>
            </a:r>
          </a:p>
          <a:p>
            <a:r>
              <a:rPr lang="es-AR" dirty="0"/>
              <a:t>Examinamos la variabilidad en las calificaciones otorgadas por los usuarios a diferentes animes, lo que puede ayudar a entender la diversidad en sus preferencias.</a:t>
            </a:r>
          </a:p>
          <a:p>
            <a:endParaRPr lang="es-AR" dirty="0"/>
          </a:p>
        </p:txBody>
      </p:sp>
    </p:spTree>
    <p:extLst>
      <p:ext uri="{BB962C8B-B14F-4D97-AF65-F5344CB8AC3E}">
        <p14:creationId xmlns:p14="http://schemas.microsoft.com/office/powerpoint/2010/main" val="205078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Gráficos y análisis de datos para un sistema de recomendación de animes">
            <a:extLst>
              <a:ext uri="{FF2B5EF4-FFF2-40B4-BE49-F238E27FC236}">
                <a16:creationId xmlns:a16="http://schemas.microsoft.com/office/drawing/2014/main" id="{523C6D06-67E4-48ED-E13B-7E80D45F06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89" r="-2" b="694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EF08B02-5994-42A5-0171-F49157F27FBB}"/>
              </a:ext>
            </a:extLst>
          </p:cNvPr>
          <p:cNvSpPr>
            <a:spLocks noGrp="1"/>
          </p:cNvSpPr>
          <p:nvPr>
            <p:ph type="title"/>
          </p:nvPr>
        </p:nvSpPr>
        <p:spPr>
          <a:xfrm>
            <a:off x="677333" y="609600"/>
            <a:ext cx="3851123" cy="1320800"/>
          </a:xfrm>
        </p:spPr>
        <p:txBody>
          <a:bodyPr>
            <a:normAutofit fontScale="90000"/>
          </a:bodyPr>
          <a:lstStyle/>
          <a:p>
            <a:pPr algn="ctr">
              <a:lnSpc>
                <a:spcPct val="90000"/>
              </a:lnSpc>
            </a:pPr>
            <a:r>
              <a:rPr lang="es-AR" sz="2400" dirty="0"/>
              <a:t>¿Por qué se seleccionaron sólo tres parámetros de los 79 disponibles?</a:t>
            </a:r>
            <a:br>
              <a:rPr lang="es-AR" sz="2000" dirty="0"/>
            </a:br>
            <a:endParaRPr lang="es-AR" sz="2000" dirty="0"/>
          </a:p>
        </p:txBody>
      </p:sp>
      <p:sp>
        <p:nvSpPr>
          <p:cNvPr id="9222" name="Content Placeholder 9221">
            <a:extLst>
              <a:ext uri="{FF2B5EF4-FFF2-40B4-BE49-F238E27FC236}">
                <a16:creationId xmlns:a16="http://schemas.microsoft.com/office/drawing/2014/main" id="{401E0F83-DF41-3553-2F50-A702B13995AB}"/>
              </a:ext>
            </a:extLst>
          </p:cNvPr>
          <p:cNvSpPr>
            <a:spLocks noGrp="1"/>
          </p:cNvSpPr>
          <p:nvPr>
            <p:ph idx="1"/>
          </p:nvPr>
        </p:nvSpPr>
        <p:spPr>
          <a:xfrm>
            <a:off x="259796" y="2252638"/>
            <a:ext cx="4763558" cy="2674458"/>
          </a:xfrm>
        </p:spPr>
        <p:txBody>
          <a:bodyPr>
            <a:normAutofit/>
          </a:bodyPr>
          <a:lstStyle/>
          <a:p>
            <a:pPr>
              <a:lnSpc>
                <a:spcPct val="90000"/>
              </a:lnSpc>
            </a:pPr>
            <a:r>
              <a:rPr lang="es-AR" sz="1200" dirty="0"/>
              <a:t>Enfoque del Filtrado Colaborativo:. El objetivo es predecir las calificaciones de los usuarios para los elementos que no han calificado, basándose en las calificaciones dadas por otros usuarios con gustos similares.</a:t>
            </a:r>
          </a:p>
          <a:p>
            <a:pPr>
              <a:lnSpc>
                <a:spcPct val="90000"/>
              </a:lnSpc>
            </a:pPr>
            <a:r>
              <a:rPr lang="es-AR" sz="1200" dirty="0"/>
              <a:t>Simplicidad del Modelo: Los modelos de filtrado colaborativo, como SVD utilizado aquí, están diseñados para trabajar con matrices de calificaciones usuario-elemento. </a:t>
            </a:r>
          </a:p>
          <a:p>
            <a:pPr>
              <a:lnSpc>
                <a:spcPct val="90000"/>
              </a:lnSpc>
            </a:pPr>
            <a:r>
              <a:rPr lang="es-AR" sz="1200" dirty="0"/>
              <a:t>Uso de Características Adicionales: Las 79 columnas en nuestro conjunto de datos contienen información rica y detallada sobre los animes y las interacciones de los usuarios, pero esta información es más adecuada para modelos de filtrado basado en contenido o modelos híbridos</a:t>
            </a:r>
            <a:endParaRPr lang="en-US" sz="900" dirty="0"/>
          </a:p>
        </p:txBody>
      </p:sp>
      <p:cxnSp>
        <p:nvCxnSpPr>
          <p:cNvPr id="9227" name="Straight Connector 9226">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29" name="Straight Connector 9228">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3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5"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3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4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924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7659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Gráficos y análisis de datos para un sistema de recomendación de animes">
            <a:extLst>
              <a:ext uri="{FF2B5EF4-FFF2-40B4-BE49-F238E27FC236}">
                <a16:creationId xmlns:a16="http://schemas.microsoft.com/office/drawing/2014/main" id="{EA3257BE-E3B9-AD93-6726-D7F1167E3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7EB91C1-82D2-71CC-169E-17517DD943E9}"/>
              </a:ext>
            </a:extLst>
          </p:cNvPr>
          <p:cNvSpPr>
            <a:spLocks noGrp="1"/>
          </p:cNvSpPr>
          <p:nvPr>
            <p:ph type="title"/>
          </p:nvPr>
        </p:nvSpPr>
        <p:spPr>
          <a:xfrm>
            <a:off x="677333" y="609600"/>
            <a:ext cx="3851123" cy="1320800"/>
          </a:xfrm>
        </p:spPr>
        <p:txBody>
          <a:bodyPr>
            <a:normAutofit fontScale="90000"/>
          </a:bodyPr>
          <a:lstStyle/>
          <a:p>
            <a:pPr algn="ctr"/>
            <a:r>
              <a:rPr lang="es-AR" dirty="0"/>
              <a:t>Ajustes del Modelo de Filtrado Colaborativo</a:t>
            </a:r>
          </a:p>
        </p:txBody>
      </p:sp>
      <p:sp>
        <p:nvSpPr>
          <p:cNvPr id="10246" name="Content Placeholder 10245">
            <a:extLst>
              <a:ext uri="{FF2B5EF4-FFF2-40B4-BE49-F238E27FC236}">
                <a16:creationId xmlns:a16="http://schemas.microsoft.com/office/drawing/2014/main" id="{BA06F452-7DC3-A734-8405-AEC1607334BB}"/>
              </a:ext>
            </a:extLst>
          </p:cNvPr>
          <p:cNvSpPr>
            <a:spLocks noGrp="1"/>
          </p:cNvSpPr>
          <p:nvPr>
            <p:ph idx="1"/>
          </p:nvPr>
        </p:nvSpPr>
        <p:spPr>
          <a:xfrm>
            <a:off x="677334" y="2160589"/>
            <a:ext cx="3851122" cy="3880773"/>
          </a:xfrm>
        </p:spPr>
        <p:txBody>
          <a:bodyPr>
            <a:normAutofit fontScale="70000" lnSpcReduction="20000"/>
          </a:bodyPr>
          <a:lstStyle/>
          <a:p>
            <a:pPr marL="0" indent="0">
              <a:buNone/>
            </a:pPr>
            <a:endParaRPr lang="es-AR" dirty="0"/>
          </a:p>
          <a:p>
            <a:r>
              <a:rPr lang="es-AR" dirty="0"/>
              <a:t>Implementaremos un modelo de Filtrado Colaborativo utilizando la librería Surprise. </a:t>
            </a:r>
          </a:p>
          <a:p>
            <a:r>
              <a:rPr lang="es-AR" dirty="0"/>
              <a:t>Este modelo utilizará las calificaciones de los usuarios para predecir las preferencias y generar recomendaciones.</a:t>
            </a:r>
          </a:p>
          <a:p>
            <a:r>
              <a:rPr lang="en-US" dirty="0" err="1"/>
              <a:t>Generaremos</a:t>
            </a:r>
            <a:r>
              <a:rPr lang="en-US" dirty="0"/>
              <a:t> las </a:t>
            </a:r>
            <a:r>
              <a:rPr lang="en-US" dirty="0" err="1"/>
              <a:t>predicciones</a:t>
            </a:r>
            <a:r>
              <a:rPr lang="en-US" dirty="0"/>
              <a:t> para </a:t>
            </a:r>
            <a:r>
              <a:rPr lang="en-US" dirty="0" err="1"/>
              <a:t>todos</a:t>
            </a:r>
            <a:r>
              <a:rPr lang="en-US" dirty="0"/>
              <a:t> </a:t>
            </a:r>
            <a:r>
              <a:rPr lang="en-US" dirty="0" err="1"/>
              <a:t>los</a:t>
            </a:r>
            <a:r>
              <a:rPr lang="en-US" dirty="0"/>
              <a:t> pares </a:t>
            </a:r>
            <a:r>
              <a:rPr lang="en-US" dirty="0" err="1"/>
              <a:t>usuario</a:t>
            </a:r>
            <a:r>
              <a:rPr lang="en-US" dirty="0"/>
              <a:t>-item que no </a:t>
            </a:r>
            <a:r>
              <a:rPr lang="en-US" dirty="0" err="1"/>
              <a:t>están</a:t>
            </a:r>
            <a:r>
              <a:rPr lang="en-US" dirty="0"/>
              <a:t> </a:t>
            </a:r>
            <a:r>
              <a:rPr lang="en-US" dirty="0" err="1"/>
              <a:t>en</a:t>
            </a:r>
            <a:r>
              <a:rPr lang="en-US" dirty="0"/>
              <a:t> </a:t>
            </a:r>
            <a:r>
              <a:rPr lang="en-US" dirty="0" err="1"/>
              <a:t>el</a:t>
            </a:r>
            <a:r>
              <a:rPr lang="en-US" dirty="0"/>
              <a:t> conjunto de </a:t>
            </a:r>
            <a:r>
              <a:rPr lang="en-US" dirty="0" err="1"/>
              <a:t>entrenamiento</a:t>
            </a:r>
            <a:r>
              <a:rPr lang="en-US" dirty="0"/>
              <a:t>.</a:t>
            </a:r>
          </a:p>
          <a:p>
            <a:r>
              <a:rPr lang="en-US" dirty="0"/>
              <a:t>Para </a:t>
            </a:r>
            <a:r>
              <a:rPr lang="en-US" dirty="0" err="1"/>
              <a:t>cada</a:t>
            </a:r>
            <a:r>
              <a:rPr lang="en-US" dirty="0"/>
              <a:t> </a:t>
            </a:r>
            <a:r>
              <a:rPr lang="en-US" dirty="0" err="1"/>
              <a:t>usuario</a:t>
            </a:r>
            <a:r>
              <a:rPr lang="en-US" dirty="0"/>
              <a:t>, </a:t>
            </a:r>
            <a:r>
              <a:rPr lang="en-US" dirty="0" err="1"/>
              <a:t>ordenaremos</a:t>
            </a:r>
            <a:r>
              <a:rPr lang="en-US" dirty="0"/>
              <a:t> </a:t>
            </a:r>
            <a:r>
              <a:rPr lang="en-US" dirty="0" err="1"/>
              <a:t>los</a:t>
            </a:r>
            <a:r>
              <a:rPr lang="en-US" dirty="0"/>
              <a:t> </a:t>
            </a:r>
            <a:r>
              <a:rPr lang="en-US" dirty="0" err="1"/>
              <a:t>ítems</a:t>
            </a:r>
            <a:r>
              <a:rPr lang="en-US" dirty="0"/>
              <a:t> que no ha </a:t>
            </a:r>
            <a:r>
              <a:rPr lang="en-US" dirty="0" err="1"/>
              <a:t>calificado</a:t>
            </a:r>
            <a:r>
              <a:rPr lang="en-US" dirty="0"/>
              <a:t> </a:t>
            </a:r>
            <a:r>
              <a:rPr lang="en-US" dirty="0" err="1"/>
              <a:t>según</a:t>
            </a:r>
            <a:r>
              <a:rPr lang="en-US" dirty="0"/>
              <a:t> las </a:t>
            </a:r>
            <a:r>
              <a:rPr lang="en-US" dirty="0" err="1"/>
              <a:t>estimaciones</a:t>
            </a:r>
            <a:r>
              <a:rPr lang="en-US" dirty="0"/>
              <a:t> de </a:t>
            </a:r>
            <a:r>
              <a:rPr lang="en-US" dirty="0" err="1"/>
              <a:t>calificación</a:t>
            </a:r>
            <a:r>
              <a:rPr lang="en-US" dirty="0"/>
              <a:t> de mayor a </a:t>
            </a:r>
            <a:r>
              <a:rPr lang="en-US" dirty="0" err="1"/>
              <a:t>menor</a:t>
            </a:r>
            <a:r>
              <a:rPr lang="en-US" dirty="0"/>
              <a:t>.</a:t>
            </a:r>
          </a:p>
          <a:p>
            <a:r>
              <a:rPr lang="en-US" dirty="0" err="1"/>
              <a:t>Calcularemos</a:t>
            </a:r>
            <a:r>
              <a:rPr lang="en-US" dirty="0"/>
              <a:t> la </a:t>
            </a:r>
            <a:r>
              <a:rPr lang="en-US" dirty="0" err="1"/>
              <a:t>precisión</a:t>
            </a:r>
            <a:r>
              <a:rPr lang="en-US" dirty="0"/>
              <a:t> </a:t>
            </a:r>
            <a:r>
              <a:rPr lang="en-US" dirty="0" err="1"/>
              <a:t>en</a:t>
            </a:r>
            <a:r>
              <a:rPr lang="en-US" dirty="0"/>
              <a:t> K para </a:t>
            </a:r>
            <a:r>
              <a:rPr lang="en-US" dirty="0" err="1"/>
              <a:t>cada</a:t>
            </a:r>
            <a:r>
              <a:rPr lang="en-US" dirty="0"/>
              <a:t> </a:t>
            </a:r>
            <a:r>
              <a:rPr lang="en-US" dirty="0" err="1"/>
              <a:t>usuario</a:t>
            </a:r>
            <a:r>
              <a:rPr lang="en-US" dirty="0"/>
              <a:t> (¿</a:t>
            </a:r>
            <a:r>
              <a:rPr lang="en-US" dirty="0" err="1"/>
              <a:t>cuántos</a:t>
            </a:r>
            <a:r>
              <a:rPr lang="en-US" dirty="0"/>
              <a:t> </a:t>
            </a:r>
            <a:r>
              <a:rPr lang="en-US" dirty="0" err="1"/>
              <a:t>ítems</a:t>
            </a:r>
            <a:r>
              <a:rPr lang="en-US" dirty="0"/>
              <a:t> </a:t>
            </a:r>
            <a:r>
              <a:rPr lang="en-US" dirty="0" err="1"/>
              <a:t>relevantes</a:t>
            </a:r>
            <a:r>
              <a:rPr lang="en-US" dirty="0"/>
              <a:t> </a:t>
            </a:r>
            <a:r>
              <a:rPr lang="en-US" dirty="0" err="1"/>
              <a:t>están</a:t>
            </a:r>
            <a:r>
              <a:rPr lang="en-US" dirty="0"/>
              <a:t> </a:t>
            </a:r>
            <a:r>
              <a:rPr lang="en-US" dirty="0" err="1"/>
              <a:t>en</a:t>
            </a:r>
            <a:r>
              <a:rPr lang="en-US" dirty="0"/>
              <a:t> </a:t>
            </a:r>
            <a:r>
              <a:rPr lang="en-US" dirty="0" err="1"/>
              <a:t>los</a:t>
            </a:r>
            <a:r>
              <a:rPr lang="en-US" dirty="0"/>
              <a:t> top-K </a:t>
            </a:r>
            <a:r>
              <a:rPr lang="en-US" dirty="0" err="1"/>
              <a:t>recomendados</a:t>
            </a:r>
            <a:r>
              <a:rPr lang="en-US" dirty="0"/>
              <a:t>?).</a:t>
            </a:r>
          </a:p>
          <a:p>
            <a:r>
              <a:rPr lang="en-US" dirty="0" err="1"/>
              <a:t>Calcularemos</a:t>
            </a:r>
            <a:r>
              <a:rPr lang="en-US" dirty="0"/>
              <a:t> </a:t>
            </a:r>
            <a:r>
              <a:rPr lang="en-US" dirty="0" err="1"/>
              <a:t>el</a:t>
            </a:r>
            <a:r>
              <a:rPr lang="en-US" dirty="0"/>
              <a:t> </a:t>
            </a:r>
            <a:r>
              <a:rPr lang="en-US" dirty="0" err="1"/>
              <a:t>promedio</a:t>
            </a:r>
            <a:r>
              <a:rPr lang="en-US" dirty="0"/>
              <a:t> de </a:t>
            </a:r>
            <a:r>
              <a:rPr lang="en-US" dirty="0" err="1"/>
              <a:t>estas</a:t>
            </a:r>
            <a:r>
              <a:rPr lang="en-US" dirty="0"/>
              <a:t> </a:t>
            </a:r>
            <a:r>
              <a:rPr lang="en-US" dirty="0" err="1"/>
              <a:t>precisiones</a:t>
            </a:r>
            <a:r>
              <a:rPr lang="en-US" dirty="0"/>
              <a:t> entre </a:t>
            </a:r>
            <a:r>
              <a:rPr lang="en-US" dirty="0" err="1"/>
              <a:t>todos</a:t>
            </a:r>
            <a:r>
              <a:rPr lang="en-US" dirty="0"/>
              <a:t> </a:t>
            </a:r>
            <a:r>
              <a:rPr lang="en-US" dirty="0" err="1"/>
              <a:t>los</a:t>
            </a:r>
            <a:r>
              <a:rPr lang="en-US" dirty="0"/>
              <a:t> </a:t>
            </a:r>
            <a:r>
              <a:rPr lang="en-US" dirty="0" err="1"/>
              <a:t>usuarios</a:t>
            </a:r>
            <a:r>
              <a:rPr lang="en-US" dirty="0"/>
              <a:t> para </a:t>
            </a:r>
            <a:r>
              <a:rPr lang="en-US" dirty="0" err="1"/>
              <a:t>obtener</a:t>
            </a:r>
            <a:r>
              <a:rPr lang="en-US" dirty="0"/>
              <a:t> MAP</a:t>
            </a:r>
          </a:p>
        </p:txBody>
      </p:sp>
      <p:cxnSp>
        <p:nvCxnSpPr>
          <p:cNvPr id="10249" name="Straight Connector 1024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77" name="Straight Connector 1025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7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7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028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99160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BC13B0B9-8200-1444-60CF-FD88145537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A6D0ED5-7E54-EB7E-EC4E-BFDE2CC85E74}"/>
              </a:ext>
            </a:extLst>
          </p:cNvPr>
          <p:cNvSpPr>
            <a:spLocks noGrp="1"/>
          </p:cNvSpPr>
          <p:nvPr>
            <p:ph type="title"/>
          </p:nvPr>
        </p:nvSpPr>
        <p:spPr>
          <a:xfrm>
            <a:off x="677333" y="609600"/>
            <a:ext cx="3851123" cy="1320800"/>
          </a:xfrm>
        </p:spPr>
        <p:txBody>
          <a:bodyPr>
            <a:normAutofit/>
          </a:bodyPr>
          <a:lstStyle/>
          <a:p>
            <a:r>
              <a:rPr lang="es-AR" dirty="0"/>
              <a:t>Resultados del Modelo</a:t>
            </a:r>
          </a:p>
        </p:txBody>
      </p:sp>
      <p:sp>
        <p:nvSpPr>
          <p:cNvPr id="8" name="Content Placeholder 7">
            <a:extLst>
              <a:ext uri="{FF2B5EF4-FFF2-40B4-BE49-F238E27FC236}">
                <a16:creationId xmlns:a16="http://schemas.microsoft.com/office/drawing/2014/main" id="{52BE591F-FECC-070D-2DAA-00400E8ACCB8}"/>
              </a:ext>
            </a:extLst>
          </p:cNvPr>
          <p:cNvSpPr>
            <a:spLocks noGrp="1"/>
          </p:cNvSpPr>
          <p:nvPr>
            <p:ph idx="1"/>
          </p:nvPr>
        </p:nvSpPr>
        <p:spPr>
          <a:xfrm>
            <a:off x="677334" y="2160589"/>
            <a:ext cx="3851122" cy="3880773"/>
          </a:xfrm>
        </p:spPr>
        <p:txBody>
          <a:bodyPr>
            <a:normAutofit fontScale="62500" lnSpcReduction="20000"/>
          </a:bodyPr>
          <a:lstStyle/>
          <a:p>
            <a:r>
              <a:rPr lang="en-US" b="1" dirty="0" err="1"/>
              <a:t>Tenemos</a:t>
            </a:r>
            <a:r>
              <a:rPr lang="en-US" b="1" dirty="0"/>
              <a:t> un MAP = 0.875, </a:t>
            </a:r>
            <a:r>
              <a:rPr lang="en-US" b="1" dirty="0" err="1"/>
              <a:t>este</a:t>
            </a:r>
            <a:r>
              <a:rPr lang="en-US" b="1" dirty="0"/>
              <a:t> valor indica que, </a:t>
            </a:r>
            <a:r>
              <a:rPr lang="en-US" b="1" dirty="0" err="1"/>
              <a:t>en</a:t>
            </a:r>
            <a:r>
              <a:rPr lang="en-US" b="1" dirty="0"/>
              <a:t> </a:t>
            </a:r>
            <a:r>
              <a:rPr lang="en-US" b="1" dirty="0" err="1"/>
              <a:t>promedio</a:t>
            </a:r>
            <a:r>
              <a:rPr lang="en-US" b="1" dirty="0"/>
              <a:t>, </a:t>
            </a:r>
            <a:r>
              <a:rPr lang="en-US" b="1" dirty="0" err="1"/>
              <a:t>el</a:t>
            </a:r>
            <a:r>
              <a:rPr lang="en-US" b="1" dirty="0"/>
              <a:t> 87.5% de las </a:t>
            </a:r>
            <a:r>
              <a:rPr lang="en-US" b="1" dirty="0" err="1"/>
              <a:t>recomendaciones</a:t>
            </a:r>
            <a:r>
              <a:rPr lang="en-US" b="1" dirty="0"/>
              <a:t> top-10 que </a:t>
            </a:r>
            <a:r>
              <a:rPr lang="en-US" b="1" dirty="0" err="1"/>
              <a:t>el</a:t>
            </a:r>
            <a:r>
              <a:rPr lang="en-US" b="1" dirty="0"/>
              <a:t> </a:t>
            </a:r>
            <a:r>
              <a:rPr lang="en-US" b="1" dirty="0" err="1"/>
              <a:t>modelo</a:t>
            </a:r>
            <a:r>
              <a:rPr lang="en-US" b="1" dirty="0"/>
              <a:t> </a:t>
            </a:r>
            <a:r>
              <a:rPr lang="en-US" b="1" dirty="0" err="1"/>
              <a:t>proporciona</a:t>
            </a:r>
            <a:r>
              <a:rPr lang="en-US" b="1" dirty="0"/>
              <a:t> para </a:t>
            </a:r>
            <a:r>
              <a:rPr lang="en-US" b="1" dirty="0" err="1"/>
              <a:t>cada</a:t>
            </a:r>
            <a:r>
              <a:rPr lang="en-US" b="1" dirty="0"/>
              <a:t> </a:t>
            </a:r>
            <a:r>
              <a:rPr lang="en-US" b="1" dirty="0" err="1"/>
              <a:t>usuario</a:t>
            </a:r>
            <a:r>
              <a:rPr lang="en-US" b="1" dirty="0"/>
              <a:t> son </a:t>
            </a:r>
            <a:r>
              <a:rPr lang="en-US" b="1" dirty="0" err="1"/>
              <a:t>relevantes</a:t>
            </a:r>
            <a:r>
              <a:rPr lang="en-US" b="1" dirty="0"/>
              <a:t> </a:t>
            </a:r>
            <a:r>
              <a:rPr lang="en-US" b="1" dirty="0" err="1"/>
              <a:t>según</a:t>
            </a:r>
            <a:r>
              <a:rPr lang="en-US" b="1" dirty="0"/>
              <a:t> </a:t>
            </a:r>
            <a:r>
              <a:rPr lang="en-US" b="1" dirty="0" err="1"/>
              <a:t>el</a:t>
            </a:r>
            <a:r>
              <a:rPr lang="en-US" b="1" dirty="0"/>
              <a:t> umbral de </a:t>
            </a:r>
            <a:r>
              <a:rPr lang="en-US" b="1" dirty="0" err="1"/>
              <a:t>relevancia</a:t>
            </a:r>
            <a:r>
              <a:rPr lang="en-US" b="1" dirty="0"/>
              <a:t> que </a:t>
            </a:r>
            <a:r>
              <a:rPr lang="en-US" b="1" dirty="0" err="1"/>
              <a:t>establecimos</a:t>
            </a:r>
            <a:endParaRPr lang="en-US" b="1" dirty="0"/>
          </a:p>
          <a:p>
            <a:r>
              <a:rPr lang="en-US" dirty="0" err="1"/>
              <a:t>Ajuste</a:t>
            </a:r>
            <a:r>
              <a:rPr lang="en-US" dirty="0"/>
              <a:t> de </a:t>
            </a:r>
            <a:r>
              <a:rPr lang="en-US" dirty="0" err="1"/>
              <a:t>Hiperámetros</a:t>
            </a:r>
            <a:r>
              <a:rPr lang="en-US" dirty="0"/>
              <a:t>:</a:t>
            </a:r>
            <a:br>
              <a:rPr lang="en-US" dirty="0"/>
            </a:br>
            <a:r>
              <a:rPr lang="es-AR" dirty="0"/>
              <a:t>modelo SVD, según la búsqueda en cuadrícula (</a:t>
            </a:r>
            <a:r>
              <a:rPr lang="es-AR" dirty="0" err="1"/>
              <a:t>Grid</a:t>
            </a:r>
            <a:r>
              <a:rPr lang="es-AR" dirty="0"/>
              <a:t> </a:t>
            </a:r>
            <a:r>
              <a:rPr lang="es-AR" dirty="0" err="1"/>
              <a:t>Search</a:t>
            </a:r>
            <a:r>
              <a:rPr lang="es-AR" dirty="0"/>
              <a:t>:</a:t>
            </a:r>
          </a:p>
          <a:p>
            <a:r>
              <a:rPr lang="es-AR" dirty="0" err="1"/>
              <a:t>n_factors</a:t>
            </a:r>
            <a:r>
              <a:rPr lang="es-AR" dirty="0"/>
              <a:t>: 150</a:t>
            </a:r>
          </a:p>
          <a:p>
            <a:r>
              <a:rPr lang="es-AR" dirty="0" err="1"/>
              <a:t>n_epochs</a:t>
            </a:r>
            <a:r>
              <a:rPr lang="es-AR" dirty="0"/>
              <a:t>: 30</a:t>
            </a:r>
          </a:p>
          <a:p>
            <a:r>
              <a:rPr lang="es-AR" dirty="0" err="1"/>
              <a:t>lr_all</a:t>
            </a:r>
            <a:r>
              <a:rPr lang="es-AR" dirty="0"/>
              <a:t>: 0.01</a:t>
            </a:r>
          </a:p>
          <a:p>
            <a:r>
              <a:rPr lang="es-AR" dirty="0" err="1"/>
              <a:t>reg_all</a:t>
            </a:r>
            <a:r>
              <a:rPr lang="es-AR" dirty="0"/>
              <a:t>: 0.02</a:t>
            </a:r>
          </a:p>
          <a:p>
            <a:r>
              <a:rPr lang="es-AR" b="1" dirty="0"/>
              <a:t>Y el mejor RMSE obtenido con esta configuración es aproximadamente 0.0927, lo cual es bastante bueno. Esto significa que en promedio, el modelo se equivoca por menos de 0.1 en la escala de calificación normalizada entre 0 y 1 al predecir las calificaciones de los usuarios.</a:t>
            </a:r>
          </a:p>
          <a:p>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558032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5779A369-C2F2-9BFA-C7A7-9E54C0752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9F35E9A-0233-927A-AFCE-C6C3E2BAF411}"/>
              </a:ext>
            </a:extLst>
          </p:cNvPr>
          <p:cNvSpPr>
            <a:spLocks noGrp="1"/>
          </p:cNvSpPr>
          <p:nvPr>
            <p:ph type="title"/>
          </p:nvPr>
        </p:nvSpPr>
        <p:spPr>
          <a:xfrm>
            <a:off x="677333" y="609600"/>
            <a:ext cx="3851123" cy="1320800"/>
          </a:xfrm>
        </p:spPr>
        <p:txBody>
          <a:bodyPr>
            <a:normAutofit/>
          </a:bodyPr>
          <a:lstStyle/>
          <a:p>
            <a:endParaRPr lang="es-AR"/>
          </a:p>
        </p:txBody>
      </p:sp>
      <p:sp>
        <p:nvSpPr>
          <p:cNvPr id="8" name="Content Placeholder 7">
            <a:extLst>
              <a:ext uri="{FF2B5EF4-FFF2-40B4-BE49-F238E27FC236}">
                <a16:creationId xmlns:a16="http://schemas.microsoft.com/office/drawing/2014/main" id="{64725EAB-B930-D506-4420-A8EB6B8C25C3}"/>
              </a:ext>
            </a:extLst>
          </p:cNvPr>
          <p:cNvSpPr>
            <a:spLocks noGrp="1"/>
          </p:cNvSpPr>
          <p:nvPr>
            <p:ph idx="1"/>
          </p:nvPr>
        </p:nvSpPr>
        <p:spPr>
          <a:xfrm>
            <a:off x="677334" y="2160589"/>
            <a:ext cx="3851122" cy="3880773"/>
          </a:xfrm>
        </p:spPr>
        <p:txBody>
          <a:bodyPr>
            <a:normAutofit fontScale="70000" lnSpcReduction="20000"/>
          </a:bodyPr>
          <a:lstStyle/>
          <a:p>
            <a:r>
              <a:rPr lang="es-AR" dirty="0"/>
              <a:t>Hicimos una validación cruzada del modelo con los </a:t>
            </a:r>
            <a:r>
              <a:rPr lang="es-AR" dirty="0" err="1"/>
              <a:t>hiperparámetros</a:t>
            </a:r>
            <a:r>
              <a:rPr lang="es-AR" dirty="0"/>
              <a:t> ajustados</a:t>
            </a:r>
          </a:p>
          <a:p>
            <a:r>
              <a:rPr lang="es-AR" dirty="0"/>
              <a:t>Hicimos una nueva validación cruzada usando un nuevo modelo, pero ajustado con los mismos </a:t>
            </a:r>
            <a:r>
              <a:rPr lang="es-AR" dirty="0" err="1"/>
              <a:t>hiperparámetros</a:t>
            </a:r>
            <a:endParaRPr lang="es-AR" dirty="0"/>
          </a:p>
          <a:p>
            <a:r>
              <a:rPr lang="es-AR" dirty="0"/>
              <a:t>Conclusiones Validación Cruzada</a:t>
            </a:r>
          </a:p>
          <a:p>
            <a:br>
              <a:rPr lang="es-AR" dirty="0"/>
            </a:br>
            <a:r>
              <a:rPr lang="es-AR" dirty="0"/>
              <a:t>- **Script 1 (`</a:t>
            </a:r>
            <a:r>
              <a:rPr lang="es-AR" dirty="0" err="1"/>
              <a:t>best_model</a:t>
            </a:r>
            <a:r>
              <a:rPr lang="es-AR" dirty="0"/>
              <a:t>`)**: RMSE medio de 0.0907 y MAE medio de 0.0362 con tiempos de entrenamiento y prueba rápidos, reflejan un modelo preciso y eficiente.</a:t>
            </a:r>
          </a:p>
          <a:p>
            <a:r>
              <a:rPr lang="es-AR" dirty="0"/>
              <a:t>- **Script 2 (`</a:t>
            </a:r>
            <a:r>
              <a:rPr lang="es-AR" dirty="0" err="1"/>
              <a:t>best_svd</a:t>
            </a:r>
            <a:r>
              <a:rPr lang="es-AR" dirty="0"/>
              <a:t>`)**: RMSE medio de 0.0886 y MAE medio de 0.0358, sugieren una ligera mejora y eficiencia consistente con el primer script.</a:t>
            </a:r>
          </a:p>
          <a:p>
            <a:br>
              <a:rPr lang="es-AR" dirty="0"/>
            </a:br>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177553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Gráficos y análisis de datos para un sistema de recomendación de animes">
            <a:extLst>
              <a:ext uri="{FF2B5EF4-FFF2-40B4-BE49-F238E27FC236}">
                <a16:creationId xmlns:a16="http://schemas.microsoft.com/office/drawing/2014/main" id="{1571C2C9-D7DE-97A2-6D0D-8722012EF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33" r="-2"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4EAC754-F786-721D-4ED5-E629A22EE783}"/>
              </a:ext>
            </a:extLst>
          </p:cNvPr>
          <p:cNvSpPr>
            <a:spLocks noGrp="1"/>
          </p:cNvSpPr>
          <p:nvPr>
            <p:ph type="title"/>
          </p:nvPr>
        </p:nvSpPr>
        <p:spPr>
          <a:xfrm>
            <a:off x="677333" y="609600"/>
            <a:ext cx="3851123" cy="1320800"/>
          </a:xfrm>
        </p:spPr>
        <p:txBody>
          <a:bodyPr>
            <a:normAutofit fontScale="90000"/>
          </a:bodyPr>
          <a:lstStyle/>
          <a:p>
            <a:pPr algn="ctr"/>
            <a:r>
              <a:rPr lang="es-AR" sz="3600" dirty="0" err="1"/>
              <a:t>Insights</a:t>
            </a:r>
            <a:r>
              <a:rPr lang="es-AR" sz="3600" dirty="0"/>
              <a:t> y Decisiones:</a:t>
            </a:r>
            <a:br>
              <a:rPr lang="es-AR" sz="3600" dirty="0"/>
            </a:br>
            <a:endParaRPr lang="es-AR" dirty="0"/>
          </a:p>
        </p:txBody>
      </p:sp>
      <p:sp>
        <p:nvSpPr>
          <p:cNvPr id="3" name="Marcador de contenido 2">
            <a:extLst>
              <a:ext uri="{FF2B5EF4-FFF2-40B4-BE49-F238E27FC236}">
                <a16:creationId xmlns:a16="http://schemas.microsoft.com/office/drawing/2014/main" id="{2942DF6B-F607-20A1-33B5-560A0C9907D5}"/>
              </a:ext>
            </a:extLst>
          </p:cNvPr>
          <p:cNvSpPr>
            <a:spLocks noGrp="1"/>
          </p:cNvSpPr>
          <p:nvPr>
            <p:ph idx="1"/>
          </p:nvPr>
        </p:nvSpPr>
        <p:spPr>
          <a:xfrm>
            <a:off x="677334" y="2160589"/>
            <a:ext cx="3851122" cy="3880773"/>
          </a:xfrm>
        </p:spPr>
        <p:txBody>
          <a:bodyPr>
            <a:normAutofit/>
          </a:bodyPr>
          <a:lstStyle/>
          <a:p>
            <a:pPr>
              <a:lnSpc>
                <a:spcPct val="90000"/>
              </a:lnSpc>
            </a:pPr>
            <a:r>
              <a:rPr lang="es-AR" sz="1400" dirty="0"/>
              <a:t>Consistencia: Ambos modelos demuestran consistencia y estabilidad en diferentes pliegues de datos.</a:t>
            </a:r>
          </a:p>
          <a:p>
            <a:pPr>
              <a:lnSpc>
                <a:spcPct val="90000"/>
              </a:lnSpc>
            </a:pPr>
            <a:r>
              <a:rPr lang="es-AR" sz="1400" dirty="0"/>
              <a:t>Eficiencia: Modelos rápidos adecuados para producción y recomendaciones en tiempo real.</a:t>
            </a:r>
          </a:p>
          <a:p>
            <a:pPr>
              <a:lnSpc>
                <a:spcPct val="90000"/>
              </a:lnSpc>
            </a:pPr>
            <a:r>
              <a:rPr lang="es-AR" sz="1400" dirty="0"/>
              <a:t>Selección del Modelo: Similitud en los resultados indica que ambos modelos son opciones viables, dependiendo de necesidades específicas y facilidad de uso.</a:t>
            </a:r>
          </a:p>
          <a:p>
            <a:pPr>
              <a:lnSpc>
                <a:spcPct val="90000"/>
              </a:lnSpc>
            </a:pPr>
            <a:r>
              <a:rPr lang="es-AR" sz="1400" dirty="0" err="1"/>
              <a:t>Proximos</a:t>
            </a:r>
            <a:r>
              <a:rPr lang="es-AR" sz="1400" dirty="0"/>
              <a:t> Pasos: La elección para producción deberá considerar pruebas adicionales y desempeño en datos recientes.</a:t>
            </a:r>
          </a:p>
          <a:p>
            <a:pPr marL="0" indent="0">
              <a:lnSpc>
                <a:spcPct val="90000"/>
              </a:lnSpc>
              <a:buNone/>
            </a:pPr>
            <a:endParaRPr lang="es-AR" sz="1400"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7059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41EC7-36EE-E48F-8A42-F21985F17891}"/>
              </a:ext>
            </a:extLst>
          </p:cNvPr>
          <p:cNvSpPr>
            <a:spLocks noGrp="1"/>
          </p:cNvSpPr>
          <p:nvPr>
            <p:ph type="title"/>
          </p:nvPr>
        </p:nvSpPr>
        <p:spPr/>
        <p:txBody>
          <a:bodyPr>
            <a:normAutofit fontScale="90000"/>
          </a:bodyPr>
          <a:lstStyle/>
          <a:p>
            <a:pPr algn="ctr"/>
            <a:r>
              <a:rPr lang="es-AR" sz="3600" dirty="0"/>
              <a:t> Plan de Limpieza y Preparación de los Datos</a:t>
            </a:r>
            <a:br>
              <a:rPr lang="es-AR" sz="3600" dirty="0"/>
            </a:br>
            <a:br>
              <a:rPr lang="es-AR" sz="3600" dirty="0"/>
            </a:br>
            <a:br>
              <a:rPr lang="es-AR" sz="3600" dirty="0"/>
            </a:br>
            <a:endParaRPr lang="es-AR" dirty="0"/>
          </a:p>
        </p:txBody>
      </p:sp>
      <p:sp>
        <p:nvSpPr>
          <p:cNvPr id="3" name="Marcador de contenido 2">
            <a:extLst>
              <a:ext uri="{FF2B5EF4-FFF2-40B4-BE49-F238E27FC236}">
                <a16:creationId xmlns:a16="http://schemas.microsoft.com/office/drawing/2014/main" id="{53F7A197-7AED-8A3E-F44E-E5D333D76BA7}"/>
              </a:ext>
            </a:extLst>
          </p:cNvPr>
          <p:cNvSpPr>
            <a:spLocks noGrp="1"/>
          </p:cNvSpPr>
          <p:nvPr>
            <p:ph idx="1"/>
          </p:nvPr>
        </p:nvSpPr>
        <p:spPr/>
        <p:txBody>
          <a:bodyPr/>
          <a:lstStyle/>
          <a:p>
            <a:r>
              <a:rPr lang="es-AR" sz="1800" dirty="0"/>
              <a:t>El objetivo de este plan es limpiar y preparar los datos de los archivos CSV proporcionados para la construcción de un sistema de recomendación de anime. El plan se centra en incluir las columnas relevantes y excluir las que no aportan a nuestros objetivos, según el análisis previo.</a:t>
            </a:r>
            <a:br>
              <a:rPr lang="es-AR" sz="1800" dirty="0"/>
            </a:br>
            <a:r>
              <a:rPr lang="es-AR" sz="1800" dirty="0"/>
              <a:t>Archivos y Columnas a Incluir/Excluir</a:t>
            </a:r>
            <a:endParaRPr lang="es-AR" dirty="0"/>
          </a:p>
        </p:txBody>
      </p:sp>
    </p:spTree>
    <p:extLst>
      <p:ext uri="{BB962C8B-B14F-4D97-AF65-F5344CB8AC3E}">
        <p14:creationId xmlns:p14="http://schemas.microsoft.com/office/powerpoint/2010/main" val="278915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CD25D-9E23-915B-35A1-4C17952E6678}"/>
              </a:ext>
            </a:extLst>
          </p:cNvPr>
          <p:cNvSpPr>
            <a:spLocks noGrp="1"/>
          </p:cNvSpPr>
          <p:nvPr>
            <p:ph type="title"/>
          </p:nvPr>
        </p:nvSpPr>
        <p:spPr/>
        <p:txBody>
          <a:bodyPr/>
          <a:lstStyle/>
          <a:p>
            <a:pPr algn="ctr"/>
            <a:r>
              <a:rPr lang="es-AR" dirty="0"/>
              <a:t>Descripción del </a:t>
            </a:r>
            <a:r>
              <a:rPr lang="es-AR" dirty="0" err="1"/>
              <a:t>DataSet</a:t>
            </a:r>
            <a:endParaRPr lang="es-AR" dirty="0"/>
          </a:p>
        </p:txBody>
      </p:sp>
      <p:graphicFrame>
        <p:nvGraphicFramePr>
          <p:cNvPr id="17" name="Marcador de contenido 16">
            <a:extLst>
              <a:ext uri="{FF2B5EF4-FFF2-40B4-BE49-F238E27FC236}">
                <a16:creationId xmlns:a16="http://schemas.microsoft.com/office/drawing/2014/main" id="{27E63A59-EDA6-9603-4F03-7AD158604769}"/>
              </a:ext>
            </a:extLst>
          </p:cNvPr>
          <p:cNvGraphicFramePr>
            <a:graphicFrameLocks noGrp="1"/>
          </p:cNvGraphicFramePr>
          <p:nvPr>
            <p:ph idx="1"/>
            <p:extLst>
              <p:ext uri="{D42A27DB-BD31-4B8C-83A1-F6EECF244321}">
                <p14:modId xmlns:p14="http://schemas.microsoft.com/office/powerpoint/2010/main" val="187486915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CuadroTexto 17">
            <a:extLst>
              <a:ext uri="{FF2B5EF4-FFF2-40B4-BE49-F238E27FC236}">
                <a16:creationId xmlns:a16="http://schemas.microsoft.com/office/drawing/2014/main" id="{615BCE81-BAC2-9622-9FCB-1CDC4A901402}"/>
              </a:ext>
            </a:extLst>
          </p:cNvPr>
          <p:cNvSpPr txBox="1"/>
          <p:nvPr/>
        </p:nvSpPr>
        <p:spPr>
          <a:xfrm>
            <a:off x="4625788" y="2026023"/>
            <a:ext cx="3406588" cy="369332"/>
          </a:xfrm>
          <a:prstGeom prst="rect">
            <a:avLst/>
          </a:prstGeom>
          <a:noFill/>
        </p:spPr>
        <p:txBody>
          <a:bodyPr wrap="square" rtlCol="0">
            <a:spAutoFit/>
          </a:bodyPr>
          <a:lstStyle/>
          <a:p>
            <a:pPr algn="ctr"/>
            <a:r>
              <a:rPr lang="es-AR" b="1" dirty="0"/>
              <a:t>35 Columnas</a:t>
            </a:r>
          </a:p>
        </p:txBody>
      </p:sp>
    </p:spTree>
    <p:extLst>
      <p:ext uri="{BB962C8B-B14F-4D97-AF65-F5344CB8AC3E}">
        <p14:creationId xmlns:p14="http://schemas.microsoft.com/office/powerpoint/2010/main" val="27776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50816-9DF7-D3AA-37F1-9D1D06C3D34C}"/>
              </a:ext>
            </a:extLst>
          </p:cNvPr>
          <p:cNvSpPr>
            <a:spLocks noGrp="1"/>
          </p:cNvSpPr>
          <p:nvPr>
            <p:ph type="title"/>
          </p:nvPr>
        </p:nvSpPr>
        <p:spPr>
          <a:xfrm>
            <a:off x="677334" y="609600"/>
            <a:ext cx="3343521" cy="580373"/>
          </a:xfrm>
        </p:spPr>
        <p:txBody>
          <a:bodyPr>
            <a:normAutofit/>
          </a:bodyPr>
          <a:lstStyle/>
          <a:p>
            <a:r>
              <a:rPr lang="es-AR" sz="2400" dirty="0"/>
              <a:t>Para </a:t>
            </a:r>
            <a:r>
              <a:rPr lang="es-AR" sz="2400" dirty="0" err="1"/>
              <a:t>anime.csv</a:t>
            </a:r>
            <a:r>
              <a:rPr lang="es-AR" sz="2400" dirty="0"/>
              <a:t>:</a:t>
            </a:r>
          </a:p>
        </p:txBody>
      </p:sp>
      <p:sp>
        <p:nvSpPr>
          <p:cNvPr id="3" name="Marcador de contenido 2">
            <a:extLst>
              <a:ext uri="{FF2B5EF4-FFF2-40B4-BE49-F238E27FC236}">
                <a16:creationId xmlns:a16="http://schemas.microsoft.com/office/drawing/2014/main" id="{A46AD240-CB0D-83B4-C9FA-7B93153A08C6}"/>
              </a:ext>
            </a:extLst>
          </p:cNvPr>
          <p:cNvSpPr>
            <a:spLocks noGrp="1"/>
          </p:cNvSpPr>
          <p:nvPr>
            <p:ph idx="1"/>
          </p:nvPr>
        </p:nvSpPr>
        <p:spPr>
          <a:xfrm>
            <a:off x="677334" y="1371450"/>
            <a:ext cx="5322633" cy="2749613"/>
          </a:xfrm>
        </p:spPr>
        <p:txBody>
          <a:bodyPr numCol="2">
            <a:normAutofit fontScale="32500" lnSpcReduction="20000"/>
          </a:bodyPr>
          <a:lstStyle/>
          <a:p>
            <a:pPr algn="just">
              <a:lnSpc>
                <a:spcPct val="90000"/>
              </a:lnSpc>
              <a:buFont typeface="Wingdings" pitchFamily="2" charset="2"/>
              <a:buChar char="Ø"/>
            </a:pPr>
            <a:endParaRPr lang="es-AR" sz="3500" b="1" dirty="0"/>
          </a:p>
          <a:p>
            <a:pPr algn="just">
              <a:lnSpc>
                <a:spcPct val="90000"/>
              </a:lnSpc>
              <a:buFont typeface="Wingdings" pitchFamily="2" charset="2"/>
              <a:buChar char="Ø"/>
            </a:pPr>
            <a:r>
              <a:rPr lang="es-AR" sz="4300" b="1" dirty="0"/>
              <a:t>Incluir:</a:t>
            </a:r>
          </a:p>
          <a:p>
            <a:pPr lvl="0" algn="just">
              <a:lnSpc>
                <a:spcPct val="90000"/>
              </a:lnSpc>
              <a:buFont typeface="Wingdings" pitchFamily="2" charset="2"/>
              <a:buChar char="Ø"/>
            </a:pPr>
            <a:r>
              <a:rPr lang="es-AR" sz="3500" b="0" dirty="0"/>
              <a:t>MAL_ID</a:t>
            </a:r>
          </a:p>
          <a:p>
            <a:pPr lvl="0" algn="just">
              <a:lnSpc>
                <a:spcPct val="90000"/>
              </a:lnSpc>
              <a:buFont typeface="Wingdings" pitchFamily="2" charset="2"/>
              <a:buChar char="Ø"/>
            </a:pPr>
            <a:r>
              <a:rPr lang="es-AR" sz="3500" b="0" dirty="0"/>
              <a:t>Name</a:t>
            </a:r>
          </a:p>
          <a:p>
            <a:pPr lvl="0" algn="just">
              <a:lnSpc>
                <a:spcPct val="90000"/>
              </a:lnSpc>
              <a:buFont typeface="Wingdings" pitchFamily="2" charset="2"/>
              <a:buChar char="Ø"/>
            </a:pPr>
            <a:r>
              <a:rPr lang="es-AR" sz="3500" b="0" dirty="0"/>
              <a:t>Score</a:t>
            </a:r>
          </a:p>
          <a:p>
            <a:pPr lvl="0" algn="just">
              <a:lnSpc>
                <a:spcPct val="90000"/>
              </a:lnSpc>
              <a:buFont typeface="Wingdings" pitchFamily="2" charset="2"/>
              <a:buChar char="Ø"/>
            </a:pPr>
            <a:r>
              <a:rPr lang="es-AR" sz="3500" b="0" dirty="0"/>
              <a:t>Genres </a:t>
            </a:r>
          </a:p>
          <a:p>
            <a:pPr lvl="0" algn="just">
              <a:lnSpc>
                <a:spcPct val="90000"/>
              </a:lnSpc>
              <a:buFont typeface="Wingdings" pitchFamily="2" charset="2"/>
              <a:buChar char="Ø"/>
            </a:pPr>
            <a:r>
              <a:rPr lang="es-AR" sz="3500" b="0" dirty="0"/>
              <a:t>Type</a:t>
            </a:r>
          </a:p>
          <a:p>
            <a:pPr lvl="0" algn="just">
              <a:lnSpc>
                <a:spcPct val="90000"/>
              </a:lnSpc>
              <a:buFont typeface="Wingdings" pitchFamily="2" charset="2"/>
              <a:buChar char="Ø"/>
            </a:pPr>
            <a:r>
              <a:rPr lang="es-AR" sz="3500" b="0" dirty="0" err="1"/>
              <a:t>Episodes</a:t>
            </a:r>
            <a:endParaRPr lang="es-AR" sz="3500" b="0" dirty="0"/>
          </a:p>
          <a:p>
            <a:pPr lvl="0" algn="just">
              <a:lnSpc>
                <a:spcPct val="90000"/>
              </a:lnSpc>
              <a:buFont typeface="Wingdings" pitchFamily="2" charset="2"/>
              <a:buChar char="Ø"/>
            </a:pPr>
            <a:r>
              <a:rPr lang="es-AR" sz="3500" b="0" dirty="0"/>
              <a:t>Rating</a:t>
            </a:r>
          </a:p>
          <a:p>
            <a:pPr lvl="0" algn="just">
              <a:lnSpc>
                <a:spcPct val="90000"/>
              </a:lnSpc>
              <a:buFont typeface="Wingdings" pitchFamily="2" charset="2"/>
              <a:buChar char="Ø"/>
            </a:pPr>
            <a:r>
              <a:rPr lang="es-AR" sz="3500" b="0" dirty="0"/>
              <a:t>Members</a:t>
            </a:r>
            <a:endParaRPr lang="es-AR" sz="3500" b="1" dirty="0"/>
          </a:p>
          <a:p>
            <a:pPr algn="just">
              <a:lnSpc>
                <a:spcPct val="90000"/>
              </a:lnSpc>
              <a:buFont typeface="Wingdings" pitchFamily="2" charset="2"/>
              <a:buChar char="Ø"/>
            </a:pPr>
            <a:endParaRPr lang="es-AR" sz="3500" b="1" dirty="0"/>
          </a:p>
          <a:p>
            <a:pPr algn="just">
              <a:lnSpc>
                <a:spcPct val="90000"/>
              </a:lnSpc>
              <a:buFont typeface="Wingdings" pitchFamily="2" charset="2"/>
              <a:buChar char="Ø"/>
            </a:pPr>
            <a:endParaRPr lang="es-AR" sz="3500" b="1" dirty="0"/>
          </a:p>
          <a:p>
            <a:pPr algn="just">
              <a:lnSpc>
                <a:spcPct val="90000"/>
              </a:lnSpc>
              <a:buFont typeface="Wingdings" pitchFamily="2" charset="2"/>
              <a:buChar char="Ø"/>
            </a:pPr>
            <a:r>
              <a:rPr lang="es-AR" sz="4300" dirty="0"/>
              <a:t>Excluir:</a:t>
            </a:r>
          </a:p>
          <a:p>
            <a:pPr lvl="0" algn="just">
              <a:lnSpc>
                <a:spcPct val="90000"/>
              </a:lnSpc>
              <a:buFont typeface="Wingdings" pitchFamily="2" charset="2"/>
              <a:buChar char="Ø"/>
            </a:pPr>
            <a:r>
              <a:rPr lang="es-AR" sz="3500" b="0" dirty="0"/>
              <a:t>English name y Japanese name</a:t>
            </a:r>
          </a:p>
          <a:p>
            <a:pPr lvl="0" algn="just">
              <a:lnSpc>
                <a:spcPct val="90000"/>
              </a:lnSpc>
              <a:buFont typeface="Wingdings" pitchFamily="2" charset="2"/>
              <a:buChar char="Ø"/>
            </a:pPr>
            <a:r>
              <a:rPr lang="es-AR" sz="3500" b="0" dirty="0" err="1"/>
              <a:t>ired</a:t>
            </a:r>
            <a:r>
              <a:rPr lang="es-AR" sz="3500" b="0" dirty="0"/>
              <a:t> y Premiered</a:t>
            </a:r>
            <a:endParaRPr lang="es-AR" sz="3500" dirty="0"/>
          </a:p>
          <a:p>
            <a:pPr lvl="0" algn="just">
              <a:lnSpc>
                <a:spcPct val="90000"/>
              </a:lnSpc>
              <a:buFont typeface="Wingdings" pitchFamily="2" charset="2"/>
              <a:buChar char="Ø"/>
            </a:pPr>
            <a:r>
              <a:rPr lang="es-AR" sz="3500" b="0" dirty="0"/>
              <a:t>Producers / Licensors / Studios / Source / Duration</a:t>
            </a:r>
          </a:p>
          <a:p>
            <a:pPr lvl="0" algn="just">
              <a:lnSpc>
                <a:spcPct val="90000"/>
              </a:lnSpc>
              <a:buFont typeface="Wingdings" pitchFamily="2" charset="2"/>
              <a:buChar char="Ø"/>
            </a:pPr>
            <a:r>
              <a:rPr lang="es-AR" sz="3500" b="0" dirty="0"/>
              <a:t>Ranked / Popularity/ Favorites / Watching / Completed / On-Hold / Dropped / Plan to Watch</a:t>
            </a:r>
            <a:endParaRPr lang="es-AR" sz="3500" dirty="0"/>
          </a:p>
          <a:p>
            <a:pPr lvl="0" algn="just">
              <a:lnSpc>
                <a:spcPct val="90000"/>
              </a:lnSpc>
              <a:buFont typeface="Wingdings" pitchFamily="2" charset="2"/>
              <a:buChar char="Ø"/>
            </a:pPr>
            <a:r>
              <a:rPr lang="es-AR" sz="3500" b="0" dirty="0"/>
              <a:t>Score-10 a Score-1</a:t>
            </a:r>
            <a:endParaRPr lang="es-AR" sz="3500" dirty="0"/>
          </a:p>
          <a:p>
            <a:endParaRPr lang="es-AR" dirty="0"/>
          </a:p>
        </p:txBody>
      </p:sp>
      <p:sp>
        <p:nvSpPr>
          <p:cNvPr id="4" name="CuadroTexto 3">
            <a:extLst>
              <a:ext uri="{FF2B5EF4-FFF2-40B4-BE49-F238E27FC236}">
                <a16:creationId xmlns:a16="http://schemas.microsoft.com/office/drawing/2014/main" id="{CD191630-04B9-AF30-1DF1-054A101FE4B6}"/>
              </a:ext>
            </a:extLst>
          </p:cNvPr>
          <p:cNvSpPr txBox="1"/>
          <p:nvPr/>
        </p:nvSpPr>
        <p:spPr>
          <a:xfrm>
            <a:off x="680583" y="4070959"/>
            <a:ext cx="5043812" cy="461665"/>
          </a:xfrm>
          <a:prstGeom prst="rect">
            <a:avLst/>
          </a:prstGeom>
          <a:noFill/>
        </p:spPr>
        <p:txBody>
          <a:bodyPr wrap="square" rtlCol="0">
            <a:spAutoFit/>
          </a:bodyPr>
          <a:lstStyle/>
          <a:p>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anime_with</a:t>
            </a:r>
            <a:r>
              <a:rPr lang="es-AR" sz="2400" dirty="0">
                <a:solidFill>
                  <a:srgbClr val="90C226"/>
                </a:solidFill>
                <a:latin typeface="Trebuchet MS" panose="020B0603020202020204"/>
                <a:ea typeface="+mj-ea"/>
                <a:cs typeface="+mj-cs"/>
              </a:rPr>
              <a:t>_</a:t>
            </a:r>
            <a:r>
              <a:rPr lang="es-AR" sz="2400" dirty="0" err="1">
                <a:solidFill>
                  <a:srgbClr val="90C226"/>
                </a:solidFill>
                <a:latin typeface="Trebuchet MS" panose="020B0603020202020204"/>
                <a:ea typeface="+mj-ea"/>
                <a:cs typeface="+mj-cs"/>
              </a:rPr>
              <a:t>synopsis</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endParaRPr lang="es-AR" sz="2400" dirty="0">
              <a:latin typeface="+mj-lt"/>
            </a:endParaRPr>
          </a:p>
        </p:txBody>
      </p:sp>
      <p:sp>
        <p:nvSpPr>
          <p:cNvPr id="5" name="CuadroTexto 4">
            <a:extLst>
              <a:ext uri="{FF2B5EF4-FFF2-40B4-BE49-F238E27FC236}">
                <a16:creationId xmlns:a16="http://schemas.microsoft.com/office/drawing/2014/main" id="{CF840734-99C2-C825-469E-4EFA4EA98381}"/>
              </a:ext>
            </a:extLst>
          </p:cNvPr>
          <p:cNvSpPr txBox="1"/>
          <p:nvPr/>
        </p:nvSpPr>
        <p:spPr>
          <a:xfrm>
            <a:off x="676405" y="4684734"/>
            <a:ext cx="5323562" cy="523220"/>
          </a:xfrm>
          <a:prstGeom prst="rect">
            <a:avLst/>
          </a:prstGeom>
          <a:noFill/>
        </p:spPr>
        <p:txBody>
          <a:bodyPr wrap="square" rtlCol="0">
            <a:spAutoFit/>
          </a:bodyPr>
          <a:lstStyle/>
          <a:p>
            <a:pPr marL="171450" indent="-171450">
              <a:buFont typeface="Wingdings" pitchFamily="2" charset="2"/>
              <a:buChar char="Ø"/>
            </a:pPr>
            <a:r>
              <a:rPr lang="es-AR" sz="1400" dirty="0">
                <a:effectLst/>
              </a:rPr>
              <a:t>MAL_ID / Name / Score / Genres = ya están consideradas en </a:t>
            </a:r>
            <a:r>
              <a:rPr lang="es-AR" sz="1400" dirty="0" err="1">
                <a:effectLst/>
              </a:rPr>
              <a:t>anime.csv</a:t>
            </a:r>
            <a:r>
              <a:rPr lang="es-AR" sz="1400" dirty="0">
                <a:effectLst/>
              </a:rPr>
              <a:t> </a:t>
            </a:r>
          </a:p>
        </p:txBody>
      </p:sp>
    </p:spTree>
    <p:extLst>
      <p:ext uri="{BB962C8B-B14F-4D97-AF65-F5344CB8AC3E}">
        <p14:creationId xmlns:p14="http://schemas.microsoft.com/office/powerpoint/2010/main" val="427192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DE233-6219-248A-AFFC-5B8819C7F8FD}"/>
              </a:ext>
            </a:extLst>
          </p:cNvPr>
          <p:cNvSpPr>
            <a:spLocks noGrp="1"/>
          </p:cNvSpPr>
          <p:nvPr>
            <p:ph type="title"/>
          </p:nvPr>
        </p:nvSpPr>
        <p:spPr>
          <a:xfrm>
            <a:off x="677334" y="609600"/>
            <a:ext cx="4245395" cy="630477"/>
          </a:xfrm>
        </p:spPr>
        <p:txBody>
          <a:bodyPr>
            <a:normAutofit fontScale="90000"/>
          </a:bodyPr>
          <a:lstStyle/>
          <a:p>
            <a:r>
              <a:rPr lang="es-AR" sz="2400" dirty="0"/>
              <a:t>Para </a:t>
            </a:r>
            <a:r>
              <a:rPr lang="es-AR" sz="2400" dirty="0" err="1"/>
              <a:t>anime_with_synopsis.csv</a:t>
            </a:r>
            <a:r>
              <a:rPr lang="es-AR" sz="2400" dirty="0"/>
              <a:t>: </a:t>
            </a:r>
            <a:r>
              <a:rPr lang="es-AR" sz="2300" dirty="0">
                <a:solidFill>
                  <a:schemeClr val="tx1"/>
                </a:solidFill>
              </a:rPr>
              <a:t>:</a:t>
            </a:r>
            <a:br>
              <a:rPr lang="es-AR" sz="2300" dirty="0">
                <a:solidFill>
                  <a:schemeClr val="tx1"/>
                </a:solidFill>
              </a:rPr>
            </a:br>
            <a:r>
              <a:rPr lang="es-AR" sz="2300" dirty="0">
                <a:solidFill>
                  <a:schemeClr val="tx1"/>
                </a:solidFill>
              </a:rPr>
              <a:t>I</a:t>
            </a:r>
            <a:br>
              <a:rPr lang="es-AR" sz="2300" dirty="0">
                <a:solidFill>
                  <a:schemeClr val="tx1"/>
                </a:solidFill>
              </a:rPr>
            </a:br>
            <a:endParaRPr lang="es-AR" sz="2300" dirty="0">
              <a:solidFill>
                <a:schemeClr val="tx1"/>
              </a:solidFill>
            </a:endParaRPr>
          </a:p>
        </p:txBody>
      </p:sp>
      <p:sp>
        <p:nvSpPr>
          <p:cNvPr id="3" name="Marcador de contenido 2">
            <a:extLst>
              <a:ext uri="{FF2B5EF4-FFF2-40B4-BE49-F238E27FC236}">
                <a16:creationId xmlns:a16="http://schemas.microsoft.com/office/drawing/2014/main" id="{607D6BCB-878F-44E4-A66B-20CA1327CF89}"/>
              </a:ext>
            </a:extLst>
          </p:cNvPr>
          <p:cNvSpPr>
            <a:spLocks noGrp="1"/>
          </p:cNvSpPr>
          <p:nvPr>
            <p:ph idx="1"/>
          </p:nvPr>
        </p:nvSpPr>
        <p:spPr>
          <a:xfrm>
            <a:off x="624395" y="1371449"/>
            <a:ext cx="8596668" cy="3880773"/>
          </a:xfrm>
        </p:spPr>
        <p:txBody>
          <a:bodyPr>
            <a:normAutofit fontScale="70000" lnSpcReduction="20000"/>
          </a:bodyPr>
          <a:lstStyle/>
          <a:p>
            <a:r>
              <a:rPr lang="es-AR" sz="1800" dirty="0">
                <a:solidFill>
                  <a:schemeClr val="tx1"/>
                </a:solidFill>
              </a:rPr>
              <a:t>MAL_ID / Name / Score / Genres = ya </a:t>
            </a:r>
            <a:r>
              <a:rPr lang="es-AR" sz="1800" dirty="0" err="1">
                <a:solidFill>
                  <a:schemeClr val="tx1"/>
                </a:solidFill>
              </a:rPr>
              <a:t>estan</a:t>
            </a:r>
            <a:r>
              <a:rPr lang="es-AR" sz="1800" dirty="0">
                <a:solidFill>
                  <a:schemeClr val="tx1"/>
                </a:solidFill>
              </a:rPr>
              <a:t> consideradas en </a:t>
            </a:r>
            <a:r>
              <a:rPr lang="es-AR" sz="1800" dirty="0" err="1">
                <a:solidFill>
                  <a:schemeClr val="tx1"/>
                </a:solidFill>
              </a:rPr>
              <a:t>anime.csv</a:t>
            </a:r>
            <a:endParaRPr lang="es-AR" dirty="0"/>
          </a:p>
          <a:p>
            <a:r>
              <a:rPr lang="es-AR" dirty="0"/>
              <a:t>Columna </a:t>
            </a:r>
            <a:r>
              <a:rPr lang="es-AR" dirty="0" err="1"/>
              <a:t>Synopsis</a:t>
            </a:r>
            <a:r>
              <a:rPr lang="es-AR" dirty="0"/>
              <a:t>:</a:t>
            </a:r>
          </a:p>
          <a:p>
            <a:pPr marL="0" indent="0">
              <a:buNone/>
            </a:pPr>
            <a:r>
              <a:rPr lang="es-AR" dirty="0"/>
              <a:t>1) Filtrado Basado en Contenido: La sinopsis de un anime es una rica fuente de información textual que puede ser utilizada para técnicas de filtrado basado en contenido. Al analizar la sinopsis, se pueden extraer características importantes del contenido del anime, como temas, ambiente o elementos de la trama, que pueden no estar capturados en otros campos como el género.</a:t>
            </a:r>
          </a:p>
          <a:p>
            <a:pPr marL="0" indent="0">
              <a:buNone/>
            </a:pPr>
            <a:br>
              <a:rPr lang="es-AR" dirty="0"/>
            </a:br>
            <a:r>
              <a:rPr lang="es-AR" dirty="0"/>
              <a:t>2) Natural </a:t>
            </a:r>
            <a:r>
              <a:rPr lang="es-AR" dirty="0" err="1"/>
              <a:t>Language</a:t>
            </a:r>
            <a:r>
              <a:rPr lang="es-AR" dirty="0"/>
              <a:t> Processing (NLP): Con los avances en NLP, se pueden utilizar técnicas como el análisis de sentimientos, la extracción de entidades nombradas o la vectorización de texto (por ejemplo, TF-IDF o </a:t>
            </a:r>
            <a:r>
              <a:rPr lang="es-AR" dirty="0" err="1"/>
              <a:t>embeddings</a:t>
            </a:r>
            <a:r>
              <a:rPr lang="es-AR" dirty="0"/>
              <a:t> de palabras) para capturar la esencia de la sinopsis y utilizarla para recomendar animes similares a los usuarios en términos de narrativa y estilo.</a:t>
            </a:r>
          </a:p>
          <a:p>
            <a:pPr marL="0" indent="0">
              <a:buNone/>
            </a:pPr>
            <a:br>
              <a:rPr lang="es-AR" dirty="0"/>
            </a:br>
            <a:r>
              <a:rPr lang="es-AR" dirty="0"/>
              <a:t>3) </a:t>
            </a:r>
            <a:r>
              <a:rPr lang="es-AR" dirty="0" err="1"/>
              <a:t>Cold</a:t>
            </a:r>
            <a:r>
              <a:rPr lang="es-AR" dirty="0"/>
              <a:t> </a:t>
            </a:r>
            <a:r>
              <a:rPr lang="es-AR" dirty="0" err="1"/>
              <a:t>Start</a:t>
            </a:r>
            <a:r>
              <a:rPr lang="es-AR" dirty="0"/>
              <a:t>: Para usuarios nuevos o animes con pocos ratings, la sinopsis puede ser útil para hacer recomendaciones iniciales antes de que haya suficientes datos de interacciones.</a:t>
            </a:r>
          </a:p>
          <a:p>
            <a:pPr marL="0" indent="0">
              <a:buNone/>
            </a:pPr>
            <a:br>
              <a:rPr lang="es-AR" b="1" dirty="0"/>
            </a:br>
            <a:r>
              <a:rPr lang="es-AR" b="1" dirty="0"/>
              <a:t>Dado que su objetivo es crear un sistema que genere recomendaciones personalizadas para todos los usuarios, incluyendo aquellos sin historial de visualización, la columna "</a:t>
            </a:r>
            <a:r>
              <a:rPr lang="es-AR" b="1" dirty="0" err="1"/>
              <a:t>synopsis</a:t>
            </a:r>
            <a:r>
              <a:rPr lang="es-AR" b="1" dirty="0"/>
              <a:t>" podría ser muy valiosa, especialmente para el filtrado basado en contenido y para abordar el problema de </a:t>
            </a:r>
            <a:r>
              <a:rPr lang="es-AR" b="1" dirty="0" err="1"/>
              <a:t>cold</a:t>
            </a:r>
            <a:r>
              <a:rPr lang="es-AR" b="1" dirty="0"/>
              <a:t> </a:t>
            </a:r>
            <a:r>
              <a:rPr lang="es-AR" b="1" dirty="0" err="1"/>
              <a:t>start</a:t>
            </a:r>
            <a:r>
              <a:rPr lang="es-AR" b="1" dirty="0"/>
              <a:t>. Por lo tanto, vamos a conservar la columna "</a:t>
            </a:r>
            <a:r>
              <a:rPr lang="es-AR" b="1" dirty="0" err="1"/>
              <a:t>synopsis</a:t>
            </a:r>
            <a:r>
              <a:rPr lang="es-AR" b="1" dirty="0"/>
              <a:t>" en el modelo.</a:t>
            </a:r>
          </a:p>
          <a:p>
            <a:endParaRPr lang="es-AR" dirty="0"/>
          </a:p>
        </p:txBody>
      </p:sp>
    </p:spTree>
    <p:extLst>
      <p:ext uri="{BB962C8B-B14F-4D97-AF65-F5344CB8AC3E}">
        <p14:creationId xmlns:p14="http://schemas.microsoft.com/office/powerpoint/2010/main" val="23181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2CC07-6866-E9CC-1D34-04349A2CA946}"/>
              </a:ext>
            </a:extLst>
          </p:cNvPr>
          <p:cNvSpPr>
            <a:spLocks noGrp="1"/>
          </p:cNvSpPr>
          <p:nvPr>
            <p:ph type="title"/>
          </p:nvPr>
        </p:nvSpPr>
        <p:spPr>
          <a:xfrm>
            <a:off x="677334" y="609601"/>
            <a:ext cx="4884222" cy="417534"/>
          </a:xfrm>
        </p:spPr>
        <p:txBody>
          <a:bodyPr>
            <a:normAutofit fontScale="90000"/>
          </a:bodyPr>
          <a:lstStyle/>
          <a:p>
            <a:r>
              <a:rPr lang="es-AR" sz="2700" dirty="0"/>
              <a:t>Para </a:t>
            </a:r>
            <a:r>
              <a:rPr lang="es-AR" sz="2700" dirty="0" err="1"/>
              <a:t>animelist.csv</a:t>
            </a:r>
            <a:r>
              <a:rPr lang="es-AR" sz="2700" dirty="0"/>
              <a:t>:</a:t>
            </a:r>
            <a:br>
              <a:rPr lang="es-AR" dirty="0"/>
            </a:br>
            <a:endParaRPr lang="es-AR" dirty="0"/>
          </a:p>
        </p:txBody>
      </p:sp>
      <p:sp>
        <p:nvSpPr>
          <p:cNvPr id="3" name="Marcador de contenido 2">
            <a:extLst>
              <a:ext uri="{FF2B5EF4-FFF2-40B4-BE49-F238E27FC236}">
                <a16:creationId xmlns:a16="http://schemas.microsoft.com/office/drawing/2014/main" id="{1BB40473-2BF0-467A-D5EE-7594FCA6B9CB}"/>
              </a:ext>
            </a:extLst>
          </p:cNvPr>
          <p:cNvSpPr>
            <a:spLocks noGrp="1"/>
          </p:cNvSpPr>
          <p:nvPr>
            <p:ph idx="1"/>
          </p:nvPr>
        </p:nvSpPr>
        <p:spPr>
          <a:xfrm>
            <a:off x="677335" y="1158509"/>
            <a:ext cx="4884221" cy="2411410"/>
          </a:xfrm>
        </p:spPr>
        <p:txBody>
          <a:bodyPr>
            <a:normAutofit fontScale="85000" lnSpcReduction="20000"/>
          </a:bodyPr>
          <a:lstStyle/>
          <a:p>
            <a:pPr marL="0" indent="0">
              <a:buNone/>
            </a:pPr>
            <a:endParaRPr lang="es-AR" sz="1300" b="1" dirty="0"/>
          </a:p>
          <a:p>
            <a:pPr marL="0" indent="0">
              <a:buNone/>
            </a:pPr>
            <a:r>
              <a:rPr lang="es-AR" sz="1300" b="1" dirty="0"/>
              <a:t>Incluir:</a:t>
            </a:r>
          </a:p>
          <a:p>
            <a:r>
              <a:rPr lang="es-AR" sz="1300" dirty="0" err="1"/>
              <a:t>user_id</a:t>
            </a:r>
            <a:r>
              <a:rPr lang="es-AR" sz="1300" dirty="0"/>
              <a:t>: Para asociar datos al usuario específico.</a:t>
            </a:r>
          </a:p>
          <a:p>
            <a:r>
              <a:rPr lang="es-AR" sz="1300" dirty="0" err="1"/>
              <a:t>anime_id</a:t>
            </a:r>
            <a:r>
              <a:rPr lang="es-AR" sz="1300" dirty="0"/>
              <a:t>: Para relacionar con la información del anime.</a:t>
            </a:r>
          </a:p>
          <a:p>
            <a:r>
              <a:rPr lang="es-AR" sz="1300" dirty="0"/>
              <a:t>score: Como reflejo de la valoración del usuario.</a:t>
            </a:r>
          </a:p>
          <a:p>
            <a:r>
              <a:rPr lang="es-AR" sz="1300" dirty="0" err="1"/>
              <a:t>watching_status</a:t>
            </a:r>
            <a:r>
              <a:rPr lang="es-AR" sz="1300" dirty="0"/>
              <a:t>: Para filtrar animes en el conjunto de entrenamiento y prueba.</a:t>
            </a:r>
          </a:p>
          <a:p>
            <a:pPr marL="0" indent="0">
              <a:buNone/>
            </a:pPr>
            <a:r>
              <a:rPr lang="es-AR" sz="1300" b="1" dirty="0"/>
              <a:t>Excluir:</a:t>
            </a:r>
          </a:p>
          <a:p>
            <a:r>
              <a:rPr lang="es-AR" sz="1300" dirty="0" err="1"/>
              <a:t>watched_episodes</a:t>
            </a:r>
            <a:r>
              <a:rPr lang="es-AR" sz="1300" dirty="0"/>
              <a:t>: Puede ser redundante si el estado de visualización está completo.</a:t>
            </a:r>
          </a:p>
        </p:txBody>
      </p:sp>
      <p:sp>
        <p:nvSpPr>
          <p:cNvPr id="4" name="CuadroTexto 3">
            <a:extLst>
              <a:ext uri="{FF2B5EF4-FFF2-40B4-BE49-F238E27FC236}">
                <a16:creationId xmlns:a16="http://schemas.microsoft.com/office/drawing/2014/main" id="{B7AAFE2D-789B-BB69-D074-12037BBBC902}"/>
              </a:ext>
            </a:extLst>
          </p:cNvPr>
          <p:cNvSpPr txBox="1"/>
          <p:nvPr/>
        </p:nvSpPr>
        <p:spPr>
          <a:xfrm>
            <a:off x="5561556" y="584991"/>
            <a:ext cx="5110619" cy="1292662"/>
          </a:xfrm>
          <a:prstGeom prst="rect">
            <a:avLst/>
          </a:prstGeom>
          <a:noFill/>
        </p:spPr>
        <p:txBody>
          <a:bodyPr wrap="square" rtlCol="0">
            <a:spAutoFit/>
          </a:bodyPr>
          <a:lstStyle/>
          <a:p>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lang="es-AR" sz="2400" dirty="0" err="1">
                <a:solidFill>
                  <a:srgbClr val="90C226"/>
                </a:solidFill>
                <a:latin typeface="Trebuchet MS" panose="020B0603020202020204"/>
                <a:ea typeface="+mj-ea"/>
                <a:cs typeface="+mj-cs"/>
              </a:rPr>
              <a:t>rating_complete</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br>
              <a:rPr lang="es-AR" dirty="0"/>
            </a:br>
            <a:endParaRPr lang="es-AR" dirty="0"/>
          </a:p>
          <a:p>
            <a:r>
              <a:rPr lang="es-AR" sz="1100" b="1" dirty="0"/>
              <a:t>Incluir:</a:t>
            </a:r>
          </a:p>
          <a:p>
            <a:r>
              <a:rPr lang="es-AR" sz="1100" dirty="0"/>
              <a:t>Todas las columnas (</a:t>
            </a:r>
            <a:r>
              <a:rPr lang="es-AR" sz="1100" dirty="0" err="1"/>
              <a:t>user_id</a:t>
            </a:r>
            <a:r>
              <a:rPr lang="es-AR" sz="1100" dirty="0"/>
              <a:t>, </a:t>
            </a:r>
            <a:r>
              <a:rPr lang="es-AR" sz="1100" dirty="0" err="1"/>
              <a:t>anime_id</a:t>
            </a:r>
            <a:r>
              <a:rPr lang="es-AR" sz="1100" dirty="0"/>
              <a:t>, rating): Son cruciales para el entrenamiento y la evaluación del modelo de recomendación.</a:t>
            </a:r>
          </a:p>
        </p:txBody>
      </p:sp>
      <p:sp>
        <p:nvSpPr>
          <p:cNvPr id="7" name="CuadroTexto 6">
            <a:extLst>
              <a:ext uri="{FF2B5EF4-FFF2-40B4-BE49-F238E27FC236}">
                <a16:creationId xmlns:a16="http://schemas.microsoft.com/office/drawing/2014/main" id="{FAFF0CAE-32A7-6047-D7E7-96D50E63C03A}"/>
              </a:ext>
            </a:extLst>
          </p:cNvPr>
          <p:cNvSpPr txBox="1"/>
          <p:nvPr/>
        </p:nvSpPr>
        <p:spPr>
          <a:xfrm>
            <a:off x="901874" y="4283901"/>
            <a:ext cx="4359058" cy="600164"/>
          </a:xfrm>
          <a:prstGeom prst="rect">
            <a:avLst/>
          </a:prstGeom>
          <a:noFill/>
        </p:spPr>
        <p:txBody>
          <a:bodyPr wrap="square" rtlCol="0">
            <a:spAutoFit/>
          </a:bodyPr>
          <a:lstStyle/>
          <a:p>
            <a:r>
              <a:rPr lang="es-AR" sz="1100" b="1" dirty="0"/>
              <a:t>Incluir:</a:t>
            </a:r>
          </a:p>
          <a:p>
            <a:r>
              <a:rPr lang="es-AR" sz="1100" dirty="0"/>
              <a:t>status y </a:t>
            </a:r>
            <a:r>
              <a:rPr lang="es-AR" sz="1100" dirty="0" err="1"/>
              <a:t>description</a:t>
            </a:r>
            <a:r>
              <a:rPr lang="es-AR" sz="1100" dirty="0"/>
              <a:t>: Para interpretar los estados de visualización y filtrar recomendaciones.</a:t>
            </a:r>
          </a:p>
        </p:txBody>
      </p:sp>
      <p:sp>
        <p:nvSpPr>
          <p:cNvPr id="9" name="CuadroTexto 8">
            <a:extLst>
              <a:ext uri="{FF2B5EF4-FFF2-40B4-BE49-F238E27FC236}">
                <a16:creationId xmlns:a16="http://schemas.microsoft.com/office/drawing/2014/main" id="{EFAE5708-54DF-D5F3-470C-4E1D58E78B67}"/>
              </a:ext>
            </a:extLst>
          </p:cNvPr>
          <p:cNvSpPr txBox="1"/>
          <p:nvPr/>
        </p:nvSpPr>
        <p:spPr>
          <a:xfrm>
            <a:off x="901874" y="3742244"/>
            <a:ext cx="4884221" cy="461665"/>
          </a:xfrm>
          <a:prstGeom prst="rect">
            <a:avLst/>
          </a:prstGeom>
          <a:noFill/>
        </p:spPr>
        <p:txBody>
          <a:bodyPr wrap="square" rtlCol="0">
            <a:spAutoFit/>
          </a:bodyPr>
          <a:lstStyle/>
          <a:p>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Para </a:t>
            </a:r>
            <a:r>
              <a:rPr lang="es-AR" sz="2400" dirty="0" err="1">
                <a:solidFill>
                  <a:srgbClr val="90C226"/>
                </a:solidFill>
                <a:latin typeface="Trebuchet MS" panose="020B0603020202020204"/>
                <a:ea typeface="+mj-ea"/>
                <a:cs typeface="+mj-cs"/>
              </a:rPr>
              <a:t>watching_complete</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r>
              <a:rPr kumimoji="0" lang="es-AR" sz="2400" b="0" i="0" u="none" strike="noStrike" kern="1200" cap="none" spc="0" normalizeH="0" baseline="0" noProof="0" dirty="0" err="1">
                <a:ln>
                  <a:noFill/>
                </a:ln>
                <a:solidFill>
                  <a:srgbClr val="90C226"/>
                </a:solidFill>
                <a:effectLst/>
                <a:uLnTx/>
                <a:uFillTx/>
                <a:latin typeface="Trebuchet MS" panose="020B0603020202020204"/>
                <a:ea typeface="+mj-ea"/>
                <a:cs typeface="+mj-cs"/>
              </a:rPr>
              <a:t>csv</a:t>
            </a:r>
            <a:r>
              <a:rPr kumimoji="0" lang="es-AR" sz="2400" b="0" i="0" u="none" strike="noStrike" kern="1200" cap="none" spc="0" normalizeH="0" baseline="0" noProof="0" dirty="0">
                <a:ln>
                  <a:noFill/>
                </a:ln>
                <a:solidFill>
                  <a:srgbClr val="90C226"/>
                </a:solidFill>
                <a:effectLst/>
                <a:uLnTx/>
                <a:uFillTx/>
                <a:latin typeface="Trebuchet MS" panose="020B0603020202020204"/>
                <a:ea typeface="+mj-ea"/>
                <a:cs typeface="+mj-cs"/>
              </a:rPr>
              <a:t>:</a:t>
            </a:r>
            <a:endParaRPr lang="es-AR" dirty="0"/>
          </a:p>
        </p:txBody>
      </p:sp>
    </p:spTree>
    <p:extLst>
      <p:ext uri="{BB962C8B-B14F-4D97-AF65-F5344CB8AC3E}">
        <p14:creationId xmlns:p14="http://schemas.microsoft.com/office/powerpoint/2010/main" val="360984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94277-2F89-06CC-6ABE-CFEE36A2CCD9}"/>
              </a:ext>
            </a:extLst>
          </p:cNvPr>
          <p:cNvSpPr>
            <a:spLocks noGrp="1"/>
          </p:cNvSpPr>
          <p:nvPr>
            <p:ph type="title"/>
          </p:nvPr>
        </p:nvSpPr>
        <p:spPr/>
        <p:txBody>
          <a:bodyPr>
            <a:normAutofit/>
          </a:bodyPr>
          <a:lstStyle/>
          <a:p>
            <a:br>
              <a:rPr lang="es-AR" sz="3600" dirty="0"/>
            </a:br>
            <a:endParaRPr lang="es-AR" dirty="0"/>
          </a:p>
        </p:txBody>
      </p:sp>
      <p:sp>
        <p:nvSpPr>
          <p:cNvPr id="3" name="Marcador de contenido 2">
            <a:extLst>
              <a:ext uri="{FF2B5EF4-FFF2-40B4-BE49-F238E27FC236}">
                <a16:creationId xmlns:a16="http://schemas.microsoft.com/office/drawing/2014/main" id="{67B0CABA-CE84-11F7-1578-362EEB15A3D2}"/>
              </a:ext>
            </a:extLst>
          </p:cNvPr>
          <p:cNvSpPr>
            <a:spLocks noGrp="1"/>
          </p:cNvSpPr>
          <p:nvPr>
            <p:ph idx="1"/>
          </p:nvPr>
        </p:nvSpPr>
        <p:spPr>
          <a:xfrm>
            <a:off x="677334" y="1158507"/>
            <a:ext cx="8596668" cy="5342501"/>
          </a:xfrm>
        </p:spPr>
        <p:txBody>
          <a:bodyPr>
            <a:normAutofit/>
          </a:bodyPr>
          <a:lstStyle/>
          <a:p>
            <a:r>
              <a:rPr lang="es-AR" dirty="0"/>
              <a:t>El objetivo es personalizar las recomendaciones basadas en las calificaciones individuales de los usuarios, por lo que debemos considerar </a:t>
            </a:r>
            <a:r>
              <a:rPr lang="es-AR" dirty="0" err="1"/>
              <a:t>rating_x</a:t>
            </a:r>
            <a:r>
              <a:rPr lang="es-AR" dirty="0"/>
              <a:t> o </a:t>
            </a:r>
            <a:r>
              <a:rPr lang="es-AR" dirty="0" err="1"/>
              <a:t>rating_y</a:t>
            </a:r>
            <a:r>
              <a:rPr lang="es-AR" dirty="0"/>
              <a:t>. Aquí, </a:t>
            </a:r>
            <a:r>
              <a:rPr lang="es-AR" dirty="0" err="1"/>
              <a:t>rating_y</a:t>
            </a:r>
            <a:r>
              <a:rPr lang="es-AR" dirty="0"/>
              <a:t> podría ser más relevante ya que refleja las calificaciones de usuarios que completaron el anime, lo que indica una evaluación más informada.</a:t>
            </a:r>
          </a:p>
          <a:p>
            <a:br>
              <a:rPr lang="es-AR" dirty="0"/>
            </a:br>
            <a:r>
              <a:rPr lang="es-AR" dirty="0"/>
              <a:t>Dado que </a:t>
            </a:r>
            <a:r>
              <a:rPr lang="es-AR" dirty="0" err="1"/>
              <a:t>rating_complete.csv</a:t>
            </a:r>
            <a:r>
              <a:rPr lang="es-AR" dirty="0"/>
              <a:t> es un subconjunto de </a:t>
            </a:r>
            <a:r>
              <a:rPr lang="es-AR" dirty="0" err="1"/>
              <a:t>animelist.csv</a:t>
            </a:r>
            <a:r>
              <a:rPr lang="es-AR" dirty="0"/>
              <a:t> y solo incluye calificaciones de animes vistos completamente, </a:t>
            </a:r>
            <a:r>
              <a:rPr lang="es-AR" dirty="0" err="1"/>
              <a:t>rating_y</a:t>
            </a:r>
            <a:r>
              <a:rPr lang="es-AR" dirty="0"/>
              <a:t> podría ser la opción más robusta para un sistema de recomendación personalizado. Sin embargo, si un usuario no ha completado un anime (por ejemplo, si solo lo ha empezado o lo ha abandonado), entonces </a:t>
            </a:r>
            <a:r>
              <a:rPr lang="es-AR" dirty="0" err="1"/>
              <a:t>rating_x</a:t>
            </a:r>
            <a:r>
              <a:rPr lang="es-AR" dirty="0"/>
              <a:t> sería la única calificación disponible de ese usuario para ese anime. En esos casos, podrías considerar usar </a:t>
            </a:r>
            <a:r>
              <a:rPr lang="es-AR" dirty="0" err="1"/>
              <a:t>rating_x</a:t>
            </a:r>
            <a:r>
              <a:rPr lang="es-AR" dirty="0"/>
              <a:t> como un respaldo cuando </a:t>
            </a:r>
            <a:r>
              <a:rPr lang="es-AR" dirty="0" err="1"/>
              <a:t>rating_y</a:t>
            </a:r>
            <a:r>
              <a:rPr lang="es-AR" dirty="0"/>
              <a:t> no esté disponible.</a:t>
            </a:r>
          </a:p>
          <a:p>
            <a:br>
              <a:rPr lang="es-AR" dirty="0"/>
            </a:br>
            <a:r>
              <a:rPr lang="es-AR" dirty="0"/>
              <a:t>Usaremos los tres campos de manera efectiva para desarrollar un sistema de recomendación personalizado que pueda atender tanto a usuarios con historial como a aquellos sin él.</a:t>
            </a:r>
          </a:p>
          <a:p>
            <a:pPr marL="0" indent="0">
              <a:buNone/>
            </a:pPr>
            <a:endParaRPr lang="es-AR" dirty="0"/>
          </a:p>
        </p:txBody>
      </p:sp>
    </p:spTree>
    <p:extLst>
      <p:ext uri="{BB962C8B-B14F-4D97-AF65-F5344CB8AC3E}">
        <p14:creationId xmlns:p14="http://schemas.microsoft.com/office/powerpoint/2010/main" val="221955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8C922-8105-AC6A-07A7-07DD45EE64CF}"/>
              </a:ext>
            </a:extLst>
          </p:cNvPr>
          <p:cNvSpPr>
            <a:spLocks noGrp="1"/>
          </p:cNvSpPr>
          <p:nvPr>
            <p:ph type="title"/>
          </p:nvPr>
        </p:nvSpPr>
        <p:spPr/>
        <p:txBody>
          <a:bodyPr>
            <a:normAutofit/>
          </a:bodyPr>
          <a:lstStyle/>
          <a:p>
            <a:r>
              <a:rPr lang="es-AR" dirty="0"/>
              <a:t>Análisis Exploratorio de Datos (EDA)</a:t>
            </a:r>
            <a:br>
              <a:rPr lang="es-AR" b="0" dirty="0">
                <a:solidFill>
                  <a:srgbClr val="D4D4D4"/>
                </a:solidFill>
                <a:effectLst/>
                <a:latin typeface="Courier New" panose="02070309020205020404" pitchFamily="49" charset="0"/>
              </a:rPr>
            </a:br>
            <a:endParaRPr lang="es-AR" dirty="0"/>
          </a:p>
        </p:txBody>
      </p:sp>
      <p:sp>
        <p:nvSpPr>
          <p:cNvPr id="3" name="Marcador de contenido 2">
            <a:extLst>
              <a:ext uri="{FF2B5EF4-FFF2-40B4-BE49-F238E27FC236}">
                <a16:creationId xmlns:a16="http://schemas.microsoft.com/office/drawing/2014/main" id="{17710344-F982-2CC4-E8D7-3500BCD082C7}"/>
              </a:ext>
            </a:extLst>
          </p:cNvPr>
          <p:cNvSpPr>
            <a:spLocks noGrp="1"/>
          </p:cNvSpPr>
          <p:nvPr>
            <p:ph idx="1"/>
          </p:nvPr>
        </p:nvSpPr>
        <p:spPr/>
        <p:txBody>
          <a:bodyPr>
            <a:normAutofit/>
          </a:bodyPr>
          <a:lstStyle/>
          <a:p>
            <a:r>
              <a:rPr lang="es-AR" dirty="0"/>
              <a:t>En este paso, realizaremos un Análisis Exploratorio de Datos (EDA) del `</a:t>
            </a:r>
            <a:r>
              <a:rPr lang="es-AR" dirty="0" err="1"/>
              <a:t>full_data</a:t>
            </a:r>
            <a:r>
              <a:rPr lang="es-AR" dirty="0"/>
              <a:t>`. Este análisis nos ayudará a entender mejor las características y distribuciones de los datos, lo cual es esencial para la construcción efectiva de modelos de recomendación. El EDA incluirá:</a:t>
            </a:r>
          </a:p>
          <a:p>
            <a:r>
              <a:rPr lang="es-AR" dirty="0"/>
              <a:t>1. Análisis de distribuciones de calificaciones.</a:t>
            </a:r>
          </a:p>
          <a:p>
            <a:r>
              <a:rPr lang="es-AR" dirty="0"/>
              <a:t>2. Exploración de la popularidad de géneros.</a:t>
            </a:r>
          </a:p>
          <a:p>
            <a:r>
              <a:rPr lang="es-AR" dirty="0"/>
              <a:t>3. Análisis de la longitud de episodios y tipo de anime.</a:t>
            </a:r>
          </a:p>
          <a:p>
            <a:r>
              <a:rPr lang="es-AR" dirty="0"/>
              <a:t>4. Investigación de cualquier otra característica interesante en los datos.</a:t>
            </a:r>
          </a:p>
          <a:p>
            <a:pPr marL="0" indent="0">
              <a:buNone/>
            </a:pPr>
            <a:br>
              <a:rPr lang="es-AR" b="0" dirty="0">
                <a:solidFill>
                  <a:srgbClr val="D4D4D4"/>
                </a:solidFill>
                <a:effectLst/>
                <a:latin typeface="Courier New" panose="02070309020205020404" pitchFamily="49" charset="0"/>
              </a:rPr>
            </a:br>
            <a:endParaRPr lang="es-AR" b="0" dirty="0">
              <a:solidFill>
                <a:srgbClr val="D4D4D4"/>
              </a:solidFill>
              <a:effectLst/>
              <a:latin typeface="Courier New" panose="02070309020205020404" pitchFamily="49" charset="0"/>
            </a:endParaRPr>
          </a:p>
          <a:p>
            <a:endParaRPr lang="es-AR" dirty="0"/>
          </a:p>
        </p:txBody>
      </p:sp>
    </p:spTree>
    <p:extLst>
      <p:ext uri="{BB962C8B-B14F-4D97-AF65-F5344CB8AC3E}">
        <p14:creationId xmlns:p14="http://schemas.microsoft.com/office/powerpoint/2010/main" val="107118705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{772BC0C5-9C06-6A4A-8806-5FCA95D6E9DF}tf10001060</Template>
  <TotalTime>712</TotalTime>
  <Words>2781</Words>
  <Application>Microsoft Macintosh PowerPoint</Application>
  <PresentationFormat>Panorámica</PresentationFormat>
  <Paragraphs>164</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Courier New</vt:lpstr>
      <vt:lpstr>Trebuchet MS</vt:lpstr>
      <vt:lpstr>Wingdings</vt:lpstr>
      <vt:lpstr>Wingdings 3</vt:lpstr>
      <vt:lpstr>Faceta</vt:lpstr>
      <vt:lpstr> Sistema de Recomendación de Animes  </vt:lpstr>
      <vt:lpstr>Objetivo de la presentación.</vt:lpstr>
      <vt:lpstr> Plan de Limpieza y Preparación de los Datos   </vt:lpstr>
      <vt:lpstr>Descripción del DataSet</vt:lpstr>
      <vt:lpstr>Para anime.csv:</vt:lpstr>
      <vt:lpstr>Para anime_with_synopsis.csv: : I </vt:lpstr>
      <vt:lpstr>Para animelist.csv: </vt:lpstr>
      <vt:lpstr> </vt:lpstr>
      <vt:lpstr>Análisis Exploratorio de Datos (EDA) </vt:lpstr>
      <vt:lpstr>Distribución de Calificaciones Promedio (Score)</vt:lpstr>
      <vt:lpstr>Distribución de Calificaciones de Usuarios (rating_x y rating_y)</vt:lpstr>
      <vt:lpstr>Distribución de la Longitud de Episodios por Tipo Anime</vt:lpstr>
      <vt:lpstr>Matriz de Correlación de Característica Numéricas</vt:lpstr>
      <vt:lpstr>Popularidad de Géneros de Anime en el conjunto de datos</vt:lpstr>
      <vt:lpstr>Interpretación de `rating_x` a partir de la Documentación </vt:lpstr>
      <vt:lpstr> Siguiente Paso en el Análisis </vt:lpstr>
      <vt:lpstr>Distribución de Calificaciones No Nulas (rating_x &gt; 0)</vt:lpstr>
      <vt:lpstr>Modelo de Sistema de Recomendación</vt:lpstr>
      <vt:lpstr>  </vt:lpstr>
      <vt:lpstr>  </vt:lpstr>
      <vt:lpstr>Interacción Usuario-Anime </vt:lpstr>
      <vt:lpstr>¿Por qué se seleccionaron sólo tres parámetros de los 79 disponibles? </vt:lpstr>
      <vt:lpstr>Ajustes del Modelo de Filtrado Colaborativo</vt:lpstr>
      <vt:lpstr>Resultados del Modelo</vt:lpstr>
      <vt:lpstr>Presentación de PowerPoint</vt:lpstr>
      <vt:lpstr>Insights y Decisiones: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Sistema de Recomendación de Animes  </dc:title>
  <dc:creator>Ceci Ledesma</dc:creator>
  <cp:lastModifiedBy>Ceci Ledesma</cp:lastModifiedBy>
  <cp:revision>2</cp:revision>
  <dcterms:created xsi:type="dcterms:W3CDTF">2023-12-10T16:42:18Z</dcterms:created>
  <dcterms:modified xsi:type="dcterms:W3CDTF">2023-12-11T04:35:11Z</dcterms:modified>
</cp:coreProperties>
</file>