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8" r:id="rId3"/>
    <p:sldId id="260" r:id="rId4"/>
    <p:sldId id="283" r:id="rId5"/>
    <p:sldId id="284" r:id="rId6"/>
    <p:sldId id="287" r:id="rId7"/>
    <p:sldId id="288" r:id="rId8"/>
    <p:sldId id="269" r:id="rId9"/>
    <p:sldId id="268" r:id="rId10"/>
    <p:sldId id="289" r:id="rId11"/>
    <p:sldId id="290" r:id="rId12"/>
    <p:sldId id="282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4F7E8A-82C2-45F5-A384-F1CFA5663276}">
  <a:tblStyle styleId="{694F7E8A-82C2-45F5-A384-F1CFA56632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59"/>
  </p:normalViewPr>
  <p:slideViewPr>
    <p:cSldViewPr snapToGrid="0">
      <p:cViewPr varScale="1">
        <p:scale>
          <a:sx n="120" d="100"/>
          <a:sy n="120" d="100"/>
        </p:scale>
        <p:origin x="200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4505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77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" name="Shape 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75191" y="4180025"/>
            <a:ext cx="1282785" cy="8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" name="Shape 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75191" y="4180025"/>
            <a:ext cx="1282785" cy="8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" name="Shape 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6275" y="4191000"/>
            <a:ext cx="977725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" name="Shape 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75191" y="4180025"/>
            <a:ext cx="1282785" cy="8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" name="Shape 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6275" y="4191000"/>
            <a:ext cx="977725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" name="Shape 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6275" y="4191000"/>
            <a:ext cx="977725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" name="Shape 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6275" y="4191000"/>
            <a:ext cx="977725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" name="Shape 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6275" y="4191000"/>
            <a:ext cx="977725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" name="Shape 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75191" y="4180025"/>
            <a:ext cx="1282785" cy="8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6" name="Shape 4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" name="Shape 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75191" y="4180025"/>
            <a:ext cx="1282785" cy="8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Shape 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6275" y="4191000"/>
            <a:ext cx="977725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</a:t>
            </a:r>
            <a:r>
              <a:rPr lang="en-US" dirty="0" err="1"/>
              <a:t>aph</a:t>
            </a:r>
            <a:r>
              <a:rPr lang="en-US" dirty="0"/>
              <a:t> Coloring</a:t>
            </a:r>
            <a:endParaRPr dirty="0"/>
          </a:p>
        </p:txBody>
      </p:sp>
      <p:sp>
        <p:nvSpPr>
          <p:cNvPr id="70" name="Shape 70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Sruthi Jogi, </a:t>
            </a:r>
            <a:r>
              <a:rPr lang="en-US" sz="20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Jesse Bannon</a:t>
            </a:r>
            <a:r>
              <a:rPr lang="en" sz="20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Experimental Results</a:t>
            </a:r>
            <a:endParaRPr dirty="0"/>
          </a:p>
        </p:txBody>
      </p:sp>
      <p:sp>
        <p:nvSpPr>
          <p:cNvPr id="7" name="Shape 187"/>
          <p:cNvSpPr txBox="1">
            <a:spLocks/>
          </p:cNvSpPr>
          <p:nvPr/>
        </p:nvSpPr>
        <p:spPr>
          <a:xfrm>
            <a:off x="311700" y="1068425"/>
            <a:ext cx="8071200" cy="886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en-US" dirty="0" smtClean="0">
                <a:solidFill>
                  <a:schemeClr val="bg2"/>
                </a:solidFill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Color Count; {100, 200, …, 1000} X {5, 10, …, 95} vertices and edge density %</a:t>
            </a:r>
            <a:endParaRPr lang="en-US" dirty="0">
              <a:solidFill>
                <a:schemeClr val="bg2"/>
              </a:solidFill>
              <a:latin typeface="Times New Roman" panose="02020603050405020304" pitchFamily="18" charset="0"/>
              <a:ea typeface="Georgia"/>
              <a:cs typeface="Times New Roman" panose="02020603050405020304" pitchFamily="18" charset="0"/>
              <a:sym typeface="Georgi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630" y="1584484"/>
            <a:ext cx="6108192" cy="336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183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Experimental Results</a:t>
            </a:r>
            <a:endParaRPr dirty="0"/>
          </a:p>
        </p:txBody>
      </p:sp>
      <p:sp>
        <p:nvSpPr>
          <p:cNvPr id="7" name="Shape 187"/>
          <p:cNvSpPr txBox="1">
            <a:spLocks/>
          </p:cNvSpPr>
          <p:nvPr/>
        </p:nvSpPr>
        <p:spPr>
          <a:xfrm>
            <a:off x="311700" y="1068425"/>
            <a:ext cx="8071200" cy="886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en-US" dirty="0" smtClean="0">
                <a:solidFill>
                  <a:schemeClr val="bg2"/>
                </a:solidFill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Color Count; {100, 200, …, 1000} X {5, 10, …, 95} vertices and edge density %</a:t>
            </a:r>
            <a:endParaRPr lang="en-US" dirty="0">
              <a:solidFill>
                <a:schemeClr val="bg2"/>
              </a:solidFill>
              <a:latin typeface="Times New Roman" panose="02020603050405020304" pitchFamily="18" charset="0"/>
              <a:ea typeface="Georgia"/>
              <a:cs typeface="Times New Roman" panose="02020603050405020304" pitchFamily="18" charset="0"/>
              <a:sym typeface="Georgi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204" y="1691825"/>
            <a:ext cx="4584192" cy="275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956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0" y="2260050"/>
            <a:ext cx="9143999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Questions?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Outline</a:t>
            </a:r>
            <a:endParaRPr sz="3300" dirty="0"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en-US" sz="27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Vertex Coloring + DSATUR</a:t>
            </a:r>
            <a:endParaRPr lang="en-US" altLang="en-US" sz="27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7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en-US" altLang="en-US" sz="27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7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Preliminary</a:t>
            </a:r>
          </a:p>
          <a:p>
            <a:r>
              <a:rPr lang="en-US" altLang="en-US" sz="27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Pseudocode</a:t>
            </a:r>
            <a:endParaRPr lang="en-US" altLang="en-US" sz="27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7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</a:t>
            </a:r>
            <a:r>
              <a:rPr lang="en-US" altLang="en-US" sz="27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Vertex Coloring</a:t>
            </a:r>
            <a:endParaRPr sz="3100" dirty="0"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4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 </a:t>
            </a:r>
            <a:endParaRPr sz="1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6AB2F17F-98D2-4EB5-97F5-E1A2C324A981}"/>
              </a:ext>
            </a:extLst>
          </p:cNvPr>
          <p:cNvSpPr txBox="1">
            <a:spLocks/>
          </p:cNvSpPr>
          <p:nvPr/>
        </p:nvSpPr>
        <p:spPr>
          <a:xfrm>
            <a:off x="455613" y="1598613"/>
            <a:ext cx="8226425" cy="211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just"/>
            <a:r>
              <a:rPr lang="en-US" alt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vertex coloring</a:t>
            </a:r>
            <a:r>
              <a:rPr lang="en-US" alt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an assignment of labels or </a:t>
            </a:r>
            <a:r>
              <a:rPr lang="en-US" alt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colors</a:t>
            </a:r>
            <a:r>
              <a:rPr lang="en-US" alt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each </a:t>
            </a:r>
            <a:r>
              <a:rPr lang="en-US" alt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vertex</a:t>
            </a:r>
            <a:r>
              <a:rPr lang="en-US" alt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a </a:t>
            </a:r>
            <a:r>
              <a:rPr lang="en-US" alt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en-US" alt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such that no edge connects two identically colored </a:t>
            </a:r>
            <a:r>
              <a:rPr lang="en-US" alt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vertices</a:t>
            </a:r>
            <a:endParaRPr lang="en-US" alt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2" descr="VertexColoring">
            <a:extLst>
              <a:ext uri="{FF2B5EF4-FFF2-40B4-BE49-F238E27FC236}">
                <a16:creationId xmlns:a16="http://schemas.microsoft.com/office/drawing/2014/main" xmlns="" id="{104CEB28-9E10-4E8E-90FC-348E11AB2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995" y="3130550"/>
            <a:ext cx="489585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CD9266-DB89-4EBB-AFF8-BF64ACD94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 </a:t>
            </a:r>
            <a:r>
              <a:rPr lang="it-IT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it-IT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Saturation Algorithm (DSATUR)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83FC899-6FE4-42B9-8BBA-47A00D1488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alt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Sequential coloring, dinamically chooses the vertex to color next, picking one that is adjacent to the largest number of distinctly colored vertices</a:t>
            </a:r>
          </a:p>
          <a:p>
            <a:r>
              <a:rPr lang="it-IT" alt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Degree of saturation of a vertex </a:t>
            </a:r>
            <a:r>
              <a:rPr lang="it-IT" altLang="en-US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it-IT" alt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altLang="en-US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deg</a:t>
            </a:r>
            <a:r>
              <a:rPr lang="it-IT" altLang="en-US" i="1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it-IT" altLang="en-US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(v)</a:t>
            </a:r>
            <a:r>
              <a:rPr lang="it-IT" alt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number of different colors already assigned to the vertices adjacent to v</a:t>
            </a:r>
          </a:p>
          <a:p>
            <a:pPr marL="11430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968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50C366-D9AF-442C-818B-7AD23411F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Implementation Preliminary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516034D-2A77-4966-9C20-71064774B5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Naïve implementation of </a:t>
            </a:r>
            <a:r>
              <a:rPr lang="en-US" altLang="en-US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Brélaz’s</a:t>
            </a:r>
            <a:r>
              <a:rPr lang="en-US" alt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Dsatur</a:t>
            </a:r>
            <a:r>
              <a:rPr lang="en-US" alt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 has 𝑂(|𝑉</a:t>
            </a:r>
            <a:r>
              <a:rPr lang="en-US" alt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dirty="0" smtClean="0">
                <a:solidFill>
                  <a:schemeClr val="bg2"/>
                </a:solidFill>
              </a:rPr>
              <a:t>²</a:t>
            </a:r>
            <a:r>
              <a:rPr lang="en-US" dirty="0" smtClean="0"/>
              <a:t> </a:t>
            </a:r>
            <a:r>
              <a:rPr lang="en-US" alt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⋅</a:t>
            </a:r>
            <a:r>
              <a:rPr lang="en-US" alt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|𝐸</a:t>
            </a:r>
            <a:r>
              <a:rPr lang="en-US" alt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|).</a:t>
            </a:r>
          </a:p>
          <a:p>
            <a:r>
              <a:rPr lang="en-US" alt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achieve O(|</a:t>
            </a:r>
            <a:r>
              <a:rPr lang="en-US" altLang="en-US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V|log|V</a:t>
            </a:r>
            <a:r>
              <a:rPr lang="en-US" alt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|⋅</a:t>
            </a:r>
            <a:r>
              <a:rPr lang="en-US" alt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|𝐸</a:t>
            </a:r>
            <a:r>
              <a:rPr lang="en-US" alt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|) using graph adjacency list, </a:t>
            </a:r>
            <a:r>
              <a:rPr lang="en-US" altLang="en-US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TreeMaps</a:t>
            </a:r>
            <a:r>
              <a:rPr lang="en-US" alt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en-US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HashSets</a:t>
            </a:r>
            <a:r>
              <a:rPr lang="en-US" alt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r>
              <a:rPr lang="en-US" alt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Characteristics</a:t>
            </a:r>
            <a:endParaRPr lang="en-US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mage result for self sorting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223" y="2155537"/>
            <a:ext cx="2996866" cy="249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37" y="2512892"/>
            <a:ext cx="4343016" cy="80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15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50C366-D9AF-442C-818B-7AD23411F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Vertex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Psuedo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-code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418389"/>
            <a:ext cx="8106697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743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50C366-D9AF-442C-818B-7AD23411F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Psuedo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-code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37" y="1068425"/>
            <a:ext cx="6193397" cy="396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872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9218" name="Picture 2" descr="https://lh5.googleusercontent.com/yEVUd6hP787Dbtt1n6xJd5j481LPLEDWpf2CWL53kNvScwbJtlGXkMnoI5GDitGfj3Pe5ABF2nndhoNtY0Z2YcNctPVF2jy91iFwNv_lNB2AH5AKe091E-lRoZzei1Rxyjw2c6ah">
            <a:extLst>
              <a:ext uri="{FF2B5EF4-FFF2-40B4-BE49-F238E27FC236}">
                <a16:creationId xmlns:a16="http://schemas.microsoft.com/office/drawing/2014/main" xmlns="" id="{83DFEBCF-D802-4149-A584-9985B560D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490" y="1886815"/>
            <a:ext cx="5750836" cy="261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hape 1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Experimental Results</a:t>
            </a:r>
            <a:endParaRPr dirty="0"/>
          </a:p>
        </p:txBody>
      </p:sp>
      <p:sp>
        <p:nvSpPr>
          <p:cNvPr id="8" name="Shape 187"/>
          <p:cNvSpPr txBox="1">
            <a:spLocks/>
          </p:cNvSpPr>
          <p:nvPr/>
        </p:nvSpPr>
        <p:spPr>
          <a:xfrm>
            <a:off x="311700" y="1068425"/>
            <a:ext cx="8071200" cy="886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en-US" dirty="0" smtClean="0">
                <a:solidFill>
                  <a:schemeClr val="bg2"/>
                </a:solidFill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Runtimes; {100, 200, …, 1000} X {5, 10, …, 95} vertices and edge density %</a:t>
            </a:r>
            <a:endParaRPr lang="en-US" dirty="0">
              <a:solidFill>
                <a:schemeClr val="bg2"/>
              </a:solidFill>
              <a:latin typeface="Times New Roman" panose="02020603050405020304" pitchFamily="18" charset="0"/>
              <a:ea typeface="Georgia"/>
              <a:cs typeface="Times New Roman" panose="02020603050405020304" pitchFamily="18" charset="0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Experimental Results</a:t>
            </a:r>
            <a:endParaRPr dirty="0"/>
          </a:p>
        </p:txBody>
      </p:sp>
      <p:pic>
        <p:nvPicPr>
          <p:cNvPr id="8194" name="Picture 2" descr="https://lh5.googleusercontent.com/8zr2fsguIBqOtObECsNp_7ekJro0NdMlfci_Y9weWEB2CuHOQSK052IvhmqoTU0dOJmxb4I2nuIuhD21-t_HYE778APEHkED3IVKW4FFW4HudwA-nfIW88xM8T0RUpyOs1Lgo1Ma">
            <a:extLst>
              <a:ext uri="{FF2B5EF4-FFF2-40B4-BE49-F238E27FC236}">
                <a16:creationId xmlns:a16="http://schemas.microsoft.com/office/drawing/2014/main" xmlns="" id="{C162A62B-DAB2-45AF-AD8F-33100705A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732" y="1954823"/>
            <a:ext cx="4670352" cy="2607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hape 187"/>
          <p:cNvSpPr txBox="1">
            <a:spLocks/>
          </p:cNvSpPr>
          <p:nvPr/>
        </p:nvSpPr>
        <p:spPr>
          <a:xfrm>
            <a:off x="311700" y="1068425"/>
            <a:ext cx="8071200" cy="886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en-US" dirty="0" smtClean="0">
                <a:solidFill>
                  <a:schemeClr val="bg2"/>
                </a:solidFill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Runtimes; {100, 200, …, 1000} X {5, 10, …, 95} vertices and edge density %</a:t>
            </a:r>
            <a:endParaRPr lang="en-US" dirty="0">
              <a:solidFill>
                <a:schemeClr val="bg2"/>
              </a:solidFill>
              <a:latin typeface="Times New Roman" panose="02020603050405020304" pitchFamily="18" charset="0"/>
              <a:ea typeface="Georgia"/>
              <a:cs typeface="Times New Roman" panose="02020603050405020304" pitchFamily="18" charset="0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250</Words>
  <Application>Microsoft Macintosh PowerPoint</Application>
  <PresentationFormat>On-screen Show (16:9)</PresentationFormat>
  <Paragraphs>28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Times New Roman</vt:lpstr>
      <vt:lpstr>Georgia</vt:lpstr>
      <vt:lpstr>Source Sans Pro</vt:lpstr>
      <vt:lpstr>Raleway</vt:lpstr>
      <vt:lpstr>Arial</vt:lpstr>
      <vt:lpstr>Plum</vt:lpstr>
      <vt:lpstr>Graph Coloring</vt:lpstr>
      <vt:lpstr> Outline</vt:lpstr>
      <vt:lpstr>Vertex Coloring</vt:lpstr>
      <vt:lpstr>Degree of Saturation Algorithm (DSATUR)</vt:lpstr>
      <vt:lpstr>Implementation Preliminary</vt:lpstr>
      <vt:lpstr>Vertex Psuedo-code</vt:lpstr>
      <vt:lpstr>Implementation Psuedo-code</vt:lpstr>
      <vt:lpstr>Experimental Results</vt:lpstr>
      <vt:lpstr>Experimental Results</vt:lpstr>
      <vt:lpstr>Experimental Results</vt:lpstr>
      <vt:lpstr>Experimental Results</vt:lpstr>
      <vt:lpstr>Questions?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15, NLP</dc:title>
  <cp:lastModifiedBy>Jesse Bannon</cp:lastModifiedBy>
  <cp:revision>28</cp:revision>
  <dcterms:modified xsi:type="dcterms:W3CDTF">2018-03-04T23:34:37Z</dcterms:modified>
</cp:coreProperties>
</file>