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1598" autoAdjust="0"/>
  </p:normalViewPr>
  <p:slideViewPr>
    <p:cSldViewPr snapToGrid="0">
      <p:cViewPr varScale="1">
        <p:scale>
          <a:sx n="109" d="100"/>
          <a:sy n="109" d="100"/>
        </p:scale>
        <p:origin x="79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113" y="62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8" Type="http://schemas.openxmlformats.org/officeDocument/2006/relationships/handoutMaster" Target="handoutMasters/handout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9F011-6517-47BB-A76A-38804E917B9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F044-7856-41C1-8968-88F6C63F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Braude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replicability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crude</a:t>
            </a:r>
            <a:r>
              <a:rPr/>
              <a:t>”</a:t>
            </a:r>
            <a:r>
              <a:rPr/>
              <a:t> </a:t>
            </a:r>
            <a:r>
              <a:rPr/>
              <a:t>demarcation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throws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impractical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Ferguson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opponent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sensational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finds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causality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games.</a:t>
            </a:r>
            <a:r>
              <a:rPr/>
              <a:t> </a:t>
            </a:r>
            <a:r>
              <a:rPr/>
              <a:t>However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meta-analyses.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seek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connections,</a:t>
            </a:r>
            <a:r>
              <a:rPr/>
              <a:t> </a:t>
            </a:r>
            <a:r>
              <a:rPr/>
              <a:t>Ferguson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JW:</a:t>
            </a:r>
            <a:r>
              <a:rPr/>
              <a:t> </a:t>
            </a:r>
            <a:r>
              <a:rPr/>
              <a:t>Bushman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cleared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wrongdoing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retracted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involvement</a:t>
            </a:r>
            <a:r>
              <a:rPr/>
              <a:t> </a:t>
            </a:r>
            <a:r>
              <a:rPr/>
              <a:t>in…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junior,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punished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senior,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Marshmallow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famous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aggression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flawed,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well-known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event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Lancet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Wakefield’s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someone.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theorists,</a:t>
            </a:r>
            <a:r>
              <a:rPr/>
              <a:t> </a:t>
            </a:r>
            <a:r>
              <a:rPr/>
              <a:t>clinicians,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experimenters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statisticians.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philosophical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eo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continued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trim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unnecessary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well-founded.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essentially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pmi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argues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infallible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BW:</a:t>
            </a:r>
            <a:r>
              <a:rPr/>
              <a:t> </a:t>
            </a:r>
            <a:r>
              <a:rPr/>
              <a:t>Cornell,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17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retracted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resigning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manipulation,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BN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PhD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Mahzarin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Banaji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Implicit</a:t>
            </a:r>
            <a:r>
              <a:rPr/>
              <a:t> </a:t>
            </a:r>
            <a:r>
              <a:rPr/>
              <a:t>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weaker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salt.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But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instance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phenomena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replicated</a:t>
            </a:r>
            <a:r>
              <a:rPr/>
              <a:t> </a:t>
            </a:r>
            <a:r>
              <a:rPr/>
              <a:t>conceptually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procedures</a:t>
            </a:r>
          </a:p>
          <a:p>
            <a:pPr lvl="0" marL="0" indent="0">
              <a:buNone/>
            </a:pPr>
          </a:p>
          <a:p>
            <a:pPr lvl="1"/>
            <a:r>
              <a:rPr/>
              <a:t>Indirect</a:t>
            </a:r>
            <a:r>
              <a:rPr/>
              <a:t> </a:t>
            </a:r>
            <a:r>
              <a:rPr/>
              <a:t>replications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confirm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phenomenon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fame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Marshmallow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 i="1"/>
              <a:t>wrong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adaptation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Used</a:t>
            </a:r>
            <a:r>
              <a:rPr/>
              <a:t> </a:t>
            </a:r>
            <a:r>
              <a:rPr/>
              <a:t>child’s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stated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conceptual.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self-control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historic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conceptual</a:t>
            </a:r>
            <a:r>
              <a:rPr/>
              <a:t> </a:t>
            </a:r>
            <a:r>
              <a:rPr/>
              <a:t>replication: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self-control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determinant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success,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verisimilar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success.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bias.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self-control</a:t>
            </a:r>
            <a:r>
              <a:rPr/>
              <a:t>”</a:t>
            </a:r>
            <a:r>
              <a:rPr/>
              <a:t> </a:t>
            </a:r>
            <a:r>
              <a:rPr/>
              <a:t>industry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lobby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additionally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pressures.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ranting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Bushman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Anderson’s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video-game</a:t>
            </a:r>
            <a:r>
              <a:rPr/>
              <a:t> </a:t>
            </a:r>
            <a:r>
              <a:rPr/>
              <a:t>violence.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rant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F044-7856-41C1-8968-88F6C63FB46F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4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-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04079" y="0"/>
            <a:ext cx="80879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F1AE6AA3-356D-476E-A156-4339F82845F1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46C71D-6EF0-4A08-B643-DE4C76E7BE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4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60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878E910-12B0-42BC-85B0-DA6538EB46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97280" y="859437"/>
            <a:ext cx="10115203" cy="3808434"/>
          </a:xfrm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5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6CAE98-5074-4838-90DE-756559B1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4667870"/>
            <a:ext cx="10115203" cy="909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AE6AA3-356D-476E-A156-4339F82845F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46C71D-6EF0-4A08-B643-DE4C76E7B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4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72" r:id="rId9"/>
    <p:sldLayoutId id="2147483668" r:id="rId10"/>
    <p:sldLayoutId id="2147483674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sv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Relationship Id="rId3" Type="http://schemas.openxmlformats.org/officeDocument/2006/relationships/hyperlink" Target="https://doi.org/10.1177/1745691612462588" TargetMode="External" /><Relationship Id="rId4" Type="http://schemas.openxmlformats.org/officeDocument/2006/relationships/hyperlink" Target="https://doi.org/10.1177/0956797618761661" TargetMode="External" /><Relationship Id="rId5" Type="http://schemas.openxmlformats.org/officeDocument/2006/relationships/hyperlink" Target="https://doi.org/10.1177/0093650212446622" TargetMode="External" /><Relationship Id="rId6" Type="http://schemas.openxmlformats.org/officeDocument/2006/relationships/hyperlink" Target="https://doi.org/https://doi.org/10.1016/j.copsyc.2017.04.011" TargetMode="External" /><Relationship Id="rId7" Type="http://schemas.openxmlformats.org/officeDocument/2006/relationships/hyperlink" Target="https://doi.org/10.1177/0016986216660382" TargetMode="External" /><Relationship Id="rId8" Type="http://schemas.openxmlformats.org/officeDocument/2006/relationships/hyperlink" Target="https://doi.org/10.1177/1088868317725419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Replication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br/>
            <a:br/>
            <a:r>
              <a:rPr/>
              <a:t>Jordan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Barbone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2018-12-05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Marshmallow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Walter Mischel</a:t>
            </a:r>
          </a:p>
          <a:p>
            <a:pPr lvl="1"/>
            <a:r>
              <a:rPr/>
              <a:t>Self control a key predictor for future success</a:t>
            </a:r>
          </a:p>
          <a:p>
            <a:pPr lvl="1"/>
            <a:r>
              <a:rPr/>
              <a:t>Original study included 653 pre-preschoolers</a:t>
            </a:r>
          </a:p>
          <a:p>
            <a:pPr lvl="1"/>
            <a:r>
              <a:rPr/>
              <a:t>Longitudinal study fewer</a:t>
            </a:r>
          </a:p>
          <a:p>
            <a:pPr lvl="2"/>
            <a:r>
              <a:rPr/>
              <a:t>38-89</a:t>
            </a:r>
          </a:p>
          <a:p>
            <a:pPr lvl="2"/>
            <a:r>
              <a:rPr/>
              <a:t>Stanford University community</a:t>
            </a:r>
          </a:p>
        </p:txBody>
      </p:sp>
      <p:pic>
        <p:nvPicPr>
          <p:cNvPr descr="marshmallow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10300" y="2717800"/>
            <a:ext cx="4927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Revisiting the marshmallow test [5]</a:t>
            </a:r>
          </a:p>
          <a:p>
            <a:pPr lvl="1"/>
            <a:r>
              <a:rPr/>
              <a:t>Conceptual replication</a:t>
            </a:r>
          </a:p>
          <a:p>
            <a:pPr lvl="1"/>
            <a:r>
              <a:rPr/>
              <a:t>Marshmallow-like test</a:t>
            </a:r>
          </a:p>
          <a:p>
            <a:pPr lvl="1"/>
            <a:r>
              <a:rPr/>
              <a:t>Historical database for achievement/life-success</a:t>
            </a:r>
          </a:p>
          <a:p>
            <a:pPr lvl="1"/>
            <a:r>
              <a:rPr/>
              <a:t>Findings</a:t>
            </a:r>
          </a:p>
          <a:p>
            <a:pPr lvl="2"/>
            <a:r>
              <a:rPr/>
              <a:t>Significance for achievement tests at 15</a:t>
            </a:r>
          </a:p>
          <a:p>
            <a:pPr lvl="2"/>
            <a:r>
              <a:rPr/>
              <a:t>Insignificant for behavioral measures</a:t>
            </a:r>
          </a:p>
          <a:p>
            <a:pPr lvl="2"/>
            <a:r>
              <a:rPr/>
              <a:t>Effects were smaller than previous</a:t>
            </a:r>
          </a:p>
          <a:p>
            <a:pPr lvl="2"/>
            <a:r>
              <a:rPr/>
              <a:t>Effects further reduced when controlled for</a:t>
            </a:r>
          </a:p>
          <a:p>
            <a:pPr lvl="3"/>
            <a:r>
              <a:rPr/>
              <a:t>Family background</a:t>
            </a:r>
          </a:p>
          <a:p>
            <a:pPr lvl="3"/>
            <a:r>
              <a:rPr/>
              <a:t>Early cognitive ability</a:t>
            </a:r>
          </a:p>
          <a:p>
            <a:pPr lvl="3"/>
            <a:r>
              <a:rPr/>
              <a:t>Home environment</a:t>
            </a:r>
          </a:p>
        </p:txBody>
      </p:sp>
      <p:pic>
        <p:nvPicPr>
          <p:cNvPr descr="watts2018revisiting_figure1.jpe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10300" y="2527300"/>
            <a:ext cx="4927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Violence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Violent video games induce</a:t>
            </a:r>
          </a:p>
          <a:p>
            <a:pPr lvl="2"/>
            <a:r>
              <a:rPr/>
              <a:t>Violent behavior</a:t>
            </a:r>
          </a:p>
          <a:p>
            <a:pPr lvl="2"/>
            <a:r>
              <a:rPr/>
              <a:t>Violent attitudes/thoughts</a:t>
            </a:r>
          </a:p>
          <a:p>
            <a:pPr lvl="1"/>
            <a:r>
              <a:rPr/>
              <a:t>Suppression pro-social behaviors</a:t>
            </a:r>
          </a:p>
        </p:txBody>
      </p:sp>
      <p:pic>
        <p:nvPicPr>
          <p:cNvPr descr="esrb_rating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10300" y="21590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Contemporary</a:t>
            </a:r>
            <a:r>
              <a:rPr/>
              <a:t> </a:t>
            </a:r>
            <a:r>
              <a:rPr/>
              <a:t>oppositions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Meta-analysis of publication bias [6]</a:t>
            </a:r>
          </a:p>
          <a:p>
            <a:pPr lvl="1"/>
            <a:r>
              <a:rPr/>
              <a:t>Aggressive thoughts: 6 null studies required to produce trivial results</a:t>
            </a:r>
          </a:p>
          <a:p>
            <a:pPr lvl="1"/>
            <a:r>
              <a:rPr/>
              <a:t>Aggressive behavior: publication bias present</a:t>
            </a:r>
          </a:p>
          <a:p>
            <a:pPr lvl="1"/>
            <a:r>
              <a:rPr/>
              <a:t>Pro-social behavior: No bias</a:t>
            </a:r>
          </a:p>
          <a:p>
            <a:pPr lvl="1"/>
            <a:r>
              <a:rPr/>
              <a:t>Non-standardized measures (increasing)</a:t>
            </a:r>
          </a:p>
          <a:p>
            <a:pPr lvl="0" marL="0" indent="0">
              <a:buNone/>
            </a:pPr>
            <a:r>
              <a:rPr/>
              <a:t>Jodi Whitaker</a:t>
            </a:r>
          </a:p>
          <a:p>
            <a:pPr lvl="1"/>
            <a:r>
              <a:rPr/>
              <a:t>Former student of Brad Bushman</a:t>
            </a:r>
          </a:p>
          <a:p>
            <a:pPr lvl="1"/>
            <a:r>
              <a:rPr/>
              <a:t>PhD revoked</a:t>
            </a:r>
          </a:p>
          <a:p>
            <a:pPr lvl="0" marL="0" indent="0">
              <a:buNone/>
            </a:pPr>
            <a:r>
              <a:rPr/>
              <a:t>Papers retracted</a:t>
            </a:r>
          </a:p>
          <a:p>
            <a:pPr lvl="1"/>
            <a:r>
              <a:rPr/>
              <a:t>RETRACTED “Boom, headshot!”: Effect of video game play and controller type on firing aim and accuracy [7]</a:t>
            </a:r>
          </a:p>
          <a:p>
            <a:pPr lvl="1"/>
            <a:r>
              <a:rPr/>
              <a:t>RETRACTED The weapons effect [8]</a:t>
            </a:r>
          </a:p>
          <a:p>
            <a:pPr lvl="1"/>
            <a:r>
              <a:rPr/>
              <a:t>RETRACTED Effects of violent media on verbal task performance in gifted and general cohort children [9]</a:t>
            </a:r>
          </a:p>
          <a:p>
            <a:pPr lvl="1"/>
            <a:r>
              <a:rPr/>
              <a:t>REVISED Effects of weapons on aggressive thoughts, angry feelings, hostile appraisals, and aggressive behavior: A meta-analytic review of the weapons effect literature [10]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fine. Psychology is fine.</a:t>
            </a:r>
          </a:p>
          <a:p>
            <a:pPr lvl="1"/>
            <a:r>
              <a:rPr/>
              <a:t>Pessimistic meta-inductionism vs Epistemic optimism</a:t>
            </a:r>
          </a:p>
          <a:p>
            <a:pPr lvl="1"/>
            <a:r>
              <a:rPr/>
              <a:t>Greater increase for transparency, openness, and replicability</a:t>
            </a:r>
          </a:p>
          <a:p>
            <a:pPr lvl="1"/>
            <a:r>
              <a:rPr/>
              <a:t>Emergence of groups dedicated to these principles</a:t>
            </a:r>
          </a:p>
          <a:p>
            <a:pPr lvl="1"/>
            <a:r>
              <a:rPr/>
              <a:t>Increased interest and use of open-source programs and data sharing</a:t>
            </a:r>
          </a:p>
          <a:p>
            <a:pPr lvl="1"/>
            <a:r>
              <a:rPr/>
              <a:t>Growing interest in null study publication</a:t>
            </a:r>
          </a:p>
          <a:p>
            <a:pPr lvl="1"/>
            <a:r>
              <a:rPr/>
              <a:t>Open access journals for public dissemination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[1] Braude SE. ESP and psychokinesis: A philosophical examination. Universal-Publishers; 2002.</a:t>
            </a:r>
          </a:p>
          <a:p>
            <a:pPr lvl="0" marL="0" indent="0">
              <a:buNone/>
            </a:pPr>
            <a:r>
              <a:rPr/>
              <a:t>[2] Fanelli D. How many scientists fabricate and falsify research? A systematic review and meta-analysis of survey data. PloS One 2009;4:e5738.</a:t>
            </a:r>
          </a:p>
          <a:p>
            <a:pPr lvl="0" marL="0" indent="0">
              <a:buNone/>
            </a:pPr>
            <a:r>
              <a:rPr/>
              <a:t>[3] Open Science Collaboration. Estimating the reproducibility of psychological science. Science 2015;349. doi:</a:t>
            </a:r>
            <a:r>
              <a:rPr>
                <a:hlinkClick r:id="rId2"/>
              </a:rPr>
              <a:t>10.1126/science.aac4716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[4] Open Science Collaboration. An open, large-scale, collaborative effort to estimate the reproducibility of psychological science. Perspectives on Psychological Science 2012;7:657–60. doi:</a:t>
            </a:r>
            <a:r>
              <a:rPr>
                <a:hlinkClick r:id="rId3"/>
              </a:rPr>
              <a:t>10.1177/1745691612462588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[5] Watts TW, Duncan GJ, Quan H. Revisiting the marshmallow test: A conceptual replication investigating links between early delay of gratification and later outcomes. Psychological Science 2018;29:1159–77. doi:</a:t>
            </a:r>
            <a:r>
              <a:rPr>
                <a:hlinkClick r:id="rId4"/>
              </a:rPr>
              <a:t>10.1177/0956797618761661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[6] Ferguson CJ. Evidence for publication bias in video game violence effects literature: A meta-analytic review. Aggression and Violent Behavior 2007;12:470–82.</a:t>
            </a:r>
          </a:p>
          <a:p>
            <a:pPr lvl="0" marL="0" indent="0">
              <a:buNone/>
            </a:pPr>
            <a:r>
              <a:rPr/>
              <a:t>[7] Whitaker JL, Bushman BJ. RETRACTED: “Boom, headshot!”: Effect of video game play and controller type on firing aim and accuracy. Communication Research 2014;41:879–91. doi:</a:t>
            </a:r>
            <a:r>
              <a:rPr>
                <a:hlinkClick r:id="rId5"/>
              </a:rPr>
              <a:t>10.1177/0093650212446622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[8] Benjamin AJ, Bushman BJ. RETRACTED: The weapons effect. Current Opinion in Psychology 2018;19:93–7. doi:</a:t>
            </a:r>
            <a:r>
              <a:rPr>
                <a:hlinkClick r:id="rId6"/>
              </a:rPr>
              <a:t>https://doi.org/10.1016/j.copsyc.2017.04.011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[9] Çetin Y, Wai J, Altay C, Bushman BJ. RETRACTED: Effects of violent media on verbal task performance in gifted and general cohort children. Gifted Child Quarterly 2016;60:279–86. doi:</a:t>
            </a:r>
            <a:r>
              <a:rPr>
                <a:hlinkClick r:id="rId7"/>
              </a:rPr>
              <a:t>10.1177/0016986216660382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[10] Benjamin Jr A, Kepes S, Bushman BJ. Effects of weapons on aggressive thoughts, angry feelings, hostile appraisals, and aggressive behavior: A meta-analytic review of the weapons effect literature. Personality and Social Psychology Review 2018;22:347–77. doi:</a:t>
            </a:r>
            <a:r>
              <a:rPr>
                <a:hlinkClick r:id="rId8"/>
              </a:rPr>
              <a:t>10.1177/1088868317725419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General Background</a:t>
            </a:r>
          </a:p>
          <a:p>
            <a:pPr lvl="1"/>
            <a:r>
              <a:rPr/>
              <a:t>The replication “crisis”</a:t>
            </a:r>
          </a:p>
          <a:p>
            <a:pPr lvl="1"/>
            <a:r>
              <a:rPr/>
              <a:t>Center for Open Science (COS)</a:t>
            </a:r>
          </a:p>
          <a:p>
            <a:pPr lvl="2"/>
            <a:r>
              <a:rPr/>
              <a:t>The reproducibility project</a:t>
            </a:r>
          </a:p>
          <a:p>
            <a:pPr lvl="2"/>
            <a:r>
              <a:rPr/>
              <a:t>Estimating the reproducibility of psychological research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Only experiments whose results can be repeated are considered genuine and reliable; in this way experimental repeatability serves as a kind of demarcation criterion between science and non-science</a:t>
            </a:r>
          </a:p>
          <a:p>
            <a:pPr lvl="0" marL="0" indent="0">
              <a:buNone/>
            </a:pPr>
            <a:r>
              <a:rPr/>
              <a:t>[1]</a:t>
            </a:r>
          </a:p>
          <a:p>
            <a:pPr lvl="0" marL="0" indent="0">
              <a:buNone/>
            </a:pPr>
            <a:r>
              <a:rPr/>
              <a:t>Sanjay Srivastava at the University of Oregon: The “Hardest Science”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“</a:t>
            </a:r>
            <a:r>
              <a:rPr/>
              <a:t>crisis</a:t>
            </a:r>
            <a:r>
              <a:rPr/>
              <a:t>”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Suggestion of poor use of statistics</a:t>
            </a:r>
          </a:p>
          <a:p>
            <a:pPr lvl="1"/>
            <a:r>
              <a:rPr/>
              <a:t>Fabrication and falsifying [2]</a:t>
            </a:r>
          </a:p>
          <a:p>
            <a:pPr lvl="2"/>
            <a:r>
              <a:rPr/>
              <a:t>2% of scientist report falsifying data</a:t>
            </a:r>
          </a:p>
          <a:p>
            <a:pPr lvl="2"/>
            <a:r>
              <a:rPr/>
              <a:t>14% report colleagues</a:t>
            </a:r>
          </a:p>
          <a:p>
            <a:pPr lvl="2"/>
            <a:r>
              <a:rPr/>
              <a:t>72% of colleagues questionable practices</a:t>
            </a:r>
          </a:p>
          <a:p>
            <a:pPr lvl="1"/>
            <a:r>
              <a:rPr i="1"/>
              <a:t>Epistemic optimism</a:t>
            </a:r>
            <a:r>
              <a:rPr/>
              <a:t> and </a:t>
            </a:r>
            <a:r>
              <a:rPr i="1"/>
              <a:t>pessimistic meta-inductionism</a:t>
            </a:r>
          </a:p>
          <a:p>
            <a:pPr lvl="1"/>
            <a:r>
              <a:rPr/>
              <a:t>Current star: Brian Wansink</a:t>
            </a:r>
          </a:p>
          <a:p>
            <a:pPr lvl="1"/>
            <a:r>
              <a:rPr/>
              <a:t>100 study replication [3]</a:t>
            </a:r>
          </a:p>
          <a:p>
            <a:pPr lvl="2"/>
            <a:r>
              <a:rPr/>
              <a:t>97 originally significant results</a:t>
            </a:r>
          </a:p>
          <a:p>
            <a:pPr lvl="2"/>
            <a:r>
              <a:rPr/>
              <a:t>36 replicated with significant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Estimating the reproducibility of psychological research [3]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Center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Non-profit organization in Charlottesville, Virginia</a:t>
            </a:r>
          </a:p>
          <a:p>
            <a:pPr lvl="1"/>
            <a:r>
              <a:rPr/>
              <a:t>Openness, integrity, and reproducibility of scientific research</a:t>
            </a:r>
          </a:p>
          <a:p>
            <a:pPr lvl="1"/>
            <a:r>
              <a:rPr/>
              <a:t>Provide tools for managing and dissemination research</a:t>
            </a:r>
          </a:p>
          <a:p>
            <a:pPr lvl="1"/>
            <a:r>
              <a:rPr/>
              <a:t>Co-Founder: Brian Nosek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Reproducibility Project</a:t>
            </a:r>
          </a:p>
          <a:p>
            <a:pPr lvl="1"/>
            <a:r>
              <a:rPr i="1"/>
              <a:t>Estimating the reproducibility of psychological science</a:t>
            </a:r>
            <a:r>
              <a:rPr/>
              <a:t> (2015) [3]</a:t>
            </a:r>
          </a:p>
          <a:p>
            <a:pPr lvl="1"/>
            <a:r>
              <a:rPr/>
              <a:t>Center for Open Science</a:t>
            </a:r>
          </a:p>
          <a:p>
            <a:pPr lvl="1"/>
            <a:r>
              <a:rPr/>
              <a:t>2008 issues of journals</a:t>
            </a:r>
          </a:p>
          <a:p>
            <a:pPr lvl="2"/>
            <a:r>
              <a:rPr i="1"/>
              <a:t>J Experimental Psychology</a:t>
            </a:r>
          </a:p>
          <a:p>
            <a:pPr lvl="2"/>
            <a:r>
              <a:rPr i="1"/>
              <a:t>Learning, Memory, and Cognition</a:t>
            </a:r>
          </a:p>
          <a:p>
            <a:pPr lvl="2"/>
            <a:r>
              <a:rPr i="1"/>
              <a:t>J Personality and Social Psychology</a:t>
            </a:r>
          </a:p>
          <a:p>
            <a:pPr lvl="1"/>
            <a:r>
              <a:rPr b="1"/>
              <a:t>Direct</a:t>
            </a:r>
            <a:r>
              <a:rPr/>
              <a:t> replication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</a:p>
        </p:txBody>
      </p:sp>
      <p:pic>
        <p:nvPicPr>
          <p:cNvPr descr="open2015estimating_figure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92200" y="1892300"/>
            <a:ext cx="4927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Findings</a:t>
            </a:r>
          </a:p>
          <a:p>
            <a:pPr lvl="1"/>
            <a:r>
              <a:rPr/>
              <a:t>100 articles replicated across various teams</a:t>
            </a:r>
          </a:p>
          <a:p>
            <a:pPr lvl="1"/>
            <a:r>
              <a:rPr/>
              <a:t>97 articles reported significant results</a:t>
            </a:r>
          </a:p>
          <a:p>
            <a:pPr lvl="2"/>
            <a:r>
              <a:rPr/>
              <a:t>36 of replicated articles found significant results</a:t>
            </a:r>
          </a:p>
          <a:p>
            <a:pPr lvl="2"/>
            <a:r>
              <a:rPr/>
              <a:t>With data combined -</a:t>
            </a:r>
          </a:p>
          <a:p>
            <a:pPr lvl="1"/>
            <a:r>
              <a:rPr/>
              <a:t>Replication success predicted by strength of original evidence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Universities</a:t>
            </a:r>
            <a:r>
              <a:rPr/>
              <a:t>: Publish or perish</a:t>
            </a:r>
          </a:p>
          <a:p>
            <a:pPr lvl="1"/>
            <a:r>
              <a:rPr b="1"/>
              <a:t>Publishers</a:t>
            </a:r>
            <a:r>
              <a:rPr/>
              <a:t>: Prioritization of novelty over replication [3]</a:t>
            </a:r>
          </a:p>
          <a:p>
            <a:pPr lvl="1"/>
            <a:r>
              <a:rPr b="1"/>
              <a:t>Researchers</a:t>
            </a:r>
            <a:r>
              <a:rPr/>
              <a:t>: “</a:t>
            </a:r>
            <a:r>
              <a:rPr i="1"/>
              <a:t>We already know this</a:t>
            </a:r>
            <a:r>
              <a:rPr/>
              <a:t>”</a:t>
            </a:r>
          </a:p>
          <a:p>
            <a:pPr lvl="0" marL="0" indent="0">
              <a:buNone/>
            </a:pPr>
            <a:r>
              <a:rPr/>
              <a:t>But it actually does… - </a:t>
            </a:r>
            <a:r>
              <a:rPr i="1"/>
              <a:t>Direct</a:t>
            </a:r>
            <a:r>
              <a:rPr/>
              <a:t> replications are rare - </a:t>
            </a:r>
            <a:r>
              <a:rPr i="1"/>
              <a:t>Conceptual</a:t>
            </a:r>
            <a:r>
              <a:rPr/>
              <a:t> or </a:t>
            </a:r>
            <a:r>
              <a:rPr i="1"/>
              <a:t>Indirect</a:t>
            </a:r>
            <a:r>
              <a:rPr/>
              <a:t> replications more frequent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effect is false</a:t>
            </a:r>
          </a:p>
          <a:p>
            <a:pPr lvl="1"/>
            <a:r>
              <a:rPr/>
              <a:t>Replication produces false negative</a:t>
            </a:r>
          </a:p>
          <a:p>
            <a:pPr lvl="1"/>
            <a:r>
              <a:rPr/>
              <a:t>Effect is lower than reported</a:t>
            </a:r>
          </a:p>
          <a:p>
            <a:pPr lvl="1"/>
            <a:r>
              <a:rPr/>
              <a:t>Flawed design, implementation, or analysis</a:t>
            </a:r>
          </a:p>
          <a:p>
            <a:pPr lvl="1"/>
            <a:r>
              <a:rPr/>
              <a:t>Different methodologies</a:t>
            </a:r>
          </a:p>
          <a:p>
            <a:pPr lvl="0" marL="0" indent="0">
              <a:buNone/>
            </a:pPr>
            <a:r>
              <a:rPr/>
              <a:t>[3,4]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Case studies</a:t>
            </a:r>
          </a:p>
          <a:p>
            <a:pPr lvl="1"/>
            <a:r>
              <a:rPr/>
              <a:t>The Marshmallow Test</a:t>
            </a:r>
          </a:p>
          <a:p>
            <a:pPr lvl="2"/>
            <a:r>
              <a:rPr/>
              <a:t>Famous and well-known</a:t>
            </a:r>
          </a:p>
          <a:p>
            <a:pPr lvl="2"/>
            <a:r>
              <a:rPr/>
              <a:t>Foundational principles</a:t>
            </a:r>
          </a:p>
          <a:p>
            <a:pPr lvl="2"/>
            <a:r>
              <a:rPr/>
              <a:t>Issues with sample selection and size</a:t>
            </a:r>
          </a:p>
          <a:p>
            <a:pPr lvl="2"/>
            <a:r>
              <a:rPr/>
              <a:t>Issues with other explanatory variables</a:t>
            </a:r>
          </a:p>
          <a:p>
            <a:pPr lvl="1"/>
            <a:r>
              <a:rPr/>
              <a:t>Video games and violence</a:t>
            </a:r>
          </a:p>
          <a:p>
            <a:pPr lvl="2"/>
            <a:r>
              <a:rPr/>
              <a:t>Publication bias</a:t>
            </a:r>
          </a:p>
          <a:p>
            <a:pPr lvl="2"/>
            <a:r>
              <a:rPr/>
              <a:t>Data concerns</a:t>
            </a:r>
          </a:p>
          <a:p>
            <a:pPr lvl="2"/>
            <a:r>
              <a:rPr/>
              <a:t>Recent retractions</a:t>
            </a:r>
          </a:p>
        </p:txBody>
      </p:sp>
    </p:spTree>
  </p:cSld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Segoe Script</vt:lpstr>
      <vt:lpstr>Segoe UI</vt:lpstr>
      <vt:lpstr>Segoe UI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in Social Psychology</dc:title>
  <dc:creator>Jordan Mark Barbone</dc:creator>
  <cp:keywords/>
  <dcterms:created xsi:type="dcterms:W3CDTF">2018-11-26T13:50:19Z</dcterms:created>
  <dcterms:modified xsi:type="dcterms:W3CDTF">2018-11-26T13:50:19Z</dcterms:modified>
</cp:coreProperties>
</file>