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71" r:id="rId14"/>
    <p:sldId id="267" r:id="rId15"/>
    <p:sldId id="268" r:id="rId16"/>
    <p:sldId id="270" r:id="rId17"/>
    <p:sldId id="272" r:id="rId18"/>
    <p:sldId id="273" r:id="rId19"/>
    <p:sldId id="274" r:id="rId20"/>
    <p:sldId id="275" r:id="rId21"/>
    <p:sldId id="276"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pPr/>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pPr/>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pPr/>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A847CFC-816F-41D0-AAC0-9BF4FEBC753E}" type="datetimeFigureOut">
              <a:rPr lang="es-ES" smtClean="0"/>
              <a:pPr/>
              <a:t>07/06/2016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pPr/>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pPr/>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07/06/2016</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pPr/>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A847CFC-816F-41D0-AAC0-9BF4FEBC753E}" type="datetimeFigureOut">
              <a:rPr lang="es-ES" smtClean="0"/>
              <a:pPr/>
              <a:t>07/06/2016</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47CFC-816F-41D0-AAC0-9BF4FEBC753E}" type="datetimeFigureOut">
              <a:rPr lang="es-ES" smtClean="0"/>
              <a:pPr/>
              <a:t>07/06/2016</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pPr/>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35288" y="6021288"/>
            <a:ext cx="5608712" cy="576064"/>
          </a:xfrm>
        </p:spPr>
        <p:txBody>
          <a:bodyPr>
            <a:normAutofit/>
          </a:bodyPr>
          <a:lstStyle/>
          <a:p>
            <a:r>
              <a:rPr lang="es-ES" dirty="0" smtClean="0"/>
              <a:t>José Manuel Barranco Castelar</a:t>
            </a:r>
            <a:endParaRPr lang="es-ES" dirty="0"/>
          </a:p>
        </p:txBody>
      </p:sp>
      <p:sp>
        <p:nvSpPr>
          <p:cNvPr id="2" name="1 Título"/>
          <p:cNvSpPr>
            <a:spLocks noGrp="1"/>
          </p:cNvSpPr>
          <p:nvPr>
            <p:ph type="ctrTitle"/>
          </p:nvPr>
        </p:nvSpPr>
        <p:spPr/>
        <p:txBody>
          <a:bodyPr/>
          <a:lstStyle/>
          <a:p>
            <a:r>
              <a:rPr lang="es-ES" dirty="0" smtClean="0"/>
              <a:t>Bases de datos distribuidas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4.Configuraciones </a:t>
            </a:r>
            <a:r>
              <a:rPr lang="es-ES" dirty="0" smtClean="0"/>
              <a:t>de red más comunes (3)</a:t>
            </a:r>
            <a:endParaRPr lang="es-ES" dirty="0"/>
          </a:p>
        </p:txBody>
      </p:sp>
      <p:sp>
        <p:nvSpPr>
          <p:cNvPr id="3" name="2 Marcador de contenido"/>
          <p:cNvSpPr>
            <a:spLocks noGrp="1"/>
          </p:cNvSpPr>
          <p:nvPr>
            <p:ph sz="quarter" idx="1"/>
          </p:nvPr>
        </p:nvSpPr>
        <p:spPr/>
        <p:txBody>
          <a:bodyPr/>
          <a:lstStyle/>
          <a:p>
            <a:r>
              <a:rPr lang="es-ES" dirty="0" smtClean="0"/>
              <a:t>Estrella:</a:t>
            </a:r>
          </a:p>
          <a:p>
            <a:endParaRPr lang="es-ES" dirty="0" smtClean="0"/>
          </a:p>
          <a:p>
            <a:endParaRPr lang="es-ES" dirty="0" smtClean="0"/>
          </a:p>
          <a:p>
            <a:endParaRPr lang="es-ES" dirty="0"/>
          </a:p>
        </p:txBody>
      </p:sp>
      <p:pic>
        <p:nvPicPr>
          <p:cNvPr id="6" name="5 Imagen" descr="Estrella.png"/>
          <p:cNvPicPr>
            <a:picLocks noChangeAspect="1"/>
          </p:cNvPicPr>
          <p:nvPr/>
        </p:nvPicPr>
        <p:blipFill>
          <a:blip r:embed="rId2" cstate="print"/>
          <a:stretch>
            <a:fillRect/>
          </a:stretch>
        </p:blipFill>
        <p:spPr>
          <a:xfrm>
            <a:off x="2771800" y="2060848"/>
            <a:ext cx="3816424" cy="331824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4.Configuraciones </a:t>
            </a:r>
            <a:r>
              <a:rPr lang="es-ES" dirty="0" smtClean="0"/>
              <a:t>de red más comunes (4)</a:t>
            </a:r>
            <a:endParaRPr lang="es-ES" dirty="0"/>
          </a:p>
        </p:txBody>
      </p:sp>
      <p:sp>
        <p:nvSpPr>
          <p:cNvPr id="3" name="2 Marcador de contenido"/>
          <p:cNvSpPr>
            <a:spLocks noGrp="1"/>
          </p:cNvSpPr>
          <p:nvPr>
            <p:ph sz="quarter" idx="1"/>
          </p:nvPr>
        </p:nvSpPr>
        <p:spPr/>
        <p:txBody>
          <a:bodyPr/>
          <a:lstStyle/>
          <a:p>
            <a:r>
              <a:rPr lang="es-ES" dirty="0" smtClean="0"/>
              <a:t>Anillo:</a:t>
            </a:r>
          </a:p>
          <a:p>
            <a:endParaRPr lang="es-ES" dirty="0" smtClean="0"/>
          </a:p>
          <a:p>
            <a:endParaRPr lang="es-ES" dirty="0" smtClean="0"/>
          </a:p>
          <a:p>
            <a:endParaRPr lang="es-ES" dirty="0"/>
          </a:p>
        </p:txBody>
      </p:sp>
      <p:pic>
        <p:nvPicPr>
          <p:cNvPr id="6" name="5 Imagen" descr="Anillo.png"/>
          <p:cNvPicPr>
            <a:picLocks noChangeAspect="1"/>
          </p:cNvPicPr>
          <p:nvPr/>
        </p:nvPicPr>
        <p:blipFill>
          <a:blip r:embed="rId2" cstate="print"/>
          <a:stretch>
            <a:fillRect/>
          </a:stretch>
        </p:blipFill>
        <p:spPr>
          <a:xfrm>
            <a:off x="2648190" y="2316779"/>
            <a:ext cx="3847619" cy="25523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4.Configuraciones </a:t>
            </a:r>
            <a:r>
              <a:rPr lang="es-ES" dirty="0" smtClean="0"/>
              <a:t>de red más comunes (5)</a:t>
            </a:r>
            <a:endParaRPr lang="es-ES" dirty="0"/>
          </a:p>
        </p:txBody>
      </p:sp>
      <p:sp>
        <p:nvSpPr>
          <p:cNvPr id="3" name="2 Marcador de contenido"/>
          <p:cNvSpPr>
            <a:spLocks noGrp="1"/>
          </p:cNvSpPr>
          <p:nvPr>
            <p:ph sz="quarter" idx="1"/>
          </p:nvPr>
        </p:nvSpPr>
        <p:spPr/>
        <p:txBody>
          <a:bodyPr/>
          <a:lstStyle/>
          <a:p>
            <a:r>
              <a:rPr lang="es-ES" dirty="0" smtClean="0"/>
              <a:t>Estructura de árbol:</a:t>
            </a:r>
          </a:p>
          <a:p>
            <a:endParaRPr lang="es-ES" dirty="0" smtClean="0"/>
          </a:p>
          <a:p>
            <a:endParaRPr lang="es-ES" dirty="0" smtClean="0"/>
          </a:p>
          <a:p>
            <a:endParaRPr lang="es-ES" dirty="0"/>
          </a:p>
        </p:txBody>
      </p:sp>
      <p:pic>
        <p:nvPicPr>
          <p:cNvPr id="6" name="5 Imagen" descr="Estructura-de-arbol.png"/>
          <p:cNvPicPr>
            <a:picLocks noChangeAspect="1"/>
          </p:cNvPicPr>
          <p:nvPr/>
        </p:nvPicPr>
        <p:blipFill>
          <a:blip r:embed="rId2" cstate="print"/>
          <a:stretch>
            <a:fillRect/>
          </a:stretch>
        </p:blipFill>
        <p:spPr>
          <a:xfrm>
            <a:off x="2620978" y="2348880"/>
            <a:ext cx="3895238" cy="25238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5.Tipos de fragmentación</a:t>
            </a:r>
            <a:endParaRPr lang="es-ES" dirty="0"/>
          </a:p>
        </p:txBody>
      </p:sp>
      <p:sp>
        <p:nvSpPr>
          <p:cNvPr id="3" name="2 Marcador de contenido"/>
          <p:cNvSpPr>
            <a:spLocks noGrp="1"/>
          </p:cNvSpPr>
          <p:nvPr>
            <p:ph sz="quarter" idx="1"/>
          </p:nvPr>
        </p:nvSpPr>
        <p:spPr/>
        <p:txBody>
          <a:bodyPr>
            <a:normAutofit/>
          </a:bodyPr>
          <a:lstStyle/>
          <a:p>
            <a:r>
              <a:rPr lang="es-ES" sz="2400" b="1" dirty="0" smtClean="0"/>
              <a:t>Fragmentación horizontal </a:t>
            </a:r>
            <a:r>
              <a:rPr lang="es-ES" sz="2400" dirty="0" smtClean="0"/>
              <a:t>(Subconjunto de </a:t>
            </a:r>
            <a:r>
              <a:rPr lang="es-ES" sz="2400" dirty="0" err="1" smtClean="0"/>
              <a:t>tuplas</a:t>
            </a:r>
            <a:r>
              <a:rPr lang="es-ES" sz="2400" dirty="0" smtClean="0"/>
              <a:t>): Se define con el operador de selección y se reconstruye con el operador de </a:t>
            </a:r>
            <a:r>
              <a:rPr lang="es-ES" sz="2400" dirty="0" smtClean="0"/>
              <a:t>unión</a:t>
            </a:r>
            <a:r>
              <a:rPr lang="es-ES" sz="2400" dirty="0" smtClean="0"/>
              <a:t>. </a:t>
            </a:r>
            <a:endParaRPr lang="es-ES" sz="2400" dirty="0" smtClean="0"/>
          </a:p>
          <a:p>
            <a:pPr>
              <a:buNone/>
            </a:pPr>
            <a:endParaRPr lang="es-ES" sz="2400" dirty="0" smtClean="0"/>
          </a:p>
          <a:p>
            <a:r>
              <a:rPr lang="es-ES" sz="2400" b="1" dirty="0" smtClean="0"/>
              <a:t>Fragmentación vertical</a:t>
            </a:r>
            <a:r>
              <a:rPr lang="es-ES" sz="2400" dirty="0" smtClean="0"/>
              <a:t>(Subconjunto </a:t>
            </a:r>
            <a:r>
              <a:rPr lang="es-ES" sz="2400" dirty="0" smtClean="0"/>
              <a:t>de atributos) </a:t>
            </a:r>
            <a:endParaRPr lang="es-ES" sz="2400" dirty="0" smtClean="0"/>
          </a:p>
          <a:p>
            <a:pPr>
              <a:buNone/>
            </a:pPr>
            <a:endParaRPr lang="es-ES" sz="2400" dirty="0" smtClean="0"/>
          </a:p>
          <a:p>
            <a:r>
              <a:rPr lang="es-ES" sz="2400" b="1" dirty="0" smtClean="0"/>
              <a:t>Fragmentación mixta</a:t>
            </a:r>
            <a:r>
              <a:rPr lang="es-ES" sz="2400" dirty="0" smtClean="0"/>
              <a:t> </a:t>
            </a:r>
            <a:r>
              <a:rPr lang="es-ES" sz="2400" dirty="0" smtClean="0"/>
              <a:t>(Aplicar fragmentación vertical a una fragmentación horizontal o viceversa)</a:t>
            </a:r>
            <a:endParaRPr lang="es-E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6.Descripción </a:t>
            </a:r>
            <a:r>
              <a:rPr lang="es-ES" dirty="0" smtClean="0"/>
              <a:t>del problema</a:t>
            </a:r>
            <a:endParaRPr lang="es-ES" dirty="0"/>
          </a:p>
        </p:txBody>
      </p:sp>
      <p:sp>
        <p:nvSpPr>
          <p:cNvPr id="3" name="2 Marcador de contenido"/>
          <p:cNvSpPr>
            <a:spLocks noGrp="1"/>
          </p:cNvSpPr>
          <p:nvPr>
            <p:ph sz="quarter" idx="1"/>
          </p:nvPr>
        </p:nvSpPr>
        <p:spPr/>
        <p:txBody>
          <a:bodyPr/>
          <a:lstStyle/>
          <a:p>
            <a:r>
              <a:rPr lang="es-ES" sz="2400" dirty="0" smtClean="0"/>
              <a:t>Tenemos cuatro bases de datos:</a:t>
            </a:r>
          </a:p>
          <a:p>
            <a:pPr lvl="1"/>
            <a:endParaRPr lang="es-ES" sz="2400" dirty="0" smtClean="0"/>
          </a:p>
          <a:p>
            <a:pPr lvl="1">
              <a:buNone/>
            </a:pPr>
            <a:endParaRPr lang="es-ES" sz="2400" dirty="0" smtClean="0"/>
          </a:p>
          <a:p>
            <a:r>
              <a:rPr lang="es-ES" sz="2400" dirty="0" smtClean="0"/>
              <a:t>Distribución del problema:</a:t>
            </a:r>
          </a:p>
          <a:p>
            <a:endParaRPr lang="es-ES" dirty="0"/>
          </a:p>
        </p:txBody>
      </p:sp>
      <p:pic>
        <p:nvPicPr>
          <p:cNvPr id="4" name="3 Imagen" descr="usuarios.png"/>
          <p:cNvPicPr>
            <a:picLocks noChangeAspect="1"/>
          </p:cNvPicPr>
          <p:nvPr/>
        </p:nvPicPr>
        <p:blipFill>
          <a:blip r:embed="rId2" cstate="print"/>
          <a:stretch>
            <a:fillRect/>
          </a:stretch>
        </p:blipFill>
        <p:spPr>
          <a:xfrm>
            <a:off x="6012160" y="1628800"/>
            <a:ext cx="1776688" cy="936104"/>
          </a:xfrm>
          <a:prstGeom prst="rect">
            <a:avLst/>
          </a:prstGeom>
        </p:spPr>
      </p:pic>
      <p:pic>
        <p:nvPicPr>
          <p:cNvPr id="5" name="4 Imagen" descr="Localidades.png"/>
          <p:cNvPicPr>
            <a:picLocks noChangeAspect="1"/>
          </p:cNvPicPr>
          <p:nvPr/>
        </p:nvPicPr>
        <p:blipFill>
          <a:blip r:embed="rId3" cstate="print"/>
          <a:stretch>
            <a:fillRect/>
          </a:stretch>
        </p:blipFill>
        <p:spPr>
          <a:xfrm>
            <a:off x="5292080" y="3140968"/>
            <a:ext cx="2990683" cy="3126037"/>
          </a:xfrm>
          <a:prstGeom prst="rect">
            <a:avLst/>
          </a:prstGeom>
        </p:spPr>
      </p:pic>
      <p:pic>
        <p:nvPicPr>
          <p:cNvPr id="6" name="5 Imagen" descr="250px-Redyoshi.png"/>
          <p:cNvPicPr>
            <a:picLocks noChangeAspect="1"/>
          </p:cNvPicPr>
          <p:nvPr/>
        </p:nvPicPr>
        <p:blipFill>
          <a:blip r:embed="rId4" cstate="print"/>
          <a:stretch>
            <a:fillRect/>
          </a:stretch>
        </p:blipFill>
        <p:spPr>
          <a:xfrm>
            <a:off x="7884368" y="1438700"/>
            <a:ext cx="864096" cy="1054196"/>
          </a:xfrm>
          <a:prstGeom prst="rect">
            <a:avLst/>
          </a:prstGeom>
        </p:spPr>
      </p:pic>
      <p:pic>
        <p:nvPicPr>
          <p:cNvPr id="8" name="7 Imagen" descr="IMG_2794.png"/>
          <p:cNvPicPr>
            <a:picLocks noChangeAspect="1"/>
          </p:cNvPicPr>
          <p:nvPr/>
        </p:nvPicPr>
        <p:blipFill>
          <a:blip r:embed="rId5" cstate="print"/>
          <a:stretch>
            <a:fillRect/>
          </a:stretch>
        </p:blipFill>
        <p:spPr>
          <a:xfrm>
            <a:off x="5004048" y="1484784"/>
            <a:ext cx="693328" cy="926676"/>
          </a:xfrm>
          <a:prstGeom prst="rect">
            <a:avLst/>
          </a:prstGeom>
        </p:spPr>
      </p:pic>
      <p:pic>
        <p:nvPicPr>
          <p:cNvPr id="7" name="6 Imagen" descr="Blue-yoshi-yoshi-29007976-402-480.png"/>
          <p:cNvPicPr>
            <a:picLocks noChangeAspect="1"/>
          </p:cNvPicPr>
          <p:nvPr/>
        </p:nvPicPr>
        <p:blipFill>
          <a:blip r:embed="rId6" cstate="print"/>
          <a:stretch>
            <a:fillRect/>
          </a:stretch>
        </p:blipFill>
        <p:spPr>
          <a:xfrm>
            <a:off x="6372200" y="2564904"/>
            <a:ext cx="720080" cy="8597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6.Descripción </a:t>
            </a:r>
            <a:r>
              <a:rPr lang="es-ES" dirty="0" smtClean="0"/>
              <a:t>del problema (2)</a:t>
            </a:r>
            <a:endParaRPr lang="es-ES" dirty="0"/>
          </a:p>
        </p:txBody>
      </p:sp>
      <p:sp>
        <p:nvSpPr>
          <p:cNvPr id="3" name="2 Marcador de contenido"/>
          <p:cNvSpPr>
            <a:spLocks noGrp="1"/>
          </p:cNvSpPr>
          <p:nvPr>
            <p:ph sz="quarter" idx="1"/>
          </p:nvPr>
        </p:nvSpPr>
        <p:spPr/>
        <p:txBody>
          <a:bodyPr>
            <a:normAutofit fontScale="92500" lnSpcReduction="10000"/>
          </a:bodyPr>
          <a:lstStyle/>
          <a:p>
            <a:pPr>
              <a:buNone/>
            </a:pPr>
            <a:r>
              <a:rPr lang="es-ES" sz="1800" b="1" dirty="0" smtClean="0"/>
              <a:t>Primer paso: Elegir qué vamos a almacenar en cada localidad</a:t>
            </a:r>
          </a:p>
          <a:p>
            <a:r>
              <a:rPr lang="es-ES" sz="1800" b="1" dirty="0" smtClean="0"/>
              <a:t>Yoshi1</a:t>
            </a:r>
            <a:r>
              <a:rPr lang="es-ES" sz="1800" dirty="0" smtClean="0"/>
              <a:t> = Madrid = {Castilla-León, Castilla-La Mancha, Aragón, Madrid, La Rioja} </a:t>
            </a:r>
          </a:p>
          <a:p>
            <a:r>
              <a:rPr lang="es-ES" sz="1800" b="1" dirty="0" smtClean="0"/>
              <a:t>Yoshi2</a:t>
            </a:r>
            <a:r>
              <a:rPr lang="es-ES" sz="1800" dirty="0" smtClean="0"/>
              <a:t> = Barcelona = {Cataluña, Baleares, País Valenciano, Murcia} </a:t>
            </a:r>
          </a:p>
          <a:p>
            <a:r>
              <a:rPr lang="es-ES" sz="1800" b="1" dirty="0" smtClean="0"/>
              <a:t>Yoshi3</a:t>
            </a:r>
            <a:r>
              <a:rPr lang="es-ES" sz="1800" dirty="0" smtClean="0"/>
              <a:t> = La Coruña = {Galicia, Asturias, Cantabria, País Vasco, Navarra} </a:t>
            </a:r>
          </a:p>
          <a:p>
            <a:r>
              <a:rPr lang="es-ES" sz="1800" b="1" dirty="0" smtClean="0"/>
              <a:t>Yoshi4</a:t>
            </a:r>
            <a:r>
              <a:rPr lang="es-ES" sz="1800" dirty="0" smtClean="0"/>
              <a:t> = Sevilla = {Andalucía, Extremadura, Canarias, Ceuta, Melilla}</a:t>
            </a:r>
          </a:p>
          <a:p>
            <a:pPr>
              <a:buNone/>
            </a:pPr>
            <a:endParaRPr lang="es-ES" sz="1800" b="1" dirty="0" smtClean="0"/>
          </a:p>
          <a:p>
            <a:pPr>
              <a:buNone/>
            </a:pPr>
            <a:r>
              <a:rPr lang="es-ES" sz="1800" b="1" dirty="0" smtClean="0"/>
              <a:t>Segundo paso: Elegir tipo de fragmentación y evaluar los distintos casos:</a:t>
            </a:r>
          </a:p>
          <a:p>
            <a:pPr>
              <a:buNone/>
            </a:pPr>
            <a:r>
              <a:rPr lang="es-ES" sz="1900" dirty="0" smtClean="0"/>
              <a:t>2^4</a:t>
            </a:r>
            <a:r>
              <a:rPr lang="es-ES" sz="1800" dirty="0" smtClean="0"/>
              <a:t> = </a:t>
            </a:r>
            <a:r>
              <a:rPr lang="es-ES" sz="1800" b="1" dirty="0" smtClean="0"/>
              <a:t>16</a:t>
            </a:r>
            <a:r>
              <a:rPr lang="es-ES" sz="1800" dirty="0" smtClean="0"/>
              <a:t> casos a evaluar.</a:t>
            </a:r>
          </a:p>
          <a:p>
            <a:pPr>
              <a:buNone/>
            </a:pPr>
            <a:r>
              <a:rPr lang="es-ES" sz="1800" dirty="0" smtClean="0"/>
              <a:t> </a:t>
            </a:r>
          </a:p>
          <a:p>
            <a:pPr>
              <a:buNone/>
            </a:pPr>
            <a:r>
              <a:rPr lang="es-ES" sz="1800" dirty="0" smtClean="0"/>
              <a:t>Y1= P1^P2^P3P4; </a:t>
            </a:r>
            <a:r>
              <a:rPr lang="es-ES" sz="1800" i="1" dirty="0" smtClean="0"/>
              <a:t>FALSO</a:t>
            </a:r>
            <a:r>
              <a:rPr lang="es-ES" sz="1800" dirty="0" smtClean="0"/>
              <a:t> </a:t>
            </a:r>
          </a:p>
          <a:p>
            <a:pPr>
              <a:buNone/>
            </a:pPr>
            <a:r>
              <a:rPr lang="es-ES" sz="1800" dirty="0" smtClean="0"/>
              <a:t>Y2= P1^¬P2^¬P3^¬P4; MADRID </a:t>
            </a:r>
            <a:r>
              <a:rPr lang="es-ES" sz="1800" i="1" dirty="0" smtClean="0"/>
              <a:t>VERDADERO</a:t>
            </a:r>
            <a:r>
              <a:rPr lang="es-ES" sz="1800" dirty="0" smtClean="0"/>
              <a:t> </a:t>
            </a:r>
          </a:p>
          <a:p>
            <a:pPr>
              <a:buNone/>
            </a:pPr>
            <a:r>
              <a:rPr lang="es-ES" sz="1800" dirty="0" smtClean="0"/>
              <a:t>Y3= ¬P1^P2^¬P3^¬P4; BARCELONA </a:t>
            </a:r>
            <a:r>
              <a:rPr lang="es-ES" sz="1800" i="1" dirty="0" smtClean="0"/>
              <a:t>VERDADERO</a:t>
            </a:r>
          </a:p>
          <a:p>
            <a:pPr>
              <a:buNone/>
            </a:pPr>
            <a:r>
              <a:rPr lang="es-ES" sz="1800" dirty="0" smtClean="0"/>
              <a:t>Y4= ¬P1^¬P2^P3^¬P4; LA CORUÑA</a:t>
            </a:r>
            <a:r>
              <a:rPr lang="es-ES" sz="1800" i="1" dirty="0" smtClean="0"/>
              <a:t> VERDADERO </a:t>
            </a:r>
          </a:p>
          <a:p>
            <a:pPr>
              <a:buNone/>
            </a:pPr>
            <a:r>
              <a:rPr lang="es-ES" sz="1800" dirty="0" smtClean="0"/>
              <a:t>Y5= P1^¬P2^¬P3^P4; </a:t>
            </a:r>
            <a:r>
              <a:rPr lang="es-ES" sz="1800" dirty="0" smtClean="0"/>
              <a:t>SEVILLA </a:t>
            </a:r>
            <a:r>
              <a:rPr lang="es-ES" sz="1800" i="1" dirty="0" smtClean="0"/>
              <a:t>VERDADERO </a:t>
            </a:r>
            <a:endParaRPr lang="es-ES" sz="1800" i="1" dirty="0" smtClean="0"/>
          </a:p>
          <a:p>
            <a:pPr>
              <a:buNone/>
            </a:pPr>
            <a:r>
              <a:rPr lang="es-ES" sz="1800" dirty="0" smtClean="0"/>
              <a:t>Y6= ¬P1^¬P2^¬P3^¬P4; MADRID </a:t>
            </a:r>
            <a:r>
              <a:rPr lang="es-ES" sz="1800" i="1" dirty="0" smtClean="0"/>
              <a:t>VERDADERO*</a:t>
            </a:r>
            <a:endParaRPr lang="es-ES" sz="1800" b="1"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6.Descripción del problema (3)</a:t>
            </a:r>
            <a:endParaRPr lang="es-ES" dirty="0"/>
          </a:p>
        </p:txBody>
      </p:sp>
      <p:sp>
        <p:nvSpPr>
          <p:cNvPr id="3" name="2 Marcador de contenido"/>
          <p:cNvSpPr>
            <a:spLocks noGrp="1"/>
          </p:cNvSpPr>
          <p:nvPr>
            <p:ph sz="quarter" idx="1"/>
          </p:nvPr>
        </p:nvSpPr>
        <p:spPr/>
        <p:txBody>
          <a:bodyPr>
            <a:normAutofit/>
          </a:bodyPr>
          <a:lstStyle/>
          <a:p>
            <a:pPr lvl="1"/>
            <a:r>
              <a:rPr lang="es-ES" sz="1700" dirty="0" smtClean="0"/>
              <a:t>Cliente1= SLY2 Cliente; → Madrid </a:t>
            </a:r>
            <a:endParaRPr lang="es-ES" sz="1700" dirty="0" smtClean="0"/>
          </a:p>
          <a:p>
            <a:pPr lvl="1"/>
            <a:r>
              <a:rPr lang="es-ES" sz="1700" dirty="0" smtClean="0"/>
              <a:t>Cliente2</a:t>
            </a:r>
            <a:r>
              <a:rPr lang="es-ES" sz="1700" dirty="0" smtClean="0"/>
              <a:t>= SLY3 Cliente; → Barcelona </a:t>
            </a:r>
            <a:endParaRPr lang="es-ES" sz="1700" dirty="0" smtClean="0"/>
          </a:p>
          <a:p>
            <a:pPr lvl="1"/>
            <a:r>
              <a:rPr lang="es-ES" sz="1700" dirty="0" smtClean="0"/>
              <a:t>Cliente3</a:t>
            </a:r>
            <a:r>
              <a:rPr lang="es-ES" sz="1700" dirty="0" smtClean="0"/>
              <a:t>= SLY4 Cliente; → La Coruña </a:t>
            </a:r>
            <a:endParaRPr lang="es-ES" sz="1700" dirty="0" smtClean="0"/>
          </a:p>
          <a:p>
            <a:pPr lvl="1"/>
            <a:r>
              <a:rPr lang="es-ES" sz="1700" dirty="0" smtClean="0"/>
              <a:t>Cliente4</a:t>
            </a:r>
            <a:r>
              <a:rPr lang="es-ES" sz="1700" dirty="0" smtClean="0"/>
              <a:t>= SLY5 Cliente; → Sevilla </a:t>
            </a:r>
            <a:endParaRPr lang="es-ES" sz="1700" dirty="0" smtClean="0"/>
          </a:p>
          <a:p>
            <a:pPr lvl="1"/>
            <a:r>
              <a:rPr lang="es-ES" sz="1700" dirty="0" smtClean="0"/>
              <a:t>Cliente5</a:t>
            </a:r>
            <a:r>
              <a:rPr lang="es-ES" sz="1700" dirty="0" smtClean="0"/>
              <a:t>= SLY6 Cliente; → Madrid </a:t>
            </a:r>
            <a:endParaRPr lang="es-ES" sz="1700" dirty="0" smtClean="0"/>
          </a:p>
          <a:p>
            <a:pPr>
              <a:buNone/>
            </a:pPr>
            <a:r>
              <a:rPr lang="es-ES" sz="1700" dirty="0" smtClean="0"/>
              <a:t> </a:t>
            </a:r>
            <a:r>
              <a:rPr lang="es-ES" sz="1700" dirty="0" smtClean="0"/>
              <a:t>                              … </a:t>
            </a:r>
            <a:endParaRPr lang="es-ES" sz="1700" dirty="0" smtClean="0"/>
          </a:p>
          <a:p>
            <a:pPr>
              <a:buNone/>
            </a:pPr>
            <a:endParaRPr lang="es-ES" sz="1700" b="1" dirty="0" smtClean="0"/>
          </a:p>
          <a:p>
            <a:pPr>
              <a:buNone/>
            </a:pPr>
            <a:r>
              <a:rPr lang="es-ES" sz="1700" b="1" dirty="0" smtClean="0"/>
              <a:t>Tercer paso: Creación de tablas, disparadores, procedimientos, índices y vistas en SQL </a:t>
            </a:r>
            <a:r>
              <a:rPr lang="es-ES" sz="1700" b="1" dirty="0" err="1" smtClean="0"/>
              <a:t>Developer</a:t>
            </a:r>
            <a:endParaRPr lang="es-ES" sz="1700" b="1" dirty="0" smtClean="0"/>
          </a:p>
          <a:p>
            <a:pPr>
              <a:buNone/>
            </a:pPr>
            <a:endParaRPr lang="es-ES" sz="1700" b="1" dirty="0" smtClean="0"/>
          </a:p>
          <a:p>
            <a:pPr>
              <a:buNone/>
            </a:pPr>
            <a:endParaRPr lang="es-ES" sz="1700" b="1" dirty="0" smtClean="0"/>
          </a:p>
          <a:p>
            <a:pPr>
              <a:buNone/>
            </a:pPr>
            <a:r>
              <a:rPr lang="es-ES" sz="1700" b="1" dirty="0" smtClean="0"/>
              <a:t>Vistas</a:t>
            </a:r>
            <a:endParaRPr lang="es-ES" sz="1700" dirty="0" smtClean="0"/>
          </a:p>
          <a:p>
            <a:r>
              <a:rPr lang="es-ES" sz="1700" dirty="0" smtClean="0"/>
              <a:t>Una vista es una consulta que se presenta como una tabla (virtual) a partir de un conjunto de tablas en una base de datos relacional.</a:t>
            </a:r>
          </a:p>
          <a:p>
            <a:pPr>
              <a:buNone/>
            </a:pPr>
            <a:endParaRPr lang="es-ES" sz="1700" b="1" dirty="0" smtClean="0"/>
          </a:p>
          <a:p>
            <a:pPr>
              <a:buNone/>
            </a:pPr>
            <a:endParaRPr lang="es-ES" sz="17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6.Descripción </a:t>
            </a:r>
            <a:r>
              <a:rPr lang="es-ES" dirty="0" smtClean="0"/>
              <a:t>del problema </a:t>
            </a:r>
            <a:r>
              <a:rPr lang="es-ES" dirty="0" smtClean="0"/>
              <a:t>(4)</a:t>
            </a:r>
            <a:endParaRPr lang="es-ES" dirty="0"/>
          </a:p>
        </p:txBody>
      </p:sp>
      <p:pic>
        <p:nvPicPr>
          <p:cNvPr id="4" name="3 Marcador de contenido" descr="sucursal.png"/>
          <p:cNvPicPr>
            <a:picLocks noGrp="1" noChangeAspect="1"/>
          </p:cNvPicPr>
          <p:nvPr>
            <p:ph sz="quarter" idx="1"/>
          </p:nvPr>
        </p:nvPicPr>
        <p:blipFill>
          <a:blip r:embed="rId2" cstate="print"/>
          <a:stretch>
            <a:fillRect/>
          </a:stretch>
        </p:blipFill>
        <p:spPr>
          <a:xfrm>
            <a:off x="179512" y="1916832"/>
            <a:ext cx="8770238" cy="324036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6.Descripción </a:t>
            </a:r>
            <a:r>
              <a:rPr lang="es-ES" dirty="0" smtClean="0"/>
              <a:t>del problema </a:t>
            </a:r>
            <a:r>
              <a:rPr lang="es-ES" dirty="0" smtClean="0"/>
              <a:t>(5)</a:t>
            </a:r>
            <a:endParaRPr lang="es-ES" dirty="0"/>
          </a:p>
        </p:txBody>
      </p:sp>
      <p:sp>
        <p:nvSpPr>
          <p:cNvPr id="3" name="2 Marcador de contenido"/>
          <p:cNvSpPr>
            <a:spLocks noGrp="1"/>
          </p:cNvSpPr>
          <p:nvPr>
            <p:ph sz="quarter" idx="1"/>
          </p:nvPr>
        </p:nvSpPr>
        <p:spPr/>
        <p:txBody>
          <a:bodyPr>
            <a:normAutofit/>
          </a:bodyPr>
          <a:lstStyle/>
          <a:p>
            <a:pPr>
              <a:buNone/>
            </a:pPr>
            <a:r>
              <a:rPr lang="es-ES" sz="1700" b="1" dirty="0" smtClean="0"/>
              <a:t>Disparadores</a:t>
            </a:r>
          </a:p>
          <a:p>
            <a:r>
              <a:rPr lang="es-ES" sz="1700" dirty="0" smtClean="0"/>
              <a:t>Se </a:t>
            </a:r>
            <a:r>
              <a:rPr lang="es-ES" sz="1700" dirty="0" smtClean="0"/>
              <a:t>ejecutan cuando sucede algún evento sobre las tablas a las que se encuentra asociado. Los eventos que hacen que se ejecute un disparador son las operaciones de inserción (INSERT), borrado (DELETE) o actualización (UPDATE), ya que modifican los datos de una tabla</a:t>
            </a:r>
            <a:r>
              <a:rPr lang="es-ES" sz="1700" dirty="0" smtClean="0"/>
              <a:t>.</a:t>
            </a:r>
          </a:p>
          <a:p>
            <a:endParaRPr lang="es-ES" sz="1700" b="1" dirty="0" smtClean="0"/>
          </a:p>
          <a:p>
            <a:endParaRPr lang="es-ES" sz="1700" b="1" dirty="0" smtClean="0"/>
          </a:p>
        </p:txBody>
      </p:sp>
      <p:pic>
        <p:nvPicPr>
          <p:cNvPr id="4" name="3 Imagen" descr="salario-menor.png"/>
          <p:cNvPicPr>
            <a:picLocks noChangeAspect="1"/>
          </p:cNvPicPr>
          <p:nvPr/>
        </p:nvPicPr>
        <p:blipFill>
          <a:blip r:embed="rId2" cstate="print"/>
          <a:stretch>
            <a:fillRect/>
          </a:stretch>
        </p:blipFill>
        <p:spPr>
          <a:xfrm>
            <a:off x="217082" y="3212976"/>
            <a:ext cx="8675398" cy="244827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6.Descripción </a:t>
            </a:r>
            <a:r>
              <a:rPr lang="es-ES" dirty="0" smtClean="0"/>
              <a:t>del problema </a:t>
            </a:r>
            <a:r>
              <a:rPr lang="es-ES" dirty="0" smtClean="0"/>
              <a:t>(6)</a:t>
            </a:r>
            <a:endParaRPr lang="es-ES" dirty="0"/>
          </a:p>
        </p:txBody>
      </p:sp>
      <p:sp>
        <p:nvSpPr>
          <p:cNvPr id="3" name="2 Marcador de contenido"/>
          <p:cNvSpPr>
            <a:spLocks noGrp="1"/>
          </p:cNvSpPr>
          <p:nvPr>
            <p:ph sz="quarter" idx="1"/>
          </p:nvPr>
        </p:nvSpPr>
        <p:spPr/>
        <p:txBody>
          <a:bodyPr/>
          <a:lstStyle/>
          <a:p>
            <a:pPr>
              <a:buNone/>
            </a:pPr>
            <a:r>
              <a:rPr lang="es-ES" sz="1700" b="1" dirty="0" smtClean="0"/>
              <a:t>Procedimientos</a:t>
            </a:r>
            <a:endParaRPr lang="es-ES" sz="1700" dirty="0" smtClean="0"/>
          </a:p>
          <a:p>
            <a:r>
              <a:rPr lang="es-ES" sz="1700" dirty="0" smtClean="0"/>
              <a:t>La ventaja de un procedimiento almacenado es que al ser ejecutado, es ejecutado directamente en el motor de bases de datos, el cual usualmente corre en un servidor separado. Usos típicos para procedimientos almacenados incluyen la validación de datos siendo integrados a la estructura de base de datos.</a:t>
            </a:r>
          </a:p>
          <a:p>
            <a:pPr>
              <a:buNone/>
            </a:pPr>
            <a:endParaRPr lang="es-ES" dirty="0"/>
          </a:p>
        </p:txBody>
      </p:sp>
      <p:pic>
        <p:nvPicPr>
          <p:cNvPr id="4" name="3 Imagen" descr="proce.png"/>
          <p:cNvPicPr>
            <a:picLocks noChangeAspect="1"/>
          </p:cNvPicPr>
          <p:nvPr/>
        </p:nvPicPr>
        <p:blipFill>
          <a:blip r:embed="rId2" cstate="print"/>
          <a:stretch>
            <a:fillRect/>
          </a:stretch>
        </p:blipFill>
        <p:spPr>
          <a:xfrm>
            <a:off x="467543" y="2924944"/>
            <a:ext cx="8319547" cy="393305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p:txBody>
          <a:bodyPr/>
          <a:lstStyle/>
          <a:p>
            <a:r>
              <a:rPr lang="es-ES" dirty="0" smtClean="0"/>
              <a:t>1. Definiciones básicas</a:t>
            </a:r>
          </a:p>
          <a:p>
            <a:pPr lvl="1"/>
            <a:r>
              <a:rPr lang="es-ES" dirty="0" smtClean="0"/>
              <a:t>¿Qué es una BDD?</a:t>
            </a:r>
          </a:p>
          <a:p>
            <a:pPr lvl="1"/>
            <a:r>
              <a:rPr lang="es-ES" dirty="0" smtClean="0"/>
              <a:t>¿Qué es un SGBD?</a:t>
            </a:r>
          </a:p>
          <a:p>
            <a:r>
              <a:rPr lang="es-ES" dirty="0" smtClean="0"/>
              <a:t>2.Ventajas y desventajas de una BDD</a:t>
            </a:r>
          </a:p>
          <a:p>
            <a:r>
              <a:rPr lang="es-ES" dirty="0" smtClean="0"/>
              <a:t>3.¿Cuándo son preferibles las BDD?</a:t>
            </a:r>
          </a:p>
          <a:p>
            <a:r>
              <a:rPr lang="es-ES" dirty="0" smtClean="0"/>
              <a:t>4.Configuraciones de red comunes</a:t>
            </a:r>
          </a:p>
          <a:p>
            <a:r>
              <a:rPr lang="es-ES" dirty="0" smtClean="0"/>
              <a:t>5.Tipos de fragmentación</a:t>
            </a:r>
          </a:p>
          <a:p>
            <a:r>
              <a:rPr lang="es-ES" dirty="0" smtClean="0"/>
              <a:t>6.Descripción del problema</a:t>
            </a:r>
            <a:endParaRPr lang="es-ES" dirty="0" smtClean="0"/>
          </a:p>
          <a:p>
            <a:pPr lvl="1"/>
            <a:endParaRPr lang="es-ES" dirty="0" smtClean="0"/>
          </a:p>
          <a:p>
            <a:pPr lvl="1"/>
            <a:endParaRPr lang="es-E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6.Descripción </a:t>
            </a:r>
            <a:r>
              <a:rPr lang="es-ES" dirty="0" smtClean="0"/>
              <a:t>del problema </a:t>
            </a:r>
            <a:r>
              <a:rPr lang="es-ES" dirty="0" smtClean="0"/>
              <a:t>(7)</a:t>
            </a:r>
            <a:endParaRPr lang="es-ES" dirty="0"/>
          </a:p>
        </p:txBody>
      </p:sp>
      <p:sp>
        <p:nvSpPr>
          <p:cNvPr id="3" name="2 Marcador de contenido"/>
          <p:cNvSpPr>
            <a:spLocks noGrp="1"/>
          </p:cNvSpPr>
          <p:nvPr>
            <p:ph sz="quarter" idx="1"/>
          </p:nvPr>
        </p:nvSpPr>
        <p:spPr/>
        <p:txBody>
          <a:bodyPr/>
          <a:lstStyle/>
          <a:p>
            <a:pPr>
              <a:buNone/>
            </a:pPr>
            <a:r>
              <a:rPr lang="es-ES" sz="1700" b="1" dirty="0" smtClean="0"/>
              <a:t>Índices</a:t>
            </a:r>
            <a:endParaRPr lang="es-ES" sz="1700" dirty="0" smtClean="0"/>
          </a:p>
          <a:p>
            <a:r>
              <a:rPr lang="es-ES" sz="1700" dirty="0" smtClean="0"/>
              <a:t>El índice de una base de datos es una estructura de datos que mejora la velocidad de las operaciones, por medio de identificador único de cada fila de una tabla, permitiendo un rápido acceso a los registros de una tabla en una base de datos.</a:t>
            </a:r>
          </a:p>
          <a:p>
            <a:pPr>
              <a:buNone/>
            </a:pPr>
            <a:endParaRPr lang="es-ES" dirty="0" smtClean="0"/>
          </a:p>
          <a:p>
            <a:pPr>
              <a:buNone/>
            </a:pPr>
            <a:endParaRPr lang="es-ES" dirty="0"/>
          </a:p>
        </p:txBody>
      </p:sp>
      <p:pic>
        <p:nvPicPr>
          <p:cNvPr id="4" name="3 Imagen" descr="cliente.png"/>
          <p:cNvPicPr>
            <a:picLocks noChangeAspect="1"/>
          </p:cNvPicPr>
          <p:nvPr/>
        </p:nvPicPr>
        <p:blipFill>
          <a:blip r:embed="rId2" cstate="print"/>
          <a:stretch>
            <a:fillRect/>
          </a:stretch>
        </p:blipFill>
        <p:spPr>
          <a:xfrm>
            <a:off x="179512" y="3409740"/>
            <a:ext cx="8757814" cy="4513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¿Dudas? ¿Preguntas?</a:t>
            </a:r>
            <a:endParaRPr lang="es-ES" dirty="0"/>
          </a:p>
        </p:txBody>
      </p:sp>
      <p:pic>
        <p:nvPicPr>
          <p:cNvPr id="8" name="7 Marcador de contenido" descr="Sin título-1.png"/>
          <p:cNvPicPr>
            <a:picLocks noGrp="1" noChangeAspect="1"/>
          </p:cNvPicPr>
          <p:nvPr>
            <p:ph sz="quarter" idx="1"/>
          </p:nvPr>
        </p:nvPicPr>
        <p:blipFill>
          <a:blip r:embed="rId2" cstate="print"/>
          <a:stretch>
            <a:fillRect/>
          </a:stretch>
        </p:blipFill>
        <p:spPr>
          <a:xfrm>
            <a:off x="3275856" y="1578110"/>
            <a:ext cx="2438395" cy="480321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1.¿Qué es una BDD?</a:t>
            </a:r>
            <a:endParaRPr lang="es-ES" dirty="0"/>
          </a:p>
        </p:txBody>
      </p:sp>
      <p:sp>
        <p:nvSpPr>
          <p:cNvPr id="3" name="2 Marcador de contenido"/>
          <p:cNvSpPr>
            <a:spLocks noGrp="1"/>
          </p:cNvSpPr>
          <p:nvPr>
            <p:ph sz="quarter" idx="1"/>
          </p:nvPr>
        </p:nvSpPr>
        <p:spPr/>
        <p:txBody>
          <a:bodyPr>
            <a:normAutofit/>
          </a:bodyPr>
          <a:lstStyle/>
          <a:p>
            <a:r>
              <a:rPr lang="es-ES" sz="2400" dirty="0" smtClean="0"/>
              <a:t>Una </a:t>
            </a:r>
            <a:r>
              <a:rPr lang="es-ES" sz="2400" b="1" dirty="0" smtClean="0"/>
              <a:t>BDD</a:t>
            </a:r>
            <a:r>
              <a:rPr lang="es-ES" sz="2400" dirty="0" smtClean="0"/>
              <a:t> es un conjunto de múltiples bases de datos lógicamente relacionadas las cuales se encuentran distribuidas en diferentes espacios lógicos y geográficos e interconectados por una red de comunicaciones. Dichas BDD tienen la capacidad de realizar procesamiento </a:t>
            </a:r>
            <a:r>
              <a:rPr lang="es-ES" sz="2400" b="1" dirty="0" smtClean="0"/>
              <a:t>autónomo</a:t>
            </a:r>
            <a:r>
              <a:rPr lang="es-ES" sz="2400" dirty="0" smtClean="0"/>
              <a:t>, esto permite realizar operaciones </a:t>
            </a:r>
            <a:r>
              <a:rPr lang="es-ES" sz="2400" b="1" dirty="0" smtClean="0"/>
              <a:t>locales </a:t>
            </a:r>
            <a:r>
              <a:rPr lang="es-ES" sz="2400" dirty="0" smtClean="0"/>
              <a:t>o</a:t>
            </a:r>
            <a:r>
              <a:rPr lang="es-ES" sz="2400" b="1" dirty="0" smtClean="0"/>
              <a:t> distribuidas</a:t>
            </a:r>
            <a:r>
              <a:rPr lang="es-ES" sz="24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1.¿Qué es un SGBD?</a:t>
            </a:r>
            <a:endParaRPr lang="es-ES" dirty="0"/>
          </a:p>
        </p:txBody>
      </p:sp>
      <p:sp>
        <p:nvSpPr>
          <p:cNvPr id="3" name="2 Marcador de contenido"/>
          <p:cNvSpPr>
            <a:spLocks noGrp="1"/>
          </p:cNvSpPr>
          <p:nvPr>
            <p:ph sz="quarter" idx="1"/>
          </p:nvPr>
        </p:nvSpPr>
        <p:spPr/>
        <p:txBody>
          <a:bodyPr/>
          <a:lstStyle/>
          <a:p>
            <a:r>
              <a:rPr lang="es-ES" sz="2400" dirty="0" smtClean="0"/>
              <a:t>Un Sistema de Gestión de Bases de Datos (</a:t>
            </a:r>
            <a:r>
              <a:rPr lang="es-ES" sz="2400" b="1" dirty="0" smtClean="0"/>
              <a:t>SGBD</a:t>
            </a:r>
            <a:r>
              <a:rPr lang="es-ES" sz="2400" dirty="0" smtClean="0"/>
              <a:t>) es un </a:t>
            </a:r>
            <a:r>
              <a:rPr lang="es-ES" sz="2400" b="1" dirty="0" smtClean="0"/>
              <a:t>conjunto de programas</a:t>
            </a:r>
            <a:r>
              <a:rPr lang="es-ES" sz="2400" dirty="0" smtClean="0"/>
              <a:t> que permiten el almacenamiento, modificación y extracción de la información en una base de datos, además de proporcionar</a:t>
            </a:r>
            <a:r>
              <a:rPr lang="es-ES" sz="2400" b="1" dirty="0" smtClean="0"/>
              <a:t> herramientas</a:t>
            </a:r>
            <a:r>
              <a:rPr lang="es-ES" sz="2400" dirty="0" smtClean="0"/>
              <a:t> para añadir, borrar, modificar y analizar los datos. </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2.Ventajas </a:t>
            </a:r>
            <a:r>
              <a:rPr lang="es-ES" dirty="0" smtClean="0"/>
              <a:t>de una BDD</a:t>
            </a:r>
            <a:endParaRPr lang="es-ES" dirty="0"/>
          </a:p>
        </p:txBody>
      </p:sp>
      <p:sp>
        <p:nvSpPr>
          <p:cNvPr id="3" name="2 Marcador de contenido"/>
          <p:cNvSpPr>
            <a:spLocks noGrp="1"/>
          </p:cNvSpPr>
          <p:nvPr>
            <p:ph sz="quarter" idx="1"/>
          </p:nvPr>
        </p:nvSpPr>
        <p:spPr/>
        <p:txBody>
          <a:bodyPr>
            <a:normAutofit fontScale="92500"/>
          </a:bodyPr>
          <a:lstStyle/>
          <a:p>
            <a:r>
              <a:rPr lang="es-ES" sz="2400" dirty="0" smtClean="0"/>
              <a:t>Supongamos que en una BDD distribuida, cada centro utiliza el 80% de los datos de su propia centro y el 20% del resto.</a:t>
            </a:r>
          </a:p>
          <a:p>
            <a:endParaRPr lang="es-ES" sz="2400" dirty="0" smtClean="0"/>
          </a:p>
          <a:p>
            <a:endParaRPr lang="es-ES" sz="2400" dirty="0" smtClean="0"/>
          </a:p>
          <a:p>
            <a:endParaRPr lang="es-ES" sz="2400" dirty="0" smtClean="0"/>
          </a:p>
          <a:p>
            <a:endParaRPr lang="es-ES" sz="2400" dirty="0" smtClean="0"/>
          </a:p>
          <a:p>
            <a:endParaRPr lang="es-ES" sz="2400" dirty="0" smtClean="0"/>
          </a:p>
          <a:p>
            <a:endParaRPr lang="es-ES" sz="2400" dirty="0" smtClean="0"/>
          </a:p>
          <a:p>
            <a:endParaRPr lang="es-ES" sz="2400" dirty="0" smtClean="0"/>
          </a:p>
          <a:p>
            <a:r>
              <a:rPr lang="es-ES" sz="2400" b="1" dirty="0" smtClean="0"/>
              <a:t>Una BDD garantiza que cada centro puede trabajar al menos al 80% si falla la conexión con las demás.</a:t>
            </a:r>
            <a:endParaRPr lang="es-ES" sz="2400" b="1" dirty="0"/>
          </a:p>
        </p:txBody>
      </p:sp>
      <p:pic>
        <p:nvPicPr>
          <p:cNvPr id="4" name="3 Imagen" descr="Totalmente-conectada - copia.png"/>
          <p:cNvPicPr>
            <a:picLocks noChangeAspect="1"/>
          </p:cNvPicPr>
          <p:nvPr/>
        </p:nvPicPr>
        <p:blipFill>
          <a:blip r:embed="rId2" cstate="print"/>
          <a:stretch>
            <a:fillRect/>
          </a:stretch>
        </p:blipFill>
        <p:spPr>
          <a:xfrm>
            <a:off x="2552566" y="2348880"/>
            <a:ext cx="3799228" cy="25202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2.Desventajas </a:t>
            </a:r>
            <a:r>
              <a:rPr lang="es-ES" dirty="0" smtClean="0"/>
              <a:t>de una BDD</a:t>
            </a:r>
            <a:endParaRPr lang="es-ES" dirty="0"/>
          </a:p>
        </p:txBody>
      </p:sp>
      <p:sp>
        <p:nvSpPr>
          <p:cNvPr id="3" name="2 Marcador de contenido"/>
          <p:cNvSpPr>
            <a:spLocks noGrp="1"/>
          </p:cNvSpPr>
          <p:nvPr>
            <p:ph sz="quarter" idx="1"/>
          </p:nvPr>
        </p:nvSpPr>
        <p:spPr/>
        <p:txBody>
          <a:bodyPr>
            <a:normAutofit/>
          </a:bodyPr>
          <a:lstStyle/>
          <a:p>
            <a:endParaRPr lang="es-ES" sz="2400" dirty="0" smtClean="0"/>
          </a:p>
          <a:p>
            <a:endParaRPr lang="es-ES" sz="2400" dirty="0" smtClean="0"/>
          </a:p>
          <a:p>
            <a:r>
              <a:rPr lang="es-ES" sz="2400" dirty="0" smtClean="0"/>
              <a:t>El </a:t>
            </a:r>
            <a:r>
              <a:rPr lang="es-ES" sz="2400" dirty="0" smtClean="0"/>
              <a:t>problema es </a:t>
            </a:r>
            <a:r>
              <a:rPr lang="es-ES" sz="2400" b="1" dirty="0" smtClean="0"/>
              <a:t>gestionar de manera unificada</a:t>
            </a:r>
            <a:r>
              <a:rPr lang="es-ES" sz="2400" dirty="0" smtClean="0"/>
              <a:t> una base de datos de la que hay almacenada distintas partes en varios centros de procesos de datos.</a:t>
            </a:r>
          </a:p>
          <a:p>
            <a:endParaRPr lang="es-E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3.¿Cuándo son preferibles las BDD?</a:t>
            </a:r>
            <a:endParaRPr lang="es-ES" dirty="0"/>
          </a:p>
        </p:txBody>
      </p:sp>
      <p:sp>
        <p:nvSpPr>
          <p:cNvPr id="3" name="2 Marcador de contenido"/>
          <p:cNvSpPr>
            <a:spLocks noGrp="1"/>
          </p:cNvSpPr>
          <p:nvPr>
            <p:ph sz="quarter" idx="1"/>
          </p:nvPr>
        </p:nvSpPr>
        <p:spPr/>
        <p:txBody>
          <a:bodyPr>
            <a:normAutofit/>
          </a:bodyPr>
          <a:lstStyle/>
          <a:p>
            <a:r>
              <a:rPr lang="es-ES" sz="2400" dirty="0" smtClean="0"/>
              <a:t>Si </a:t>
            </a:r>
            <a:r>
              <a:rPr lang="es-ES" sz="2400" dirty="0" smtClean="0"/>
              <a:t>todos los procesos son locales: </a:t>
            </a:r>
            <a:r>
              <a:rPr lang="es-ES" sz="2400" i="1" dirty="0" smtClean="0"/>
              <a:t>Bases de datos independientes </a:t>
            </a:r>
            <a:endParaRPr lang="es-ES" sz="2400" i="1" dirty="0" smtClean="0"/>
          </a:p>
          <a:p>
            <a:endParaRPr lang="es-ES" sz="2400" dirty="0" smtClean="0"/>
          </a:p>
          <a:p>
            <a:r>
              <a:rPr lang="es-ES" sz="2400" dirty="0" smtClean="0"/>
              <a:t>Si </a:t>
            </a:r>
            <a:r>
              <a:rPr lang="es-ES" sz="2400" dirty="0" smtClean="0"/>
              <a:t>una instalación hace muchos más accesos que las demás: </a:t>
            </a:r>
            <a:r>
              <a:rPr lang="es-ES" sz="2400" i="1" dirty="0" smtClean="0"/>
              <a:t>Bases de datos </a:t>
            </a:r>
            <a:r>
              <a:rPr lang="es-ES" sz="2400" i="1" dirty="0" smtClean="0"/>
              <a:t>centralizadas</a:t>
            </a:r>
          </a:p>
          <a:p>
            <a:endParaRPr lang="es-ES" sz="2400" b="1" dirty="0" smtClean="0"/>
          </a:p>
          <a:p>
            <a:r>
              <a:rPr lang="es-ES" sz="2400" b="1" dirty="0" smtClean="0"/>
              <a:t>En </a:t>
            </a:r>
            <a:r>
              <a:rPr lang="es-ES" sz="2400" b="1" dirty="0" smtClean="0"/>
              <a:t>cualquier otro caso: Bases de datos distribuidas</a:t>
            </a:r>
            <a:endParaRPr lang="es-E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4.Configuraciones </a:t>
            </a:r>
            <a:r>
              <a:rPr lang="es-ES" dirty="0" smtClean="0"/>
              <a:t>de red más comunes</a:t>
            </a:r>
            <a:endParaRPr lang="es-ES" dirty="0"/>
          </a:p>
        </p:txBody>
      </p:sp>
      <p:sp>
        <p:nvSpPr>
          <p:cNvPr id="3" name="2 Marcador de contenido"/>
          <p:cNvSpPr>
            <a:spLocks noGrp="1"/>
          </p:cNvSpPr>
          <p:nvPr>
            <p:ph sz="quarter" idx="1"/>
          </p:nvPr>
        </p:nvSpPr>
        <p:spPr/>
        <p:txBody>
          <a:bodyPr/>
          <a:lstStyle/>
          <a:p>
            <a:r>
              <a:rPr lang="es-ES" dirty="0" smtClean="0"/>
              <a:t>Totalmente conectada:</a:t>
            </a:r>
          </a:p>
          <a:p>
            <a:endParaRPr lang="es-ES" dirty="0" smtClean="0"/>
          </a:p>
          <a:p>
            <a:endParaRPr lang="es-ES" dirty="0" smtClean="0"/>
          </a:p>
          <a:p>
            <a:endParaRPr lang="es-ES" dirty="0"/>
          </a:p>
        </p:txBody>
      </p:sp>
      <p:pic>
        <p:nvPicPr>
          <p:cNvPr id="5" name="4 Imagen" descr="Totalmente-conectada.png"/>
          <p:cNvPicPr>
            <a:picLocks noChangeAspect="1"/>
          </p:cNvPicPr>
          <p:nvPr/>
        </p:nvPicPr>
        <p:blipFill>
          <a:blip r:embed="rId2" cstate="print"/>
          <a:stretch>
            <a:fillRect/>
          </a:stretch>
        </p:blipFill>
        <p:spPr>
          <a:xfrm>
            <a:off x="2771800" y="2348880"/>
            <a:ext cx="3849656" cy="25537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4.Configuraciones </a:t>
            </a:r>
            <a:r>
              <a:rPr lang="es-ES" dirty="0" smtClean="0"/>
              <a:t>de red más comunes (2)</a:t>
            </a:r>
            <a:endParaRPr lang="es-ES" dirty="0"/>
          </a:p>
        </p:txBody>
      </p:sp>
      <p:sp>
        <p:nvSpPr>
          <p:cNvPr id="3" name="2 Marcador de contenido"/>
          <p:cNvSpPr>
            <a:spLocks noGrp="1"/>
          </p:cNvSpPr>
          <p:nvPr>
            <p:ph sz="quarter" idx="1"/>
          </p:nvPr>
        </p:nvSpPr>
        <p:spPr/>
        <p:txBody>
          <a:bodyPr/>
          <a:lstStyle/>
          <a:p>
            <a:r>
              <a:rPr lang="es-ES" dirty="0" smtClean="0"/>
              <a:t>Parcialmente conectada:</a:t>
            </a:r>
          </a:p>
          <a:p>
            <a:endParaRPr lang="es-ES" dirty="0" smtClean="0"/>
          </a:p>
          <a:p>
            <a:endParaRPr lang="es-ES" dirty="0" smtClean="0"/>
          </a:p>
          <a:p>
            <a:endParaRPr lang="es-ES" dirty="0"/>
          </a:p>
        </p:txBody>
      </p:sp>
      <p:pic>
        <p:nvPicPr>
          <p:cNvPr id="6" name="5 Imagen" descr="Parcialmente-conectada.png"/>
          <p:cNvPicPr>
            <a:picLocks noChangeAspect="1"/>
          </p:cNvPicPr>
          <p:nvPr/>
        </p:nvPicPr>
        <p:blipFill>
          <a:blip r:embed="rId2" cstate="print"/>
          <a:stretch>
            <a:fillRect/>
          </a:stretch>
        </p:blipFill>
        <p:spPr>
          <a:xfrm>
            <a:off x="2740605" y="2348880"/>
            <a:ext cx="3847619" cy="255238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196</TotalTime>
  <Words>832</Words>
  <Application>Microsoft Office PowerPoint</Application>
  <PresentationFormat>Presentación en pantalla (4:3)</PresentationFormat>
  <Paragraphs>101</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Civil</vt:lpstr>
      <vt:lpstr>Bases de datos distribuidas</vt:lpstr>
      <vt:lpstr>Índice</vt:lpstr>
      <vt:lpstr>1.¿Qué es una BDD?</vt:lpstr>
      <vt:lpstr>1.¿Qué es un SGBD?</vt:lpstr>
      <vt:lpstr>2.Ventajas de una BDD</vt:lpstr>
      <vt:lpstr>2.Desventajas de una BDD</vt:lpstr>
      <vt:lpstr>3.¿Cuándo son preferibles las BDD?</vt:lpstr>
      <vt:lpstr>4.Configuraciones de red más comunes</vt:lpstr>
      <vt:lpstr>4.Configuraciones de red más comunes (2)</vt:lpstr>
      <vt:lpstr>4.Configuraciones de red más comunes (3)</vt:lpstr>
      <vt:lpstr>4.Configuraciones de red más comunes (4)</vt:lpstr>
      <vt:lpstr>4.Configuraciones de red más comunes (5)</vt:lpstr>
      <vt:lpstr>5.Tipos de fragmentación</vt:lpstr>
      <vt:lpstr>6.Descripción del problema</vt:lpstr>
      <vt:lpstr>6.Descripción del problema (2)</vt:lpstr>
      <vt:lpstr>6.Descripción del problema (3)</vt:lpstr>
      <vt:lpstr>6.Descripción del problema (4)</vt:lpstr>
      <vt:lpstr>6.Descripción del problema (5)</vt:lpstr>
      <vt:lpstr>6.Descripción del problema (6)</vt:lpstr>
      <vt:lpstr>6.Descripción del problema (7)</vt:lpstr>
      <vt:lpstr>¿Dudas? ¿Preguntas?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distribuidas</dc:title>
  <dc:creator>Jose Manuel</dc:creator>
  <cp:lastModifiedBy>PUsuario</cp:lastModifiedBy>
  <cp:revision>31</cp:revision>
  <dcterms:created xsi:type="dcterms:W3CDTF">2016-06-05T11:02:32Z</dcterms:created>
  <dcterms:modified xsi:type="dcterms:W3CDTF">2016-06-07T09:25:44Z</dcterms:modified>
</cp:coreProperties>
</file>