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1526" r:id="rId2"/>
    <p:sldId id="1549" r:id="rId3"/>
    <p:sldId id="1548" r:id="rId4"/>
    <p:sldId id="1533" r:id="rId5"/>
    <p:sldId id="1550" r:id="rId6"/>
    <p:sldId id="1534" r:id="rId7"/>
    <p:sldId id="1543" r:id="rId8"/>
    <p:sldId id="1554" r:id="rId9"/>
    <p:sldId id="1559" r:id="rId10"/>
    <p:sldId id="1564" r:id="rId11"/>
    <p:sldId id="1565" r:id="rId12"/>
    <p:sldId id="1535" r:id="rId13"/>
    <p:sldId id="1538" r:id="rId14"/>
    <p:sldId id="1558" r:id="rId15"/>
    <p:sldId id="1556" r:id="rId16"/>
    <p:sldId id="1557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97" autoAdjust="0"/>
  </p:normalViewPr>
  <p:slideViewPr>
    <p:cSldViewPr snapToGrid="0">
      <p:cViewPr varScale="1">
        <p:scale>
          <a:sx n="77" d="100"/>
          <a:sy n="77" d="100"/>
        </p:scale>
        <p:origin x="-9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400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400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400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6C0EDAE-A6FF-476B-9F0A-D571E06C5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39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400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4838"/>
            <a:ext cx="51435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400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400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A69197C-847B-4273-8D5B-843B28BEA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19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A7A4F37-E301-49C7-8E87-097E743FAA5C}" type="slidenum">
              <a:rPr lang="en-US" sz="1300">
                <a:latin typeface="Times New Roman" pitchFamily="18" charset="0"/>
              </a:rPr>
              <a:pPr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20725"/>
            <a:ext cx="4610100" cy="3457575"/>
          </a:xfrm>
          <a:ln w="12700" cap="flat">
            <a:solidFill>
              <a:schemeClr val="tx1"/>
            </a:solidFill>
          </a:ln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3063"/>
          </a:xfrm>
          <a:noFill/>
        </p:spPr>
        <p:txBody>
          <a:bodyPr lIns="93662" tIns="47625" rIns="93662" bIns="476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6CDA405-D80F-4F08-A1DB-CE40DF47EDF1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4" name="Rectangle 5"/>
          <p:cNvSpPr txBox="1">
            <a:spLocks noGrp="1" noChangeArrowheads="1"/>
          </p:cNvSpPr>
          <p:nvPr/>
        </p:nvSpPr>
        <p:spPr bwMode="auto">
          <a:xfrm>
            <a:off x="3970338" y="8831263"/>
            <a:ext cx="30416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731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731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731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731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731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14254F2A-DC99-4E34-9D81-338A999C0CAE}" type="slidenum">
              <a:rPr lang="en-US" sz="1000" i="1">
                <a:latin typeface="Times New Roman" pitchFamily="18" charset="0"/>
              </a:rPr>
              <a:pPr algn="r"/>
              <a:t>13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</p:spPr>
        <p:txBody>
          <a:bodyPr lIns="93662" tIns="47625" rIns="93662" bIns="47625"/>
          <a:lstStyle/>
          <a:p>
            <a:pPr defTabSz="973138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FC320F-0847-46EF-9C6E-C1F5E736C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73BB0-B8EE-42A2-9AD8-3AA1617E4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2734E-E34D-4BCE-BFA6-77034EC7D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052C4-1CBA-49A6-B03E-403056F7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3E55-21EC-407E-B4F5-2757649CE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32B84-09FA-40C8-82A6-12A6807D1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BAC8-E553-4730-B78D-590E5E640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153A3-A31C-45AF-9858-D50C66093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BAFF8-85C0-475B-A8DA-F07242DD2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E9315-EC5F-4342-83B8-D1AA93CA7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C67D1-22A5-44D2-AA9C-D2415CB18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5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89D03A7-A880-45C9-B842-44C280600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Project 1 – My Shell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468813" y="3873500"/>
          <a:ext cx="3000375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Clip" r:id="rId4" imgW="4000500" imgH="3148013" progId="MS_ClipArt_Gallery.2">
                  <p:embed/>
                </p:oleObj>
              </mc:Choice>
              <mc:Fallback>
                <p:oleObj name="Clip" r:id="rId4" imgW="4000500" imgH="3148013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3873500"/>
                        <a:ext cx="3000375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1572" name="AutoShape 4"/>
          <p:cNvSpPr>
            <a:spLocks noChangeArrowheads="1"/>
          </p:cNvSpPr>
          <p:nvPr/>
        </p:nvSpPr>
        <p:spPr bwMode="auto">
          <a:xfrm>
            <a:off x="508000" y="3600450"/>
            <a:ext cx="3759200" cy="752475"/>
          </a:xfrm>
          <a:prstGeom prst="wedgeRoundRectCallout">
            <a:avLst>
              <a:gd name="adj1" fmla="val 68032"/>
              <a:gd name="adj2" fmla="val -1477"/>
              <a:gd name="adj3" fmla="val 16667"/>
            </a:avLst>
          </a:prstGeom>
          <a:solidFill>
            <a:srgbClr val="FFFF00"/>
          </a:solidFill>
          <a:ln w="38100">
            <a:solidFill>
              <a:srgbClr val="0070C0"/>
            </a:solidFill>
            <a:miter lim="800000"/>
            <a:headEnd type="none" w="lg" len="lg"/>
            <a:tailEnd type="none" w="lg" len="lg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latin typeface="Comic Sans MS" panose="030F0702030302020204" pitchFamily="66" charset="0"/>
              </a:rPr>
              <a:t>Let’s get started…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157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548320-6684-497F-8CDD-4CF9DE440A9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Signal Handling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Signals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4" y="1799943"/>
            <a:ext cx="8220955" cy="43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1 - Shell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BAFF8-85C0-475B-A8DA-F07242DD22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57107"/>
              </p:ext>
            </p:extLst>
          </p:nvPr>
        </p:nvGraphicFramePr>
        <p:xfrm>
          <a:off x="636494" y="1773516"/>
          <a:ext cx="7942730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1553"/>
                <a:gridCol w="6051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Keyboard Input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Cntrl</a:t>
                      </a:r>
                      <a:r>
                        <a:rPr lang="en-US" sz="2400" dirty="0" smtClean="0"/>
                        <a:t>-X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sigSignal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SIGINT to shell</a:t>
                      </a:r>
                    </a:p>
                    <a:p>
                      <a:r>
                        <a:rPr lang="en-US" sz="2400" dirty="0" smtClean="0"/>
                        <a:t>Clear input buffer</a:t>
                      </a:r>
                    </a:p>
                    <a:p>
                      <a:r>
                        <a:rPr lang="en-US" sz="2400" dirty="0" err="1" smtClean="0"/>
                        <a:t>semSignal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inBufferReady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Cntrl</a:t>
                      </a:r>
                      <a:r>
                        <a:rPr lang="en-US" sz="2400" dirty="0" smtClean="0"/>
                        <a:t>-R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sigSignal</a:t>
                      </a:r>
                      <a:r>
                        <a:rPr lang="en-US" sz="2400" dirty="0" smtClean="0"/>
                        <a:t> SIGCONT to all tasks</a:t>
                      </a:r>
                    </a:p>
                    <a:p>
                      <a:r>
                        <a:rPr lang="en-US" sz="2400" dirty="0" smtClean="0"/>
                        <a:t>Clear</a:t>
                      </a:r>
                      <a:r>
                        <a:rPr lang="en-US" sz="2400" baseline="0" dirty="0" smtClean="0"/>
                        <a:t> SIGSTOP from all tasks</a:t>
                      </a:r>
                    </a:p>
                    <a:p>
                      <a:r>
                        <a:rPr lang="en-US" sz="2400" baseline="0" dirty="0" smtClean="0"/>
                        <a:t>Clear SIGTSTP from all tasks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Cntrl</a:t>
                      </a:r>
                      <a:r>
                        <a:rPr lang="en-US" sz="2400" dirty="0" smtClean="0"/>
                        <a:t>-W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sigSignal</a:t>
                      </a:r>
                      <a:r>
                        <a:rPr lang="en-US" sz="2400" baseline="0" dirty="0" smtClean="0"/>
                        <a:t> SIGTSTP to all tasks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50938" y="193675"/>
            <a:ext cx="7793037" cy="86677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Keyboard Interrupts</a:t>
            </a:r>
          </a:p>
        </p:txBody>
      </p:sp>
    </p:spTree>
    <p:extLst>
      <p:ext uri="{BB962C8B-B14F-4D97-AF65-F5344CB8AC3E}">
        <p14:creationId xmlns:p14="http://schemas.microsoft.com/office/powerpoint/2010/main" val="9342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AFE340C-D1B2-47E8-ABE3-7EFC2464FD46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Grading Criteria…</a:t>
            </a:r>
          </a:p>
        </p:txBody>
      </p:sp>
      <p:sp>
        <p:nvSpPr>
          <p:cNvPr id="255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49"/>
            <a:ext cx="8501063" cy="5025847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2000" dirty="0" smtClean="0"/>
              <a:t>There are 7 points possible for Lab 1</a:t>
            </a:r>
            <a:r>
              <a:rPr lang="en-US" sz="2000" dirty="0"/>
              <a:t>: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1600" b="1" dirty="0"/>
              <a:t>2</a:t>
            </a:r>
            <a:r>
              <a:rPr lang="en-US" sz="1600" b="1" dirty="0" smtClean="0"/>
              <a:t> </a:t>
            </a:r>
            <a:r>
              <a:rPr lang="en-US" sz="1600" b="1" dirty="0" err="1"/>
              <a:t>pts</a:t>
            </a:r>
            <a:r>
              <a:rPr lang="en-US" sz="1600" b="1" dirty="0"/>
              <a:t> </a:t>
            </a:r>
            <a:r>
              <a:rPr lang="en-US" sz="1600" dirty="0"/>
              <a:t>–	Your shell parses the command line into </a:t>
            </a:r>
            <a:r>
              <a:rPr lang="en-US" sz="1600" dirty="0" err="1"/>
              <a:t>argc</a:t>
            </a:r>
            <a:r>
              <a:rPr lang="en-US" sz="1600" dirty="0"/>
              <a:t> and </a:t>
            </a:r>
            <a:r>
              <a:rPr lang="en-US" sz="1600" dirty="0" err="1"/>
              <a:t>malloc'd</a:t>
            </a:r>
            <a:r>
              <a:rPr lang="en-US" sz="1600" dirty="0"/>
              <a:t> </a:t>
            </a:r>
            <a:r>
              <a:rPr lang="en-US" sz="1600" dirty="0" err="1"/>
              <a:t>argv</a:t>
            </a:r>
            <a:r>
              <a:rPr lang="en-US" sz="1600" dirty="0"/>
              <a:t> argument </a:t>
            </a:r>
            <a:r>
              <a:rPr lang="en-US" sz="1600" dirty="0" smtClean="0"/>
              <a:t>	variables</a:t>
            </a:r>
            <a:r>
              <a:rPr lang="en-US" sz="1600" dirty="0"/>
              <a:t>. </a:t>
            </a:r>
            <a:r>
              <a:rPr lang="en-US" sz="1600" dirty="0" smtClean="0"/>
              <a:t>Function </a:t>
            </a:r>
            <a:r>
              <a:rPr lang="en-US" sz="1600" dirty="0" err="1" smtClean="0"/>
              <a:t>createTask</a:t>
            </a:r>
            <a:r>
              <a:rPr lang="en-US" sz="1600" dirty="0" smtClean="0"/>
              <a:t>() </a:t>
            </a:r>
            <a:r>
              <a:rPr lang="en-US" sz="1600" dirty="0" err="1" smtClean="0"/>
              <a:t>malloc’s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smtClean="0"/>
              <a:t>copies </a:t>
            </a:r>
            <a:r>
              <a:rPr lang="en-US" sz="1600" dirty="0" err="1"/>
              <a:t>argv</a:t>
            </a:r>
            <a:r>
              <a:rPr lang="en-US" sz="1600" dirty="0"/>
              <a:t> argument </a:t>
            </a:r>
            <a:r>
              <a:rPr lang="en-US" sz="1600" dirty="0" smtClean="0"/>
              <a:t>	variables as well. </a:t>
            </a:r>
            <a:r>
              <a:rPr lang="en-US" sz="1600" dirty="0"/>
              <a:t>All </a:t>
            </a:r>
            <a:r>
              <a:rPr lang="en-US" sz="1600" dirty="0" err="1"/>
              <a:t>malloc'd</a:t>
            </a:r>
            <a:r>
              <a:rPr lang="en-US" sz="1600" dirty="0"/>
              <a:t> memory is appropriately recovered </a:t>
            </a:r>
            <a:r>
              <a:rPr lang="en-US" sz="1600" dirty="0" smtClean="0"/>
              <a:t>by 	</a:t>
            </a:r>
            <a:r>
              <a:rPr lang="en-US" sz="1600" dirty="0" err="1" smtClean="0"/>
              <a:t>sysKillTask</a:t>
            </a:r>
            <a:r>
              <a:rPr lang="en-US" sz="1600" dirty="0" smtClean="0"/>
              <a:t>().</a:t>
            </a:r>
          </a:p>
          <a:p>
            <a:pPr lvl="1"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1600" b="1" dirty="0"/>
              <a:t>1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pt</a:t>
            </a:r>
            <a:r>
              <a:rPr lang="en-US" sz="1600" b="1" dirty="0" smtClean="0"/>
              <a:t> </a:t>
            </a:r>
            <a:r>
              <a:rPr lang="en-US" sz="1600" dirty="0" smtClean="0"/>
              <a:t>–	</a:t>
            </a:r>
            <a:r>
              <a:rPr lang="en-US" sz="1600" dirty="0"/>
              <a:t>Commands and arguments are case insensitive. Quoted strings are </a:t>
            </a:r>
            <a:r>
              <a:rPr lang="en-US" sz="1600" dirty="0" smtClean="0"/>
              <a:t>	treated as </a:t>
            </a:r>
            <a:r>
              <a:rPr lang="en-US" sz="1600" dirty="0"/>
              <a:t>one argument and case is preserved within the string</a:t>
            </a:r>
            <a:r>
              <a:rPr lang="en-US" sz="1600" dirty="0" smtClean="0"/>
              <a:t>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654175" algn="l"/>
              </a:tabLst>
            </a:pPr>
            <a:r>
              <a:rPr lang="en-US" sz="1600" dirty="0"/>
              <a:t>	B</a:t>
            </a:r>
            <a:r>
              <a:rPr lang="en-US" sz="1600" dirty="0" smtClean="0"/>
              <a:t>ackspace is implemented (delete character to the left) and correctly 		handles input buffer under/overflow. </a:t>
            </a:r>
          </a:p>
          <a:p>
            <a:pPr lvl="1"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1600" b="1" dirty="0"/>
              <a:t>2 pts </a:t>
            </a:r>
            <a:r>
              <a:rPr lang="en-US" sz="1600" dirty="0"/>
              <a:t>– 	The signals SIGCONT, SIGINT, SIGTSTP, SIGTERM, and SIGSTOP 		function properly as described.</a:t>
            </a:r>
          </a:p>
          <a:p>
            <a:pPr lvl="1"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1600" b="1" dirty="0"/>
              <a:t>1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pt</a:t>
            </a:r>
            <a:r>
              <a:rPr lang="en-US" sz="1600" b="1" dirty="0" smtClean="0"/>
              <a:t> </a:t>
            </a:r>
            <a:r>
              <a:rPr lang="en-US" sz="1600" dirty="0" smtClean="0"/>
              <a:t>–	</a:t>
            </a:r>
            <a:r>
              <a:rPr lang="en-US" sz="1600" dirty="0"/>
              <a:t>The required shell commands add and </a:t>
            </a:r>
            <a:r>
              <a:rPr lang="en-US" sz="1600" dirty="0" err="1"/>
              <a:t>args</a:t>
            </a:r>
            <a:r>
              <a:rPr lang="en-US" sz="1600" dirty="0"/>
              <a:t> are correctly implemented</a:t>
            </a:r>
            <a:r>
              <a:rPr lang="en-US" sz="1600" dirty="0" smtClean="0"/>
              <a:t>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654175" algn="l"/>
              </a:tabLst>
            </a:pPr>
            <a:r>
              <a:rPr lang="en-US" sz="1600" dirty="0" smtClean="0"/>
              <a:t>	(</a:t>
            </a:r>
            <a:r>
              <a:rPr lang="en-US" sz="1600" dirty="0"/>
              <a:t>The add command handles hexadecimal as well as decimal </a:t>
            </a:r>
            <a:r>
              <a:rPr lang="en-US" sz="1600" dirty="0" smtClean="0"/>
              <a:t>	arguments.)</a:t>
            </a:r>
          </a:p>
          <a:p>
            <a:pPr lvl="1"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1600" b="1" dirty="0"/>
              <a:t>1 </a:t>
            </a:r>
            <a:r>
              <a:rPr lang="en-US" sz="1600" b="1" dirty="0" err="1"/>
              <a:t>pt</a:t>
            </a:r>
            <a:r>
              <a:rPr lang="en-US" sz="1600" b="1" dirty="0"/>
              <a:t> </a:t>
            </a:r>
            <a:r>
              <a:rPr lang="en-US" sz="1600" dirty="0"/>
              <a:t>–	</a:t>
            </a:r>
            <a:r>
              <a:rPr lang="en-US" sz="1600" dirty="0" smtClean="0"/>
              <a:t>Your shell supports background execution of all commands.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654175" algn="l"/>
              </a:tabLst>
            </a:pPr>
            <a:endParaRPr lang="en-US" sz="800" dirty="0" smtClean="0"/>
          </a:p>
          <a:p>
            <a:pPr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2000" dirty="0" smtClean="0"/>
              <a:t>In addition, the following bonus/penalties apply:</a:t>
            </a:r>
            <a:r>
              <a:rPr lang="en-US" sz="1800" dirty="0" smtClean="0"/>
              <a:t> </a:t>
            </a:r>
          </a:p>
          <a:p>
            <a:pPr lvl="1"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1600" b="1" dirty="0" smtClean="0"/>
              <a:t>+</a:t>
            </a:r>
            <a:r>
              <a:rPr lang="en-US" sz="1600" b="1" dirty="0"/>
              <a:t>1 </a:t>
            </a:r>
            <a:r>
              <a:rPr lang="en-US" sz="1600" b="1" dirty="0" err="1"/>
              <a:t>pt</a:t>
            </a:r>
            <a:r>
              <a:rPr lang="en-US" sz="1600" b="1" dirty="0"/>
              <a:t> </a:t>
            </a:r>
            <a:r>
              <a:rPr lang="en-US" sz="1600" dirty="0"/>
              <a:t>–	E</a:t>
            </a:r>
            <a:r>
              <a:rPr lang="en-US" sz="1600" dirty="0" smtClean="0"/>
              <a:t>arly pass-off (at least one day before due date.) </a:t>
            </a:r>
          </a:p>
          <a:p>
            <a:pPr lvl="1"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1600" b="1" dirty="0" smtClean="0"/>
              <a:t>+</a:t>
            </a:r>
            <a:r>
              <a:rPr lang="en-US" sz="1600" b="1" dirty="0"/>
              <a:t>1 </a:t>
            </a:r>
            <a:r>
              <a:rPr lang="en-US" sz="1600" b="1" dirty="0" err="1"/>
              <a:t>pt</a:t>
            </a:r>
            <a:r>
              <a:rPr lang="en-US" sz="1600" b="1" dirty="0"/>
              <a:t> </a:t>
            </a:r>
            <a:r>
              <a:rPr lang="en-US" sz="1600" dirty="0"/>
              <a:t>–	</a:t>
            </a:r>
            <a:r>
              <a:rPr lang="en-US" sz="1600" dirty="0" smtClean="0"/>
              <a:t>An additional shell function of your choice is implemented.</a:t>
            </a:r>
          </a:p>
          <a:p>
            <a:pPr lvl="1"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1600" b="1" dirty="0" smtClean="0"/>
              <a:t>+2 </a:t>
            </a:r>
            <a:r>
              <a:rPr lang="en-US" sz="1600" b="1" dirty="0"/>
              <a:t>pts </a:t>
            </a:r>
            <a:r>
              <a:rPr lang="en-US" sz="1600" dirty="0"/>
              <a:t>– </a:t>
            </a:r>
            <a:r>
              <a:rPr lang="en-US" sz="1600" dirty="0" smtClean="0"/>
              <a:t>	Implementing command line recall. </a:t>
            </a:r>
          </a:p>
          <a:p>
            <a:pPr lvl="1" eaLnBrk="1" hangingPunct="1">
              <a:lnSpc>
                <a:spcPct val="80000"/>
              </a:lnSpc>
              <a:tabLst>
                <a:tab pos="1654175" algn="l"/>
              </a:tabLst>
            </a:pPr>
            <a:r>
              <a:rPr lang="en-US" sz="1600" b="1" dirty="0" smtClean="0"/>
              <a:t>-</a:t>
            </a:r>
            <a:r>
              <a:rPr lang="en-US" sz="1600" b="1" dirty="0"/>
              <a:t>1 </a:t>
            </a:r>
            <a:r>
              <a:rPr lang="en-US" sz="1600" b="1" dirty="0" err="1"/>
              <a:t>pt</a:t>
            </a:r>
            <a:r>
              <a:rPr lang="en-US" sz="1600" b="1" dirty="0"/>
              <a:t> </a:t>
            </a:r>
            <a:r>
              <a:rPr lang="en-US" sz="1600" dirty="0"/>
              <a:t>–	E</a:t>
            </a:r>
            <a:r>
              <a:rPr lang="en-US" sz="1600" dirty="0" smtClean="0"/>
              <a:t>ach school day late.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5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5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5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5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5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5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5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51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51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51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51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51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18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8999149-8C25-43E7-A950-703166C636A3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Miscellaneous…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4108" y="1508117"/>
            <a:ext cx="7923213" cy="50927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Written in C (not C++)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Shell commands are C functions.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Arguments parsed into traditional C </a:t>
            </a:r>
            <a:r>
              <a:rPr lang="en-US" sz="2000" dirty="0" err="1" smtClean="0"/>
              <a:t>argc</a:t>
            </a:r>
            <a:r>
              <a:rPr lang="en-US" sz="2000" dirty="0" smtClean="0"/>
              <a:t> and </a:t>
            </a:r>
            <a:r>
              <a:rPr lang="en-US" sz="2000" dirty="0" err="1" smtClean="0"/>
              <a:t>malloc'd</a:t>
            </a:r>
            <a:r>
              <a:rPr lang="en-US" sz="2000" dirty="0" smtClean="0"/>
              <a:t> </a:t>
            </a:r>
            <a:r>
              <a:rPr lang="en-US" sz="2000" dirty="0" err="1" smtClean="0"/>
              <a:t>argv</a:t>
            </a:r>
            <a:r>
              <a:rPr lang="en-US" sz="2000" dirty="0" smtClean="0"/>
              <a:t> variables.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Support background execution of command programs (&amp; at the end of the line).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Keyboard polled (</a:t>
            </a:r>
            <a:r>
              <a:rPr lang="en-US" sz="2000" dirty="0" err="1" smtClean="0"/>
              <a:t>pollInterrupts</a:t>
            </a:r>
            <a:r>
              <a:rPr lang="en-US" sz="2000" dirty="0" smtClean="0"/>
              <a:t>) during the scheduling loop.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Before a process is scheduled/dispatched, properly handle any pending signals.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SWAP macros liberally placed throughout your code.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Handle strings, quoted strings, decimal numbers, or hexadecimal numbers.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Commands may be terse and/or verbose (</a:t>
            </a:r>
            <a:r>
              <a:rPr lang="en-US" sz="2000" dirty="0" err="1" smtClean="0"/>
              <a:t>ie</a:t>
            </a:r>
            <a:r>
              <a:rPr lang="en-US" sz="2000" dirty="0" smtClean="0"/>
              <a:t>, </a:t>
            </a:r>
            <a:r>
              <a:rPr lang="en-US" sz="2000" dirty="0" err="1" smtClean="0"/>
              <a:t>ls</a:t>
            </a:r>
            <a:r>
              <a:rPr lang="en-US" sz="2000" dirty="0" smtClean="0"/>
              <a:t> and list).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Some extended form of on-line help is required.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Define argument delimiters, command delimiters, and address case sensitivity issues.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Make your shell scalable. 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5189538" y="101600"/>
            <a:ext cx="3541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Project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F0FDC9-F12F-427B-B5E9-90FBE1E4FF12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Event-driven programming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338263"/>
            <a:ext cx="8356600" cy="698500"/>
          </a:xfrm>
        </p:spPr>
        <p:txBody>
          <a:bodyPr/>
          <a:lstStyle/>
          <a:p>
            <a:pPr eaLnBrk="1" hangingPunct="1"/>
            <a:r>
              <a:rPr lang="en-US" sz="2800" smtClean="0"/>
              <a:t>Batch version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922338" y="1906588"/>
            <a:ext cx="7972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read a number (from the keyboard) and store it in variable A[0]</a:t>
            </a:r>
          </a:p>
          <a:p>
            <a:r>
              <a:rPr lang="en-US" sz="2000" b="1">
                <a:latin typeface="Arial" charset="0"/>
              </a:rPr>
              <a:t>read a number (from the keyboard) and store it in variable A[1]</a:t>
            </a:r>
          </a:p>
          <a:p>
            <a:r>
              <a:rPr lang="en-US" sz="2000" b="1">
                <a:latin typeface="Arial" charset="0"/>
              </a:rPr>
              <a:t>print A[0]+A[1]</a:t>
            </a: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442913" y="2946400"/>
            <a:ext cx="8356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Event-driven version</a:t>
            </a: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930275" y="3470275"/>
            <a:ext cx="79629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k = 0;</a:t>
            </a:r>
          </a:p>
          <a:p>
            <a:r>
              <a:rPr lang="en-US" sz="2000" b="1">
                <a:latin typeface="Arial" charset="0"/>
              </a:rPr>
              <a:t>while (1)</a:t>
            </a:r>
          </a:p>
          <a:p>
            <a:r>
              <a:rPr lang="en-US" sz="2000" b="1">
                <a:latin typeface="Arial" charset="0"/>
              </a:rPr>
              <a:t>{	if ( c = getCharacter() )</a:t>
            </a:r>
          </a:p>
          <a:p>
            <a:r>
              <a:rPr lang="en-US" sz="2000" b="1">
                <a:latin typeface="Arial" charset="0"/>
              </a:rPr>
              <a:t>	{	A[k++] = c;</a:t>
            </a:r>
          </a:p>
          <a:p>
            <a:r>
              <a:rPr lang="en-US" sz="2000" b="1">
                <a:latin typeface="Arial" charset="0"/>
              </a:rPr>
              <a:t>		if (k == 2)</a:t>
            </a:r>
          </a:p>
          <a:p>
            <a:r>
              <a:rPr lang="en-US" sz="2000" b="1">
                <a:latin typeface="Arial" charset="0"/>
              </a:rPr>
              <a:t>		{	print A[0]+A[1];</a:t>
            </a:r>
          </a:p>
          <a:p>
            <a:r>
              <a:rPr lang="en-US" sz="2000" b="1">
                <a:latin typeface="Arial" charset="0"/>
              </a:rPr>
              <a:t>			k = 0;</a:t>
            </a:r>
          </a:p>
          <a:p>
            <a:r>
              <a:rPr lang="en-US" sz="2000" b="1">
                <a:latin typeface="Arial" charset="0"/>
              </a:rPr>
              <a:t>		}</a:t>
            </a:r>
          </a:p>
          <a:p>
            <a:r>
              <a:rPr lang="en-US" sz="2000" b="1">
                <a:latin typeface="Arial" charset="0"/>
              </a:rPr>
              <a:t>	}</a:t>
            </a:r>
          </a:p>
          <a:p>
            <a:r>
              <a:rPr lang="en-US" sz="2000" b="1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50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1 - Shell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48E4-996B-4B6A-80F5-24BD3C9D959D}" type="slidenum">
              <a:rPr lang="en-US"/>
              <a:pPr/>
              <a:t>16</a:t>
            </a:fld>
            <a:endParaRPr lang="en-US"/>
          </a:p>
        </p:txBody>
      </p:sp>
      <p:sp>
        <p:nvSpPr>
          <p:cNvPr id="305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Command-line Arguments</a:t>
            </a:r>
            <a:endParaRPr lang="en-US" sz="2000"/>
          </a:p>
        </p:txBody>
      </p:sp>
      <p:sp>
        <p:nvSpPr>
          <p:cNvPr id="305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25487"/>
          </a:xfrm>
        </p:spPr>
        <p:txBody>
          <a:bodyPr/>
          <a:lstStyle/>
          <a:p>
            <a:r>
              <a:rPr lang="en-US" sz="2400" dirty="0"/>
              <a:t>By standards, </a:t>
            </a:r>
            <a:r>
              <a:rPr lang="en-US" sz="2400" dirty="0" err="1"/>
              <a:t>argv</a:t>
            </a:r>
            <a:r>
              <a:rPr lang="en-US" sz="2400" dirty="0"/>
              <a:t>[</a:t>
            </a:r>
            <a:r>
              <a:rPr lang="en-US" sz="2400" dirty="0" err="1"/>
              <a:t>argc</a:t>
            </a:r>
            <a:r>
              <a:rPr lang="en-US" sz="2400" dirty="0"/>
              <a:t>] is a null pointer. </a:t>
            </a:r>
          </a:p>
        </p:txBody>
      </p:sp>
      <p:grpSp>
        <p:nvGrpSpPr>
          <p:cNvPr id="3051524" name="Group 4"/>
          <p:cNvGrpSpPr>
            <a:grpSpLocks/>
          </p:cNvGrpSpPr>
          <p:nvPr/>
        </p:nvGrpSpPr>
        <p:grpSpPr bwMode="auto">
          <a:xfrm>
            <a:off x="4806950" y="2462213"/>
            <a:ext cx="3840163" cy="1092200"/>
            <a:chOff x="3028" y="1551"/>
            <a:chExt cx="2419" cy="688"/>
          </a:xfrm>
        </p:grpSpPr>
        <p:sp>
          <p:nvSpPr>
            <p:cNvPr id="3051525" name="Rectangle 5"/>
            <p:cNvSpPr>
              <a:spLocks noChangeArrowheads="1"/>
            </p:cNvSpPr>
            <p:nvPr/>
          </p:nvSpPr>
          <p:spPr bwMode="auto">
            <a:xfrm>
              <a:off x="3449" y="1580"/>
              <a:ext cx="380" cy="18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526" name="Text Box 6"/>
            <p:cNvSpPr txBox="1">
              <a:spLocks noChangeArrowheads="1"/>
            </p:cNvSpPr>
            <p:nvPr/>
          </p:nvSpPr>
          <p:spPr bwMode="auto">
            <a:xfrm>
              <a:off x="4829" y="1574"/>
              <a:ext cx="535" cy="193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echo\0</a:t>
              </a:r>
            </a:p>
          </p:txBody>
        </p:sp>
        <p:sp>
          <p:nvSpPr>
            <p:cNvPr id="3051527" name="Text Box 7"/>
            <p:cNvSpPr txBox="1">
              <a:spLocks noChangeArrowheads="1"/>
            </p:cNvSpPr>
            <p:nvPr/>
          </p:nvSpPr>
          <p:spPr bwMode="auto">
            <a:xfrm>
              <a:off x="4829" y="1810"/>
              <a:ext cx="570" cy="193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hello\0</a:t>
              </a:r>
            </a:p>
          </p:txBody>
        </p:sp>
        <p:sp>
          <p:nvSpPr>
            <p:cNvPr id="3051528" name="Text Box 8"/>
            <p:cNvSpPr txBox="1">
              <a:spLocks noChangeArrowheads="1"/>
            </p:cNvSpPr>
            <p:nvPr/>
          </p:nvSpPr>
          <p:spPr bwMode="auto">
            <a:xfrm>
              <a:off x="4829" y="2046"/>
              <a:ext cx="618" cy="193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world\0</a:t>
              </a:r>
            </a:p>
          </p:txBody>
        </p:sp>
        <p:sp>
          <p:nvSpPr>
            <p:cNvPr id="3051529" name="Rectangle 9"/>
            <p:cNvSpPr>
              <a:spLocks noChangeArrowheads="1"/>
            </p:cNvSpPr>
            <p:nvPr/>
          </p:nvSpPr>
          <p:spPr bwMode="auto">
            <a:xfrm>
              <a:off x="4121" y="1580"/>
              <a:ext cx="380" cy="18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530" name="Rectangle 10"/>
            <p:cNvSpPr>
              <a:spLocks noChangeArrowheads="1"/>
            </p:cNvSpPr>
            <p:nvPr/>
          </p:nvSpPr>
          <p:spPr bwMode="auto">
            <a:xfrm>
              <a:off x="4121" y="1766"/>
              <a:ext cx="380" cy="18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531" name="Rectangle 11"/>
            <p:cNvSpPr>
              <a:spLocks noChangeArrowheads="1"/>
            </p:cNvSpPr>
            <p:nvPr/>
          </p:nvSpPr>
          <p:spPr bwMode="auto">
            <a:xfrm>
              <a:off x="4121" y="1946"/>
              <a:ext cx="380" cy="18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532" name="Text Box 12"/>
            <p:cNvSpPr txBox="1">
              <a:spLocks noChangeArrowheads="1"/>
            </p:cNvSpPr>
            <p:nvPr/>
          </p:nvSpPr>
          <p:spPr bwMode="auto">
            <a:xfrm>
              <a:off x="3028" y="1551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1">
                  <a:latin typeface="Arial Narrow" pitchFamily="34" charset="0"/>
                </a:rPr>
                <a:t>argv:</a:t>
              </a:r>
            </a:p>
          </p:txBody>
        </p:sp>
        <p:sp>
          <p:nvSpPr>
            <p:cNvPr id="3051533" name="Line 13"/>
            <p:cNvSpPr>
              <a:spLocks noChangeShapeType="1"/>
            </p:cNvSpPr>
            <p:nvPr/>
          </p:nvSpPr>
          <p:spPr bwMode="auto">
            <a:xfrm>
              <a:off x="3634" y="1669"/>
              <a:ext cx="487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oval" w="med" len="med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1534" name="Line 14"/>
            <p:cNvSpPr>
              <a:spLocks noChangeShapeType="1"/>
            </p:cNvSpPr>
            <p:nvPr/>
          </p:nvSpPr>
          <p:spPr bwMode="auto">
            <a:xfrm>
              <a:off x="4330" y="1669"/>
              <a:ext cx="487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oval" w="med" len="med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1535" name="Line 15"/>
            <p:cNvSpPr>
              <a:spLocks noChangeShapeType="1"/>
            </p:cNvSpPr>
            <p:nvPr/>
          </p:nvSpPr>
          <p:spPr bwMode="auto">
            <a:xfrm>
              <a:off x="4330" y="1855"/>
              <a:ext cx="493" cy="5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oval" w="med" len="med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1536" name="Line 16"/>
            <p:cNvSpPr>
              <a:spLocks noChangeShapeType="1"/>
            </p:cNvSpPr>
            <p:nvPr/>
          </p:nvSpPr>
          <p:spPr bwMode="auto">
            <a:xfrm>
              <a:off x="4330" y="2035"/>
              <a:ext cx="493" cy="12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oval" w="med" len="med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51537" name="Text Box 17"/>
          <p:cNvSpPr txBox="1">
            <a:spLocks noChangeArrowheads="1"/>
          </p:cNvSpPr>
          <p:nvPr/>
        </p:nvSpPr>
        <p:spPr bwMode="auto">
          <a:xfrm>
            <a:off x="508000" y="3659188"/>
            <a:ext cx="84851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latin typeface="Courier New" pitchFamily="49" charset="0"/>
              </a:rPr>
              <a:t>// echo command-line arguments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argc</a:t>
            </a:r>
            <a:r>
              <a:rPr lang="en-US" sz="2000" b="1" dirty="0">
                <a:latin typeface="Courier New" pitchFamily="49" charset="0"/>
              </a:rPr>
              <a:t>, char* </a:t>
            </a:r>
            <a:r>
              <a:rPr lang="en-US" sz="2000" b="1" dirty="0" err="1">
                <a:latin typeface="Courier New" pitchFamily="49" charset="0"/>
              </a:rPr>
              <a:t>argv</a:t>
            </a:r>
            <a:r>
              <a:rPr lang="en-US" sz="2000" b="1" dirty="0">
                <a:latin typeface="Courier New" pitchFamily="49" charset="0"/>
              </a:rPr>
              <a:t>[ ])</a:t>
            </a:r>
          </a:p>
          <a:p>
            <a:r>
              <a:rPr lang="en-US" sz="2000" b="1" dirty="0"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</a:rPr>
              <a:t>	while (--</a:t>
            </a:r>
            <a:r>
              <a:rPr lang="en-US" sz="2000" b="1" dirty="0" err="1">
                <a:latin typeface="Courier New" pitchFamily="49" charset="0"/>
              </a:rPr>
              <a:t>argc</a:t>
            </a:r>
            <a:r>
              <a:rPr lang="en-US" sz="2000" b="1" dirty="0">
                <a:latin typeface="Courier New" pitchFamily="49" charset="0"/>
              </a:rPr>
              <a:t> &gt; 0)</a:t>
            </a:r>
          </a:p>
          <a:p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</a:t>
            </a:r>
            <a:r>
              <a:rPr lang="en-US" sz="2000" b="1" dirty="0" err="1">
                <a:latin typeface="Courier New" pitchFamily="49" charset="0"/>
              </a:rPr>
              <a:t>s%s</a:t>
            </a:r>
            <a:r>
              <a:rPr lang="en-US" sz="2000" b="1" dirty="0">
                <a:latin typeface="Courier New" pitchFamily="49" charset="0"/>
              </a:rPr>
              <a:t>", *++</a:t>
            </a:r>
            <a:r>
              <a:rPr lang="en-US" sz="2000" b="1" dirty="0" err="1">
                <a:latin typeface="Courier New" pitchFamily="49" charset="0"/>
              </a:rPr>
              <a:t>argv</a:t>
            </a:r>
            <a:r>
              <a:rPr lang="en-US" sz="2000" b="1" dirty="0">
                <a:latin typeface="Courier New" pitchFamily="49" charset="0"/>
              </a:rPr>
              <a:t>, (</a:t>
            </a:r>
            <a:r>
              <a:rPr lang="en-US" sz="2000" b="1" dirty="0" err="1">
                <a:latin typeface="Courier New" pitchFamily="49" charset="0"/>
              </a:rPr>
              <a:t>argc</a:t>
            </a:r>
            <a:r>
              <a:rPr lang="en-US" sz="2000" b="1" dirty="0">
                <a:latin typeface="Courier New" pitchFamily="49" charset="0"/>
              </a:rPr>
              <a:t> &gt; 1) ? " " : "");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("\n");</a:t>
            </a:r>
          </a:p>
          <a:p>
            <a:r>
              <a:rPr lang="en-US" sz="2000" b="1" dirty="0">
                <a:latin typeface="Courier New" pitchFamily="49" charset="0"/>
              </a:rPr>
              <a:t>	return 0;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3051538" name="Text Box 18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Command-line Arguments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31458" y="2245659"/>
            <a:ext cx="5930154" cy="1519517"/>
            <a:chOff x="2931458" y="2245659"/>
            <a:chExt cx="5930154" cy="1519517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6293224" y="2245659"/>
              <a:ext cx="2568388" cy="1519517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Rounded Rectangular Callout 2"/>
            <p:cNvSpPr/>
            <p:nvPr/>
          </p:nvSpPr>
          <p:spPr bwMode="auto">
            <a:xfrm>
              <a:off x="2931458" y="2615407"/>
              <a:ext cx="1512421" cy="714375"/>
            </a:xfrm>
            <a:prstGeom prst="wedgeRoundRectCallout">
              <a:avLst>
                <a:gd name="adj1" fmla="val 163212"/>
                <a:gd name="adj2" fmla="val 17694"/>
                <a:gd name="adj3" fmla="val 16667"/>
              </a:avLst>
            </a:prstGeom>
            <a:solidFill>
              <a:srgbClr val="FF0000">
                <a:alpha val="28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Must be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malloc’d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5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ABA1711-9879-4E59-93C0-E3066FC29216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1.1 Compile and Validate</a:t>
            </a:r>
          </a:p>
        </p:txBody>
      </p:sp>
      <p:sp>
        <p:nvSpPr>
          <p:cNvPr id="254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510179"/>
            <a:ext cx="8448813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task is a unit of execution (also referred to as a process).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shell (Command Language Interpreter) is a task that functions as an interface between the user and an Operating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shell interprets textual commands coming either from the user’s keyboard or from a script file and executes the commands either directly or creates a new child process to execute the command.</a:t>
            </a:r>
          </a:p>
          <a:p>
            <a:pPr marL="0" indent="0" eaLnBrk="1" hangingPunct="1">
              <a:lnSpc>
                <a:spcPct val="90000"/>
              </a:lnSpc>
              <a:buClr>
                <a:srgbClr val="FF0000"/>
              </a:buClr>
              <a:buSzPct val="100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For Project 1: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Download all the project files from class website.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cs typeface="Times New Roman" pitchFamily="18" charset="0"/>
              </a:rPr>
              <a:t>os345.c, os345interrupts.c, os345signals.c os345tasks.c, os345semaphores.c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cs typeface="Times New Roman" pitchFamily="18" charset="0"/>
              </a:rPr>
              <a:t>os345.h, os345config.h, os345signals.h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os345p1.c</a:t>
            </a:r>
            <a:r>
              <a:rPr lang="en-US" sz="1600" dirty="0" smtClean="0">
                <a:cs typeface="Times New Roman" pitchFamily="18" charset="0"/>
              </a:rPr>
              <a:t>,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os345p2.c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smtClean="0">
                <a:cs typeface="Times New Roman" pitchFamily="18" charset="0"/>
              </a:rPr>
              <a:t>os345p3.c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smtClean="0">
                <a:cs typeface="Times New Roman" pitchFamily="18" charset="0"/>
              </a:rPr>
              <a:t>os345p4.c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smtClean="0">
                <a:cs typeface="Times New Roman" pitchFamily="18" charset="0"/>
              </a:rPr>
              <a:t>os345p5.c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smtClean="0">
                <a:cs typeface="Times New Roman" pitchFamily="18" charset="0"/>
              </a:rPr>
              <a:t>os345p6.c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cs typeface="Times New Roman" pitchFamily="18" charset="0"/>
              </a:rPr>
              <a:t>os345park.c, os345park.h, os345lc3.c, os345lc3.h, os345mmu.c, os345fat.c, os345fat.h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Edit os345config.h (if necessary) to select host OS/IDE/ISA. (Only enable one of the following defines: DOS, GCC, MAC, or NET.)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Compile and execute your OS. </a:t>
            </a:r>
            <a:endParaRPr lang="en-US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52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EA9BB25-A0D6-4769-ADA5-C62219F096D9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1.2 Malloc/free </a:t>
            </a:r>
            <a:r>
              <a:rPr lang="en-US" dirty="0" err="1" smtClean="0"/>
              <a:t>argc</a:t>
            </a:r>
            <a:r>
              <a:rPr lang="en-US" dirty="0" smtClean="0"/>
              <a:t>/</a:t>
            </a:r>
            <a:r>
              <a:rPr lang="en-US" dirty="0" err="1" smtClean="0"/>
              <a:t>argv</a:t>
            </a:r>
            <a:endParaRPr lang="en-US" dirty="0" smtClean="0"/>
          </a:p>
        </p:txBody>
      </p:sp>
      <p:sp>
        <p:nvSpPr>
          <p:cNvPr id="254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96732"/>
            <a:ext cx="8164513" cy="49085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All tasks functions (main) are passed two arguments:</a:t>
            </a:r>
          </a:p>
          <a:p>
            <a:pPr lvl="1" eaLnBrk="1" hangingPunct="1"/>
            <a:r>
              <a:rPr lang="en-US" sz="1800" dirty="0" smtClean="0"/>
              <a:t>The first (conventionally called </a:t>
            </a:r>
            <a:r>
              <a:rPr lang="en-US" sz="1800" dirty="0" err="1" smtClean="0"/>
              <a:t>argc</a:t>
            </a:r>
            <a:r>
              <a:rPr lang="en-US" sz="1800" dirty="0" smtClean="0"/>
              <a:t>, for argument count) is the number of command-line arguments (including the program name).</a:t>
            </a:r>
          </a:p>
          <a:p>
            <a:pPr lvl="1" eaLnBrk="1" hangingPunct="1"/>
            <a:r>
              <a:rPr lang="en-US" sz="1800" dirty="0" smtClean="0"/>
              <a:t>The second (</a:t>
            </a:r>
            <a:r>
              <a:rPr lang="en-US" sz="1800" dirty="0" err="1" smtClean="0"/>
              <a:t>argv</a:t>
            </a:r>
            <a:r>
              <a:rPr lang="en-US" sz="1800" dirty="0" smtClean="0"/>
              <a:t>, for argument vector) is a pointer to an array of character pointers (strings) that contain the arguments, one per string.</a:t>
            </a:r>
          </a:p>
          <a:p>
            <a:pPr lvl="1" eaLnBrk="1" hangingPunct="1"/>
            <a:r>
              <a:rPr lang="en-US" sz="1800" dirty="0" smtClean="0"/>
              <a:t>By convention, </a:t>
            </a:r>
            <a:r>
              <a:rPr lang="en-US" sz="1800" dirty="0" err="1" smtClean="0"/>
              <a:t>argv</a:t>
            </a:r>
            <a:r>
              <a:rPr lang="en-US" sz="1800" dirty="0" smtClean="0"/>
              <a:t>[0] points to the program name and  </a:t>
            </a:r>
            <a:r>
              <a:rPr lang="en-US" sz="1800" dirty="0" err="1" smtClean="0"/>
              <a:t>argv</a:t>
            </a:r>
            <a:r>
              <a:rPr lang="en-US" sz="1800" dirty="0" smtClean="0"/>
              <a:t>[</a:t>
            </a:r>
            <a:r>
              <a:rPr lang="en-US" sz="1800" dirty="0" err="1" smtClean="0"/>
              <a:t>argc</a:t>
            </a:r>
            <a:r>
              <a:rPr lang="en-US" sz="1800" dirty="0" smtClean="0"/>
              <a:t>] is a null pointer.</a:t>
            </a:r>
          </a:p>
          <a:p>
            <a:pPr marL="0" indent="0" eaLnBrk="1" hangingPunct="1">
              <a:buClr>
                <a:srgbClr val="FF0000"/>
              </a:buClr>
              <a:buSzPct val="100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Modify </a:t>
            </a:r>
            <a:r>
              <a:rPr lang="en-US" sz="2000" b="1" dirty="0">
                <a:solidFill>
                  <a:srgbClr val="FF0000"/>
                </a:solidFill>
              </a:rPr>
              <a:t>the function </a:t>
            </a:r>
            <a:r>
              <a:rPr lang="en-US" sz="2000" b="1" dirty="0" smtClean="0">
                <a:solidFill>
                  <a:srgbClr val="FF0000"/>
                </a:solidFill>
              </a:rPr>
              <a:t>P1_shellTask() </a:t>
            </a:r>
            <a:r>
              <a:rPr lang="en-US" sz="2000" b="1" dirty="0">
                <a:solidFill>
                  <a:srgbClr val="FF0000"/>
                </a:solidFill>
              </a:rPr>
              <a:t>(os345p1.c) to parse the commands and parameters from the keyboard </a:t>
            </a:r>
            <a:r>
              <a:rPr lang="en-US" sz="2000" b="1" i="1" dirty="0" err="1">
                <a:solidFill>
                  <a:srgbClr val="FF0000"/>
                </a:solidFill>
              </a:rPr>
              <a:t>inbuffer</a:t>
            </a:r>
            <a:r>
              <a:rPr lang="en-US" sz="2000" b="1" dirty="0">
                <a:solidFill>
                  <a:srgbClr val="FF0000"/>
                </a:solidFill>
              </a:rPr>
              <a:t> string into traditional </a:t>
            </a:r>
            <a:r>
              <a:rPr lang="en-US" sz="2000" b="1" dirty="0" err="1">
                <a:solidFill>
                  <a:srgbClr val="FF0000"/>
                </a:solidFill>
              </a:rPr>
              <a:t>argc</a:t>
            </a:r>
            <a:r>
              <a:rPr lang="en-US" sz="2000" b="1" dirty="0">
                <a:solidFill>
                  <a:srgbClr val="FF0000"/>
                </a:solidFill>
              </a:rPr>
              <a:t> and </a:t>
            </a:r>
            <a:r>
              <a:rPr lang="en-US" sz="2000" b="1" dirty="0" err="1">
                <a:solidFill>
                  <a:srgbClr val="FF0000"/>
                </a:solidFill>
              </a:rPr>
              <a:t>malloc'd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argv</a:t>
            </a:r>
            <a:r>
              <a:rPr lang="en-US" sz="2000" b="1" dirty="0">
                <a:solidFill>
                  <a:srgbClr val="FF0000"/>
                </a:solidFill>
              </a:rPr>
              <a:t> C </a:t>
            </a:r>
            <a:r>
              <a:rPr lang="en-US" sz="2000" b="1" dirty="0" smtClean="0">
                <a:solidFill>
                  <a:srgbClr val="FF0000"/>
                </a:solidFill>
              </a:rPr>
              <a:t>variables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 smtClean="0"/>
              <a:t>Your </a:t>
            </a:r>
            <a:r>
              <a:rPr lang="en-US" sz="1800" dirty="0"/>
              <a:t>shell executes the command directly </a:t>
            </a:r>
            <a:r>
              <a:rPr lang="en-US" sz="1800" dirty="0" smtClean="0"/>
              <a:t>using a </a:t>
            </a:r>
            <a:r>
              <a:rPr lang="en-US" sz="1800" dirty="0"/>
              <a:t>function pointer </a:t>
            </a:r>
            <a:r>
              <a:rPr lang="en-US" sz="1800" dirty="0" smtClean="0"/>
              <a:t>with </a:t>
            </a:r>
            <a:r>
              <a:rPr lang="en-US" sz="1800" dirty="0" err="1" smtClean="0"/>
              <a:t>malloc’d</a:t>
            </a:r>
            <a:r>
              <a:rPr lang="en-US" sz="1800" dirty="0" smtClean="0"/>
              <a:t> arguments, </a:t>
            </a:r>
            <a:r>
              <a:rPr lang="en-US" sz="1800" dirty="0"/>
              <a:t>waits for the function to </a:t>
            </a:r>
            <a:r>
              <a:rPr lang="en-US" sz="1800" dirty="0" smtClean="0"/>
              <a:t>return, </a:t>
            </a:r>
            <a:r>
              <a:rPr lang="en-US" sz="1800" dirty="0"/>
              <a:t>and then recovers memory (free) before prompting for the next </a:t>
            </a:r>
            <a:r>
              <a:rPr lang="en-US" sz="1800" dirty="0" smtClean="0"/>
              <a:t>command.</a:t>
            </a:r>
          </a:p>
          <a:p>
            <a:pPr lvl="1" eaLnBrk="1" hangingPunct="1"/>
            <a:r>
              <a:rPr lang="en-US" sz="1800" dirty="0" smtClean="0"/>
              <a:t>Commands </a:t>
            </a:r>
            <a:r>
              <a:rPr lang="en-US" sz="1800" dirty="0"/>
              <a:t>and arguments are case </a:t>
            </a:r>
            <a:r>
              <a:rPr lang="en-US" sz="1800" dirty="0" smtClean="0"/>
              <a:t>insensitive.</a:t>
            </a:r>
          </a:p>
          <a:p>
            <a:pPr lvl="1" eaLnBrk="1" hangingPunct="1"/>
            <a:r>
              <a:rPr lang="en-US" sz="1800" dirty="0" smtClean="0"/>
              <a:t>Quoted </a:t>
            </a:r>
            <a:r>
              <a:rPr lang="en-US" sz="1800" dirty="0"/>
              <a:t>strings are treated as one argument and case is preserved within the string.</a:t>
            </a:r>
            <a:endParaRPr lang="en-US" sz="1800" dirty="0" smtClean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Command-line Arguments</a:t>
            </a:r>
          </a:p>
        </p:txBody>
      </p:sp>
    </p:spTree>
    <p:extLst>
      <p:ext uri="{BB962C8B-B14F-4D97-AF65-F5344CB8AC3E}">
        <p14:creationId xmlns:p14="http://schemas.microsoft.com/office/powerpoint/2010/main" val="3005607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12AB096-A82D-4186-8DD6-041D95368C8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1.3 Background Tasks</a:t>
            </a:r>
          </a:p>
        </p:txBody>
      </p:sp>
      <p:sp>
        <p:nvSpPr>
          <p:cNvPr id="254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96732"/>
            <a:ext cx="8399463" cy="4908550"/>
          </a:xfrm>
        </p:spPr>
        <p:txBody>
          <a:bodyPr/>
          <a:lstStyle/>
          <a:p>
            <a:pPr marL="0" indent="0" eaLnBrk="1" hangingPunct="1">
              <a:buClr>
                <a:srgbClr val="FF0000"/>
              </a:buClr>
              <a:buSzPct val="100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Implement background execution of programs:</a:t>
            </a:r>
          </a:p>
          <a:p>
            <a:pPr lvl="1" eaLnBrk="1" hangingPunct="1"/>
            <a:r>
              <a:rPr lang="en-US" sz="1800" dirty="0" smtClean="0"/>
              <a:t>If the command line ends with an ampersand (&amp;), your shell creates a new task to execute the command line. (Otherwise, your shell calls the command function (and waits for the function to return.)</a:t>
            </a:r>
          </a:p>
          <a:p>
            <a:pPr lvl="1" eaLnBrk="1" hangingPunct="1"/>
            <a:r>
              <a:rPr lang="en-US" sz="1800" dirty="0" smtClean="0"/>
              <a:t>Use the </a:t>
            </a:r>
            <a:r>
              <a:rPr lang="en-US" sz="1800" i="1" dirty="0" err="1" smtClean="0"/>
              <a:t>createTask</a:t>
            </a:r>
            <a:r>
              <a:rPr lang="en-US" sz="1800" dirty="0" smtClean="0"/>
              <a:t> function to create a background process.</a:t>
            </a:r>
          </a:p>
          <a:p>
            <a:pPr marL="457200" lvl="1" indent="0" eaLnBrk="1" hangingPunct="1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createTask</a:t>
            </a:r>
            <a:r>
              <a:rPr lang="en-US" sz="1800" dirty="0"/>
              <a:t>(char* name,	</a:t>
            </a:r>
            <a:r>
              <a:rPr lang="en-US" sz="1800" dirty="0" smtClean="0"/>
              <a:t>// </a:t>
            </a:r>
            <a:r>
              <a:rPr lang="en-US" sz="1800" dirty="0"/>
              <a:t>task name</a:t>
            </a:r>
          </a:p>
          <a:p>
            <a:pPr marL="457200" lvl="1" indent="0" eaLnBrk="1" hangingPunct="1">
              <a:buNone/>
            </a:pPr>
            <a:r>
              <a:rPr lang="en-US" sz="1800" dirty="0"/>
              <a:t>		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(*task)(</a:t>
            </a:r>
            <a:r>
              <a:rPr lang="en-US" sz="1800" dirty="0" err="1"/>
              <a:t>int</a:t>
            </a:r>
            <a:r>
              <a:rPr lang="en-US" sz="1800" dirty="0"/>
              <a:t>, char**),	// task address</a:t>
            </a:r>
          </a:p>
          <a:p>
            <a:pPr marL="457200" lvl="1" indent="0" eaLnBrk="1" hangingPunct="1">
              <a:buNone/>
            </a:pPr>
            <a:r>
              <a:rPr lang="en-US" sz="1800" dirty="0" smtClean="0"/>
              <a:t>	</a:t>
            </a:r>
            <a:r>
              <a:rPr lang="en-US" sz="1800" dirty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priority,		</a:t>
            </a:r>
            <a:r>
              <a:rPr lang="en-US" sz="1800" dirty="0" smtClean="0"/>
              <a:t>// </a:t>
            </a:r>
            <a:r>
              <a:rPr lang="en-US" sz="1800" dirty="0"/>
              <a:t>task priority</a:t>
            </a:r>
          </a:p>
          <a:p>
            <a:pPr marL="457200" lvl="1" indent="0" eaLnBrk="1" hangingPunct="1">
              <a:buNone/>
            </a:pPr>
            <a:r>
              <a:rPr lang="en-US" sz="1800" dirty="0"/>
              <a:t>			</a:t>
            </a:r>
            <a:r>
              <a:rPr lang="en-US" sz="1800" dirty="0" smtClean="0"/>
              <a:t>int </a:t>
            </a:r>
            <a:r>
              <a:rPr lang="en-US" sz="1800" dirty="0" err="1"/>
              <a:t>argc</a:t>
            </a:r>
            <a:r>
              <a:rPr lang="en-US" sz="1800" dirty="0"/>
              <a:t>,		</a:t>
            </a:r>
            <a:r>
              <a:rPr lang="en-US" sz="1800" dirty="0" smtClean="0"/>
              <a:t>	// </a:t>
            </a:r>
            <a:r>
              <a:rPr lang="en-US" sz="1800" dirty="0"/>
              <a:t>task argument count</a:t>
            </a:r>
          </a:p>
          <a:p>
            <a:pPr marL="457200" lvl="1" indent="0" eaLnBrk="1" hangingPunct="1">
              <a:buNone/>
            </a:pPr>
            <a:r>
              <a:rPr lang="en-US" sz="1800" dirty="0" smtClean="0"/>
              <a:t>	</a:t>
            </a:r>
            <a:r>
              <a:rPr lang="en-US" sz="1800" dirty="0"/>
              <a:t>		</a:t>
            </a:r>
            <a:r>
              <a:rPr lang="en-US" sz="1800" dirty="0" smtClean="0"/>
              <a:t>char</a:t>
            </a:r>
            <a:r>
              <a:rPr lang="en-US" sz="1800" dirty="0" smtClean="0"/>
              <a:t>** </a:t>
            </a:r>
            <a:r>
              <a:rPr lang="en-US" sz="1800" dirty="0" err="1" smtClean="0"/>
              <a:t>argv</a:t>
            </a:r>
            <a:r>
              <a:rPr lang="en-US" sz="1800" dirty="0" smtClean="0"/>
              <a:t>)</a:t>
            </a:r>
            <a:r>
              <a:rPr lang="en-US" sz="1800" dirty="0"/>
              <a:t>	</a:t>
            </a:r>
            <a:r>
              <a:rPr lang="en-US" sz="1800" dirty="0" smtClean="0"/>
              <a:t>	// </a:t>
            </a:r>
            <a:r>
              <a:rPr lang="en-US" sz="1800" dirty="0"/>
              <a:t>task argument </a:t>
            </a:r>
            <a:r>
              <a:rPr lang="en-US" sz="1800" dirty="0" smtClean="0"/>
              <a:t>point</a:t>
            </a:r>
          </a:p>
          <a:p>
            <a:pPr lvl="1" eaLnBrk="1" hangingPunct="1"/>
            <a:r>
              <a:rPr lang="en-US" sz="1800" dirty="0"/>
              <a:t>The command arguments are passed to the new task in </a:t>
            </a:r>
            <a:r>
              <a:rPr lang="en-US" sz="1800" dirty="0" err="1" smtClean="0"/>
              <a:t>malloc'd</a:t>
            </a:r>
            <a:r>
              <a:rPr lang="en-US" sz="1800" dirty="0" smtClean="0"/>
              <a:t> </a:t>
            </a:r>
            <a:r>
              <a:rPr lang="en-US" sz="1800" dirty="0" err="1"/>
              <a:t>argv</a:t>
            </a:r>
            <a:r>
              <a:rPr lang="en-US" sz="1800" dirty="0"/>
              <a:t> </a:t>
            </a:r>
            <a:r>
              <a:rPr lang="en-US" sz="1800" dirty="0" smtClean="0"/>
              <a:t>strings.  Modify </a:t>
            </a:r>
            <a:r>
              <a:rPr lang="en-US" sz="1800" dirty="0"/>
              <a:t>the function </a:t>
            </a:r>
            <a:r>
              <a:rPr lang="en-US" sz="1800" i="1" dirty="0" err="1"/>
              <a:t>createTask</a:t>
            </a:r>
            <a:r>
              <a:rPr lang="en-US" sz="1800" dirty="0"/>
              <a:t> (os345tasks.c) to </a:t>
            </a:r>
            <a:r>
              <a:rPr lang="en-US" sz="1800" dirty="0" err="1"/>
              <a:t>malloc</a:t>
            </a:r>
            <a:r>
              <a:rPr lang="en-US" sz="1800" dirty="0"/>
              <a:t> new </a:t>
            </a:r>
            <a:r>
              <a:rPr lang="en-US" sz="1800" dirty="0" err="1"/>
              <a:t>argc</a:t>
            </a:r>
            <a:r>
              <a:rPr lang="en-US" sz="1800" dirty="0"/>
              <a:t> and </a:t>
            </a:r>
            <a:r>
              <a:rPr lang="en-US" sz="1800" dirty="0" err="1"/>
              <a:t>argv</a:t>
            </a:r>
            <a:r>
              <a:rPr lang="en-US" sz="1800" dirty="0"/>
              <a:t> </a:t>
            </a:r>
            <a:r>
              <a:rPr lang="en-US" sz="1800" dirty="0" smtClean="0"/>
              <a:t>variables.</a:t>
            </a:r>
          </a:p>
          <a:p>
            <a:pPr lvl="1" eaLnBrk="1" hangingPunct="1"/>
            <a:r>
              <a:rPr lang="en-US" sz="1800" dirty="0" smtClean="0"/>
              <a:t>Modify </a:t>
            </a:r>
            <a:r>
              <a:rPr lang="en-US" sz="1800" dirty="0"/>
              <a:t>the function </a:t>
            </a:r>
            <a:r>
              <a:rPr lang="en-US" sz="1800" i="1" dirty="0" err="1"/>
              <a:t>sysKillTask</a:t>
            </a:r>
            <a:r>
              <a:rPr lang="en-US" sz="1800" dirty="0"/>
              <a:t> (also in os345tasks.c) to recover </a:t>
            </a:r>
            <a:r>
              <a:rPr lang="en-US" sz="1800" dirty="0" err="1"/>
              <a:t>malloc'd</a:t>
            </a:r>
            <a:r>
              <a:rPr lang="en-US" sz="1800" dirty="0"/>
              <a:t> </a:t>
            </a:r>
            <a:r>
              <a:rPr lang="en-US" sz="1800" dirty="0" err="1"/>
              <a:t>createTask</a:t>
            </a:r>
            <a:r>
              <a:rPr lang="en-US" sz="1800" dirty="0"/>
              <a:t> memory.</a:t>
            </a: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12AB096-A82D-4186-8DD6-041D95368C8C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1.4 Signals</a:t>
            </a:r>
          </a:p>
        </p:txBody>
      </p:sp>
      <p:sp>
        <p:nvSpPr>
          <p:cNvPr id="254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96732"/>
            <a:ext cx="8399463" cy="49085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 </a:t>
            </a:r>
            <a:r>
              <a:rPr lang="en-US" sz="2000" dirty="0"/>
              <a:t>signal is an asynchronous notification of an event that is sent to a process before it is rescheduled for execution.</a:t>
            </a:r>
          </a:p>
          <a:p>
            <a:pPr eaLnBrk="1" hangingPunct="1"/>
            <a:r>
              <a:rPr lang="en-US" sz="2000" dirty="0"/>
              <a:t>Blocked processes are not un-blocked by a signal, but rather the signal remains pending until such time as the process is un-blocked and scheduled for execution.</a:t>
            </a:r>
          </a:p>
          <a:p>
            <a:pPr marL="0" indent="0" eaLnBrk="1" hangingPunct="1">
              <a:buClr>
                <a:srgbClr val="FF0000"/>
              </a:buClr>
              <a:buSzPct val="100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Before </a:t>
            </a:r>
            <a:r>
              <a:rPr lang="en-US" sz="2000" b="1" dirty="0">
                <a:solidFill>
                  <a:srgbClr val="FF0000"/>
                </a:solidFill>
              </a:rPr>
              <a:t>a task is scheduled </a:t>
            </a:r>
            <a:r>
              <a:rPr lang="en-US" sz="2000" b="1" dirty="0" smtClean="0">
                <a:solidFill>
                  <a:srgbClr val="FF0000"/>
                </a:solidFill>
              </a:rPr>
              <a:t>by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the function </a:t>
            </a:r>
            <a:r>
              <a:rPr lang="en-US" sz="2000" b="1" i="1" dirty="0" smtClean="0">
                <a:solidFill>
                  <a:srgbClr val="FF0000"/>
                </a:solidFill>
              </a:rPr>
              <a:t>dispatcher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(os345.c), the function </a:t>
            </a:r>
            <a:r>
              <a:rPr lang="en-US" sz="2000" b="1" i="1" dirty="0" smtClean="0">
                <a:solidFill>
                  <a:srgbClr val="FF0000"/>
                </a:solidFill>
              </a:rPr>
              <a:t>signals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(os345signals.c) </a:t>
            </a:r>
            <a:r>
              <a:rPr lang="en-US" sz="2000" b="1" dirty="0" smtClean="0">
                <a:solidFill>
                  <a:srgbClr val="FF0000"/>
                </a:solidFill>
              </a:rPr>
              <a:t>is called:</a:t>
            </a:r>
          </a:p>
          <a:p>
            <a:pPr lvl="1" eaLnBrk="1" hangingPunct="1"/>
            <a:r>
              <a:rPr lang="en-US" sz="1600" dirty="0" smtClean="0"/>
              <a:t>Modify </a:t>
            </a:r>
            <a:r>
              <a:rPr lang="en-US" sz="1600" dirty="0"/>
              <a:t>the function </a:t>
            </a:r>
            <a:r>
              <a:rPr lang="en-US" sz="1600" i="1" dirty="0"/>
              <a:t>signals</a:t>
            </a:r>
            <a:r>
              <a:rPr lang="en-US" sz="1600" dirty="0"/>
              <a:t> (os345signals.c) to call all pending task signal handlers</a:t>
            </a:r>
            <a:r>
              <a:rPr lang="en-US" sz="1600" dirty="0" smtClean="0"/>
              <a:t>.</a:t>
            </a:r>
          </a:p>
          <a:p>
            <a:pPr lvl="1" eaLnBrk="1" hangingPunct="1"/>
            <a:r>
              <a:rPr lang="en-US" sz="1600" dirty="0" smtClean="0"/>
              <a:t>Modify </a:t>
            </a:r>
            <a:r>
              <a:rPr lang="en-US" sz="1600" dirty="0"/>
              <a:t>the function </a:t>
            </a:r>
            <a:r>
              <a:rPr lang="en-US" sz="1600" i="1" dirty="0" err="1" smtClean="0"/>
              <a:t>createTaskSigHandlers</a:t>
            </a:r>
            <a:r>
              <a:rPr lang="en-US" sz="1600" dirty="0" smtClean="0"/>
              <a:t> (</a:t>
            </a:r>
            <a:r>
              <a:rPr lang="en-US" sz="1600" dirty="0"/>
              <a:t>os345signals.c) </a:t>
            </a:r>
            <a:r>
              <a:rPr lang="en-US" sz="1600" dirty="0" smtClean="0"/>
              <a:t>such that a </a:t>
            </a:r>
            <a:r>
              <a:rPr lang="en-US" sz="1600" dirty="0"/>
              <a:t>child task </a:t>
            </a:r>
            <a:r>
              <a:rPr lang="en-US" sz="1600" dirty="0" smtClean="0"/>
              <a:t>inherits </a:t>
            </a:r>
            <a:r>
              <a:rPr lang="en-US" sz="1600" dirty="0"/>
              <a:t>all its parent signal handlers</a:t>
            </a:r>
            <a:r>
              <a:rPr lang="en-US" sz="1600" dirty="0" smtClean="0"/>
              <a:t>.</a:t>
            </a:r>
          </a:p>
          <a:p>
            <a:pPr lvl="1" eaLnBrk="1" hangingPunct="1"/>
            <a:r>
              <a:rPr lang="en-US" sz="1600" dirty="0" smtClean="0"/>
              <a:t>Modify </a:t>
            </a:r>
            <a:r>
              <a:rPr lang="en-US" sz="1600" dirty="0"/>
              <a:t>the function </a:t>
            </a:r>
            <a:r>
              <a:rPr lang="en-US" sz="1600" i="1" dirty="0" err="1"/>
              <a:t>sigAction</a:t>
            </a:r>
            <a:r>
              <a:rPr lang="en-US" sz="1600" dirty="0"/>
              <a:t> (os345signals.c) to register new task signal handlers</a:t>
            </a:r>
            <a:r>
              <a:rPr lang="en-US" sz="1600" dirty="0" smtClean="0"/>
              <a:t>.</a:t>
            </a:r>
          </a:p>
          <a:p>
            <a:pPr lvl="1" eaLnBrk="1" hangingPunct="1"/>
            <a:r>
              <a:rPr lang="en-US" sz="1600" dirty="0" smtClean="0"/>
              <a:t>Add </a:t>
            </a:r>
            <a:r>
              <a:rPr lang="en-US" sz="1600" dirty="0"/>
              <a:t>default signal handlers as </a:t>
            </a:r>
            <a:r>
              <a:rPr lang="en-US" sz="1600" dirty="0" smtClean="0"/>
              <a:t>needed.</a:t>
            </a:r>
          </a:p>
          <a:p>
            <a:pPr lvl="1" eaLnBrk="1" hangingPunct="1"/>
            <a:r>
              <a:rPr lang="en-US" sz="1600" dirty="0" smtClean="0"/>
              <a:t>Implement </a:t>
            </a:r>
            <a:r>
              <a:rPr lang="en-US" sz="1600" dirty="0"/>
              <a:t>all signals and signal handlers </a:t>
            </a:r>
            <a:r>
              <a:rPr lang="en-US" sz="1600" dirty="0" smtClean="0"/>
              <a:t>such that:</a:t>
            </a:r>
          </a:p>
          <a:p>
            <a:pPr lvl="2" eaLnBrk="1" hangingPunct="1"/>
            <a:r>
              <a:rPr lang="en-US" sz="1600" dirty="0" err="1" smtClean="0"/>
              <a:t>Cntrl</a:t>
            </a:r>
            <a:r>
              <a:rPr lang="en-US" sz="1600" dirty="0" smtClean="0"/>
              <a:t>-X terminates (kills) all tasks except task 0 (shell).</a:t>
            </a:r>
          </a:p>
          <a:p>
            <a:pPr lvl="2" eaLnBrk="1" hangingPunct="1"/>
            <a:r>
              <a:rPr lang="en-US" sz="1600" dirty="0" err="1" smtClean="0"/>
              <a:t>Cntrl</a:t>
            </a:r>
            <a:r>
              <a:rPr lang="en-US" sz="1600" dirty="0" smtClean="0"/>
              <a:t>-W pauses the execution of all tasks.</a:t>
            </a:r>
          </a:p>
          <a:p>
            <a:pPr lvl="2" eaLnBrk="1" hangingPunct="1"/>
            <a:r>
              <a:rPr lang="en-US" sz="1600" dirty="0" err="1" smtClean="0"/>
              <a:t>Cntrl</a:t>
            </a:r>
            <a:r>
              <a:rPr lang="en-US" sz="1600" dirty="0" smtClean="0"/>
              <a:t>-R continues the execution of all tasks after a pause.</a:t>
            </a:r>
          </a:p>
        </p:txBody>
      </p:sp>
    </p:spTree>
    <p:extLst>
      <p:ext uri="{BB962C8B-B14F-4D97-AF65-F5344CB8AC3E}">
        <p14:creationId xmlns:p14="http://schemas.microsoft.com/office/powerpoint/2010/main" val="1072564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D120CED-9690-42CA-BE0A-E811AD28D8D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1.5 Finishing up…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20078"/>
            <a:ext cx="8497888" cy="4850906"/>
          </a:xfrm>
        </p:spPr>
        <p:txBody>
          <a:bodyPr/>
          <a:lstStyle/>
          <a:p>
            <a:pPr marL="0" indent="0" eaLnBrk="1" hangingPunct="1">
              <a:buClr>
                <a:srgbClr val="FF0000"/>
              </a:buClr>
              <a:buSzPct val="100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Implement the following shell commands:</a:t>
            </a:r>
          </a:p>
          <a:p>
            <a:pPr lvl="1" eaLnBrk="1" hangingPunct="1"/>
            <a:r>
              <a:rPr lang="en-US" sz="1800" b="1" dirty="0" smtClean="0"/>
              <a:t>Add</a:t>
            </a:r>
            <a:r>
              <a:rPr lang="en-US" sz="1800" dirty="0" smtClean="0"/>
              <a:t> – add all numbers in command line (decimal or hexadecimal).</a:t>
            </a:r>
          </a:p>
          <a:p>
            <a:pPr lvl="1" eaLnBrk="1" hangingPunct="1"/>
            <a:r>
              <a:rPr lang="en-US" sz="1800" b="1" dirty="0" err="1" smtClean="0"/>
              <a:t>Args</a:t>
            </a:r>
            <a:r>
              <a:rPr lang="en-US" sz="1800" dirty="0" smtClean="0"/>
              <a:t> – list all parameters on the command line, numbers or strings.</a:t>
            </a:r>
          </a:p>
          <a:p>
            <a:pPr lvl="1" eaLnBrk="1" hangingPunct="1"/>
            <a:r>
              <a:rPr lang="en-US" sz="1800" dirty="0" smtClean="0"/>
              <a:t>(Bonus) Add </a:t>
            </a:r>
            <a:r>
              <a:rPr lang="en-US" sz="1800" dirty="0" smtClean="0"/>
              <a:t>additional functionality to your Shell such as:</a:t>
            </a:r>
          </a:p>
          <a:p>
            <a:pPr lvl="2" eaLnBrk="1" hangingPunct="1"/>
            <a:r>
              <a:rPr lang="en-US" sz="1800" dirty="0" smtClean="0"/>
              <a:t>Command line recall of one or more previous commands.</a:t>
            </a:r>
          </a:p>
          <a:p>
            <a:pPr lvl="2" eaLnBrk="1" hangingPunct="1"/>
            <a:r>
              <a:rPr lang="en-US" sz="1800" dirty="0" smtClean="0"/>
              <a:t>Help implemented using the “more” filter.</a:t>
            </a:r>
          </a:p>
          <a:p>
            <a:pPr lvl="2" eaLnBrk="1" hangingPunct="1"/>
            <a:r>
              <a:rPr lang="en-US" sz="1800" dirty="0" smtClean="0"/>
              <a:t>Be able to edit command line (insert / delete characters).</a:t>
            </a:r>
          </a:p>
          <a:p>
            <a:pPr lvl="2" eaLnBrk="1" hangingPunct="1"/>
            <a:r>
              <a:rPr lang="en-US" sz="1800" dirty="0" smtClean="0"/>
              <a:t>Chain together multiple commands separated by some delimiter.</a:t>
            </a:r>
          </a:p>
          <a:p>
            <a:pPr lvl="2" eaLnBrk="1" hangingPunct="1"/>
            <a:r>
              <a:rPr lang="en-US" sz="1800" dirty="0" smtClean="0"/>
              <a:t>List / Set command line variables for aliasing.</a:t>
            </a:r>
          </a:p>
          <a:p>
            <a:pPr lvl="2" eaLnBrk="1" hangingPunct="1"/>
            <a:r>
              <a:rPr lang="en-US" sz="1800" dirty="0" smtClean="0"/>
              <a:t>Calculator – perform basic binary operations</a:t>
            </a:r>
            <a:r>
              <a:rPr lang="en-US" sz="1800" dirty="0" smtClean="0"/>
              <a:t>.</a:t>
            </a:r>
          </a:p>
          <a:p>
            <a:pPr lvl="2" eaLnBrk="1" hangingPunct="1"/>
            <a:r>
              <a:rPr lang="en-US" sz="1800" dirty="0"/>
              <a:t>Date/Time – output current system date and time.</a:t>
            </a:r>
          </a:p>
          <a:p>
            <a:pPr lvl="2" eaLnBrk="1" hangingPunct="1"/>
            <a:r>
              <a:rPr lang="en-US" sz="1800" dirty="0"/>
              <a:t>Help – list all user commands and the syntax of their arguments. Help should be selective and have at least two levels of hierarchical depth</a:t>
            </a:r>
            <a:r>
              <a:rPr lang="en-US" sz="1800" dirty="0" smtClean="0"/>
              <a:t>.</a:t>
            </a:r>
          </a:p>
          <a:p>
            <a:pPr lvl="1" eaLnBrk="1" hangingPunct="1"/>
            <a:r>
              <a:rPr lang="en-US" sz="1800" dirty="0" smtClean="0"/>
              <a:t>(Bonus) Command line recall/edit 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4C6340-9CFB-4142-8D3E-A6BF8076B26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Summary…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Files needing attention:</a:t>
            </a:r>
          </a:p>
          <a:p>
            <a:pPr lvl="1" eaLnBrk="1" hangingPunct="1"/>
            <a:r>
              <a:rPr lang="en-US" sz="2000" b="1" dirty="0" smtClean="0"/>
              <a:t>os345tasks.c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err="1" smtClean="0"/>
              <a:t>createTask</a:t>
            </a:r>
            <a:r>
              <a:rPr lang="en-US" sz="2000" dirty="0"/>
              <a:t>, </a:t>
            </a:r>
            <a:r>
              <a:rPr lang="en-US" sz="2000" dirty="0" err="1" smtClean="0"/>
              <a:t>sysKillTask</a:t>
            </a:r>
            <a:endParaRPr lang="en-US" sz="2000" dirty="0"/>
          </a:p>
          <a:p>
            <a:pPr lvl="1" eaLnBrk="1" hangingPunct="1"/>
            <a:r>
              <a:rPr lang="en-US" sz="2000" b="1" dirty="0" smtClean="0"/>
              <a:t>os345interrupts.c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err="1" smtClean="0"/>
              <a:t>keyboard_isr</a:t>
            </a:r>
            <a:endParaRPr lang="en-US" sz="2000" dirty="0"/>
          </a:p>
          <a:p>
            <a:pPr lvl="1" eaLnBrk="1" hangingPunct="1"/>
            <a:r>
              <a:rPr lang="en-US" sz="2000" b="1" dirty="0" smtClean="0"/>
              <a:t>os345signals.c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signals, </a:t>
            </a:r>
            <a:r>
              <a:rPr lang="en-US" sz="2000" dirty="0" err="1" smtClean="0"/>
              <a:t>sigAction</a:t>
            </a:r>
            <a:r>
              <a:rPr lang="en-US" sz="2000" dirty="0"/>
              <a:t>, </a:t>
            </a:r>
            <a:r>
              <a:rPr lang="en-US" sz="2000" dirty="0" err="1"/>
              <a:t>sigSignal</a:t>
            </a:r>
            <a:r>
              <a:rPr lang="en-US" sz="2000" dirty="0" smtClean="0"/>
              <a:t>, </a:t>
            </a:r>
            <a:r>
              <a:rPr lang="en-US" sz="2000" dirty="0" err="1" smtClean="0"/>
              <a:t>defaultSigxxHandler</a:t>
            </a:r>
            <a:r>
              <a:rPr lang="en-US" sz="2000" dirty="0"/>
              <a:t>, </a:t>
            </a:r>
            <a:r>
              <a:rPr lang="en-US" sz="2000" dirty="0" err="1"/>
              <a:t>createTaskSigHandlers</a:t>
            </a:r>
            <a:endParaRPr lang="en-US" sz="2000" dirty="0"/>
          </a:p>
          <a:p>
            <a:pPr lvl="1" eaLnBrk="1" hangingPunct="1"/>
            <a:r>
              <a:rPr lang="en-US" sz="2000" b="1" dirty="0" smtClean="0"/>
              <a:t>os345p1.c</a:t>
            </a:r>
            <a:r>
              <a:rPr lang="en-US" sz="2000" dirty="0" smtClean="0"/>
              <a:t> – P1_shellTask, P1_help …</a:t>
            </a:r>
          </a:p>
          <a:p>
            <a:pPr lvl="1" eaLnBrk="1" hangingPunct="1"/>
            <a:r>
              <a:rPr lang="en-US" sz="2000" b="1" dirty="0" smtClean="0"/>
              <a:t>os345.h</a:t>
            </a:r>
            <a:r>
              <a:rPr lang="en-US" sz="2000" dirty="0" smtClean="0"/>
              <a:t> – your equates</a:t>
            </a:r>
          </a:p>
          <a:p>
            <a:pPr eaLnBrk="1" hangingPunct="1"/>
            <a:r>
              <a:rPr lang="en-US" sz="2400" dirty="0" smtClean="0"/>
              <a:t>Event Handlers</a:t>
            </a:r>
          </a:p>
          <a:p>
            <a:pPr lvl="1" eaLnBrk="1" hangingPunct="1"/>
            <a:r>
              <a:rPr lang="en-US" sz="2000" b="1" dirty="0" err="1" smtClean="0"/>
              <a:t>int</a:t>
            </a:r>
            <a:r>
              <a:rPr lang="en-US" sz="2000" b="1" dirty="0" smtClean="0"/>
              <a:t> signals(void);</a:t>
            </a:r>
          </a:p>
          <a:p>
            <a:pPr lvl="1" eaLnBrk="1" hangingPunct="1"/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sigAction</a:t>
            </a:r>
            <a:r>
              <a:rPr lang="en-US" sz="2000" b="1" dirty="0" smtClean="0"/>
              <a:t>(</a:t>
            </a:r>
            <a:r>
              <a:rPr lang="da-DK" sz="2000" b="1" dirty="0" smtClean="0"/>
              <a:t>void (*sigHandler)(void), int sig</a:t>
            </a:r>
            <a:r>
              <a:rPr lang="en-US" sz="2000" b="1" dirty="0" smtClean="0"/>
              <a:t>);</a:t>
            </a:r>
          </a:p>
          <a:p>
            <a:pPr lvl="1" eaLnBrk="1" hangingPunct="1"/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sigSignal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taskId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sig);</a:t>
            </a:r>
          </a:p>
          <a:p>
            <a:pPr lvl="1" eaLnBrk="1" hangingPunct="1"/>
            <a:r>
              <a:rPr lang="en-US" sz="2000" b="1" dirty="0" smtClean="0"/>
              <a:t>void </a:t>
            </a:r>
            <a:r>
              <a:rPr lang="en-US" sz="2000" b="1" dirty="0" err="1" smtClean="0"/>
              <a:t>defaultSigxxxHandler</a:t>
            </a:r>
            <a:r>
              <a:rPr lang="en-US" sz="2000" b="1" dirty="0" smtClean="0"/>
              <a:t>(void);</a:t>
            </a:r>
          </a:p>
          <a:p>
            <a:pPr lvl="1" eaLnBrk="1" hangingPunct="1"/>
            <a:r>
              <a:rPr lang="en-US" sz="2000" b="1" dirty="0"/>
              <a:t>v</a:t>
            </a:r>
            <a:r>
              <a:rPr lang="en-US" sz="2000" b="1" dirty="0" smtClean="0"/>
              <a:t>oid </a:t>
            </a:r>
            <a:r>
              <a:rPr lang="en-US" sz="2000" b="1" dirty="0" err="1" smtClean="0"/>
              <a:t>createTaskSigHandlers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tid</a:t>
            </a:r>
            <a:r>
              <a:rPr lang="en-US" sz="20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669630-2ECF-4B95-BA6B-D40F38D7BF8B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Event-driven programming </a:t>
            </a:r>
          </a:p>
        </p:txBody>
      </p:sp>
      <p:sp>
        <p:nvSpPr>
          <p:cNvPr id="254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5038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Event-driven programming is a programming paradigm in which the flow of the program is determined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sensor outputs,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actions (mouse clicks, key presses),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messages from other programs or threads.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interrupts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Application has a main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Event selection (scheduler).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Event handling (dispatcher).</a:t>
            </a:r>
          </a:p>
          <a:p>
            <a:pPr eaLnBrk="1" hangingPunct="1"/>
            <a:r>
              <a:rPr lang="en-US" sz="2400" dirty="0"/>
              <a:t>Events </a:t>
            </a:r>
            <a:r>
              <a:rPr lang="en-US" sz="2400" dirty="0" smtClean="0"/>
              <a:t>are external </a:t>
            </a:r>
            <a:r>
              <a:rPr lang="en-US" sz="2400" dirty="0"/>
              <a:t>to a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1" eaLnBrk="1" hangingPunct="1"/>
            <a:r>
              <a:rPr lang="en-US" sz="2000" dirty="0"/>
              <a:t>Signals are asynchronous events</a:t>
            </a:r>
          </a:p>
          <a:p>
            <a:pPr lvl="2" eaLnBrk="1" hangingPunct="1"/>
            <a:r>
              <a:rPr lang="en-US" sz="1800" dirty="0"/>
              <a:t>Occur anytime, handled by call-back </a:t>
            </a:r>
            <a:r>
              <a:rPr lang="en-US" sz="1800" dirty="0" smtClean="0"/>
              <a:t>functions</a:t>
            </a:r>
            <a:endParaRPr lang="en-US" sz="1800" dirty="0"/>
          </a:p>
          <a:p>
            <a:pPr lvl="1" eaLnBrk="1" hangingPunct="1"/>
            <a:r>
              <a:rPr lang="en-US" sz="2000" dirty="0"/>
              <a:t>Semaphores are synchronous events.</a:t>
            </a:r>
          </a:p>
          <a:p>
            <a:pPr lvl="2" eaLnBrk="1" hangingPunct="1"/>
            <a:r>
              <a:rPr lang="en-US" sz="1800" dirty="0"/>
              <a:t>Occur anytime, handled by semaphores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08883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4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4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4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4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4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4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4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4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43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43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43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36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Project 1 - Shell</a:t>
            </a:r>
            <a:endParaRPr lang="en-US" sz="140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548320-6684-497F-8CDD-4CF9DE440A94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Signals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Signals</a:t>
            </a:r>
            <a:endParaRPr lang="en-US" sz="1800" b="1" dirty="0">
              <a:latin typeface="Arial" charset="0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233708" y="2694370"/>
            <a:ext cx="3640418" cy="1437563"/>
            <a:chOff x="5233338" y="2694746"/>
            <a:chExt cx="3641512" cy="1437184"/>
          </a:xfrm>
        </p:grpSpPr>
        <p:sp>
          <p:nvSpPr>
            <p:cNvPr id="2" name="Rectangle 1"/>
            <p:cNvSpPr/>
            <p:nvPr/>
          </p:nvSpPr>
          <p:spPr>
            <a:xfrm>
              <a:off x="5233338" y="2694746"/>
              <a:ext cx="3641512" cy="953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  <a:cs typeface="Courier New" pitchFamily="49" charset="0"/>
                </a:rPr>
                <a:t>Task registers </a:t>
              </a:r>
              <a:r>
                <a:rPr lang="en-US" sz="1400" b="1" dirty="0" smtClean="0">
                  <a:latin typeface="+mn-lt"/>
                  <a:cs typeface="Courier New" pitchFamily="49" charset="0"/>
                </a:rPr>
                <a:t>call-back </a:t>
              </a:r>
              <a:r>
                <a:rPr lang="en-US" sz="1400" b="1" dirty="0">
                  <a:latin typeface="+mn-lt"/>
                  <a:cs typeface="Courier New" pitchFamily="49" charset="0"/>
                </a:rPr>
                <a:t>signal handler </a:t>
              </a:r>
              <a:r>
                <a:rPr lang="en-US" sz="1400" b="1" dirty="0" smtClean="0">
                  <a:latin typeface="+mn-lt"/>
                  <a:cs typeface="Courier New" pitchFamily="49" charset="0"/>
                </a:rPr>
                <a:t>functions </a:t>
              </a:r>
              <a:r>
                <a:rPr lang="en-US" sz="1400" b="1" dirty="0">
                  <a:latin typeface="+mn-lt"/>
                  <a:cs typeface="Courier New" pitchFamily="49" charset="0"/>
                </a:rPr>
                <a:t>with the OS:</a:t>
              </a:r>
            </a:p>
            <a:p>
              <a:pPr>
                <a:tabLst>
                  <a:tab pos="230188" algn="l"/>
                </a:tabLst>
                <a:defRPr/>
              </a:pPr>
              <a:endParaRPr lang="en-US" sz="400" b="1" dirty="0">
                <a:latin typeface="+mn-lt"/>
                <a:cs typeface="Courier New" pitchFamily="49" charset="0"/>
              </a:endParaRPr>
            </a:p>
            <a:p>
              <a:pPr>
                <a:tabLst>
                  <a:tab pos="230188" algn="l"/>
                </a:tabLst>
                <a:defRPr/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sigAction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mySIGINTHandler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, SIGINT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0188" algn="l"/>
                </a:tabLst>
                <a:defRPr/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sigAction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mySIGTERMHandler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, SIGTERM);</a:t>
              </a:r>
            </a:p>
          </p:txBody>
        </p:sp>
        <p:cxnSp>
          <p:nvCxnSpPr>
            <p:cNvPr id="8206" name="Straight Arrow Connector 4"/>
            <p:cNvCxnSpPr>
              <a:cxnSpLocks noChangeShapeType="1"/>
            </p:cNvCxnSpPr>
            <p:nvPr/>
          </p:nvCxnSpPr>
          <p:spPr bwMode="auto">
            <a:xfrm flipV="1">
              <a:off x="5476776" y="3616009"/>
              <a:ext cx="362815" cy="515921"/>
            </a:xfrm>
            <a:prstGeom prst="straightConnector1">
              <a:avLst/>
            </a:prstGeom>
            <a:noFill/>
            <a:ln w="44450" algn="ctr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Rectangle 11"/>
          <p:cNvSpPr/>
          <p:nvPr/>
        </p:nvSpPr>
        <p:spPr>
          <a:xfrm>
            <a:off x="466725" y="2587903"/>
            <a:ext cx="330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 err="1">
                <a:latin typeface="+mn-lt"/>
              </a:rPr>
              <a:t>keyboard_isr</a:t>
            </a:r>
            <a:r>
              <a:rPr lang="en-US" sz="1400" b="1" dirty="0">
                <a:latin typeface="+mn-lt"/>
              </a:rPr>
              <a:t>() detects a </a:t>
            </a:r>
            <a:r>
              <a:rPr lang="en-US" sz="1400" b="1" dirty="0" err="1">
                <a:latin typeface="+mn-lt"/>
              </a:rPr>
              <a:t>cntrl</a:t>
            </a:r>
            <a:r>
              <a:rPr lang="en-US" sz="1400" b="1" dirty="0">
                <a:latin typeface="+mn-lt"/>
              </a:rPr>
              <a:t>-X and sends a SIGINT signal to the shell:</a:t>
            </a:r>
          </a:p>
          <a:p>
            <a:pPr>
              <a:defRPr/>
            </a:pPr>
            <a:endParaRPr lang="en-US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sigSignal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SIGINT);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27086" y="4485891"/>
            <a:ext cx="5991679" cy="2096426"/>
            <a:chOff x="6508545" y="689317"/>
            <a:chExt cx="5760640" cy="2095984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7251043" y="1277514"/>
              <a:ext cx="5018142" cy="150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tabLst>
                  <a:tab pos="463550" algn="l"/>
                  <a:tab pos="914400" algn="l"/>
                  <a:tab pos="137795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tabLst>
                  <a:tab pos="463550" algn="l"/>
                  <a:tab pos="914400" algn="l"/>
                  <a:tab pos="137795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tabLst>
                  <a:tab pos="463550" algn="l"/>
                  <a:tab pos="914400" algn="l"/>
                  <a:tab pos="137795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tabLst>
                  <a:tab pos="463550" algn="l"/>
                  <a:tab pos="914400" algn="l"/>
                  <a:tab pos="137795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tabLst>
                  <a:tab pos="463550" algn="l"/>
                  <a:tab pos="914400" algn="l"/>
                  <a:tab pos="137795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3550" algn="l"/>
                  <a:tab pos="914400" algn="l"/>
                  <a:tab pos="137795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3550" algn="l"/>
                  <a:tab pos="914400" algn="l"/>
                  <a:tab pos="137795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3550" algn="l"/>
                  <a:tab pos="914400" algn="l"/>
                  <a:tab pos="137795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3550" algn="l"/>
                  <a:tab pos="914400" algn="l"/>
                  <a:tab pos="137795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400" b="1" dirty="0" err="1" smtClean="0">
                  <a:latin typeface="Arial" charset="0"/>
                </a:rPr>
                <a:t>createTask</a:t>
              </a:r>
              <a:r>
                <a:rPr lang="en-US" sz="1400" b="1" dirty="0" smtClean="0">
                  <a:latin typeface="Arial" charset="0"/>
                </a:rPr>
                <a:t> calls </a:t>
              </a:r>
              <a:r>
                <a:rPr lang="en-US" sz="1400" b="1" i="1" dirty="0" err="1" smtClean="0">
                  <a:latin typeface="Arial" charset="0"/>
                </a:rPr>
                <a:t>createTaskSigHandlers</a:t>
              </a:r>
              <a:r>
                <a:rPr lang="en-US" sz="1400" b="1" dirty="0" smtClean="0">
                  <a:latin typeface="Arial" charset="0"/>
                </a:rPr>
                <a:t>() to setup</a:t>
              </a:r>
            </a:p>
            <a:p>
              <a:r>
                <a:rPr lang="en-US" sz="1400" b="1" dirty="0" smtClean="0">
                  <a:latin typeface="Arial" charset="0"/>
                </a:rPr>
                <a:t>default / parent signal handlers:</a:t>
              </a:r>
              <a:endParaRPr lang="en-US" sz="1400" b="1" dirty="0">
                <a:latin typeface="Arial" charset="0"/>
              </a:endParaRPr>
            </a:p>
            <a:p>
              <a:endParaRPr lang="en-US" sz="400" b="1" dirty="0">
                <a:latin typeface="Arial" charset="0"/>
              </a:endParaRP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void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createTaskSigHandlers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{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tcb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].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sigIntHandler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defaultSigIntHandler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tcb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].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sigTermHandler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defaultSigTermHandler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return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H="1" flipV="1">
              <a:off x="6508545" y="689317"/>
              <a:ext cx="742499" cy="717969"/>
            </a:xfrm>
            <a:prstGeom prst="straightConnector1">
              <a:avLst/>
            </a:prstGeom>
            <a:noFill/>
            <a:ln w="44450" algn="ctr">
              <a:solidFill>
                <a:srgbClr val="FF0000"/>
              </a:solidFill>
              <a:miter lim="800000"/>
              <a:headEnd type="arrow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3021113" y="1286623"/>
            <a:ext cx="5638796" cy="2512700"/>
            <a:chOff x="3801039" y="1192494"/>
            <a:chExt cx="5638796" cy="2512700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801039" y="1192494"/>
              <a:ext cx="5638796" cy="2512700"/>
              <a:chOff x="3801598" y="1192367"/>
              <a:chExt cx="5638982" cy="2512171"/>
            </a:xfrm>
          </p:grpSpPr>
          <p:sp>
            <p:nvSpPr>
              <p:cNvPr id="8203" name="Text Box 4"/>
              <p:cNvSpPr txBox="1">
                <a:spLocks noChangeArrowheads="1"/>
              </p:cNvSpPr>
              <p:nvPr/>
            </p:nvSpPr>
            <p:spPr bwMode="auto">
              <a:xfrm>
                <a:off x="3801598" y="1192367"/>
                <a:ext cx="5638982" cy="1230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tabLst>
                    <a:tab pos="463550" algn="l"/>
                    <a:tab pos="914400" algn="l"/>
                    <a:tab pos="1377950" algn="l"/>
                  </a:tabLs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tabLst>
                    <a:tab pos="463550" algn="l"/>
                    <a:tab pos="914400" algn="l"/>
                    <a:tab pos="1377950" algn="l"/>
                  </a:tabLs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tabLst>
                    <a:tab pos="463550" algn="l"/>
                    <a:tab pos="914400" algn="l"/>
                    <a:tab pos="1377950" algn="l"/>
                  </a:tabLs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tabLst>
                    <a:tab pos="463550" algn="l"/>
                    <a:tab pos="914400" algn="l"/>
                    <a:tab pos="1377950" algn="l"/>
                  </a:tabLs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tabLst>
                    <a:tab pos="463550" algn="l"/>
                    <a:tab pos="914400" algn="l"/>
                    <a:tab pos="1377950" algn="l"/>
                  </a:tabLs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63550" algn="l"/>
                    <a:tab pos="914400" algn="l"/>
                    <a:tab pos="1377950" algn="l"/>
                  </a:tabLs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63550" algn="l"/>
                    <a:tab pos="914400" algn="l"/>
                    <a:tab pos="1377950" algn="l"/>
                  </a:tabLs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63550" algn="l"/>
                    <a:tab pos="914400" algn="l"/>
                    <a:tab pos="1377950" algn="l"/>
                  </a:tabLs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63550" algn="l"/>
                    <a:tab pos="914400" algn="l"/>
                    <a:tab pos="1377950" algn="l"/>
                  </a:tabLs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tabLst>
                    <a:tab pos="463550" algn="l"/>
                    <a:tab pos="914400" algn="l"/>
                    <a:tab pos="1377950" algn="l"/>
                    <a:tab pos="2514600" algn="l"/>
                  </a:tabLst>
                </a:pPr>
                <a:r>
                  <a:rPr lang="en-US" sz="1400" b="1" dirty="0">
                    <a:latin typeface="Arial" charset="0"/>
                  </a:rPr>
                  <a:t>Dispatcher calls signal </a:t>
                </a:r>
                <a:r>
                  <a:rPr lang="en-US" sz="1400" b="1" dirty="0" smtClean="0">
                    <a:latin typeface="Arial" charset="0"/>
                  </a:rPr>
                  <a:t>handlers before </a:t>
                </a:r>
                <a:r>
                  <a:rPr lang="en-US" sz="1400" b="1" dirty="0">
                    <a:latin typeface="Arial" charset="0"/>
                  </a:rPr>
                  <a:t>rescheduling task:</a:t>
                </a:r>
              </a:p>
              <a:p>
                <a:pPr>
                  <a:tabLst>
                    <a:tab pos="463550" algn="l"/>
                    <a:tab pos="914400" algn="l"/>
                    <a:tab pos="1377950" algn="l"/>
                    <a:tab pos="2514600" algn="l"/>
                  </a:tabLst>
                </a:pPr>
                <a:endParaRPr lang="en-US" sz="1200" b="1" dirty="0">
                  <a:latin typeface="Arial" charset="0"/>
                </a:endParaRPr>
              </a:p>
              <a:p>
                <a:pPr>
                  <a:tabLst>
                    <a:tab pos="463550" algn="l"/>
                    <a:tab pos="914400" algn="l"/>
                    <a:tab pos="1377950" algn="l"/>
                    <a:tab pos="2863850" algn="l"/>
                  </a:tabLst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void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mySIGINTHandler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(void)	void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mySIGTERMHandler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(void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tabLst>
                    <a:tab pos="463550" algn="l"/>
                    <a:tab pos="914400" algn="l"/>
                    <a:tab pos="1377950" algn="l"/>
                    <a:tab pos="2863850" algn="l"/>
                  </a:tabLst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{ 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sigSignal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(-1, SIGTERM);	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{ 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killTask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curTask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tabLst>
                    <a:tab pos="463550" algn="l"/>
                    <a:tab pos="914400" algn="l"/>
                    <a:tab pos="1377950" algn="l"/>
                    <a:tab pos="2863850" algn="l"/>
                  </a:tabLst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 return;		   return;</a:t>
                </a: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tabLst>
                    <a:tab pos="463550" algn="l"/>
                    <a:tab pos="914400" algn="l"/>
                    <a:tab pos="1377950" algn="l"/>
                    <a:tab pos="2863850" algn="l"/>
                  </a:tabLst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}				}</a:t>
                </a: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8204" name="Straight Arrow Connector 14"/>
              <p:cNvCxnSpPr>
                <a:cxnSpLocks noChangeShapeType="1"/>
              </p:cNvCxnSpPr>
              <p:nvPr/>
            </p:nvCxnSpPr>
            <p:spPr bwMode="auto">
              <a:xfrm flipH="1" flipV="1">
                <a:off x="4364148" y="2204979"/>
                <a:ext cx="786676" cy="1499559"/>
              </a:xfrm>
              <a:prstGeom prst="straightConnector1">
                <a:avLst/>
              </a:prstGeom>
              <a:noFill/>
              <a:ln w="44450" algn="ctr">
                <a:solidFill>
                  <a:srgbClr val="FF0000"/>
                </a:solidFill>
                <a:miter lim="800000"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3" name="Straight Arrow Connector 14"/>
            <p:cNvCxnSpPr>
              <a:cxnSpLocks noChangeShapeType="1"/>
              <a:stCxn id="39" idx="0"/>
            </p:cNvCxnSpPr>
            <p:nvPr/>
          </p:nvCxnSpPr>
          <p:spPr bwMode="auto">
            <a:xfrm flipV="1">
              <a:off x="5288905" y="1808047"/>
              <a:ext cx="1331532" cy="1897147"/>
            </a:xfrm>
            <a:prstGeom prst="straightConnector1">
              <a:avLst/>
            </a:prstGeom>
            <a:noFill/>
            <a:ln w="44450" algn="ctr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" name="Straight Arrow Connector 6"/>
          <p:cNvCxnSpPr/>
          <p:nvPr/>
        </p:nvCxnSpPr>
        <p:spPr bwMode="auto">
          <a:xfrm>
            <a:off x="1527086" y="4331988"/>
            <a:ext cx="134015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413002" y="4331988"/>
            <a:ext cx="92330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921994" y="4199021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3921994" y="4485891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461608" y="3914812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createTask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773608" y="3799323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</a:t>
            </a:r>
            <a:r>
              <a:rPr lang="en-US" sz="1400" b="1" dirty="0" smtClean="0"/>
              <a:t>ispatch()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78091" y="4529944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SWAP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48024" y="3914812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killTask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635657" y="4010118"/>
            <a:ext cx="985558" cy="643741"/>
            <a:chOff x="466725" y="3968600"/>
            <a:chExt cx="985558" cy="643741"/>
          </a:xfrm>
        </p:grpSpPr>
        <p:sp>
          <p:nvSpPr>
            <p:cNvPr id="3" name="Oval 2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New</a:t>
              </a:r>
              <a:endParaRPr lang="en-US" sz="2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50776" y="4010118"/>
            <a:ext cx="1197008" cy="643741"/>
            <a:chOff x="466725" y="3968600"/>
            <a:chExt cx="985558" cy="643741"/>
          </a:xfrm>
        </p:grpSpPr>
        <p:sp>
          <p:nvSpPr>
            <p:cNvPr id="25" name="Oval 24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Ready</a:t>
              </a:r>
              <a:endParaRPr lang="en-US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18150" y="4010118"/>
            <a:ext cx="1367958" cy="643741"/>
            <a:chOff x="466725" y="3968600"/>
            <a:chExt cx="1367958" cy="643741"/>
          </a:xfrm>
        </p:grpSpPr>
        <p:sp>
          <p:nvSpPr>
            <p:cNvPr id="28" name="Oval 27"/>
            <p:cNvSpPr/>
            <p:nvPr/>
          </p:nvSpPr>
          <p:spPr bwMode="auto">
            <a:xfrm>
              <a:off x="466725" y="3968600"/>
              <a:ext cx="1367958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449" y="4090415"/>
              <a:ext cx="1267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Running</a:t>
              </a:r>
              <a:endParaRPr lang="en-US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02686" y="4010118"/>
            <a:ext cx="985558" cy="643741"/>
            <a:chOff x="466725" y="3968600"/>
            <a:chExt cx="985558" cy="643741"/>
          </a:xfrm>
        </p:grpSpPr>
        <p:sp>
          <p:nvSpPr>
            <p:cNvPr id="31" name="Oval 30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Exit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8342</TotalTime>
  <Words>1344</Words>
  <Application>Microsoft Office PowerPoint</Application>
  <PresentationFormat>On-screen Show (4:3)</PresentationFormat>
  <Paragraphs>243</Paragraphs>
  <Slides>16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Blends</vt:lpstr>
      <vt:lpstr>Clip</vt:lpstr>
      <vt:lpstr>Project 1 – My Shell</vt:lpstr>
      <vt:lpstr>1.1 Compile and Validate</vt:lpstr>
      <vt:lpstr>1.2 Malloc/free argc/argv</vt:lpstr>
      <vt:lpstr>1.3 Background Tasks</vt:lpstr>
      <vt:lpstr>1.4 Signals</vt:lpstr>
      <vt:lpstr>1.5 Finishing up…</vt:lpstr>
      <vt:lpstr>File Summary…</vt:lpstr>
      <vt:lpstr>Event-driven programming </vt:lpstr>
      <vt:lpstr>Signals</vt:lpstr>
      <vt:lpstr>Signal Handling</vt:lpstr>
      <vt:lpstr>PowerPoint Presentation</vt:lpstr>
      <vt:lpstr>Grading Criteria…</vt:lpstr>
      <vt:lpstr>Miscellaneous…</vt:lpstr>
      <vt:lpstr>PowerPoint Presentation</vt:lpstr>
      <vt:lpstr>Event-driven programming</vt:lpstr>
      <vt:lpstr>Command-line Arguments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Shell</dc:title>
  <dc:creator>Paul Roper</dc:creator>
  <cp:lastModifiedBy>proper</cp:lastModifiedBy>
  <cp:revision>346</cp:revision>
  <cp:lastPrinted>2012-09-05T15:55:52Z</cp:lastPrinted>
  <dcterms:created xsi:type="dcterms:W3CDTF">2000-08-22T23:43:45Z</dcterms:created>
  <dcterms:modified xsi:type="dcterms:W3CDTF">2015-01-12T17:29:11Z</dcterms:modified>
</cp:coreProperties>
</file>