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 id="2147483667" r:id="rId2"/>
  </p:sldMasterIdLst>
  <p:notesMasterIdLst>
    <p:notesMasterId r:id="rId38"/>
  </p:notesMasterIdLst>
  <p:handoutMasterIdLst>
    <p:handoutMasterId r:id="rId39"/>
  </p:handoutMasterIdLst>
  <p:sldIdLst>
    <p:sldId id="1634" r:id="rId3"/>
    <p:sldId id="1635" r:id="rId4"/>
    <p:sldId id="1636" r:id="rId5"/>
    <p:sldId id="1639" r:id="rId6"/>
    <p:sldId id="1591" r:id="rId7"/>
    <p:sldId id="1602" r:id="rId8"/>
    <p:sldId id="1601" r:id="rId9"/>
    <p:sldId id="1605" r:id="rId10"/>
    <p:sldId id="1606" r:id="rId11"/>
    <p:sldId id="1592" r:id="rId12"/>
    <p:sldId id="1608" r:id="rId13"/>
    <p:sldId id="1599" r:id="rId14"/>
    <p:sldId id="1593" r:id="rId15"/>
    <p:sldId id="1587" r:id="rId16"/>
    <p:sldId id="1588" r:id="rId17"/>
    <p:sldId id="1586" r:id="rId18"/>
    <p:sldId id="1589" r:id="rId19"/>
    <p:sldId id="1590" r:id="rId20"/>
    <p:sldId id="1594" r:id="rId21"/>
    <p:sldId id="1563" r:id="rId22"/>
    <p:sldId id="1596" r:id="rId23"/>
    <p:sldId id="1598" r:id="rId24"/>
    <p:sldId id="1565" r:id="rId25"/>
    <p:sldId id="1597" r:id="rId26"/>
    <p:sldId id="1607" r:id="rId27"/>
    <p:sldId id="1558" r:id="rId28"/>
    <p:sldId id="1610" r:id="rId29"/>
    <p:sldId id="1611" r:id="rId30"/>
    <p:sldId id="1612" r:id="rId31"/>
    <p:sldId id="1613" r:id="rId32"/>
    <p:sldId id="1614" r:id="rId33"/>
    <p:sldId id="1615" r:id="rId34"/>
    <p:sldId id="1616" r:id="rId35"/>
    <p:sldId id="1621" r:id="rId36"/>
    <p:sldId id="1617" r:id="rId37"/>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990099"/>
    <a:srgbClr val="0000FF"/>
    <a:srgbClr val="C0C0C0"/>
    <a:srgbClr val="0033CC"/>
    <a:srgbClr val="CC3300"/>
    <a:srgbClr val="969696"/>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5" autoAdjust="0"/>
    <p:restoredTop sz="94697" autoAdjust="0"/>
  </p:normalViewPr>
  <p:slideViewPr>
    <p:cSldViewPr snapToGrid="0">
      <p:cViewPr varScale="1">
        <p:scale>
          <a:sx n="78" d="100"/>
          <a:sy n="78" d="100"/>
        </p:scale>
        <p:origin x="-662" y="-77"/>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942"/>
    </p:cViewPr>
  </p:sorterViewPr>
  <p:notesViewPr>
    <p:cSldViewPr snapToGrid="0">
      <p:cViewPr varScale="1">
        <p:scale>
          <a:sx n="78" d="100"/>
          <a:sy n="78" d="100"/>
        </p:scale>
        <p:origin x="-204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94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970938" y="0"/>
            <a:ext cx="303946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0" y="8831264"/>
            <a:ext cx="303946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27653" name="Rectangle 5"/>
          <p:cNvSpPr>
            <a:spLocks noGrp="1" noChangeArrowheads="1"/>
          </p:cNvSpPr>
          <p:nvPr>
            <p:ph type="sldNum" sz="quarter" idx="3"/>
          </p:nvPr>
        </p:nvSpPr>
        <p:spPr bwMode="auto">
          <a:xfrm>
            <a:off x="3970938" y="8831264"/>
            <a:ext cx="303946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F9826992-88B7-4971-A7E6-E3012A74C01D}" type="slidenum">
              <a:rPr lang="en-US"/>
              <a:pPr/>
              <a:t>‹#›</a:t>
            </a:fld>
            <a:endParaRPr lang="en-US"/>
          </a:p>
        </p:txBody>
      </p:sp>
    </p:spTree>
    <p:extLst>
      <p:ext uri="{BB962C8B-B14F-4D97-AF65-F5344CB8AC3E}">
        <p14:creationId xmlns:p14="http://schemas.microsoft.com/office/powerpoint/2010/main" val="3877270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94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970938" y="0"/>
            <a:ext cx="303946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79513" y="693738"/>
            <a:ext cx="4652962" cy="3489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33098" y="4414839"/>
            <a:ext cx="5144206"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31264"/>
            <a:ext cx="303946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5127" name="Rectangle 7"/>
          <p:cNvSpPr>
            <a:spLocks noGrp="1" noChangeArrowheads="1"/>
          </p:cNvSpPr>
          <p:nvPr>
            <p:ph type="sldNum" sz="quarter" idx="5"/>
          </p:nvPr>
        </p:nvSpPr>
        <p:spPr bwMode="auto">
          <a:xfrm>
            <a:off x="3970938" y="8831264"/>
            <a:ext cx="303946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FF0D8DEF-72EE-4D2E-8D29-7A13D3309580}" type="slidenum">
              <a:rPr lang="en-US"/>
              <a:pPr/>
              <a:t>‹#›</a:t>
            </a:fld>
            <a:endParaRPr lang="en-US"/>
          </a:p>
        </p:txBody>
      </p:sp>
    </p:spTree>
    <p:extLst>
      <p:ext uri="{BB962C8B-B14F-4D97-AF65-F5344CB8AC3E}">
        <p14:creationId xmlns:p14="http://schemas.microsoft.com/office/powerpoint/2010/main" val="77028014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omputer_storage"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en.wikipedia.org/wiki/Non-uniform_memory_access#cite_note-nyu-numa-1" TargetMode="External"/><Relationship Id="rId4" Type="http://schemas.openxmlformats.org/officeDocument/2006/relationships/hyperlink" Target="https://en.wikipedia.org/wiki/Multiprocess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5A8D0AA0-A044-497F-9A26-63F711B63C0B}" type="slidenum">
              <a:rPr lang="en-US"/>
              <a:pPr/>
              <a:t>1</a:t>
            </a:fld>
            <a:endParaRPr lang="en-US"/>
          </a:p>
        </p:txBody>
      </p:sp>
      <p:sp>
        <p:nvSpPr>
          <p:cNvPr id="2487298" name="Rectangle 2"/>
          <p:cNvSpPr>
            <a:spLocks noGrp="1" noRot="1" noChangeAspect="1" noChangeArrowheads="1" noTextEdit="1"/>
          </p:cNvSpPr>
          <p:nvPr>
            <p:ph type="sldImg"/>
          </p:nvPr>
        </p:nvSpPr>
        <p:spPr>
          <a:xfrm>
            <a:off x="1200150" y="720725"/>
            <a:ext cx="4610100" cy="3457575"/>
          </a:xfrm>
          <a:ln w="12700" cap="flat">
            <a:solidFill>
              <a:schemeClr val="tx1"/>
            </a:solidFill>
          </a:ln>
          <a:extLst>
            <a:ext uri="{909E8E84-426E-40DD-AFC4-6F175D3DCCD1}">
              <a14:hiddenFill xmlns:a14="http://schemas.microsoft.com/office/drawing/2010/main">
                <a:noFill/>
              </a14:hiddenFill>
            </a:ext>
          </a:extLst>
        </p:spPr>
      </p:sp>
      <p:sp>
        <p:nvSpPr>
          <p:cNvPr id="2487299" name="Rectangle 3"/>
          <p:cNvSpPr>
            <a:spLocks noGrp="1" noChangeArrowheads="1"/>
          </p:cNvSpPr>
          <p:nvPr>
            <p:ph type="body" idx="1"/>
          </p:nvPr>
        </p:nvSpPr>
        <p:spPr>
          <a:xfrm>
            <a:off x="933098" y="4416426"/>
            <a:ext cx="5142582" cy="4183063"/>
          </a:xfrm>
          <a:ln/>
        </p:spPr>
        <p:txBody>
          <a:bodyPr lIns="93662" tIns="47625" rIns="93662" bIns="47625"/>
          <a:lstStyle/>
          <a:p>
            <a:endParaRPr lang="en-US"/>
          </a:p>
        </p:txBody>
      </p:sp>
    </p:spTree>
    <p:extLst>
      <p:ext uri="{BB962C8B-B14F-4D97-AF65-F5344CB8AC3E}">
        <p14:creationId xmlns:p14="http://schemas.microsoft.com/office/powerpoint/2010/main" val="2297271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BE96DCFE-871B-4810-9185-59C26ED97811}" type="slidenum">
              <a:rPr lang="en-US"/>
              <a:pPr/>
              <a:t>6</a:t>
            </a:fld>
            <a:endParaRPr lang="en-US"/>
          </a:p>
        </p:txBody>
      </p:sp>
      <p:sp>
        <p:nvSpPr>
          <p:cNvPr id="2492418"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noFill/>
              </a14:hiddenFill>
            </a:ext>
          </a:extLst>
        </p:spPr>
      </p:sp>
      <p:sp>
        <p:nvSpPr>
          <p:cNvPr id="2492419" name="Rectangle 3"/>
          <p:cNvSpPr>
            <a:spLocks noGrp="1" noChangeArrowheads="1"/>
          </p:cNvSpPr>
          <p:nvPr>
            <p:ph type="body" idx="1"/>
          </p:nvPr>
        </p:nvSpPr>
        <p:spPr>
          <a:xfrm>
            <a:off x="933098" y="4416425"/>
            <a:ext cx="5142582" cy="4184650"/>
          </a:xfrm>
          <a:ln/>
        </p:spPr>
        <p:txBody>
          <a:bodyPr lIns="90488" tIns="44450" rIns="90488" bIns="44450"/>
          <a:lstStyle/>
          <a:p>
            <a:endParaRPr lang="en-US"/>
          </a:p>
        </p:txBody>
      </p:sp>
    </p:spTree>
    <p:extLst>
      <p:ext uri="{BB962C8B-B14F-4D97-AF65-F5344CB8AC3E}">
        <p14:creationId xmlns:p14="http://schemas.microsoft.com/office/powerpoint/2010/main" val="1422189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D854EC3B-CA61-4A98-A42E-C28A3DB95338}" type="slidenum">
              <a:rPr lang="en-US"/>
              <a:pPr/>
              <a:t>7</a:t>
            </a:fld>
            <a:endParaRPr lang="en-US"/>
          </a:p>
        </p:txBody>
      </p:sp>
      <p:sp>
        <p:nvSpPr>
          <p:cNvPr id="2490370"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noFill/>
              </a14:hiddenFill>
            </a:ext>
          </a:extLst>
        </p:spPr>
      </p:sp>
      <p:sp>
        <p:nvSpPr>
          <p:cNvPr id="2490371" name="Rectangle 3"/>
          <p:cNvSpPr>
            <a:spLocks noGrp="1" noChangeArrowheads="1"/>
          </p:cNvSpPr>
          <p:nvPr>
            <p:ph type="body" idx="1"/>
          </p:nvPr>
        </p:nvSpPr>
        <p:spPr>
          <a:xfrm>
            <a:off x="933098" y="4416425"/>
            <a:ext cx="5142582" cy="4184650"/>
          </a:xfrm>
          <a:ln/>
        </p:spPr>
        <p:txBody>
          <a:bodyPr lIns="90488" tIns="44450" rIns="90488" bIns="44450"/>
          <a:lstStyle/>
          <a:p>
            <a:endParaRPr lang="en-US"/>
          </a:p>
        </p:txBody>
      </p:sp>
    </p:spTree>
    <p:extLst>
      <p:ext uri="{BB962C8B-B14F-4D97-AF65-F5344CB8AC3E}">
        <p14:creationId xmlns:p14="http://schemas.microsoft.com/office/powerpoint/2010/main" val="377072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D854EC3B-CA61-4A98-A42E-C28A3DB95338}" type="slidenum">
              <a:rPr lang="en-US"/>
              <a:pPr/>
              <a:t>8</a:t>
            </a:fld>
            <a:endParaRPr lang="en-US"/>
          </a:p>
        </p:txBody>
      </p:sp>
      <p:sp>
        <p:nvSpPr>
          <p:cNvPr id="2490370"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noFill/>
              </a14:hiddenFill>
            </a:ext>
          </a:extLst>
        </p:spPr>
      </p:sp>
      <p:sp>
        <p:nvSpPr>
          <p:cNvPr id="2490371" name="Rectangle 3"/>
          <p:cNvSpPr>
            <a:spLocks noGrp="1" noChangeArrowheads="1"/>
          </p:cNvSpPr>
          <p:nvPr>
            <p:ph type="body" idx="1"/>
          </p:nvPr>
        </p:nvSpPr>
        <p:spPr>
          <a:xfrm>
            <a:off x="933098" y="4416425"/>
            <a:ext cx="5142582" cy="4184650"/>
          </a:xfrm>
          <a:ln/>
        </p:spPr>
        <p:txBody>
          <a:bodyPr lIns="90488" tIns="44450" rIns="90488" bIns="44450"/>
          <a:lstStyle/>
          <a:p>
            <a:endParaRPr lang="en-US"/>
          </a:p>
        </p:txBody>
      </p:sp>
    </p:spTree>
    <p:extLst>
      <p:ext uri="{BB962C8B-B14F-4D97-AF65-F5344CB8AC3E}">
        <p14:creationId xmlns:p14="http://schemas.microsoft.com/office/powerpoint/2010/main" val="791991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D854EC3B-CA61-4A98-A42E-C28A3DB95338}" type="slidenum">
              <a:rPr lang="en-US"/>
              <a:pPr/>
              <a:t>9</a:t>
            </a:fld>
            <a:endParaRPr lang="en-US"/>
          </a:p>
        </p:txBody>
      </p:sp>
      <p:sp>
        <p:nvSpPr>
          <p:cNvPr id="2490370"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noFill/>
              </a14:hiddenFill>
            </a:ext>
          </a:extLst>
        </p:spPr>
      </p:sp>
      <p:sp>
        <p:nvSpPr>
          <p:cNvPr id="2490371" name="Rectangle 3"/>
          <p:cNvSpPr>
            <a:spLocks noGrp="1" noChangeArrowheads="1"/>
          </p:cNvSpPr>
          <p:nvPr>
            <p:ph type="body" idx="1"/>
          </p:nvPr>
        </p:nvSpPr>
        <p:spPr>
          <a:xfrm>
            <a:off x="933098" y="4416425"/>
            <a:ext cx="5142582" cy="4184650"/>
          </a:xfrm>
          <a:ln/>
        </p:spPr>
        <p:txBody>
          <a:bodyPr lIns="90488" tIns="44450" rIns="90488" bIns="44450"/>
          <a:lstStyle/>
          <a:p>
            <a:endParaRPr lang="en-US"/>
          </a:p>
        </p:txBody>
      </p:sp>
    </p:spTree>
    <p:extLst>
      <p:ext uri="{BB962C8B-B14F-4D97-AF65-F5344CB8AC3E}">
        <p14:creationId xmlns:p14="http://schemas.microsoft.com/office/powerpoint/2010/main" val="3226966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UMA = uniform memory access</a:t>
            </a:r>
          </a:p>
          <a:p>
            <a:r>
              <a:rPr lang="en-US" b="1" dirty="0" smtClean="0">
                <a:effectLst/>
              </a:rPr>
              <a:t>Non-uniform memory access</a:t>
            </a:r>
            <a:r>
              <a:rPr lang="en-US" dirty="0" smtClean="0">
                <a:effectLst/>
              </a:rPr>
              <a:t> (</a:t>
            </a:r>
            <a:r>
              <a:rPr lang="en-US" b="1" dirty="0" smtClean="0">
                <a:effectLst/>
              </a:rPr>
              <a:t>NUMA</a:t>
            </a:r>
            <a:r>
              <a:rPr lang="en-US" dirty="0" smtClean="0">
                <a:effectLst/>
              </a:rPr>
              <a:t>) is a </a:t>
            </a:r>
            <a:r>
              <a:rPr lang="en-US" dirty="0" smtClean="0">
                <a:effectLst/>
                <a:hlinkClick r:id="rId3" tooltip="Computer storage"/>
              </a:rPr>
              <a:t>computer memory</a:t>
            </a:r>
            <a:r>
              <a:rPr lang="en-US" dirty="0" smtClean="0">
                <a:effectLst/>
              </a:rPr>
              <a:t> design used in </a:t>
            </a:r>
            <a:r>
              <a:rPr lang="en-US" dirty="0" smtClean="0">
                <a:effectLst/>
                <a:hlinkClick r:id="rId4" tooltip="Multiprocessing"/>
              </a:rPr>
              <a:t>multiprocessing</a:t>
            </a:r>
            <a:r>
              <a:rPr lang="en-US" dirty="0" smtClean="0">
                <a:effectLst/>
              </a:rPr>
              <a:t>, where the memory access time depends on the memory location relative to the processor. Under NUMA, a processor can access its own local memory faster than non-local memory (memory local to another processor or memory shared between processors). The benefits of NUMA are limited to particular workloads, notably on servers where the data are often associated strongly with certain tasks or users.</a:t>
            </a:r>
            <a:r>
              <a:rPr lang="en-US" b="0" i="0" baseline="30000" dirty="0" smtClean="0">
                <a:effectLst/>
                <a:hlinkClick r:id="rId5"/>
              </a:rPr>
              <a:t>[</a:t>
            </a:r>
            <a:endParaRPr lang="en-US" dirty="0"/>
          </a:p>
        </p:txBody>
      </p:sp>
      <p:sp>
        <p:nvSpPr>
          <p:cNvPr id="4" name="Footer Placeholder 3"/>
          <p:cNvSpPr>
            <a:spLocks noGrp="1"/>
          </p:cNvSpPr>
          <p:nvPr>
            <p:ph type="ftr" sz="quarter" idx="10"/>
          </p:nvPr>
        </p:nvSpPr>
        <p:spPr/>
        <p:txBody>
          <a:bodyPr/>
          <a:lstStyle/>
          <a:p>
            <a:r>
              <a:rPr lang="en-US" smtClean="0"/>
              <a:t>Alex Milenkovich</a:t>
            </a:r>
            <a:endParaRPr lang="en-US"/>
          </a:p>
        </p:txBody>
      </p:sp>
      <p:sp>
        <p:nvSpPr>
          <p:cNvPr id="5" name="Slide Number Placeholder 4"/>
          <p:cNvSpPr>
            <a:spLocks noGrp="1"/>
          </p:cNvSpPr>
          <p:nvPr>
            <p:ph type="sldNum" sz="quarter" idx="11"/>
          </p:nvPr>
        </p:nvSpPr>
        <p:spPr/>
        <p:txBody>
          <a:bodyPr/>
          <a:lstStyle/>
          <a:p>
            <a:fld id="{FF0D8DEF-72EE-4D2E-8D29-7A13D3309580}" type="slidenum">
              <a:rPr lang="en-US" smtClean="0"/>
              <a:pPr/>
              <a:t>34</a:t>
            </a:fld>
            <a:endParaRPr lang="en-US"/>
          </a:p>
        </p:txBody>
      </p:sp>
    </p:spTree>
    <p:extLst>
      <p:ext uri="{BB962C8B-B14F-4D97-AF65-F5344CB8AC3E}">
        <p14:creationId xmlns:p14="http://schemas.microsoft.com/office/powerpoint/2010/main" val="1212136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2"/>
          <p:cNvGrpSpPr>
            <a:grpSpLocks/>
          </p:cNvGrpSpPr>
          <p:nvPr/>
        </p:nvGrpSpPr>
        <p:grpSpPr bwMode="auto">
          <a:xfrm>
            <a:off x="0" y="2438400"/>
            <a:ext cx="9009063" cy="1052513"/>
            <a:chOff x="0" y="1536"/>
            <a:chExt cx="5675" cy="663"/>
          </a:xfrm>
        </p:grpSpPr>
        <p:grpSp>
          <p:nvGrpSpPr>
            <p:cNvPr id="558083" name="Group 3"/>
            <p:cNvGrpSpPr>
              <a:grpSpLocks/>
            </p:cNvGrpSpPr>
            <p:nvPr/>
          </p:nvGrpSpPr>
          <p:grpSpPr bwMode="auto">
            <a:xfrm>
              <a:off x="183" y="1604"/>
              <a:ext cx="448" cy="299"/>
              <a:chOff x="720" y="336"/>
              <a:chExt cx="624" cy="432"/>
            </a:xfrm>
          </p:grpSpPr>
          <p:sp>
            <p:nvSpPr>
              <p:cNvPr id="558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086" name="Group 6"/>
            <p:cNvGrpSpPr>
              <a:grpSpLocks/>
            </p:cNvGrpSpPr>
            <p:nvPr/>
          </p:nvGrpSpPr>
          <p:grpSpPr bwMode="auto">
            <a:xfrm>
              <a:off x="261" y="1870"/>
              <a:ext cx="465" cy="299"/>
              <a:chOff x="912" y="2640"/>
              <a:chExt cx="672" cy="432"/>
            </a:xfrm>
          </p:grpSpPr>
          <p:sp>
            <p:nvSpPr>
              <p:cNvPr id="558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92" name="Rectangle 12"/>
          <p:cNvSpPr>
            <a:spLocks noGrp="1" noChangeArrowheads="1"/>
          </p:cNvSpPr>
          <p:nvPr>
            <p:ph type="ctrTitle"/>
          </p:nvPr>
        </p:nvSpPr>
        <p:spPr>
          <a:xfrm>
            <a:off x="1084263" y="1452563"/>
            <a:ext cx="7853362" cy="1563687"/>
          </a:xfrm>
        </p:spPr>
        <p:txBody>
          <a:bodyPr/>
          <a:lstStyle>
            <a:lvl1pPr>
              <a:defRPr sz="4000"/>
            </a:lvl1pPr>
          </a:lstStyle>
          <a:p>
            <a:pPr lvl="0"/>
            <a:r>
              <a:rPr lang="en-US" noProof="0" smtClean="0"/>
              <a:t>Click to edit Master title style</a:t>
            </a:r>
          </a:p>
        </p:txBody>
      </p:sp>
      <p:sp>
        <p:nvSpPr>
          <p:cNvPr id="558093" name="Rectangle 13"/>
          <p:cNvSpPr>
            <a:spLocks noGrp="1" noChangeArrowheads="1"/>
          </p:cNvSpPr>
          <p:nvPr>
            <p:ph type="subTitle" idx="1"/>
          </p:nvPr>
        </p:nvSpPr>
        <p:spPr>
          <a:xfrm>
            <a:off x="987425" y="3624263"/>
            <a:ext cx="7453313" cy="24638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55809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r>
              <a:rPr lang="en-US" smtClean="0"/>
              <a:t>BYU CS 345</a:t>
            </a:r>
            <a:endParaRPr lang="en-US"/>
          </a:p>
        </p:txBody>
      </p:sp>
      <p:sp>
        <p:nvSpPr>
          <p:cNvPr id="55809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t>OS Overview (Chapter 1)</a:t>
            </a:r>
          </a:p>
        </p:txBody>
      </p:sp>
      <p:sp>
        <p:nvSpPr>
          <p:cNvPr id="55809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311A372D-E26E-4FB8-9A1F-01707AD80B2B}"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a:t>OS Overview (Chapter 1)</a:t>
            </a:r>
          </a:p>
        </p:txBody>
      </p:sp>
      <p:sp>
        <p:nvSpPr>
          <p:cNvPr id="6" name="Slide Number Placeholder 5"/>
          <p:cNvSpPr>
            <a:spLocks noGrp="1"/>
          </p:cNvSpPr>
          <p:nvPr>
            <p:ph type="sldNum" sz="quarter" idx="12"/>
          </p:nvPr>
        </p:nvSpPr>
        <p:spPr/>
        <p:txBody>
          <a:bodyPr/>
          <a:lstStyle>
            <a:lvl1pPr>
              <a:defRPr/>
            </a:lvl1pPr>
          </a:lstStyle>
          <a:p>
            <a:fld id="{8203049D-FC07-4D95-8225-E7E2A0CAC002}" type="slidenum">
              <a:rPr lang="en-US"/>
              <a:pPr/>
              <a:t>‹#›</a:t>
            </a:fld>
            <a:endParaRPr lang="en-US"/>
          </a:p>
        </p:txBody>
      </p:sp>
    </p:spTree>
    <p:extLst>
      <p:ext uri="{BB962C8B-B14F-4D97-AF65-F5344CB8AC3E}">
        <p14:creationId xmlns:p14="http://schemas.microsoft.com/office/powerpoint/2010/main" val="339318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300" y="193675"/>
            <a:ext cx="2098675" cy="6130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6100" y="193675"/>
            <a:ext cx="6146800" cy="6130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a:t>OS Overview (Chapter 1)</a:t>
            </a:r>
          </a:p>
        </p:txBody>
      </p:sp>
      <p:sp>
        <p:nvSpPr>
          <p:cNvPr id="6" name="Slide Number Placeholder 5"/>
          <p:cNvSpPr>
            <a:spLocks noGrp="1"/>
          </p:cNvSpPr>
          <p:nvPr>
            <p:ph type="sldNum" sz="quarter" idx="12"/>
          </p:nvPr>
        </p:nvSpPr>
        <p:spPr/>
        <p:txBody>
          <a:bodyPr/>
          <a:lstStyle>
            <a:lvl1pPr>
              <a:defRPr/>
            </a:lvl1pPr>
          </a:lstStyle>
          <a:p>
            <a:fld id="{DF97F6E4-2B34-4DAE-A1CD-91D733B28F5C}" type="slidenum">
              <a:rPr lang="en-US"/>
              <a:pPr/>
              <a:t>‹#›</a:t>
            </a:fld>
            <a:endParaRPr lang="en-US"/>
          </a:p>
        </p:txBody>
      </p:sp>
    </p:spTree>
    <p:extLst>
      <p:ext uri="{BB962C8B-B14F-4D97-AF65-F5344CB8AC3E}">
        <p14:creationId xmlns:p14="http://schemas.microsoft.com/office/powerpoint/2010/main" val="3776102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193675"/>
            <a:ext cx="7793037" cy="8667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546100" y="1416050"/>
            <a:ext cx="8164513" cy="4908550"/>
          </a:xfrm>
        </p:spPr>
        <p:txBody>
          <a:bodyPr/>
          <a:lstStyle/>
          <a:p>
            <a:endParaRPr lang="en-US"/>
          </a:p>
        </p:txBody>
      </p:sp>
      <p:sp>
        <p:nvSpPr>
          <p:cNvPr id="4" name="Date Placeholder 3"/>
          <p:cNvSpPr>
            <a:spLocks noGrp="1"/>
          </p:cNvSpPr>
          <p:nvPr>
            <p:ph type="dt" sz="half" idx="10"/>
          </p:nvPr>
        </p:nvSpPr>
        <p:spPr>
          <a:xfrm>
            <a:off x="477838" y="6324600"/>
            <a:ext cx="1905000" cy="457200"/>
          </a:xfrm>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a:xfrm>
            <a:off x="3352800" y="6324600"/>
            <a:ext cx="2895600" cy="457200"/>
          </a:xfrm>
        </p:spPr>
        <p:txBody>
          <a:bodyPr/>
          <a:lstStyle>
            <a:lvl1pPr>
              <a:defRPr/>
            </a:lvl1pPr>
          </a:lstStyle>
          <a:p>
            <a:r>
              <a:rPr lang="en-US"/>
              <a:t>OS Overview (Chapter 1)</a:t>
            </a:r>
          </a:p>
        </p:txBody>
      </p:sp>
      <p:sp>
        <p:nvSpPr>
          <p:cNvPr id="6" name="Slide Number Placeholder 5"/>
          <p:cNvSpPr>
            <a:spLocks noGrp="1"/>
          </p:cNvSpPr>
          <p:nvPr>
            <p:ph type="sldNum" sz="quarter" idx="12"/>
          </p:nvPr>
        </p:nvSpPr>
        <p:spPr>
          <a:xfrm>
            <a:off x="6781800" y="6324600"/>
            <a:ext cx="1905000" cy="457200"/>
          </a:xfrm>
        </p:spPr>
        <p:txBody>
          <a:bodyPr/>
          <a:lstStyle>
            <a:lvl1pPr>
              <a:defRPr/>
            </a:lvl1pPr>
          </a:lstStyle>
          <a:p>
            <a:fld id="{2E14D316-024B-453A-B4D1-BF54C1957B39}" type="slidenum">
              <a:rPr lang="en-US"/>
              <a:pPr/>
              <a:t>‹#›</a:t>
            </a:fld>
            <a:endParaRPr lang="en-US"/>
          </a:p>
        </p:txBody>
      </p:sp>
    </p:spTree>
    <p:extLst>
      <p:ext uri="{BB962C8B-B14F-4D97-AF65-F5344CB8AC3E}">
        <p14:creationId xmlns:p14="http://schemas.microsoft.com/office/powerpoint/2010/main" val="707122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93675"/>
            <a:ext cx="7793037" cy="8667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46100" y="1416050"/>
            <a:ext cx="4005263"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416050"/>
            <a:ext cx="4006850"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77838" y="6324600"/>
            <a:ext cx="1905000" cy="457200"/>
          </a:xfrm>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a:xfrm>
            <a:off x="3352800" y="6324600"/>
            <a:ext cx="2895600" cy="457200"/>
          </a:xfrm>
        </p:spPr>
        <p:txBody>
          <a:bodyPr/>
          <a:lstStyle>
            <a:lvl1pPr>
              <a:defRPr/>
            </a:lvl1pPr>
          </a:lstStyle>
          <a:p>
            <a:r>
              <a:rPr lang="en-US"/>
              <a:t>OS Overview (Chapter 1)</a:t>
            </a:r>
          </a:p>
        </p:txBody>
      </p:sp>
      <p:sp>
        <p:nvSpPr>
          <p:cNvPr id="7" name="Slide Number Placeholder 6"/>
          <p:cNvSpPr>
            <a:spLocks noGrp="1"/>
          </p:cNvSpPr>
          <p:nvPr>
            <p:ph type="sldNum" sz="quarter" idx="12"/>
          </p:nvPr>
        </p:nvSpPr>
        <p:spPr>
          <a:xfrm>
            <a:off x="6781800" y="6324600"/>
            <a:ext cx="1905000" cy="457200"/>
          </a:xfrm>
        </p:spPr>
        <p:txBody>
          <a:bodyPr/>
          <a:lstStyle>
            <a:lvl1pPr>
              <a:defRPr/>
            </a:lvl1pPr>
          </a:lstStyle>
          <a:p>
            <a:fld id="{9A7BAF44-49E5-4C31-81B3-CE9A6C27F134}" type="slidenum">
              <a:rPr lang="en-US"/>
              <a:pPr/>
              <a:t>‹#›</a:t>
            </a:fld>
            <a:endParaRPr lang="en-US"/>
          </a:p>
        </p:txBody>
      </p:sp>
    </p:spTree>
    <p:extLst>
      <p:ext uri="{BB962C8B-B14F-4D97-AF65-F5344CB8AC3E}">
        <p14:creationId xmlns:p14="http://schemas.microsoft.com/office/powerpoint/2010/main" val="1737584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grpSp>
      <p:sp>
        <p:nvSpPr>
          <p:cNvPr id="558092" name="Rectangle 12"/>
          <p:cNvSpPr>
            <a:spLocks noGrp="1" noChangeArrowheads="1"/>
          </p:cNvSpPr>
          <p:nvPr>
            <p:ph type="ctrTitle"/>
          </p:nvPr>
        </p:nvSpPr>
        <p:spPr>
          <a:xfrm>
            <a:off x="1084263" y="1452563"/>
            <a:ext cx="7853362" cy="1563687"/>
          </a:xfrm>
        </p:spPr>
        <p:txBody>
          <a:bodyPr/>
          <a:lstStyle>
            <a:lvl1pPr>
              <a:defRPr sz="4000"/>
            </a:lvl1pPr>
          </a:lstStyle>
          <a:p>
            <a:pPr lvl="0"/>
            <a:r>
              <a:rPr lang="en-US" noProof="0" smtClean="0"/>
              <a:t>Click to edit Master title style</a:t>
            </a:r>
          </a:p>
        </p:txBody>
      </p:sp>
      <p:sp>
        <p:nvSpPr>
          <p:cNvPr id="558093" name="Rectangle 13"/>
          <p:cNvSpPr>
            <a:spLocks noGrp="1" noChangeArrowheads="1"/>
          </p:cNvSpPr>
          <p:nvPr>
            <p:ph type="subTitle" idx="1"/>
          </p:nvPr>
        </p:nvSpPr>
        <p:spPr>
          <a:xfrm>
            <a:off x="987425" y="3624263"/>
            <a:ext cx="7453313" cy="24638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r>
              <a:rPr lang="en-US" smtClean="0">
                <a:solidFill>
                  <a:srgbClr val="1C1C1C"/>
                </a:solidFill>
              </a:rPr>
              <a:t>BYU CS 345</a:t>
            </a:r>
            <a:endParaRPr lang="en-US">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smtClean="0">
                <a:solidFill>
                  <a:srgbClr val="1C1C1C"/>
                </a:solidFill>
              </a:rPr>
              <a:t>OS Overview (Chapter 1)</a:t>
            </a:r>
            <a:endParaRPr lang="en-US">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EC84C8FF-B26E-4BA5-908D-B16740575AA0}"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1913926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smtClean="0">
                <a:solidFill>
                  <a:srgbClr val="000000"/>
                </a:solidFill>
              </a:rPr>
              <a:t>BYU CS 345</a:t>
            </a: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solidFill>
                  <a:srgbClr val="000000"/>
                </a:solidFill>
              </a:rPr>
              <a:t>OS Overview (Chapter 1)</a:t>
            </a:r>
            <a:endParaRPr 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BF986BE0-612A-4390-8308-B009FDAC7C2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4601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r>
              <a:rPr lang="en-US" smtClean="0">
                <a:solidFill>
                  <a:srgbClr val="000000"/>
                </a:solidFill>
              </a:rPr>
              <a:t>BYU CS 345</a:t>
            </a: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solidFill>
                  <a:srgbClr val="000000"/>
                </a:solidFill>
              </a:rPr>
              <a:t>OS Overview (Chapter 1)</a:t>
            </a:r>
            <a:endParaRPr 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419D3F78-02B4-493A-BC78-6FB047F955F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4967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100" y="1416050"/>
            <a:ext cx="400526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416050"/>
            <a:ext cx="4006850"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smtClean="0">
                <a:solidFill>
                  <a:srgbClr val="000000"/>
                </a:solidFill>
              </a:rPr>
              <a:t>BYU CS 345</a:t>
            </a: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solidFill>
                  <a:srgbClr val="000000"/>
                </a:solidFill>
              </a:rPr>
              <a:t>OS Overview (Chapter 1)</a:t>
            </a:r>
            <a:endParaRPr lang="en-US">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272C7787-D7E5-4CF6-A00F-B60FB960F94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89527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r>
              <a:rPr lang="en-US" smtClean="0">
                <a:solidFill>
                  <a:srgbClr val="000000"/>
                </a:solidFill>
              </a:rPr>
              <a:t>BYU CS 345</a:t>
            </a:r>
            <a:endParaRPr lang="en-US">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r>
              <a:rPr lang="en-US" smtClean="0">
                <a:solidFill>
                  <a:srgbClr val="000000"/>
                </a:solidFill>
              </a:rPr>
              <a:t>OS Overview (Chapter 1)</a:t>
            </a:r>
            <a:endParaRPr lang="en-US">
              <a:solidFill>
                <a:srgbClr val="000000"/>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70BCD7B0-9854-447D-A6F0-03E0FB671F4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13256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r>
              <a:rPr lang="en-US" smtClean="0">
                <a:solidFill>
                  <a:srgbClr val="000000"/>
                </a:solidFill>
              </a:rPr>
              <a:t>BYU CS 345</a:t>
            </a:r>
            <a:endParaRPr lang="en-US">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r>
              <a:rPr lang="en-US" smtClean="0">
                <a:solidFill>
                  <a:srgbClr val="000000"/>
                </a:solidFill>
              </a:rPr>
              <a:t>OS Overview (Chapter 1)</a:t>
            </a:r>
            <a:endParaRPr lang="en-US">
              <a:solidFill>
                <a:srgbClr val="000000"/>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CE7C42CE-5CEC-49B1-A7B3-F704D89EC64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41114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a:t>OS Overview (Chapter 1)</a:t>
            </a:r>
          </a:p>
        </p:txBody>
      </p:sp>
      <p:sp>
        <p:nvSpPr>
          <p:cNvPr id="6" name="Slide Number Placeholder 5"/>
          <p:cNvSpPr>
            <a:spLocks noGrp="1"/>
          </p:cNvSpPr>
          <p:nvPr>
            <p:ph type="sldNum" sz="quarter" idx="12"/>
          </p:nvPr>
        </p:nvSpPr>
        <p:spPr/>
        <p:txBody>
          <a:bodyPr/>
          <a:lstStyle>
            <a:lvl1pPr>
              <a:defRPr/>
            </a:lvl1pPr>
          </a:lstStyle>
          <a:p>
            <a:fld id="{6DDBAB05-2959-4C31-8750-F05C131CA0C6}" type="slidenum">
              <a:rPr lang="en-US"/>
              <a:pPr/>
              <a:t>‹#›</a:t>
            </a:fld>
            <a:endParaRPr lang="en-US"/>
          </a:p>
        </p:txBody>
      </p:sp>
    </p:spTree>
    <p:extLst>
      <p:ext uri="{BB962C8B-B14F-4D97-AF65-F5344CB8AC3E}">
        <p14:creationId xmlns:p14="http://schemas.microsoft.com/office/powerpoint/2010/main" val="63452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smtClean="0">
                <a:solidFill>
                  <a:srgbClr val="000000"/>
                </a:solidFill>
              </a:rPr>
              <a:t>BYU CS 345</a:t>
            </a:r>
            <a:endParaRPr lang="en-US">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r>
              <a:rPr lang="en-US" smtClean="0">
                <a:solidFill>
                  <a:srgbClr val="000000"/>
                </a:solidFill>
              </a:rPr>
              <a:t>OS Overview (Chapter 1)</a:t>
            </a:r>
            <a:endParaRPr lang="en-US">
              <a:solidFill>
                <a:srgbClr val="000000"/>
              </a:solidFill>
            </a:endParaRPr>
          </a:p>
        </p:txBody>
      </p:sp>
      <p:sp>
        <p:nvSpPr>
          <p:cNvPr id="4" name="Rectangle 13"/>
          <p:cNvSpPr>
            <a:spLocks noGrp="1" noChangeArrowheads="1"/>
          </p:cNvSpPr>
          <p:nvPr>
            <p:ph type="sldNum" sz="quarter" idx="12"/>
          </p:nvPr>
        </p:nvSpPr>
        <p:spPr>
          <a:ln/>
        </p:spPr>
        <p:txBody>
          <a:bodyPr/>
          <a:lstStyle>
            <a:lvl1pPr>
              <a:defRPr/>
            </a:lvl1pPr>
          </a:lstStyle>
          <a:p>
            <a:pPr>
              <a:defRPr/>
            </a:pPr>
            <a:fld id="{2CE2ACA0-D56E-45F5-8245-3B71152E77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78450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smtClean="0">
                <a:solidFill>
                  <a:srgbClr val="000000"/>
                </a:solidFill>
              </a:rPr>
              <a:t>BYU CS 345</a:t>
            </a: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solidFill>
                  <a:srgbClr val="000000"/>
                </a:solidFill>
              </a:rPr>
              <a:t>OS Overview (Chapter 1)</a:t>
            </a:r>
            <a:endParaRPr lang="en-US">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56CF6A0E-DF39-4DF8-BC29-76B935BC5A7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02928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smtClean="0">
                <a:solidFill>
                  <a:srgbClr val="000000"/>
                </a:solidFill>
              </a:rPr>
              <a:t>BYU CS 345</a:t>
            </a: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solidFill>
                  <a:srgbClr val="000000"/>
                </a:solidFill>
              </a:rPr>
              <a:t>OS Overview (Chapter 1)</a:t>
            </a:r>
            <a:endParaRPr lang="en-US">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138F6487-89EE-4526-9CD0-517C12C8E35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2376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smtClean="0">
                <a:solidFill>
                  <a:srgbClr val="000000"/>
                </a:solidFill>
              </a:rPr>
              <a:t>BYU CS 345</a:t>
            </a: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solidFill>
                  <a:srgbClr val="000000"/>
                </a:solidFill>
              </a:rPr>
              <a:t>OS Overview (Chapter 1)</a:t>
            </a:r>
            <a:endParaRPr 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95B6B32B-2824-4D60-ABC6-54EBA3FB98C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17418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300" y="193675"/>
            <a:ext cx="2098675" cy="6130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6100" y="193675"/>
            <a:ext cx="6146800" cy="6130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smtClean="0">
                <a:solidFill>
                  <a:srgbClr val="000000"/>
                </a:solidFill>
              </a:rPr>
              <a:t>BYU CS 345</a:t>
            </a: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solidFill>
                  <a:srgbClr val="000000"/>
                </a:solidFill>
              </a:rPr>
              <a:t>OS Overview (Chapter 1)</a:t>
            </a:r>
            <a:endParaRPr 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B861C0E5-A478-4C41-9D98-E1A9E813FCD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8148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a:t>OS Overview (Chapter 1)</a:t>
            </a:r>
          </a:p>
        </p:txBody>
      </p:sp>
      <p:sp>
        <p:nvSpPr>
          <p:cNvPr id="6" name="Slide Number Placeholder 5"/>
          <p:cNvSpPr>
            <a:spLocks noGrp="1"/>
          </p:cNvSpPr>
          <p:nvPr>
            <p:ph type="sldNum" sz="quarter" idx="12"/>
          </p:nvPr>
        </p:nvSpPr>
        <p:spPr/>
        <p:txBody>
          <a:bodyPr/>
          <a:lstStyle>
            <a:lvl1pPr>
              <a:defRPr/>
            </a:lvl1pPr>
          </a:lstStyle>
          <a:p>
            <a:fld id="{97BEFB3A-A6E7-459D-B2C6-8110D8FDB73E}" type="slidenum">
              <a:rPr lang="en-US"/>
              <a:pPr/>
              <a:t>‹#›</a:t>
            </a:fld>
            <a:endParaRPr lang="en-US"/>
          </a:p>
        </p:txBody>
      </p:sp>
    </p:spTree>
    <p:extLst>
      <p:ext uri="{BB962C8B-B14F-4D97-AF65-F5344CB8AC3E}">
        <p14:creationId xmlns:p14="http://schemas.microsoft.com/office/powerpoint/2010/main" val="2265729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100" y="1416050"/>
            <a:ext cx="400526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416050"/>
            <a:ext cx="4006850"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r>
              <a:rPr lang="en-US"/>
              <a:t>OS Overview (Chapter 1)</a:t>
            </a:r>
          </a:p>
        </p:txBody>
      </p:sp>
      <p:sp>
        <p:nvSpPr>
          <p:cNvPr id="7" name="Slide Number Placeholder 6"/>
          <p:cNvSpPr>
            <a:spLocks noGrp="1"/>
          </p:cNvSpPr>
          <p:nvPr>
            <p:ph type="sldNum" sz="quarter" idx="12"/>
          </p:nvPr>
        </p:nvSpPr>
        <p:spPr/>
        <p:txBody>
          <a:bodyPr/>
          <a:lstStyle>
            <a:lvl1pPr>
              <a:defRPr/>
            </a:lvl1pPr>
          </a:lstStyle>
          <a:p>
            <a:fld id="{C243208A-DD10-41F5-BA0A-3E4D57141B56}" type="slidenum">
              <a:rPr lang="en-US"/>
              <a:pPr/>
              <a:t>‹#›</a:t>
            </a:fld>
            <a:endParaRPr lang="en-US"/>
          </a:p>
        </p:txBody>
      </p:sp>
    </p:spTree>
    <p:extLst>
      <p:ext uri="{BB962C8B-B14F-4D97-AF65-F5344CB8AC3E}">
        <p14:creationId xmlns:p14="http://schemas.microsoft.com/office/powerpoint/2010/main" val="404698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BYU CS 345</a:t>
            </a:r>
            <a:endParaRPr lang="en-US"/>
          </a:p>
        </p:txBody>
      </p:sp>
      <p:sp>
        <p:nvSpPr>
          <p:cNvPr id="8" name="Footer Placeholder 7"/>
          <p:cNvSpPr>
            <a:spLocks noGrp="1"/>
          </p:cNvSpPr>
          <p:nvPr>
            <p:ph type="ftr" sz="quarter" idx="11"/>
          </p:nvPr>
        </p:nvSpPr>
        <p:spPr/>
        <p:txBody>
          <a:bodyPr/>
          <a:lstStyle>
            <a:lvl1pPr>
              <a:defRPr/>
            </a:lvl1pPr>
          </a:lstStyle>
          <a:p>
            <a:r>
              <a:rPr lang="en-US"/>
              <a:t>OS Overview (Chapter 1)</a:t>
            </a:r>
          </a:p>
        </p:txBody>
      </p:sp>
      <p:sp>
        <p:nvSpPr>
          <p:cNvPr id="9" name="Slide Number Placeholder 8"/>
          <p:cNvSpPr>
            <a:spLocks noGrp="1"/>
          </p:cNvSpPr>
          <p:nvPr>
            <p:ph type="sldNum" sz="quarter" idx="12"/>
          </p:nvPr>
        </p:nvSpPr>
        <p:spPr/>
        <p:txBody>
          <a:bodyPr/>
          <a:lstStyle>
            <a:lvl1pPr>
              <a:defRPr/>
            </a:lvl1pPr>
          </a:lstStyle>
          <a:p>
            <a:fld id="{CCE3D29E-40E4-48E1-BC8A-EE985D9D55E2}" type="slidenum">
              <a:rPr lang="en-US"/>
              <a:pPr/>
              <a:t>‹#›</a:t>
            </a:fld>
            <a:endParaRPr lang="en-US"/>
          </a:p>
        </p:txBody>
      </p:sp>
    </p:spTree>
    <p:extLst>
      <p:ext uri="{BB962C8B-B14F-4D97-AF65-F5344CB8AC3E}">
        <p14:creationId xmlns:p14="http://schemas.microsoft.com/office/powerpoint/2010/main" val="3650418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BYU CS 345</a:t>
            </a:r>
            <a:endParaRPr lang="en-US"/>
          </a:p>
        </p:txBody>
      </p:sp>
      <p:sp>
        <p:nvSpPr>
          <p:cNvPr id="4" name="Footer Placeholder 3"/>
          <p:cNvSpPr>
            <a:spLocks noGrp="1"/>
          </p:cNvSpPr>
          <p:nvPr>
            <p:ph type="ftr" sz="quarter" idx="11"/>
          </p:nvPr>
        </p:nvSpPr>
        <p:spPr/>
        <p:txBody>
          <a:bodyPr/>
          <a:lstStyle>
            <a:lvl1pPr>
              <a:defRPr/>
            </a:lvl1pPr>
          </a:lstStyle>
          <a:p>
            <a:r>
              <a:rPr lang="en-US"/>
              <a:t>OS Overview (Chapter 1)</a:t>
            </a:r>
          </a:p>
        </p:txBody>
      </p:sp>
      <p:sp>
        <p:nvSpPr>
          <p:cNvPr id="5" name="Slide Number Placeholder 4"/>
          <p:cNvSpPr>
            <a:spLocks noGrp="1"/>
          </p:cNvSpPr>
          <p:nvPr>
            <p:ph type="sldNum" sz="quarter" idx="12"/>
          </p:nvPr>
        </p:nvSpPr>
        <p:spPr/>
        <p:txBody>
          <a:bodyPr/>
          <a:lstStyle>
            <a:lvl1pPr>
              <a:defRPr/>
            </a:lvl1pPr>
          </a:lstStyle>
          <a:p>
            <a:fld id="{2509FA94-9366-4614-89A0-C171DDEAB897}" type="slidenum">
              <a:rPr lang="en-US"/>
              <a:pPr/>
              <a:t>‹#›</a:t>
            </a:fld>
            <a:endParaRPr lang="en-US"/>
          </a:p>
        </p:txBody>
      </p:sp>
    </p:spTree>
    <p:extLst>
      <p:ext uri="{BB962C8B-B14F-4D97-AF65-F5344CB8AC3E}">
        <p14:creationId xmlns:p14="http://schemas.microsoft.com/office/powerpoint/2010/main" val="1833470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BYU CS 345</a:t>
            </a:r>
            <a:endParaRPr lang="en-US"/>
          </a:p>
        </p:txBody>
      </p:sp>
      <p:sp>
        <p:nvSpPr>
          <p:cNvPr id="3" name="Footer Placeholder 2"/>
          <p:cNvSpPr>
            <a:spLocks noGrp="1"/>
          </p:cNvSpPr>
          <p:nvPr>
            <p:ph type="ftr" sz="quarter" idx="11"/>
          </p:nvPr>
        </p:nvSpPr>
        <p:spPr/>
        <p:txBody>
          <a:bodyPr/>
          <a:lstStyle>
            <a:lvl1pPr>
              <a:defRPr/>
            </a:lvl1pPr>
          </a:lstStyle>
          <a:p>
            <a:r>
              <a:rPr lang="en-US"/>
              <a:t>OS Overview (Chapter 1)</a:t>
            </a:r>
          </a:p>
        </p:txBody>
      </p:sp>
      <p:sp>
        <p:nvSpPr>
          <p:cNvPr id="4" name="Slide Number Placeholder 3"/>
          <p:cNvSpPr>
            <a:spLocks noGrp="1"/>
          </p:cNvSpPr>
          <p:nvPr>
            <p:ph type="sldNum" sz="quarter" idx="12"/>
          </p:nvPr>
        </p:nvSpPr>
        <p:spPr/>
        <p:txBody>
          <a:bodyPr/>
          <a:lstStyle>
            <a:lvl1pPr>
              <a:defRPr/>
            </a:lvl1pPr>
          </a:lstStyle>
          <a:p>
            <a:fld id="{23D6DB7B-B69B-42DF-989A-D58346CA93B9}" type="slidenum">
              <a:rPr lang="en-US"/>
              <a:pPr/>
              <a:t>‹#›</a:t>
            </a:fld>
            <a:endParaRPr lang="en-US"/>
          </a:p>
        </p:txBody>
      </p:sp>
    </p:spTree>
    <p:extLst>
      <p:ext uri="{BB962C8B-B14F-4D97-AF65-F5344CB8AC3E}">
        <p14:creationId xmlns:p14="http://schemas.microsoft.com/office/powerpoint/2010/main" val="847985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r>
              <a:rPr lang="en-US"/>
              <a:t>OS Overview (Chapter 1)</a:t>
            </a:r>
          </a:p>
        </p:txBody>
      </p:sp>
      <p:sp>
        <p:nvSpPr>
          <p:cNvPr id="7" name="Slide Number Placeholder 6"/>
          <p:cNvSpPr>
            <a:spLocks noGrp="1"/>
          </p:cNvSpPr>
          <p:nvPr>
            <p:ph type="sldNum" sz="quarter" idx="12"/>
          </p:nvPr>
        </p:nvSpPr>
        <p:spPr/>
        <p:txBody>
          <a:bodyPr/>
          <a:lstStyle>
            <a:lvl1pPr>
              <a:defRPr/>
            </a:lvl1pPr>
          </a:lstStyle>
          <a:p>
            <a:fld id="{74D65842-8CA7-4D75-B126-422BDD01B3CD}" type="slidenum">
              <a:rPr lang="en-US"/>
              <a:pPr/>
              <a:t>‹#›</a:t>
            </a:fld>
            <a:endParaRPr lang="en-US"/>
          </a:p>
        </p:txBody>
      </p:sp>
    </p:spTree>
    <p:extLst>
      <p:ext uri="{BB962C8B-B14F-4D97-AF65-F5344CB8AC3E}">
        <p14:creationId xmlns:p14="http://schemas.microsoft.com/office/powerpoint/2010/main" val="558861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r>
              <a:rPr lang="en-US"/>
              <a:t>OS Overview (Chapter 1)</a:t>
            </a:r>
          </a:p>
        </p:txBody>
      </p:sp>
      <p:sp>
        <p:nvSpPr>
          <p:cNvPr id="7" name="Slide Number Placeholder 6"/>
          <p:cNvSpPr>
            <a:spLocks noGrp="1"/>
          </p:cNvSpPr>
          <p:nvPr>
            <p:ph type="sldNum" sz="quarter" idx="12"/>
          </p:nvPr>
        </p:nvSpPr>
        <p:spPr/>
        <p:txBody>
          <a:bodyPr/>
          <a:lstStyle>
            <a:lvl1pPr>
              <a:defRPr/>
            </a:lvl1pPr>
          </a:lstStyle>
          <a:p>
            <a:fld id="{FD86B78A-26DE-49B0-A886-3CCD0C95B4A7}" type="slidenum">
              <a:rPr lang="en-US"/>
              <a:pPr/>
              <a:t>‹#›</a:t>
            </a:fld>
            <a:endParaRPr lang="en-US"/>
          </a:p>
        </p:txBody>
      </p:sp>
    </p:spTree>
    <p:extLst>
      <p:ext uri="{BB962C8B-B14F-4D97-AF65-F5344CB8AC3E}">
        <p14:creationId xmlns:p14="http://schemas.microsoft.com/office/powerpoint/2010/main" val="3517924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50938" y="193675"/>
            <a:ext cx="77930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546100" y="1416050"/>
            <a:ext cx="8164513"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67" name="Rectangle 11"/>
          <p:cNvSpPr>
            <a:spLocks noGrp="1" noChangeArrowheads="1"/>
          </p:cNvSpPr>
          <p:nvPr>
            <p:ph type="dt" sz="half" idx="2"/>
          </p:nvPr>
        </p:nvSpPr>
        <p:spPr bwMode="auto">
          <a:xfrm>
            <a:off x="477838"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r>
              <a:rPr lang="en-US" smtClean="0"/>
              <a:t>BYU CS 345</a:t>
            </a:r>
            <a:endParaRPr lang="en-US"/>
          </a:p>
        </p:txBody>
      </p:sp>
      <p:sp>
        <p:nvSpPr>
          <p:cNvPr id="557068"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a:t>OS Overview (Chapter 1)</a:t>
            </a:r>
          </a:p>
        </p:txBody>
      </p:sp>
      <p:sp>
        <p:nvSpPr>
          <p:cNvPr id="557069"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F60F762C-01FF-42D3-837A-D9E81CCF7A5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455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solidFill>
                <a:srgbClr val="000000"/>
              </a:solidFill>
            </a:endParaRPr>
          </a:p>
        </p:txBody>
      </p:sp>
      <p:sp>
        <p:nvSpPr>
          <p:cNvPr id="1027"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solidFill>
                <a:srgbClr val="000000"/>
              </a:solidFill>
            </a:endParaRPr>
          </a:p>
        </p:txBody>
      </p:sp>
      <p:sp>
        <p:nvSpPr>
          <p:cNvPr id="1028" name="Rectangle 4"/>
          <p:cNvSpPr>
            <a:spLocks noChangeArrowheads="1"/>
          </p:cNvSpPr>
          <p:nvPr/>
        </p:nvSpPr>
        <p:spPr bwMode="ltGray">
          <a:xfrm>
            <a:off x="541338" y="877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solidFill>
                <a:srgbClr val="000000"/>
              </a:solidFill>
            </a:endParaRPr>
          </a:p>
        </p:txBody>
      </p:sp>
      <p:sp>
        <p:nvSpPr>
          <p:cNvPr id="1029"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solidFill>
                <a:srgbClr val="000000"/>
              </a:solidFill>
            </a:endParaRPr>
          </a:p>
        </p:txBody>
      </p:sp>
      <p:sp>
        <p:nvSpPr>
          <p:cNvPr id="1030"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solidFill>
                <a:srgbClr val="000000"/>
              </a:solidFill>
            </a:endParaRPr>
          </a:p>
        </p:txBody>
      </p:sp>
      <p:sp>
        <p:nvSpPr>
          <p:cNvPr id="1031" name="Rectangle 7"/>
          <p:cNvSpPr>
            <a:spLocks noChangeArrowheads="1"/>
          </p:cNvSpPr>
          <p:nvPr/>
        </p:nvSpPr>
        <p:spPr bwMode="gray">
          <a:xfrm>
            <a:off x="762000" y="4476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solidFill>
                <a:srgbClr val="000000"/>
              </a:solidFill>
            </a:endParaRPr>
          </a:p>
        </p:txBody>
      </p:sp>
      <p:sp>
        <p:nvSpPr>
          <p:cNvPr id="1032"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solidFill>
                <a:srgbClr val="000000"/>
              </a:solidFill>
            </a:endParaRPr>
          </a:p>
        </p:txBody>
      </p:sp>
      <p:sp>
        <p:nvSpPr>
          <p:cNvPr id="1033" name="Rectangle 9"/>
          <p:cNvSpPr>
            <a:spLocks noGrp="1" noChangeArrowheads="1"/>
          </p:cNvSpPr>
          <p:nvPr>
            <p:ph type="title"/>
          </p:nvPr>
        </p:nvSpPr>
        <p:spPr bwMode="auto">
          <a:xfrm>
            <a:off x="1150938" y="193675"/>
            <a:ext cx="77930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546100" y="1416050"/>
            <a:ext cx="8164513"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67" name="Rectangle 11"/>
          <p:cNvSpPr>
            <a:spLocks noGrp="1" noChangeArrowheads="1"/>
          </p:cNvSpPr>
          <p:nvPr>
            <p:ph type="dt" sz="half" idx="2"/>
          </p:nvPr>
        </p:nvSpPr>
        <p:spPr bwMode="auto">
          <a:xfrm>
            <a:off x="477838"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pPr>
              <a:defRPr/>
            </a:pPr>
            <a:r>
              <a:rPr lang="en-US" smtClean="0">
                <a:solidFill>
                  <a:srgbClr val="000000"/>
                </a:solidFill>
              </a:rPr>
              <a:t>BYU CS 345</a:t>
            </a:r>
            <a:endParaRPr lang="en-US">
              <a:solidFill>
                <a:srgbClr val="000000"/>
              </a:solidFill>
            </a:endParaRPr>
          </a:p>
        </p:txBody>
      </p:sp>
      <p:sp>
        <p:nvSpPr>
          <p:cNvPr id="557068"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pPr>
              <a:defRPr/>
            </a:pPr>
            <a:r>
              <a:rPr lang="en-US" smtClean="0">
                <a:solidFill>
                  <a:srgbClr val="000000"/>
                </a:solidFill>
              </a:rPr>
              <a:t>OS Overview (Chapter 1)</a:t>
            </a:r>
            <a:endParaRPr lang="en-US">
              <a:solidFill>
                <a:srgbClr val="000000"/>
              </a:solidFill>
            </a:endParaRPr>
          </a:p>
        </p:txBody>
      </p:sp>
      <p:sp>
        <p:nvSpPr>
          <p:cNvPr id="557069"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pPr>
              <a:defRPr/>
            </a:pPr>
            <a:fld id="{C690274F-D595-4668-9B07-77EB7E95197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083880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jp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6274" name="Rectangle 2"/>
          <p:cNvSpPr>
            <a:spLocks noGrp="1" noChangeArrowheads="1"/>
          </p:cNvSpPr>
          <p:nvPr>
            <p:ph type="ctrTitle"/>
          </p:nvPr>
        </p:nvSpPr>
        <p:spPr>
          <a:noFill/>
          <a:ln/>
        </p:spPr>
        <p:txBody>
          <a:bodyPr lIns="92075" tIns="46038" rIns="92075" bIns="46038"/>
          <a:lstStyle/>
          <a:p>
            <a:r>
              <a:rPr lang="en-US"/>
              <a:t>Chapter 1 – Computer Systems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74" y="3600450"/>
            <a:ext cx="7434197" cy="2513467"/>
          </a:xfrm>
          <a:prstGeom prst="rect">
            <a:avLst/>
          </a:prstGeom>
        </p:spPr>
      </p:pic>
    </p:spTree>
    <p:extLst>
      <p:ext uri="{BB962C8B-B14F-4D97-AF65-F5344CB8AC3E}">
        <p14:creationId xmlns:p14="http://schemas.microsoft.com/office/powerpoint/2010/main" val="1201821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sz="2000" dirty="0" smtClean="0"/>
              <a:t>Describe the basic elements of a computer system and their interrelationship.</a:t>
            </a:r>
          </a:p>
          <a:p>
            <a:r>
              <a:rPr lang="en-US" sz="2000" dirty="0" smtClean="0"/>
              <a:t>Explain the steps taken by a processor to execute an instruction.</a:t>
            </a:r>
          </a:p>
          <a:p>
            <a:r>
              <a:rPr lang="en-US" sz="2400" b="1" dirty="0" smtClean="0">
                <a:solidFill>
                  <a:srgbClr val="FF0000"/>
                </a:solidFill>
              </a:rPr>
              <a:t>Understand the concept of interrupts and how and why a processor uses interrupts</a:t>
            </a:r>
          </a:p>
          <a:p>
            <a:r>
              <a:rPr lang="en-US" sz="2000" dirty="0" smtClean="0"/>
              <a:t>List and describe the levels of a typical computer memory hierarchy.</a:t>
            </a:r>
          </a:p>
          <a:p>
            <a:r>
              <a:rPr lang="en-US" sz="2000" dirty="0" smtClean="0"/>
              <a:t>Explain the basic characteristics of multiprocessor and multicore organization.</a:t>
            </a:r>
          </a:p>
          <a:p>
            <a:r>
              <a:rPr lang="en-US" sz="2000" dirty="0" smtClean="0"/>
              <a:t>Discuss the concept of locality and analyze the performance of a multilevel memory hierarchy.</a:t>
            </a:r>
          </a:p>
          <a:p>
            <a:r>
              <a:rPr lang="en-US" sz="2000" dirty="0" smtClean="0"/>
              <a:t>Understand the operation of a stack and its use to support procedure call and return.</a:t>
            </a:r>
            <a:endParaRPr lang="en-US" sz="2000"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OS Overview (Chapter 1)</a:t>
            </a:r>
            <a:endParaRPr lang="en-US"/>
          </a:p>
        </p:txBody>
      </p:sp>
      <p:sp>
        <p:nvSpPr>
          <p:cNvPr id="6" name="Slide Number Placeholder 5"/>
          <p:cNvSpPr>
            <a:spLocks noGrp="1"/>
          </p:cNvSpPr>
          <p:nvPr>
            <p:ph type="sldNum" sz="quarter" idx="12"/>
          </p:nvPr>
        </p:nvSpPr>
        <p:spPr/>
        <p:txBody>
          <a:bodyPr/>
          <a:lstStyle/>
          <a:p>
            <a:fld id="{6DDBAB05-2959-4C31-8750-F05C131CA0C6}" type="slidenum">
              <a:rPr lang="en-US" smtClean="0"/>
              <a:pPr/>
              <a:t>10</a:t>
            </a:fld>
            <a:endParaRPr lang="en-US"/>
          </a:p>
        </p:txBody>
      </p:sp>
    </p:spTree>
    <p:extLst>
      <p:ext uri="{BB962C8B-B14F-4D97-AF65-F5344CB8AC3E}">
        <p14:creationId xmlns:p14="http://schemas.microsoft.com/office/powerpoint/2010/main" val="3314365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44549" y="1585639"/>
            <a:ext cx="3742660" cy="4754901"/>
            <a:chOff x="244549" y="1585639"/>
            <a:chExt cx="3742660" cy="4754901"/>
          </a:xfrm>
        </p:grpSpPr>
        <p:sp>
          <p:nvSpPr>
            <p:cNvPr id="83" name="Rectangle 82"/>
            <p:cNvSpPr/>
            <p:nvPr/>
          </p:nvSpPr>
          <p:spPr bwMode="auto">
            <a:xfrm>
              <a:off x="244549" y="1585639"/>
              <a:ext cx="3742660" cy="4754901"/>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p:txBody>
        </p:sp>
        <p:sp>
          <p:nvSpPr>
            <p:cNvPr id="84" name="Text Box 6"/>
            <p:cNvSpPr txBox="1">
              <a:spLocks noChangeArrowheads="1"/>
            </p:cNvSpPr>
            <p:nvPr/>
          </p:nvSpPr>
          <p:spPr bwMode="auto">
            <a:xfrm>
              <a:off x="705439" y="5361890"/>
              <a:ext cx="2545669"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0"/>
                </a:spcBef>
              </a:pPr>
              <a:r>
                <a:rPr lang="en-US" sz="2400" dirty="0" smtClean="0">
                  <a:solidFill>
                    <a:schemeClr val="hlink"/>
                  </a:solidFill>
                  <a:latin typeface="Tahoma" pitchFamily="34" charset="0"/>
                </a:rPr>
                <a:t>Main Routine</a:t>
              </a:r>
              <a:endParaRPr lang="en-US" sz="2000" dirty="0" smtClean="0">
                <a:solidFill>
                  <a:schemeClr val="hlink"/>
                </a:solidFill>
                <a:latin typeface="Tahoma" pitchFamily="34" charset="0"/>
              </a:endParaRPr>
            </a:p>
            <a:p>
              <a:pPr algn="ctr">
                <a:lnSpc>
                  <a:spcPct val="80000"/>
                </a:lnSpc>
                <a:spcBef>
                  <a:spcPct val="0"/>
                </a:spcBef>
              </a:pPr>
              <a:r>
                <a:rPr lang="en-US" sz="2000" dirty="0" smtClean="0">
                  <a:solidFill>
                    <a:schemeClr val="hlink"/>
                  </a:solidFill>
                  <a:latin typeface="Tahoma" pitchFamily="34" charset="0"/>
                </a:rPr>
                <a:t>(</a:t>
              </a:r>
              <a:r>
                <a:rPr lang="en-US" sz="2000" b="0" dirty="0" smtClean="0">
                  <a:solidFill>
                    <a:schemeClr val="hlink"/>
                  </a:solidFill>
                  <a:latin typeface="Tahoma" pitchFamily="34" charset="0"/>
                </a:rPr>
                <a:t>synchronous)</a:t>
              </a:r>
              <a:endParaRPr lang="en-US" sz="2000" b="0" dirty="0">
                <a:solidFill>
                  <a:schemeClr val="hlink"/>
                </a:solidFill>
                <a:latin typeface="Tahoma"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648" y="2475275"/>
              <a:ext cx="2894695" cy="2325311"/>
            </a:xfrm>
            <a:prstGeom prst="rect">
              <a:avLst/>
            </a:prstGeom>
          </p:spPr>
        </p:pic>
      </p:grpSp>
      <p:sp>
        <p:nvSpPr>
          <p:cNvPr id="3062792" name="Rectangle 8"/>
          <p:cNvSpPr>
            <a:spLocks noGrp="1" noChangeArrowheads="1"/>
          </p:cNvSpPr>
          <p:nvPr>
            <p:ph type="title"/>
          </p:nvPr>
        </p:nvSpPr>
        <p:spPr/>
        <p:txBody>
          <a:bodyPr/>
          <a:lstStyle/>
          <a:p>
            <a:r>
              <a:rPr lang="en-US"/>
              <a:t>Interrupt Service Routines</a:t>
            </a:r>
          </a:p>
        </p:txBody>
      </p:sp>
      <p:sp>
        <p:nvSpPr>
          <p:cNvPr id="19" name="Date Placeholder 3"/>
          <p:cNvSpPr>
            <a:spLocks noGrp="1"/>
          </p:cNvSpPr>
          <p:nvPr>
            <p:ph type="dt" sz="half" idx="10"/>
          </p:nvPr>
        </p:nvSpPr>
        <p:spPr>
          <a:xfrm>
            <a:off x="244549" y="6324600"/>
            <a:ext cx="1905000" cy="457200"/>
          </a:xfrm>
        </p:spPr>
        <p:txBody>
          <a:bodyPr/>
          <a:lstStyle/>
          <a:p>
            <a:r>
              <a:rPr lang="en-US" smtClean="0"/>
              <a:t>BYU CS 345</a:t>
            </a:r>
            <a:endParaRPr lang="en-US"/>
          </a:p>
        </p:txBody>
      </p:sp>
      <p:sp>
        <p:nvSpPr>
          <p:cNvPr id="20" name="Footer Placeholder 4"/>
          <p:cNvSpPr>
            <a:spLocks noGrp="1"/>
          </p:cNvSpPr>
          <p:nvPr>
            <p:ph type="ftr" sz="quarter" idx="11"/>
          </p:nvPr>
        </p:nvSpPr>
        <p:spPr>
          <a:xfrm>
            <a:off x="2540000" y="6324600"/>
            <a:ext cx="4691063" cy="457200"/>
          </a:xfrm>
        </p:spPr>
        <p:txBody>
          <a:bodyPr/>
          <a:lstStyle/>
          <a:p>
            <a:r>
              <a:rPr lang="en-US" smtClean="0"/>
              <a:t>OS Overview (Chapter 1)</a:t>
            </a:r>
            <a:endParaRPr lang="en-US" dirty="0"/>
          </a:p>
        </p:txBody>
      </p:sp>
      <p:sp>
        <p:nvSpPr>
          <p:cNvPr id="21" name="Slide Number Placeholder 5"/>
          <p:cNvSpPr>
            <a:spLocks noGrp="1"/>
          </p:cNvSpPr>
          <p:nvPr>
            <p:ph type="sldNum" sz="quarter" idx="12"/>
          </p:nvPr>
        </p:nvSpPr>
        <p:spPr/>
        <p:txBody>
          <a:bodyPr/>
          <a:lstStyle/>
          <a:p>
            <a:fld id="{FD2953F7-410C-409A-A079-4198683F52A1}" type="slidenum">
              <a:rPr lang="en-US"/>
              <a:pPr/>
              <a:t>11</a:t>
            </a:fld>
            <a:endParaRPr lang="en-US"/>
          </a:p>
        </p:txBody>
      </p:sp>
      <p:sp>
        <p:nvSpPr>
          <p:cNvPr id="3062798" name="Text Box 1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sz="1800"/>
              <a:t>Interrupt Service Routine</a:t>
            </a:r>
          </a:p>
        </p:txBody>
      </p:sp>
      <p:sp>
        <p:nvSpPr>
          <p:cNvPr id="3062797" name="Text Box 13"/>
          <p:cNvSpPr txBox="1">
            <a:spLocks noChangeArrowheads="1"/>
          </p:cNvSpPr>
          <p:nvPr/>
        </p:nvSpPr>
        <p:spPr bwMode="auto">
          <a:xfrm>
            <a:off x="4184814" y="1488933"/>
            <a:ext cx="149610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0"/>
              </a:spcBef>
            </a:pPr>
            <a:r>
              <a:rPr lang="en-US" sz="1800" dirty="0" smtClean="0">
                <a:solidFill>
                  <a:schemeClr val="hlink"/>
                </a:solidFill>
                <a:latin typeface="Tahoma" pitchFamily="34" charset="0"/>
              </a:rPr>
              <a:t>Interrupt</a:t>
            </a:r>
            <a:endParaRPr lang="en-US" sz="1800" dirty="0">
              <a:solidFill>
                <a:schemeClr val="hlink"/>
              </a:solidFill>
              <a:latin typeface="Tahoma"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2737" y="1936586"/>
            <a:ext cx="860259" cy="843054"/>
          </a:xfrm>
          <a:prstGeom prst="rect">
            <a:avLst/>
          </a:prstGeom>
        </p:spPr>
      </p:pic>
      <p:grpSp>
        <p:nvGrpSpPr>
          <p:cNvPr id="15" name="Group 14"/>
          <p:cNvGrpSpPr/>
          <p:nvPr/>
        </p:nvGrpSpPr>
        <p:grpSpPr>
          <a:xfrm>
            <a:off x="339159" y="1321452"/>
            <a:ext cx="8581574" cy="5061321"/>
            <a:chOff x="339159" y="1321452"/>
            <a:chExt cx="8581574" cy="5061321"/>
          </a:xfrm>
        </p:grpSpPr>
        <p:sp>
          <p:nvSpPr>
            <p:cNvPr id="16" name="Rectangle 15"/>
            <p:cNvSpPr/>
            <p:nvPr/>
          </p:nvSpPr>
          <p:spPr bwMode="auto">
            <a:xfrm>
              <a:off x="339159" y="1810773"/>
              <a:ext cx="3901507" cy="45720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p:txBody>
        </p:sp>
        <p:sp>
          <p:nvSpPr>
            <p:cNvPr id="17" name="Text Box 17"/>
            <p:cNvSpPr txBox="1">
              <a:spLocks noChangeArrowheads="1"/>
            </p:cNvSpPr>
            <p:nvPr/>
          </p:nvSpPr>
          <p:spPr bwMode="auto">
            <a:xfrm>
              <a:off x="5510689" y="5422150"/>
              <a:ext cx="3410044" cy="92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0"/>
                </a:spcBef>
              </a:pPr>
              <a:r>
                <a:rPr lang="en-US" sz="2400" dirty="0" smtClean="0">
                  <a:solidFill>
                    <a:schemeClr val="hlink"/>
                  </a:solidFill>
                  <a:latin typeface="Tahoma" pitchFamily="34" charset="0"/>
                </a:rPr>
                <a:t>Interrupt Service Routine</a:t>
              </a:r>
            </a:p>
            <a:p>
              <a:pPr algn="ctr">
                <a:lnSpc>
                  <a:spcPct val="80000"/>
                </a:lnSpc>
                <a:spcBef>
                  <a:spcPct val="0"/>
                </a:spcBef>
              </a:pPr>
              <a:r>
                <a:rPr lang="en-US" sz="2000" dirty="0" smtClean="0">
                  <a:solidFill>
                    <a:schemeClr val="hlink"/>
                  </a:solidFill>
                  <a:latin typeface="Tahoma" pitchFamily="34" charset="0"/>
                </a:rPr>
                <a:t>(asynchronous)</a:t>
              </a:r>
              <a:endParaRPr lang="en-US" sz="2000" dirty="0">
                <a:solidFill>
                  <a:schemeClr val="hlink"/>
                </a:solidFill>
                <a:latin typeface="Tahoma" pitchFamily="34" charset="0"/>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9558" y="1321452"/>
              <a:ext cx="1577340" cy="1859280"/>
            </a:xfrm>
            <a:prstGeom prst="rect">
              <a:avLst/>
            </a:prstGeom>
          </p:spPr>
        </p:pic>
      </p:grpSp>
      <p:grpSp>
        <p:nvGrpSpPr>
          <p:cNvPr id="27" name="Group 26"/>
          <p:cNvGrpSpPr/>
          <p:nvPr/>
        </p:nvGrpSpPr>
        <p:grpSpPr>
          <a:xfrm>
            <a:off x="244549" y="1585639"/>
            <a:ext cx="3742660" cy="4754901"/>
            <a:chOff x="244549" y="1585639"/>
            <a:chExt cx="3742660" cy="4754901"/>
          </a:xfrm>
        </p:grpSpPr>
        <p:sp>
          <p:nvSpPr>
            <p:cNvPr id="28" name="Rectangle 27"/>
            <p:cNvSpPr/>
            <p:nvPr/>
          </p:nvSpPr>
          <p:spPr bwMode="auto">
            <a:xfrm>
              <a:off x="244549" y="1585639"/>
              <a:ext cx="3742660" cy="4754901"/>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p:txBody>
        </p:sp>
        <p:sp>
          <p:nvSpPr>
            <p:cNvPr id="29" name="Text Box 6"/>
            <p:cNvSpPr txBox="1">
              <a:spLocks noChangeArrowheads="1"/>
            </p:cNvSpPr>
            <p:nvPr/>
          </p:nvSpPr>
          <p:spPr bwMode="auto">
            <a:xfrm>
              <a:off x="705439" y="5361890"/>
              <a:ext cx="2545669"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0"/>
                </a:spcBef>
              </a:pPr>
              <a:r>
                <a:rPr lang="en-US" sz="2400" dirty="0" smtClean="0">
                  <a:solidFill>
                    <a:schemeClr val="hlink"/>
                  </a:solidFill>
                  <a:latin typeface="Tahoma" pitchFamily="34" charset="0"/>
                </a:rPr>
                <a:t>Main Routine</a:t>
              </a:r>
              <a:endParaRPr lang="en-US" sz="2000" dirty="0" smtClean="0">
                <a:solidFill>
                  <a:schemeClr val="hlink"/>
                </a:solidFill>
                <a:latin typeface="Tahoma" pitchFamily="34" charset="0"/>
              </a:endParaRPr>
            </a:p>
            <a:p>
              <a:pPr algn="ctr">
                <a:lnSpc>
                  <a:spcPct val="80000"/>
                </a:lnSpc>
                <a:spcBef>
                  <a:spcPct val="0"/>
                </a:spcBef>
              </a:pPr>
              <a:r>
                <a:rPr lang="en-US" sz="2000" dirty="0" smtClean="0">
                  <a:solidFill>
                    <a:schemeClr val="hlink"/>
                  </a:solidFill>
                  <a:latin typeface="Tahoma" pitchFamily="34" charset="0"/>
                </a:rPr>
                <a:t>(</a:t>
              </a:r>
              <a:r>
                <a:rPr lang="en-US" sz="2000" b="0" dirty="0" smtClean="0">
                  <a:solidFill>
                    <a:schemeClr val="hlink"/>
                  </a:solidFill>
                  <a:latin typeface="Tahoma" pitchFamily="34" charset="0"/>
                </a:rPr>
                <a:t>synchronous)</a:t>
              </a:r>
              <a:endParaRPr lang="en-US" sz="2000" b="0" dirty="0">
                <a:solidFill>
                  <a:schemeClr val="hlink"/>
                </a:solidFill>
                <a:latin typeface="Tahoma" pitchFamily="34" charset="0"/>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648" y="2475275"/>
              <a:ext cx="2894695" cy="2325311"/>
            </a:xfrm>
            <a:prstGeom prst="rect">
              <a:avLst/>
            </a:prstGeom>
          </p:spPr>
        </p:pic>
      </p:gr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2737" y="3123246"/>
            <a:ext cx="970542" cy="570907"/>
          </a:xfrm>
          <a:prstGeom prst="rect">
            <a:avLst/>
          </a:prstGeom>
        </p:spPr>
      </p:pic>
      <p:grpSp>
        <p:nvGrpSpPr>
          <p:cNvPr id="32" name="Group 31"/>
          <p:cNvGrpSpPr/>
          <p:nvPr/>
        </p:nvGrpSpPr>
        <p:grpSpPr>
          <a:xfrm>
            <a:off x="339159" y="1810773"/>
            <a:ext cx="8581574" cy="4572000"/>
            <a:chOff x="339159" y="1810773"/>
            <a:chExt cx="8581574" cy="4572000"/>
          </a:xfrm>
        </p:grpSpPr>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904491" y="2297853"/>
              <a:ext cx="903364" cy="2057572"/>
            </a:xfrm>
            <a:prstGeom prst="rect">
              <a:avLst/>
            </a:prstGeom>
          </p:spPr>
        </p:pic>
        <p:sp>
          <p:nvSpPr>
            <p:cNvPr id="34" name="Text Box 17"/>
            <p:cNvSpPr txBox="1">
              <a:spLocks noChangeArrowheads="1"/>
            </p:cNvSpPr>
            <p:nvPr/>
          </p:nvSpPr>
          <p:spPr bwMode="auto">
            <a:xfrm>
              <a:off x="5510689" y="5422150"/>
              <a:ext cx="3410044" cy="92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0"/>
                </a:spcBef>
              </a:pPr>
              <a:r>
                <a:rPr lang="en-US" sz="2400" dirty="0" smtClean="0">
                  <a:solidFill>
                    <a:schemeClr val="hlink"/>
                  </a:solidFill>
                  <a:latin typeface="Tahoma" pitchFamily="34" charset="0"/>
                </a:rPr>
                <a:t>Interrupt Service Routine</a:t>
              </a:r>
            </a:p>
            <a:p>
              <a:pPr algn="ctr">
                <a:lnSpc>
                  <a:spcPct val="80000"/>
                </a:lnSpc>
                <a:spcBef>
                  <a:spcPct val="0"/>
                </a:spcBef>
              </a:pPr>
              <a:r>
                <a:rPr lang="en-US" sz="2000" dirty="0" smtClean="0">
                  <a:solidFill>
                    <a:schemeClr val="hlink"/>
                  </a:solidFill>
                  <a:latin typeface="Tahoma" pitchFamily="34" charset="0"/>
                </a:rPr>
                <a:t>(asynchronous)</a:t>
              </a:r>
              <a:endParaRPr lang="en-US" sz="2000" dirty="0">
                <a:solidFill>
                  <a:schemeClr val="hlink"/>
                </a:solidFill>
                <a:latin typeface="Tahoma" pitchFamily="34" charset="0"/>
              </a:endParaRPr>
            </a:p>
          </p:txBody>
        </p:sp>
        <p:sp>
          <p:nvSpPr>
            <p:cNvPr id="35" name="Rectangle 34"/>
            <p:cNvSpPr/>
            <p:nvPr/>
          </p:nvSpPr>
          <p:spPr bwMode="auto">
            <a:xfrm>
              <a:off x="339159" y="1810773"/>
              <a:ext cx="3901507" cy="45720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p:txBody>
        </p:sp>
      </p:grpSp>
      <p:grpSp>
        <p:nvGrpSpPr>
          <p:cNvPr id="36" name="Group 35"/>
          <p:cNvGrpSpPr/>
          <p:nvPr/>
        </p:nvGrpSpPr>
        <p:grpSpPr>
          <a:xfrm>
            <a:off x="244549" y="1585639"/>
            <a:ext cx="3742660" cy="4754901"/>
            <a:chOff x="244549" y="1585639"/>
            <a:chExt cx="3742660" cy="4754901"/>
          </a:xfrm>
        </p:grpSpPr>
        <p:sp>
          <p:nvSpPr>
            <p:cNvPr id="37" name="Rectangle 36"/>
            <p:cNvSpPr/>
            <p:nvPr/>
          </p:nvSpPr>
          <p:spPr bwMode="auto">
            <a:xfrm>
              <a:off x="244549" y="1585639"/>
              <a:ext cx="3742660" cy="4754901"/>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p:txBody>
        </p:sp>
        <p:sp>
          <p:nvSpPr>
            <p:cNvPr id="38" name="Text Box 6"/>
            <p:cNvSpPr txBox="1">
              <a:spLocks noChangeArrowheads="1"/>
            </p:cNvSpPr>
            <p:nvPr/>
          </p:nvSpPr>
          <p:spPr bwMode="auto">
            <a:xfrm>
              <a:off x="705439" y="5361890"/>
              <a:ext cx="2545669"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0"/>
                </a:spcBef>
              </a:pPr>
              <a:r>
                <a:rPr lang="en-US" sz="2400" dirty="0" smtClean="0">
                  <a:solidFill>
                    <a:schemeClr val="hlink"/>
                  </a:solidFill>
                  <a:latin typeface="Tahoma" pitchFamily="34" charset="0"/>
                </a:rPr>
                <a:t>Main Routine</a:t>
              </a:r>
              <a:endParaRPr lang="en-US" sz="2000" dirty="0" smtClean="0">
                <a:solidFill>
                  <a:schemeClr val="hlink"/>
                </a:solidFill>
                <a:latin typeface="Tahoma" pitchFamily="34" charset="0"/>
              </a:endParaRPr>
            </a:p>
            <a:p>
              <a:pPr algn="ctr">
                <a:lnSpc>
                  <a:spcPct val="80000"/>
                </a:lnSpc>
                <a:spcBef>
                  <a:spcPct val="0"/>
                </a:spcBef>
              </a:pPr>
              <a:r>
                <a:rPr lang="en-US" sz="2000" dirty="0" smtClean="0">
                  <a:solidFill>
                    <a:schemeClr val="hlink"/>
                  </a:solidFill>
                  <a:latin typeface="Tahoma" pitchFamily="34" charset="0"/>
                </a:rPr>
                <a:t>(</a:t>
              </a:r>
              <a:r>
                <a:rPr lang="en-US" sz="2000" b="0" dirty="0" smtClean="0">
                  <a:solidFill>
                    <a:schemeClr val="hlink"/>
                  </a:solidFill>
                  <a:latin typeface="Tahoma" pitchFamily="34" charset="0"/>
                </a:rPr>
                <a:t>synchronous)</a:t>
              </a:r>
              <a:endParaRPr lang="en-US" sz="2000" b="0" dirty="0">
                <a:solidFill>
                  <a:schemeClr val="hlink"/>
                </a:solidFill>
                <a:latin typeface="Tahoma" pitchFamily="34" charset="0"/>
              </a:endParaRPr>
            </a:p>
          </p:txBody>
        </p:sp>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648" y="2475275"/>
              <a:ext cx="2894695" cy="2325311"/>
            </a:xfrm>
            <a:prstGeom prst="rect">
              <a:avLst/>
            </a:prstGeom>
          </p:spPr>
        </p:pic>
      </p:grpSp>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25012" y="4195918"/>
            <a:ext cx="963247" cy="834276"/>
          </a:xfrm>
          <a:prstGeom prst="rect">
            <a:avLst/>
          </a:prstGeom>
        </p:spPr>
      </p:pic>
      <p:grpSp>
        <p:nvGrpSpPr>
          <p:cNvPr id="41" name="Group 40"/>
          <p:cNvGrpSpPr/>
          <p:nvPr/>
        </p:nvGrpSpPr>
        <p:grpSpPr>
          <a:xfrm>
            <a:off x="342697" y="1803678"/>
            <a:ext cx="8581574" cy="4572000"/>
            <a:chOff x="339159" y="1810773"/>
            <a:chExt cx="8581574" cy="4572000"/>
          </a:xfrm>
        </p:grpSpPr>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6600775" y="3970184"/>
              <a:ext cx="1107830" cy="1401357"/>
            </a:xfrm>
            <a:prstGeom prst="rect">
              <a:avLst/>
            </a:prstGeom>
          </p:spPr>
        </p:pic>
        <p:sp>
          <p:nvSpPr>
            <p:cNvPr id="43" name="Text Box 17"/>
            <p:cNvSpPr txBox="1">
              <a:spLocks noChangeArrowheads="1"/>
            </p:cNvSpPr>
            <p:nvPr/>
          </p:nvSpPr>
          <p:spPr bwMode="auto">
            <a:xfrm>
              <a:off x="5510689" y="5422150"/>
              <a:ext cx="3410044" cy="92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0"/>
                </a:spcBef>
              </a:pPr>
              <a:r>
                <a:rPr lang="en-US" sz="2400" dirty="0" smtClean="0">
                  <a:solidFill>
                    <a:schemeClr val="hlink"/>
                  </a:solidFill>
                  <a:latin typeface="Tahoma" pitchFamily="34" charset="0"/>
                </a:rPr>
                <a:t>Interrupt Service Routine</a:t>
              </a:r>
            </a:p>
            <a:p>
              <a:pPr algn="ctr">
                <a:lnSpc>
                  <a:spcPct val="80000"/>
                </a:lnSpc>
                <a:spcBef>
                  <a:spcPct val="0"/>
                </a:spcBef>
              </a:pPr>
              <a:r>
                <a:rPr lang="en-US" sz="2000" dirty="0" smtClean="0">
                  <a:solidFill>
                    <a:schemeClr val="hlink"/>
                  </a:solidFill>
                  <a:latin typeface="Tahoma" pitchFamily="34" charset="0"/>
                </a:rPr>
                <a:t>(asynchronous)</a:t>
              </a:r>
              <a:endParaRPr lang="en-US" sz="2000" dirty="0">
                <a:solidFill>
                  <a:schemeClr val="hlink"/>
                </a:solidFill>
                <a:latin typeface="Tahoma" pitchFamily="34" charset="0"/>
              </a:endParaRPr>
            </a:p>
          </p:txBody>
        </p:sp>
        <p:sp>
          <p:nvSpPr>
            <p:cNvPr id="44" name="Rectangle 43"/>
            <p:cNvSpPr/>
            <p:nvPr/>
          </p:nvSpPr>
          <p:spPr bwMode="auto">
            <a:xfrm>
              <a:off x="339159" y="1810773"/>
              <a:ext cx="3901507" cy="45720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p:txBody>
        </p:sp>
      </p:grpSp>
      <p:grpSp>
        <p:nvGrpSpPr>
          <p:cNvPr id="45" name="Group 44"/>
          <p:cNvGrpSpPr/>
          <p:nvPr/>
        </p:nvGrpSpPr>
        <p:grpSpPr>
          <a:xfrm>
            <a:off x="244549" y="1585639"/>
            <a:ext cx="3742660" cy="4754901"/>
            <a:chOff x="244549" y="1585639"/>
            <a:chExt cx="3742660" cy="4754901"/>
          </a:xfrm>
        </p:grpSpPr>
        <p:sp>
          <p:nvSpPr>
            <p:cNvPr id="46" name="Rectangle 45"/>
            <p:cNvSpPr/>
            <p:nvPr/>
          </p:nvSpPr>
          <p:spPr bwMode="auto">
            <a:xfrm>
              <a:off x="244549" y="1585639"/>
              <a:ext cx="3742660" cy="4754901"/>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p:txBody>
        </p:sp>
        <p:sp>
          <p:nvSpPr>
            <p:cNvPr id="47" name="Text Box 6"/>
            <p:cNvSpPr txBox="1">
              <a:spLocks noChangeArrowheads="1"/>
            </p:cNvSpPr>
            <p:nvPr/>
          </p:nvSpPr>
          <p:spPr bwMode="auto">
            <a:xfrm>
              <a:off x="705439" y="5361890"/>
              <a:ext cx="2545669"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0"/>
                </a:spcBef>
              </a:pPr>
              <a:r>
                <a:rPr lang="en-US" sz="2400" dirty="0" smtClean="0">
                  <a:solidFill>
                    <a:schemeClr val="hlink"/>
                  </a:solidFill>
                  <a:latin typeface="Tahoma" pitchFamily="34" charset="0"/>
                </a:rPr>
                <a:t>Main Routine</a:t>
              </a:r>
              <a:endParaRPr lang="en-US" sz="2000" dirty="0" smtClean="0">
                <a:solidFill>
                  <a:schemeClr val="hlink"/>
                </a:solidFill>
                <a:latin typeface="Tahoma" pitchFamily="34" charset="0"/>
              </a:endParaRPr>
            </a:p>
            <a:p>
              <a:pPr algn="ctr">
                <a:lnSpc>
                  <a:spcPct val="80000"/>
                </a:lnSpc>
                <a:spcBef>
                  <a:spcPct val="0"/>
                </a:spcBef>
              </a:pPr>
              <a:r>
                <a:rPr lang="en-US" sz="2000" dirty="0" smtClean="0">
                  <a:solidFill>
                    <a:schemeClr val="hlink"/>
                  </a:solidFill>
                  <a:latin typeface="Tahoma" pitchFamily="34" charset="0"/>
                </a:rPr>
                <a:t>(</a:t>
              </a:r>
              <a:r>
                <a:rPr lang="en-US" sz="2000" b="0" dirty="0" smtClean="0">
                  <a:solidFill>
                    <a:schemeClr val="hlink"/>
                  </a:solidFill>
                  <a:latin typeface="Tahoma" pitchFamily="34" charset="0"/>
                </a:rPr>
                <a:t>synchronous)</a:t>
              </a:r>
              <a:endParaRPr lang="en-US" sz="2000" b="0" dirty="0">
                <a:solidFill>
                  <a:schemeClr val="hlink"/>
                </a:solidFill>
                <a:latin typeface="Tahoma" pitchFamily="34" charset="0"/>
              </a:endParaRPr>
            </a:p>
          </p:txBody>
        </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648" y="2475275"/>
              <a:ext cx="2894695" cy="2325311"/>
            </a:xfrm>
            <a:prstGeom prst="rect">
              <a:avLst/>
            </a:prstGeom>
          </p:spPr>
        </p:pic>
      </p:grpSp>
      <p:grpSp>
        <p:nvGrpSpPr>
          <p:cNvPr id="49" name="Group 48"/>
          <p:cNvGrpSpPr/>
          <p:nvPr/>
        </p:nvGrpSpPr>
        <p:grpSpPr>
          <a:xfrm>
            <a:off x="4021250" y="1806880"/>
            <a:ext cx="2013858" cy="4572000"/>
            <a:chOff x="4021250" y="1806880"/>
            <a:chExt cx="2013858" cy="4572000"/>
          </a:xfrm>
        </p:grpSpPr>
        <p:sp>
          <p:nvSpPr>
            <p:cNvPr id="50" name="Rectangle 49"/>
            <p:cNvSpPr/>
            <p:nvPr/>
          </p:nvSpPr>
          <p:spPr bwMode="auto">
            <a:xfrm>
              <a:off x="4021250" y="1806880"/>
              <a:ext cx="2013858" cy="45720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p:txBody>
        </p:sp>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00191" y="2807098"/>
              <a:ext cx="1374559" cy="1709608"/>
            </a:xfrm>
            <a:prstGeom prst="rect">
              <a:avLst/>
            </a:prstGeom>
          </p:spPr>
        </p:pic>
      </p:grpSp>
    </p:spTree>
    <p:extLst>
      <p:ext uri="{BB962C8B-B14F-4D97-AF65-F5344CB8AC3E}">
        <p14:creationId xmlns:p14="http://schemas.microsoft.com/office/powerpoint/2010/main" val="291982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a:t>OS Overview (Chapter 1)</a:t>
            </a:r>
          </a:p>
        </p:txBody>
      </p:sp>
      <p:sp>
        <p:nvSpPr>
          <p:cNvPr id="6" name="Slide Number Placeholder 5"/>
          <p:cNvSpPr>
            <a:spLocks noGrp="1"/>
          </p:cNvSpPr>
          <p:nvPr>
            <p:ph type="sldNum" sz="quarter" idx="12"/>
          </p:nvPr>
        </p:nvSpPr>
        <p:spPr/>
        <p:txBody>
          <a:bodyPr/>
          <a:lstStyle/>
          <a:p>
            <a:fld id="{1B7F32E4-ADAB-4AFA-A864-B484A389C783}" type="slidenum">
              <a:rPr lang="en-US"/>
              <a:pPr/>
              <a:t>12</a:t>
            </a:fld>
            <a:endParaRPr lang="en-US"/>
          </a:p>
        </p:txBody>
      </p:sp>
      <p:sp>
        <p:nvSpPr>
          <p:cNvPr id="2496514" name="Rectangle 2"/>
          <p:cNvSpPr>
            <a:spLocks noGrp="1" noChangeArrowheads="1"/>
          </p:cNvSpPr>
          <p:nvPr>
            <p:ph type="title"/>
          </p:nvPr>
        </p:nvSpPr>
        <p:spPr/>
        <p:txBody>
          <a:bodyPr/>
          <a:lstStyle/>
          <a:p>
            <a:r>
              <a:rPr lang="en-US" dirty="0" smtClean="0"/>
              <a:t>Interrupts</a:t>
            </a:r>
            <a:endParaRPr lang="en-US" dirty="0"/>
          </a:p>
        </p:txBody>
      </p:sp>
      <p:sp>
        <p:nvSpPr>
          <p:cNvPr id="27" name="Rectangle 3"/>
          <p:cNvSpPr txBox="1">
            <a:spLocks noChangeArrowheads="1"/>
          </p:cNvSpPr>
          <p:nvPr/>
        </p:nvSpPr>
        <p:spPr bwMode="auto">
          <a:xfrm>
            <a:off x="556867" y="1435764"/>
            <a:ext cx="8168353" cy="476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231775" indent="-231775"/>
            <a:r>
              <a:rPr lang="en-US" sz="2400" kern="0" dirty="0" smtClean="0"/>
              <a:t>The interrupt was the principle tool available to system programmers in developing multi-tasking systems!</a:t>
            </a:r>
          </a:p>
          <a:p>
            <a:pPr marL="231775" indent="-231775"/>
            <a:r>
              <a:rPr lang="en-US" sz="2400" kern="0" dirty="0"/>
              <a:t>Classes of Interrupts</a:t>
            </a:r>
          </a:p>
          <a:p>
            <a:pPr marL="633413" lvl="1" indent="-292100">
              <a:spcBef>
                <a:spcPts val="0"/>
              </a:spcBef>
            </a:pPr>
            <a:r>
              <a:rPr lang="en-US" sz="2000" kern="0" dirty="0" smtClean="0"/>
              <a:t>Program: arithmetic overflow, division </a:t>
            </a:r>
            <a:r>
              <a:rPr lang="en-US" sz="2000" kern="0" dirty="0"/>
              <a:t>by zero</a:t>
            </a:r>
          </a:p>
          <a:p>
            <a:pPr marL="633413" lvl="1" indent="-292100">
              <a:spcBef>
                <a:spcPts val="0"/>
              </a:spcBef>
            </a:pPr>
            <a:r>
              <a:rPr lang="en-US" sz="2000" kern="0" dirty="0"/>
              <a:t>E</a:t>
            </a:r>
            <a:r>
              <a:rPr lang="en-US" sz="2000" kern="0" dirty="0" smtClean="0"/>
              <a:t>xecute </a:t>
            </a:r>
            <a:r>
              <a:rPr lang="en-US" sz="2000" kern="0" dirty="0"/>
              <a:t>illegal instruction</a:t>
            </a:r>
          </a:p>
          <a:p>
            <a:pPr marL="633413" lvl="1" indent="-292100">
              <a:spcBef>
                <a:spcPts val="0"/>
              </a:spcBef>
            </a:pPr>
            <a:r>
              <a:rPr lang="en-US" sz="2000" kern="0" dirty="0"/>
              <a:t>R</a:t>
            </a:r>
            <a:r>
              <a:rPr lang="en-US" sz="2000" kern="0" dirty="0" smtClean="0"/>
              <a:t>eference </a:t>
            </a:r>
            <a:r>
              <a:rPr lang="en-US" sz="2000" kern="0" dirty="0"/>
              <a:t>outside user’s memory space</a:t>
            </a:r>
          </a:p>
          <a:p>
            <a:pPr marL="633413" lvl="1" indent="-292100">
              <a:spcBef>
                <a:spcPts val="0"/>
              </a:spcBef>
            </a:pPr>
            <a:r>
              <a:rPr lang="en-US" sz="2000" kern="0" dirty="0" smtClean="0"/>
              <a:t>I/O: Timer, DMA</a:t>
            </a:r>
            <a:endParaRPr lang="en-US" sz="2000" kern="0" dirty="0"/>
          </a:p>
          <a:p>
            <a:pPr marL="633413" lvl="1" indent="-292100">
              <a:spcBef>
                <a:spcPts val="0"/>
              </a:spcBef>
            </a:pPr>
            <a:r>
              <a:rPr lang="en-US" sz="2000" kern="0" dirty="0"/>
              <a:t>Hardware </a:t>
            </a:r>
            <a:r>
              <a:rPr lang="en-US" sz="2000" kern="0" dirty="0" smtClean="0"/>
              <a:t>failure</a:t>
            </a:r>
          </a:p>
          <a:p>
            <a:pPr marL="231775" indent="-231775">
              <a:spcBef>
                <a:spcPts val="0"/>
              </a:spcBef>
            </a:pPr>
            <a:r>
              <a:rPr lang="en-US" sz="2400" kern="0" dirty="0" smtClean="0"/>
              <a:t>Interrupt control</a:t>
            </a:r>
          </a:p>
          <a:p>
            <a:pPr marL="573088" lvl="1" indent="-231775">
              <a:spcBef>
                <a:spcPts val="0"/>
              </a:spcBef>
            </a:pPr>
            <a:r>
              <a:rPr lang="en-US" sz="2000" kern="0" dirty="0" smtClean="0"/>
              <a:t>Disable during ISR</a:t>
            </a:r>
            <a:endParaRPr lang="en-US" sz="2000" kern="0" dirty="0"/>
          </a:p>
          <a:p>
            <a:pPr marL="573088" lvl="1" indent="-231775">
              <a:spcBef>
                <a:spcPts val="0"/>
              </a:spcBef>
            </a:pPr>
            <a:r>
              <a:rPr lang="en-US" sz="2000" kern="0" dirty="0"/>
              <a:t>Enable upon exiting</a:t>
            </a:r>
          </a:p>
          <a:p>
            <a:pPr marL="573088" lvl="1" indent="-231775">
              <a:spcBef>
                <a:spcPts val="0"/>
              </a:spcBef>
            </a:pPr>
            <a:r>
              <a:rPr lang="en-US" sz="2000" kern="0" dirty="0"/>
              <a:t>Allow </a:t>
            </a:r>
            <a:r>
              <a:rPr lang="en-US" sz="2000" kern="0" dirty="0" smtClean="0"/>
              <a:t>Interrupts?</a:t>
            </a:r>
            <a:endParaRPr lang="en-US" sz="2000" kern="0" dirty="0"/>
          </a:p>
          <a:p>
            <a:pPr marL="573088" lvl="1" indent="-231775">
              <a:spcBef>
                <a:spcPts val="0"/>
              </a:spcBef>
            </a:pPr>
            <a:r>
              <a:rPr lang="en-US" sz="2000" kern="0" dirty="0" smtClean="0"/>
              <a:t>Priorities</a:t>
            </a:r>
            <a:r>
              <a:rPr lang="en-US" sz="2000" kern="0" dirty="0"/>
              <a:t>?</a:t>
            </a:r>
          </a:p>
          <a:p>
            <a:pPr marL="231775" indent="-231775">
              <a:spcBef>
                <a:spcPts val="0"/>
              </a:spcBef>
            </a:pPr>
            <a:endParaRPr lang="en-US" sz="2400" kern="0" dirty="0"/>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397" y="2380782"/>
            <a:ext cx="1928073" cy="196010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2082" y="4541843"/>
            <a:ext cx="5055240" cy="1969482"/>
          </a:xfrm>
          <a:prstGeom prst="rect">
            <a:avLst/>
          </a:prstGeom>
        </p:spPr>
      </p:pic>
    </p:spTree>
    <p:extLst>
      <p:ext uri="{BB962C8B-B14F-4D97-AF65-F5344CB8AC3E}">
        <p14:creationId xmlns:p14="http://schemas.microsoft.com/office/powerpoint/2010/main" val="4026474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dissolv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dissolve">
                                      <p:cBhvr>
                                        <p:cTn id="12" dur="500"/>
                                        <p:tgtEl>
                                          <p:spTgt spid="27">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animEffect transition="in" filter="dissolve">
                                      <p:cBhvr>
                                        <p:cTn id="15" dur="500"/>
                                        <p:tgtEl>
                                          <p:spTgt spid="2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
                                            <p:txEl>
                                              <p:pRg st="3" end="3"/>
                                            </p:txEl>
                                          </p:spTgt>
                                        </p:tgtEl>
                                        <p:attrNameLst>
                                          <p:attrName>style.visibility</p:attrName>
                                        </p:attrNameLst>
                                      </p:cBhvr>
                                      <p:to>
                                        <p:strVal val="visible"/>
                                      </p:to>
                                    </p:set>
                                    <p:animEffect transition="in" filter="dissolve">
                                      <p:cBhvr>
                                        <p:cTn id="18" dur="500"/>
                                        <p:tgtEl>
                                          <p:spTgt spid="27">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
                                            <p:txEl>
                                              <p:pRg st="4" end="4"/>
                                            </p:txEl>
                                          </p:spTgt>
                                        </p:tgtEl>
                                        <p:attrNameLst>
                                          <p:attrName>style.visibility</p:attrName>
                                        </p:attrNameLst>
                                      </p:cBhvr>
                                      <p:to>
                                        <p:strVal val="visible"/>
                                      </p:to>
                                    </p:set>
                                    <p:animEffect transition="in" filter="dissolve">
                                      <p:cBhvr>
                                        <p:cTn id="21" dur="500"/>
                                        <p:tgtEl>
                                          <p:spTgt spid="27">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
                                            <p:txEl>
                                              <p:pRg st="5" end="5"/>
                                            </p:txEl>
                                          </p:spTgt>
                                        </p:tgtEl>
                                        <p:attrNameLst>
                                          <p:attrName>style.visibility</p:attrName>
                                        </p:attrNameLst>
                                      </p:cBhvr>
                                      <p:to>
                                        <p:strVal val="visible"/>
                                      </p:to>
                                    </p:set>
                                    <p:animEffect transition="in" filter="dissolve">
                                      <p:cBhvr>
                                        <p:cTn id="24" dur="500"/>
                                        <p:tgtEl>
                                          <p:spTgt spid="2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
                                            <p:txEl>
                                              <p:pRg st="6" end="6"/>
                                            </p:txEl>
                                          </p:spTgt>
                                        </p:tgtEl>
                                        <p:attrNameLst>
                                          <p:attrName>style.visibility</p:attrName>
                                        </p:attrNameLst>
                                      </p:cBhvr>
                                      <p:to>
                                        <p:strVal val="visible"/>
                                      </p:to>
                                    </p:set>
                                    <p:animEffect transition="in" filter="dissolve">
                                      <p:cBhvr>
                                        <p:cTn id="27" dur="500"/>
                                        <p:tgtEl>
                                          <p:spTgt spid="2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7">
                                            <p:txEl>
                                              <p:pRg st="7" end="7"/>
                                            </p:txEl>
                                          </p:spTgt>
                                        </p:tgtEl>
                                        <p:attrNameLst>
                                          <p:attrName>style.visibility</p:attrName>
                                        </p:attrNameLst>
                                      </p:cBhvr>
                                      <p:to>
                                        <p:strVal val="visible"/>
                                      </p:to>
                                    </p:set>
                                    <p:animEffect transition="in" filter="dissolve">
                                      <p:cBhvr>
                                        <p:cTn id="32" dur="500"/>
                                        <p:tgtEl>
                                          <p:spTgt spid="27">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7">
                                            <p:txEl>
                                              <p:pRg st="8" end="8"/>
                                            </p:txEl>
                                          </p:spTgt>
                                        </p:tgtEl>
                                        <p:attrNameLst>
                                          <p:attrName>style.visibility</p:attrName>
                                        </p:attrNameLst>
                                      </p:cBhvr>
                                      <p:to>
                                        <p:strVal val="visible"/>
                                      </p:to>
                                    </p:set>
                                    <p:animEffect transition="in" filter="dissolve">
                                      <p:cBhvr>
                                        <p:cTn id="35" dur="500"/>
                                        <p:tgtEl>
                                          <p:spTgt spid="27">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7">
                                            <p:txEl>
                                              <p:pRg st="9" end="9"/>
                                            </p:txEl>
                                          </p:spTgt>
                                        </p:tgtEl>
                                        <p:attrNameLst>
                                          <p:attrName>style.visibility</p:attrName>
                                        </p:attrNameLst>
                                      </p:cBhvr>
                                      <p:to>
                                        <p:strVal val="visible"/>
                                      </p:to>
                                    </p:set>
                                    <p:animEffect transition="in" filter="dissolve">
                                      <p:cBhvr>
                                        <p:cTn id="38" dur="500"/>
                                        <p:tgtEl>
                                          <p:spTgt spid="27">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7">
                                            <p:txEl>
                                              <p:pRg st="10" end="10"/>
                                            </p:txEl>
                                          </p:spTgt>
                                        </p:tgtEl>
                                        <p:attrNameLst>
                                          <p:attrName>style.visibility</p:attrName>
                                        </p:attrNameLst>
                                      </p:cBhvr>
                                      <p:to>
                                        <p:strVal val="visible"/>
                                      </p:to>
                                    </p:set>
                                    <p:animEffect transition="in" filter="dissolve">
                                      <p:cBhvr>
                                        <p:cTn id="41" dur="500"/>
                                        <p:tgtEl>
                                          <p:spTgt spid="27">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7">
                                            <p:txEl>
                                              <p:pRg st="11" end="11"/>
                                            </p:txEl>
                                          </p:spTgt>
                                        </p:tgtEl>
                                        <p:attrNameLst>
                                          <p:attrName>style.visibility</p:attrName>
                                        </p:attrNameLst>
                                      </p:cBhvr>
                                      <p:to>
                                        <p:strVal val="visible"/>
                                      </p:to>
                                    </p:set>
                                    <p:animEffect transition="in" filter="dissolve">
                                      <p:cBhvr>
                                        <p:cTn id="44" dur="500"/>
                                        <p:tgtEl>
                                          <p:spTgt spid="27">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sz="2000" dirty="0" smtClean="0"/>
              <a:t>Describe the basic elements of a computer system and their interrelationship.</a:t>
            </a:r>
          </a:p>
          <a:p>
            <a:r>
              <a:rPr lang="en-US" sz="2000" dirty="0" smtClean="0"/>
              <a:t>Explain the steps taken by a processor to execute an instruction.</a:t>
            </a:r>
          </a:p>
          <a:p>
            <a:r>
              <a:rPr lang="en-US" sz="2000" dirty="0" smtClean="0"/>
              <a:t>Understand the concept of interrupts and how and why a processor uses interrupts</a:t>
            </a:r>
          </a:p>
          <a:p>
            <a:r>
              <a:rPr lang="en-US" sz="2400" b="1" dirty="0" smtClean="0">
                <a:solidFill>
                  <a:srgbClr val="FF0000"/>
                </a:solidFill>
              </a:rPr>
              <a:t>List and describe the levels of a typical computer memory hierarchy.</a:t>
            </a:r>
          </a:p>
          <a:p>
            <a:r>
              <a:rPr lang="en-US" sz="2000" dirty="0" smtClean="0"/>
              <a:t>Explain the basic characteristics of multiprocessor and multicore organization.</a:t>
            </a:r>
          </a:p>
          <a:p>
            <a:r>
              <a:rPr lang="en-US" sz="2000" dirty="0" smtClean="0"/>
              <a:t>Discuss the concept of locality and analyze the performance of a multilevel memory hierarchy.</a:t>
            </a:r>
          </a:p>
          <a:p>
            <a:r>
              <a:rPr lang="en-US" sz="2000" dirty="0" smtClean="0"/>
              <a:t>Understand the operation of a stack and its use to support procedure call and return.</a:t>
            </a:r>
            <a:endParaRPr lang="en-US" sz="2000"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OS Overview (Chapter 1)</a:t>
            </a:r>
            <a:endParaRPr lang="en-US"/>
          </a:p>
        </p:txBody>
      </p:sp>
      <p:sp>
        <p:nvSpPr>
          <p:cNvPr id="6" name="Slide Number Placeholder 5"/>
          <p:cNvSpPr>
            <a:spLocks noGrp="1"/>
          </p:cNvSpPr>
          <p:nvPr>
            <p:ph type="sldNum" sz="quarter" idx="12"/>
          </p:nvPr>
        </p:nvSpPr>
        <p:spPr/>
        <p:txBody>
          <a:bodyPr/>
          <a:lstStyle/>
          <a:p>
            <a:fld id="{6DDBAB05-2959-4C31-8750-F05C131CA0C6}" type="slidenum">
              <a:rPr lang="en-US" smtClean="0"/>
              <a:pPr/>
              <a:t>13</a:t>
            </a:fld>
            <a:endParaRPr lang="en-US"/>
          </a:p>
        </p:txBody>
      </p:sp>
    </p:spTree>
    <p:extLst>
      <p:ext uri="{BB962C8B-B14F-4D97-AF65-F5344CB8AC3E}">
        <p14:creationId xmlns:p14="http://schemas.microsoft.com/office/powerpoint/2010/main" val="499549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Performance</a:t>
            </a:r>
            <a:endParaRPr lang="en-US" dirty="0"/>
          </a:p>
        </p:txBody>
      </p:sp>
      <p:sp>
        <p:nvSpPr>
          <p:cNvPr id="3" name="Date Placeholder 2"/>
          <p:cNvSpPr>
            <a:spLocks noGrp="1"/>
          </p:cNvSpPr>
          <p:nvPr>
            <p:ph type="dt" sz="half" idx="10"/>
          </p:nvPr>
        </p:nvSpPr>
        <p:spPr/>
        <p:txBody>
          <a:bodyPr/>
          <a:lstStyle/>
          <a:p>
            <a:r>
              <a:rPr lang="en-US" smtClean="0"/>
              <a:t>BYU CS 345</a:t>
            </a:r>
            <a:endParaRPr lang="en-US"/>
          </a:p>
        </p:txBody>
      </p:sp>
      <p:sp>
        <p:nvSpPr>
          <p:cNvPr id="4" name="Footer Placeholder 3"/>
          <p:cNvSpPr>
            <a:spLocks noGrp="1"/>
          </p:cNvSpPr>
          <p:nvPr>
            <p:ph type="ftr" sz="quarter" idx="11"/>
          </p:nvPr>
        </p:nvSpPr>
        <p:spPr/>
        <p:txBody>
          <a:bodyPr/>
          <a:lstStyle/>
          <a:p>
            <a:r>
              <a:rPr lang="en-US" smtClean="0"/>
              <a:t>OS Overview (Chapter 1)</a:t>
            </a:r>
            <a:endParaRPr lang="en-US"/>
          </a:p>
        </p:txBody>
      </p:sp>
      <p:sp>
        <p:nvSpPr>
          <p:cNvPr id="5" name="Slide Number Placeholder 4"/>
          <p:cNvSpPr>
            <a:spLocks noGrp="1"/>
          </p:cNvSpPr>
          <p:nvPr>
            <p:ph type="sldNum" sz="quarter" idx="12"/>
          </p:nvPr>
        </p:nvSpPr>
        <p:spPr/>
        <p:txBody>
          <a:bodyPr/>
          <a:lstStyle/>
          <a:p>
            <a:fld id="{2509FA94-9366-4614-89A0-C171DDEAB897}" type="slidenum">
              <a:rPr lang="en-US" smtClean="0"/>
              <a:pPr/>
              <a:t>14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082835833"/>
              </p:ext>
            </p:extLst>
          </p:nvPr>
        </p:nvGraphicFramePr>
        <p:xfrm>
          <a:off x="860828" y="1808968"/>
          <a:ext cx="3321296" cy="3997960"/>
        </p:xfrm>
        <a:graphic>
          <a:graphicData uri="http://schemas.openxmlformats.org/drawingml/2006/table">
            <a:tbl>
              <a:tblPr firstRow="1" bandRow="1">
                <a:tableStyleId>{5C22544A-7EE6-4342-B048-85BDC9FD1C3A}</a:tableStyleId>
              </a:tblPr>
              <a:tblGrid>
                <a:gridCol w="2203919"/>
                <a:gridCol w="1117377"/>
              </a:tblGrid>
              <a:tr h="370840">
                <a:tc>
                  <a:txBody>
                    <a:bodyPr/>
                    <a:lstStyle/>
                    <a:p>
                      <a:r>
                        <a:rPr lang="en-US" sz="1800" b="1" dirty="0" smtClean="0">
                          <a:solidFill>
                            <a:srgbClr val="0000FF"/>
                          </a:solidFill>
                        </a:rPr>
                        <a:t>Level</a:t>
                      </a:r>
                      <a:endParaRPr lang="en-US" sz="1800" b="1" dirty="0">
                        <a:solidFill>
                          <a:srgbClr val="0000FF"/>
                        </a:solidFill>
                      </a:endParaRPr>
                    </a:p>
                  </a:txBody>
                  <a:tcPr/>
                </a:tc>
                <a:tc>
                  <a:txBody>
                    <a:bodyPr/>
                    <a:lstStyle/>
                    <a:p>
                      <a:pPr algn="ctr"/>
                      <a:r>
                        <a:rPr lang="en-US" sz="1800" b="1" dirty="0" smtClean="0">
                          <a:solidFill>
                            <a:srgbClr val="0000FF"/>
                          </a:solidFill>
                        </a:rPr>
                        <a:t>1</a:t>
                      </a:r>
                      <a:endParaRPr lang="en-US" sz="1800" b="1" dirty="0">
                        <a:solidFill>
                          <a:srgbClr val="0000FF"/>
                        </a:solidFill>
                      </a:endParaRPr>
                    </a:p>
                  </a:txBody>
                  <a:tcPr/>
                </a:tc>
              </a:tr>
              <a:tr h="457200">
                <a:tc>
                  <a:txBody>
                    <a:bodyPr/>
                    <a:lstStyle/>
                    <a:p>
                      <a:r>
                        <a:rPr lang="en-US" sz="1600" b="1" dirty="0" smtClean="0"/>
                        <a:t>Name</a:t>
                      </a:r>
                      <a:endParaRPr lang="en-US" sz="1600" b="1" dirty="0"/>
                    </a:p>
                  </a:txBody>
                  <a:tcPr anchor="ctr"/>
                </a:tc>
                <a:tc>
                  <a:txBody>
                    <a:bodyPr/>
                    <a:lstStyle/>
                    <a:p>
                      <a:pPr algn="ctr"/>
                      <a:r>
                        <a:rPr lang="en-US" sz="1200" b="1" dirty="0" smtClean="0"/>
                        <a:t>Registers</a:t>
                      </a:r>
                      <a:endParaRPr lang="en-US" sz="1200" b="1" dirty="0"/>
                    </a:p>
                  </a:txBody>
                  <a:tcPr anchor="ctr"/>
                </a:tc>
              </a:tr>
              <a:tr h="457200">
                <a:tc>
                  <a:txBody>
                    <a:bodyPr/>
                    <a:lstStyle/>
                    <a:p>
                      <a:r>
                        <a:rPr lang="en-US" sz="1600" b="1" dirty="0" smtClean="0"/>
                        <a:t>Typical Size</a:t>
                      </a:r>
                      <a:endParaRPr lang="en-US" sz="1600" b="1" dirty="0"/>
                    </a:p>
                  </a:txBody>
                  <a:tcPr anchor="ctr"/>
                </a:tc>
                <a:tc>
                  <a:txBody>
                    <a:bodyPr/>
                    <a:lstStyle/>
                    <a:p>
                      <a:pPr algn="ctr"/>
                      <a:r>
                        <a:rPr lang="en-US" sz="1400" b="1" dirty="0" smtClean="0"/>
                        <a:t>&lt; 1KB</a:t>
                      </a:r>
                      <a:endParaRPr lang="en-US" sz="1400" b="1" dirty="0"/>
                    </a:p>
                  </a:txBody>
                  <a:tcPr anchor="ctr"/>
                </a:tc>
              </a:tr>
              <a:tr h="457200">
                <a:tc>
                  <a:txBody>
                    <a:bodyPr/>
                    <a:lstStyle/>
                    <a:p>
                      <a:r>
                        <a:rPr lang="en-US" sz="1600" b="1" dirty="0" smtClean="0"/>
                        <a:t>Implementation</a:t>
                      </a:r>
                    </a:p>
                    <a:p>
                      <a:r>
                        <a:rPr lang="en-US" sz="1600" b="1" dirty="0" smtClean="0"/>
                        <a:t>Technology</a:t>
                      </a:r>
                      <a:endParaRPr lang="en-US" sz="1600" b="1" dirty="0"/>
                    </a:p>
                  </a:txBody>
                  <a:tcPr anchor="ctr"/>
                </a:tc>
                <a:tc>
                  <a:txBody>
                    <a:bodyPr/>
                    <a:lstStyle/>
                    <a:p>
                      <a:pPr algn="ctr"/>
                      <a:r>
                        <a:rPr lang="en-US" sz="1200" b="1" dirty="0" smtClean="0"/>
                        <a:t>Custom memory w/multiple ports CMOS</a:t>
                      </a:r>
                      <a:endParaRPr lang="en-US" sz="1200" b="1" dirty="0"/>
                    </a:p>
                  </a:txBody>
                  <a:tcPr anchor="ctr"/>
                </a:tc>
              </a:tr>
              <a:tr h="457200">
                <a:tc>
                  <a:txBody>
                    <a:bodyPr/>
                    <a:lstStyle/>
                    <a:p>
                      <a:r>
                        <a:rPr lang="en-US" sz="1600" b="1" dirty="0" smtClean="0"/>
                        <a:t>Access time (ns)</a:t>
                      </a:r>
                      <a:endParaRPr lang="en-US" sz="1600" b="1" dirty="0"/>
                    </a:p>
                  </a:txBody>
                  <a:tcPr anchor="ctr"/>
                </a:tc>
                <a:tc>
                  <a:txBody>
                    <a:bodyPr/>
                    <a:lstStyle/>
                    <a:p>
                      <a:pPr algn="ctr"/>
                      <a:r>
                        <a:rPr lang="en-US" sz="1400" b="1" dirty="0" smtClean="0"/>
                        <a:t>0.25-0.5</a:t>
                      </a:r>
                      <a:endParaRPr lang="en-US" sz="1400" b="1" dirty="0"/>
                    </a:p>
                  </a:txBody>
                  <a:tcPr anchor="ctr"/>
                </a:tc>
              </a:tr>
              <a:tr h="457200">
                <a:tc>
                  <a:txBody>
                    <a:bodyPr/>
                    <a:lstStyle/>
                    <a:p>
                      <a:r>
                        <a:rPr lang="en-US" sz="1600" b="1" dirty="0" smtClean="0"/>
                        <a:t>Bandwidth (MB/sec)</a:t>
                      </a:r>
                      <a:endParaRPr lang="en-US" sz="1600" b="1" dirty="0"/>
                    </a:p>
                  </a:txBody>
                  <a:tcPr anchor="ctr"/>
                </a:tc>
                <a:tc>
                  <a:txBody>
                    <a:bodyPr/>
                    <a:lstStyle/>
                    <a:p>
                      <a:pPr algn="ctr"/>
                      <a:r>
                        <a:rPr lang="en-US" sz="1400" b="1" dirty="0" smtClean="0"/>
                        <a:t>20,000-100,000</a:t>
                      </a:r>
                      <a:endParaRPr lang="en-US" sz="1400" b="1" dirty="0"/>
                    </a:p>
                  </a:txBody>
                  <a:tcPr anchor="ctr"/>
                </a:tc>
              </a:tr>
              <a:tr h="457200">
                <a:tc>
                  <a:txBody>
                    <a:bodyPr/>
                    <a:lstStyle/>
                    <a:p>
                      <a:r>
                        <a:rPr lang="en-US" sz="1600" b="1" dirty="0" smtClean="0"/>
                        <a:t>Managed by</a:t>
                      </a:r>
                      <a:endParaRPr lang="en-US" sz="1600" b="1" dirty="0"/>
                    </a:p>
                  </a:txBody>
                  <a:tcPr anchor="ctr"/>
                </a:tc>
                <a:tc>
                  <a:txBody>
                    <a:bodyPr/>
                    <a:lstStyle/>
                    <a:p>
                      <a:pPr algn="ctr"/>
                      <a:r>
                        <a:rPr lang="en-US" sz="1400" b="1" dirty="0" smtClean="0"/>
                        <a:t>Compiler</a:t>
                      </a:r>
                      <a:endParaRPr lang="en-US" sz="1400" b="1" dirty="0"/>
                    </a:p>
                  </a:txBody>
                  <a:tcPr anchor="ctr"/>
                </a:tc>
              </a:tr>
              <a:tr h="457200">
                <a:tc>
                  <a:txBody>
                    <a:bodyPr/>
                    <a:lstStyle/>
                    <a:p>
                      <a:r>
                        <a:rPr lang="en-US" sz="1600" b="1" dirty="0" smtClean="0"/>
                        <a:t>Backed by</a:t>
                      </a:r>
                      <a:endParaRPr lang="en-US" sz="1600" b="1" dirty="0"/>
                    </a:p>
                  </a:txBody>
                  <a:tcPr anchor="ctr"/>
                </a:tc>
                <a:tc>
                  <a:txBody>
                    <a:bodyPr/>
                    <a:lstStyle/>
                    <a:p>
                      <a:pPr algn="ctr"/>
                      <a:r>
                        <a:rPr lang="en-US" sz="1400" b="1" dirty="0" smtClean="0"/>
                        <a:t>Cache</a:t>
                      </a:r>
                      <a:endParaRPr lang="en-US" sz="1400" b="1" dirty="0"/>
                    </a:p>
                  </a:txBody>
                  <a:tcPr anchor="ctr"/>
                </a:tc>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8423" y="2283230"/>
            <a:ext cx="4313108" cy="2476834"/>
          </a:xfrm>
          <a:prstGeom prst="rect">
            <a:avLst/>
          </a:prstGeom>
        </p:spPr>
      </p:pic>
    </p:spTree>
    <p:extLst>
      <p:ext uri="{BB962C8B-B14F-4D97-AF65-F5344CB8AC3E}">
        <p14:creationId xmlns:p14="http://schemas.microsoft.com/office/powerpoint/2010/main" val="1073932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Performance</a:t>
            </a:r>
            <a:endParaRPr lang="en-US" dirty="0"/>
          </a:p>
        </p:txBody>
      </p:sp>
      <p:sp>
        <p:nvSpPr>
          <p:cNvPr id="3" name="Date Placeholder 2"/>
          <p:cNvSpPr>
            <a:spLocks noGrp="1"/>
          </p:cNvSpPr>
          <p:nvPr>
            <p:ph type="dt" sz="half" idx="10"/>
          </p:nvPr>
        </p:nvSpPr>
        <p:spPr/>
        <p:txBody>
          <a:bodyPr/>
          <a:lstStyle/>
          <a:p>
            <a:r>
              <a:rPr lang="en-US" smtClean="0"/>
              <a:t>BYU CS 345</a:t>
            </a:r>
            <a:endParaRPr lang="en-US"/>
          </a:p>
        </p:txBody>
      </p:sp>
      <p:sp>
        <p:nvSpPr>
          <p:cNvPr id="4" name="Footer Placeholder 3"/>
          <p:cNvSpPr>
            <a:spLocks noGrp="1"/>
          </p:cNvSpPr>
          <p:nvPr>
            <p:ph type="ftr" sz="quarter" idx="11"/>
          </p:nvPr>
        </p:nvSpPr>
        <p:spPr/>
        <p:txBody>
          <a:bodyPr/>
          <a:lstStyle/>
          <a:p>
            <a:r>
              <a:rPr lang="en-US" smtClean="0"/>
              <a:t>OS Overview (Chapter 1)</a:t>
            </a:r>
            <a:endParaRPr lang="en-US"/>
          </a:p>
        </p:txBody>
      </p:sp>
      <p:sp>
        <p:nvSpPr>
          <p:cNvPr id="5" name="Slide Number Placeholder 4"/>
          <p:cNvSpPr>
            <a:spLocks noGrp="1"/>
          </p:cNvSpPr>
          <p:nvPr>
            <p:ph type="sldNum" sz="quarter" idx="12"/>
          </p:nvPr>
        </p:nvSpPr>
        <p:spPr/>
        <p:txBody>
          <a:bodyPr/>
          <a:lstStyle/>
          <a:p>
            <a:fld id="{2509FA94-9366-4614-89A0-C171DDEAB897}" type="slidenum">
              <a:rPr lang="en-US" smtClean="0"/>
              <a:pPr/>
              <a:t>15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000211424"/>
              </p:ext>
            </p:extLst>
          </p:nvPr>
        </p:nvGraphicFramePr>
        <p:xfrm>
          <a:off x="860828" y="1808968"/>
          <a:ext cx="4438673" cy="3997960"/>
        </p:xfrm>
        <a:graphic>
          <a:graphicData uri="http://schemas.openxmlformats.org/drawingml/2006/table">
            <a:tbl>
              <a:tblPr firstRow="1" bandRow="1">
                <a:tableStyleId>{5C22544A-7EE6-4342-B048-85BDC9FD1C3A}</a:tableStyleId>
              </a:tblPr>
              <a:tblGrid>
                <a:gridCol w="2203919"/>
                <a:gridCol w="1117377"/>
                <a:gridCol w="1117377"/>
              </a:tblGrid>
              <a:tr h="370840">
                <a:tc>
                  <a:txBody>
                    <a:bodyPr/>
                    <a:lstStyle/>
                    <a:p>
                      <a:r>
                        <a:rPr lang="en-US" sz="1800" b="1" dirty="0" smtClean="0">
                          <a:solidFill>
                            <a:srgbClr val="0000FF"/>
                          </a:solidFill>
                        </a:rPr>
                        <a:t>Level</a:t>
                      </a:r>
                      <a:endParaRPr lang="en-US" sz="1800" b="1" dirty="0">
                        <a:solidFill>
                          <a:srgbClr val="0000FF"/>
                        </a:solidFill>
                      </a:endParaRPr>
                    </a:p>
                  </a:txBody>
                  <a:tcPr/>
                </a:tc>
                <a:tc>
                  <a:txBody>
                    <a:bodyPr/>
                    <a:lstStyle/>
                    <a:p>
                      <a:pPr algn="ctr"/>
                      <a:r>
                        <a:rPr lang="en-US" sz="1800" b="1" dirty="0" smtClean="0">
                          <a:solidFill>
                            <a:srgbClr val="0000FF"/>
                          </a:solidFill>
                        </a:rPr>
                        <a:t>1</a:t>
                      </a:r>
                      <a:endParaRPr lang="en-US" sz="1800" b="1" dirty="0">
                        <a:solidFill>
                          <a:srgbClr val="0000FF"/>
                        </a:solidFill>
                      </a:endParaRPr>
                    </a:p>
                  </a:txBody>
                  <a:tcPr/>
                </a:tc>
                <a:tc>
                  <a:txBody>
                    <a:bodyPr/>
                    <a:lstStyle/>
                    <a:p>
                      <a:pPr algn="ctr"/>
                      <a:r>
                        <a:rPr lang="en-US" sz="1800" b="1" dirty="0" smtClean="0">
                          <a:solidFill>
                            <a:srgbClr val="0000FF"/>
                          </a:solidFill>
                        </a:rPr>
                        <a:t>2</a:t>
                      </a:r>
                      <a:endParaRPr lang="en-US" sz="1800" b="1" dirty="0">
                        <a:solidFill>
                          <a:srgbClr val="0000FF"/>
                        </a:solidFill>
                      </a:endParaRPr>
                    </a:p>
                  </a:txBody>
                  <a:tcPr/>
                </a:tc>
              </a:tr>
              <a:tr h="457200">
                <a:tc>
                  <a:txBody>
                    <a:bodyPr/>
                    <a:lstStyle/>
                    <a:p>
                      <a:r>
                        <a:rPr lang="en-US" sz="1600" b="1" dirty="0" smtClean="0"/>
                        <a:t>Name</a:t>
                      </a:r>
                      <a:endParaRPr lang="en-US" sz="1600" b="1" dirty="0"/>
                    </a:p>
                  </a:txBody>
                  <a:tcPr anchor="ctr"/>
                </a:tc>
                <a:tc>
                  <a:txBody>
                    <a:bodyPr/>
                    <a:lstStyle/>
                    <a:p>
                      <a:pPr algn="ctr"/>
                      <a:r>
                        <a:rPr lang="en-US" sz="1200" b="1" dirty="0" smtClean="0"/>
                        <a:t>Registers</a:t>
                      </a:r>
                      <a:endParaRPr lang="en-US" sz="1200" b="1" dirty="0"/>
                    </a:p>
                  </a:txBody>
                  <a:tcPr anchor="ctr"/>
                </a:tc>
                <a:tc>
                  <a:txBody>
                    <a:bodyPr/>
                    <a:lstStyle/>
                    <a:p>
                      <a:pPr algn="ctr"/>
                      <a:r>
                        <a:rPr lang="en-US" sz="1200" b="1" dirty="0" smtClean="0"/>
                        <a:t>Cache</a:t>
                      </a:r>
                      <a:endParaRPr lang="en-US" sz="1200" b="1" dirty="0"/>
                    </a:p>
                  </a:txBody>
                  <a:tcPr anchor="ctr"/>
                </a:tc>
              </a:tr>
              <a:tr h="457200">
                <a:tc>
                  <a:txBody>
                    <a:bodyPr/>
                    <a:lstStyle/>
                    <a:p>
                      <a:r>
                        <a:rPr lang="en-US" sz="1600" b="1" dirty="0" smtClean="0"/>
                        <a:t>Typical Size</a:t>
                      </a:r>
                      <a:endParaRPr lang="en-US" sz="1600" b="1" dirty="0"/>
                    </a:p>
                  </a:txBody>
                  <a:tcPr anchor="ctr"/>
                </a:tc>
                <a:tc>
                  <a:txBody>
                    <a:bodyPr/>
                    <a:lstStyle/>
                    <a:p>
                      <a:pPr algn="ctr"/>
                      <a:r>
                        <a:rPr lang="en-US" sz="1400" b="1" dirty="0" smtClean="0"/>
                        <a:t>&lt; 1KB</a:t>
                      </a:r>
                      <a:endParaRPr lang="en-US" sz="1400" b="1" dirty="0"/>
                    </a:p>
                  </a:txBody>
                  <a:tcPr anchor="ctr"/>
                </a:tc>
                <a:tc>
                  <a:txBody>
                    <a:bodyPr/>
                    <a:lstStyle/>
                    <a:p>
                      <a:pPr algn="ctr"/>
                      <a:r>
                        <a:rPr lang="en-US" sz="1400" b="1" dirty="0" smtClean="0"/>
                        <a:t>&lt; 16MB</a:t>
                      </a:r>
                      <a:endParaRPr lang="en-US" sz="1400" b="1" dirty="0"/>
                    </a:p>
                  </a:txBody>
                  <a:tcPr anchor="ctr"/>
                </a:tc>
              </a:tr>
              <a:tr h="457200">
                <a:tc>
                  <a:txBody>
                    <a:bodyPr/>
                    <a:lstStyle/>
                    <a:p>
                      <a:r>
                        <a:rPr lang="en-US" sz="1600" b="1" dirty="0" smtClean="0"/>
                        <a:t>Implementation</a:t>
                      </a:r>
                    </a:p>
                    <a:p>
                      <a:r>
                        <a:rPr lang="en-US" sz="1600" b="1" dirty="0" smtClean="0"/>
                        <a:t>Technology</a:t>
                      </a:r>
                      <a:endParaRPr lang="en-US" sz="1600" b="1" dirty="0"/>
                    </a:p>
                  </a:txBody>
                  <a:tcPr anchor="ctr"/>
                </a:tc>
                <a:tc>
                  <a:txBody>
                    <a:bodyPr/>
                    <a:lstStyle/>
                    <a:p>
                      <a:pPr algn="ctr"/>
                      <a:r>
                        <a:rPr lang="en-US" sz="1200" b="1" dirty="0" smtClean="0"/>
                        <a:t>Custom memory w/multiple ports CMOS</a:t>
                      </a:r>
                      <a:endParaRPr lang="en-US" sz="1200" b="1" dirty="0"/>
                    </a:p>
                  </a:txBody>
                  <a:tcPr anchor="ctr"/>
                </a:tc>
                <a:tc>
                  <a:txBody>
                    <a:bodyPr/>
                    <a:lstStyle/>
                    <a:p>
                      <a:pPr algn="ctr"/>
                      <a:r>
                        <a:rPr lang="en-US" sz="1200" b="1" dirty="0" smtClean="0"/>
                        <a:t>On-chip CMOS RAM</a:t>
                      </a:r>
                      <a:endParaRPr lang="en-US" sz="1200" b="1" dirty="0"/>
                    </a:p>
                  </a:txBody>
                  <a:tcPr anchor="ctr"/>
                </a:tc>
              </a:tr>
              <a:tr h="457200">
                <a:tc>
                  <a:txBody>
                    <a:bodyPr/>
                    <a:lstStyle/>
                    <a:p>
                      <a:r>
                        <a:rPr lang="en-US" sz="1600" b="1" dirty="0" smtClean="0"/>
                        <a:t>Access time (ns)</a:t>
                      </a:r>
                      <a:endParaRPr lang="en-US" sz="1600" b="1" dirty="0"/>
                    </a:p>
                  </a:txBody>
                  <a:tcPr anchor="ctr"/>
                </a:tc>
                <a:tc>
                  <a:txBody>
                    <a:bodyPr/>
                    <a:lstStyle/>
                    <a:p>
                      <a:pPr algn="ctr"/>
                      <a:r>
                        <a:rPr lang="en-US" sz="1400" b="1" dirty="0" smtClean="0"/>
                        <a:t>0.25-0.5</a:t>
                      </a:r>
                      <a:endParaRPr lang="en-US" sz="1400" b="1" dirty="0"/>
                    </a:p>
                  </a:txBody>
                  <a:tcPr anchor="ctr"/>
                </a:tc>
                <a:tc>
                  <a:txBody>
                    <a:bodyPr/>
                    <a:lstStyle/>
                    <a:p>
                      <a:pPr algn="ctr"/>
                      <a:r>
                        <a:rPr lang="en-US" sz="1400" b="1" dirty="0" smtClean="0"/>
                        <a:t>0.5-25</a:t>
                      </a:r>
                      <a:endParaRPr lang="en-US" sz="1400" b="1" dirty="0"/>
                    </a:p>
                  </a:txBody>
                  <a:tcPr anchor="ctr"/>
                </a:tc>
              </a:tr>
              <a:tr h="457200">
                <a:tc>
                  <a:txBody>
                    <a:bodyPr/>
                    <a:lstStyle/>
                    <a:p>
                      <a:r>
                        <a:rPr lang="en-US" sz="1600" b="1" dirty="0" smtClean="0"/>
                        <a:t>Bandwidth (MB/sec)</a:t>
                      </a:r>
                      <a:endParaRPr lang="en-US" sz="1600" b="1" dirty="0"/>
                    </a:p>
                  </a:txBody>
                  <a:tcPr anchor="ctr"/>
                </a:tc>
                <a:tc>
                  <a:txBody>
                    <a:bodyPr/>
                    <a:lstStyle/>
                    <a:p>
                      <a:pPr algn="ctr"/>
                      <a:r>
                        <a:rPr lang="en-US" sz="1400" b="1" dirty="0" smtClean="0"/>
                        <a:t>20,000-100,000</a:t>
                      </a:r>
                      <a:endParaRPr lang="en-US" sz="1400" b="1" dirty="0"/>
                    </a:p>
                  </a:txBody>
                  <a:tcPr anchor="ctr"/>
                </a:tc>
                <a:tc>
                  <a:txBody>
                    <a:bodyPr/>
                    <a:lstStyle/>
                    <a:p>
                      <a:pPr algn="ctr"/>
                      <a:r>
                        <a:rPr lang="en-US" sz="1400" b="1" dirty="0" smtClean="0"/>
                        <a:t>5,000-10,000</a:t>
                      </a:r>
                      <a:endParaRPr lang="en-US" sz="1400" b="1" dirty="0"/>
                    </a:p>
                  </a:txBody>
                  <a:tcPr anchor="ctr"/>
                </a:tc>
              </a:tr>
              <a:tr h="457200">
                <a:tc>
                  <a:txBody>
                    <a:bodyPr/>
                    <a:lstStyle/>
                    <a:p>
                      <a:r>
                        <a:rPr lang="en-US" sz="1600" b="1" dirty="0" smtClean="0"/>
                        <a:t>Managed by</a:t>
                      </a:r>
                      <a:endParaRPr lang="en-US" sz="1600" b="1" dirty="0"/>
                    </a:p>
                  </a:txBody>
                  <a:tcPr anchor="ctr"/>
                </a:tc>
                <a:tc>
                  <a:txBody>
                    <a:bodyPr/>
                    <a:lstStyle/>
                    <a:p>
                      <a:pPr algn="ctr"/>
                      <a:r>
                        <a:rPr lang="en-US" sz="1400" b="1" dirty="0" smtClean="0"/>
                        <a:t>Compiler</a:t>
                      </a:r>
                      <a:endParaRPr lang="en-US" sz="1400" b="1" dirty="0"/>
                    </a:p>
                  </a:txBody>
                  <a:tcPr anchor="ctr"/>
                </a:tc>
                <a:tc>
                  <a:txBody>
                    <a:bodyPr/>
                    <a:lstStyle/>
                    <a:p>
                      <a:pPr algn="ctr"/>
                      <a:r>
                        <a:rPr lang="en-US" sz="1400" b="1" dirty="0" smtClean="0"/>
                        <a:t>Hardware</a:t>
                      </a:r>
                      <a:endParaRPr lang="en-US" sz="1400" b="1" dirty="0"/>
                    </a:p>
                  </a:txBody>
                  <a:tcPr anchor="ctr"/>
                </a:tc>
              </a:tr>
              <a:tr h="457200">
                <a:tc>
                  <a:txBody>
                    <a:bodyPr/>
                    <a:lstStyle/>
                    <a:p>
                      <a:r>
                        <a:rPr lang="en-US" sz="1600" b="1" dirty="0" smtClean="0"/>
                        <a:t>Backed by</a:t>
                      </a:r>
                      <a:endParaRPr lang="en-US" sz="1600" b="1" dirty="0"/>
                    </a:p>
                  </a:txBody>
                  <a:tcPr anchor="ctr"/>
                </a:tc>
                <a:tc>
                  <a:txBody>
                    <a:bodyPr/>
                    <a:lstStyle/>
                    <a:p>
                      <a:pPr algn="ctr"/>
                      <a:r>
                        <a:rPr lang="en-US" sz="1400" b="1" dirty="0" smtClean="0"/>
                        <a:t>Cache</a:t>
                      </a:r>
                      <a:endParaRPr lang="en-US" sz="1400" b="1" dirty="0"/>
                    </a:p>
                  </a:txBody>
                  <a:tcPr anchor="ctr"/>
                </a:tc>
                <a:tc>
                  <a:txBody>
                    <a:bodyPr/>
                    <a:lstStyle/>
                    <a:p>
                      <a:pPr algn="ctr"/>
                      <a:r>
                        <a:rPr lang="en-US" sz="1400" b="1" dirty="0" smtClean="0"/>
                        <a:t>Main</a:t>
                      </a:r>
                      <a:endParaRPr lang="en-US" sz="1400" b="1" dirty="0"/>
                    </a:p>
                  </a:txBody>
                  <a:tcPr anchor="ctr"/>
                </a:tc>
              </a:tr>
            </a:tbl>
          </a:graphicData>
        </a:graphic>
      </p:graphicFrame>
    </p:spTree>
    <p:extLst>
      <p:ext uri="{BB962C8B-B14F-4D97-AF65-F5344CB8AC3E}">
        <p14:creationId xmlns:p14="http://schemas.microsoft.com/office/powerpoint/2010/main" val="300233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Performance</a:t>
            </a:r>
            <a:endParaRPr lang="en-US" dirty="0"/>
          </a:p>
        </p:txBody>
      </p:sp>
      <p:sp>
        <p:nvSpPr>
          <p:cNvPr id="3" name="Date Placeholder 2"/>
          <p:cNvSpPr>
            <a:spLocks noGrp="1"/>
          </p:cNvSpPr>
          <p:nvPr>
            <p:ph type="dt" sz="half" idx="10"/>
          </p:nvPr>
        </p:nvSpPr>
        <p:spPr/>
        <p:txBody>
          <a:bodyPr/>
          <a:lstStyle/>
          <a:p>
            <a:r>
              <a:rPr lang="en-US" smtClean="0"/>
              <a:t>BYU CS 345</a:t>
            </a:r>
            <a:endParaRPr lang="en-US"/>
          </a:p>
        </p:txBody>
      </p:sp>
      <p:sp>
        <p:nvSpPr>
          <p:cNvPr id="4" name="Footer Placeholder 3"/>
          <p:cNvSpPr>
            <a:spLocks noGrp="1"/>
          </p:cNvSpPr>
          <p:nvPr>
            <p:ph type="ftr" sz="quarter" idx="11"/>
          </p:nvPr>
        </p:nvSpPr>
        <p:spPr/>
        <p:txBody>
          <a:bodyPr/>
          <a:lstStyle/>
          <a:p>
            <a:r>
              <a:rPr lang="en-US" smtClean="0"/>
              <a:t>OS Overview (Chapter 1)</a:t>
            </a:r>
            <a:endParaRPr lang="en-US"/>
          </a:p>
        </p:txBody>
      </p:sp>
      <p:sp>
        <p:nvSpPr>
          <p:cNvPr id="5" name="Slide Number Placeholder 4"/>
          <p:cNvSpPr>
            <a:spLocks noGrp="1"/>
          </p:cNvSpPr>
          <p:nvPr>
            <p:ph type="sldNum" sz="quarter" idx="12"/>
          </p:nvPr>
        </p:nvSpPr>
        <p:spPr/>
        <p:txBody>
          <a:bodyPr/>
          <a:lstStyle/>
          <a:p>
            <a:fld id="{2509FA94-9366-4614-89A0-C171DDEAB897}" type="slidenum">
              <a:rPr lang="en-US" smtClean="0"/>
              <a:pPr/>
              <a:t>16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23815228"/>
              </p:ext>
            </p:extLst>
          </p:nvPr>
        </p:nvGraphicFramePr>
        <p:xfrm>
          <a:off x="860828" y="1808968"/>
          <a:ext cx="5556050" cy="3997960"/>
        </p:xfrm>
        <a:graphic>
          <a:graphicData uri="http://schemas.openxmlformats.org/drawingml/2006/table">
            <a:tbl>
              <a:tblPr firstRow="1" bandRow="1">
                <a:tableStyleId>{5C22544A-7EE6-4342-B048-85BDC9FD1C3A}</a:tableStyleId>
              </a:tblPr>
              <a:tblGrid>
                <a:gridCol w="2203919"/>
                <a:gridCol w="1117377"/>
                <a:gridCol w="1117377"/>
                <a:gridCol w="1117377"/>
              </a:tblGrid>
              <a:tr h="370840">
                <a:tc>
                  <a:txBody>
                    <a:bodyPr/>
                    <a:lstStyle/>
                    <a:p>
                      <a:r>
                        <a:rPr lang="en-US" sz="1800" b="1" dirty="0" smtClean="0">
                          <a:solidFill>
                            <a:srgbClr val="0000FF"/>
                          </a:solidFill>
                        </a:rPr>
                        <a:t>Level</a:t>
                      </a:r>
                      <a:endParaRPr lang="en-US" sz="1800" b="1" dirty="0">
                        <a:solidFill>
                          <a:srgbClr val="0000FF"/>
                        </a:solidFill>
                      </a:endParaRPr>
                    </a:p>
                  </a:txBody>
                  <a:tcPr/>
                </a:tc>
                <a:tc>
                  <a:txBody>
                    <a:bodyPr/>
                    <a:lstStyle/>
                    <a:p>
                      <a:pPr algn="ctr"/>
                      <a:r>
                        <a:rPr lang="en-US" sz="1800" b="1" dirty="0" smtClean="0">
                          <a:solidFill>
                            <a:srgbClr val="0000FF"/>
                          </a:solidFill>
                        </a:rPr>
                        <a:t>1</a:t>
                      </a:r>
                      <a:endParaRPr lang="en-US" sz="1800" b="1" dirty="0">
                        <a:solidFill>
                          <a:srgbClr val="0000FF"/>
                        </a:solidFill>
                      </a:endParaRPr>
                    </a:p>
                  </a:txBody>
                  <a:tcPr/>
                </a:tc>
                <a:tc>
                  <a:txBody>
                    <a:bodyPr/>
                    <a:lstStyle/>
                    <a:p>
                      <a:pPr algn="ctr"/>
                      <a:r>
                        <a:rPr lang="en-US" sz="1800" b="1" dirty="0" smtClean="0">
                          <a:solidFill>
                            <a:srgbClr val="0000FF"/>
                          </a:solidFill>
                        </a:rPr>
                        <a:t>2</a:t>
                      </a:r>
                      <a:endParaRPr lang="en-US" sz="1800" b="1" dirty="0">
                        <a:solidFill>
                          <a:srgbClr val="0000FF"/>
                        </a:solidFill>
                      </a:endParaRPr>
                    </a:p>
                  </a:txBody>
                  <a:tcPr/>
                </a:tc>
                <a:tc>
                  <a:txBody>
                    <a:bodyPr/>
                    <a:lstStyle/>
                    <a:p>
                      <a:pPr algn="ctr"/>
                      <a:r>
                        <a:rPr lang="en-US" sz="1800" b="1" dirty="0" smtClean="0">
                          <a:solidFill>
                            <a:srgbClr val="0000FF"/>
                          </a:solidFill>
                        </a:rPr>
                        <a:t>3</a:t>
                      </a:r>
                      <a:endParaRPr lang="en-US" sz="1800" b="1" dirty="0">
                        <a:solidFill>
                          <a:srgbClr val="0000FF"/>
                        </a:solidFill>
                      </a:endParaRPr>
                    </a:p>
                  </a:txBody>
                  <a:tcPr/>
                </a:tc>
              </a:tr>
              <a:tr h="457200">
                <a:tc>
                  <a:txBody>
                    <a:bodyPr/>
                    <a:lstStyle/>
                    <a:p>
                      <a:r>
                        <a:rPr lang="en-US" sz="1600" b="1" dirty="0" smtClean="0"/>
                        <a:t>Name</a:t>
                      </a:r>
                      <a:endParaRPr lang="en-US" sz="1600" b="1" dirty="0"/>
                    </a:p>
                  </a:txBody>
                  <a:tcPr anchor="ctr"/>
                </a:tc>
                <a:tc>
                  <a:txBody>
                    <a:bodyPr/>
                    <a:lstStyle/>
                    <a:p>
                      <a:pPr algn="ctr"/>
                      <a:r>
                        <a:rPr lang="en-US" sz="1200" b="1" dirty="0" smtClean="0"/>
                        <a:t>Registers</a:t>
                      </a:r>
                      <a:endParaRPr lang="en-US" sz="1200" b="1" dirty="0"/>
                    </a:p>
                  </a:txBody>
                  <a:tcPr anchor="ctr"/>
                </a:tc>
                <a:tc>
                  <a:txBody>
                    <a:bodyPr/>
                    <a:lstStyle/>
                    <a:p>
                      <a:pPr algn="ctr"/>
                      <a:r>
                        <a:rPr lang="en-US" sz="1200" b="1" dirty="0" smtClean="0"/>
                        <a:t>Cache</a:t>
                      </a:r>
                      <a:endParaRPr lang="en-US" sz="1200" b="1" dirty="0"/>
                    </a:p>
                  </a:txBody>
                  <a:tcPr anchor="ctr"/>
                </a:tc>
                <a:tc>
                  <a:txBody>
                    <a:bodyPr/>
                    <a:lstStyle/>
                    <a:p>
                      <a:pPr algn="ctr"/>
                      <a:r>
                        <a:rPr lang="en-US" sz="1200" b="1" dirty="0" smtClean="0"/>
                        <a:t>Main</a:t>
                      </a:r>
                      <a:r>
                        <a:rPr lang="en-US" sz="1200" b="1" baseline="0" dirty="0" smtClean="0"/>
                        <a:t> memory</a:t>
                      </a:r>
                      <a:endParaRPr lang="en-US" sz="1200" b="1" dirty="0"/>
                    </a:p>
                  </a:txBody>
                  <a:tcPr anchor="ctr"/>
                </a:tc>
              </a:tr>
              <a:tr h="457200">
                <a:tc>
                  <a:txBody>
                    <a:bodyPr/>
                    <a:lstStyle/>
                    <a:p>
                      <a:r>
                        <a:rPr lang="en-US" sz="1600" b="1" dirty="0" smtClean="0"/>
                        <a:t>Typical Size</a:t>
                      </a:r>
                      <a:endParaRPr lang="en-US" sz="1600" b="1" dirty="0"/>
                    </a:p>
                  </a:txBody>
                  <a:tcPr anchor="ctr"/>
                </a:tc>
                <a:tc>
                  <a:txBody>
                    <a:bodyPr/>
                    <a:lstStyle/>
                    <a:p>
                      <a:pPr algn="ctr"/>
                      <a:r>
                        <a:rPr lang="en-US" sz="1400" b="1" dirty="0" smtClean="0"/>
                        <a:t>&lt; 1KB</a:t>
                      </a:r>
                      <a:endParaRPr lang="en-US" sz="1400" b="1" dirty="0"/>
                    </a:p>
                  </a:txBody>
                  <a:tcPr anchor="ctr"/>
                </a:tc>
                <a:tc>
                  <a:txBody>
                    <a:bodyPr/>
                    <a:lstStyle/>
                    <a:p>
                      <a:pPr algn="ctr"/>
                      <a:r>
                        <a:rPr lang="en-US" sz="1400" b="1" dirty="0" smtClean="0"/>
                        <a:t>&lt; 16MB</a:t>
                      </a:r>
                      <a:endParaRPr lang="en-US" sz="1400" b="1" dirty="0"/>
                    </a:p>
                  </a:txBody>
                  <a:tcPr anchor="ctr"/>
                </a:tc>
                <a:tc>
                  <a:txBody>
                    <a:bodyPr/>
                    <a:lstStyle/>
                    <a:p>
                      <a:pPr algn="ctr"/>
                      <a:r>
                        <a:rPr lang="en-US" sz="1400" b="1" dirty="0" smtClean="0"/>
                        <a:t>&lt;64GB</a:t>
                      </a:r>
                      <a:endParaRPr lang="en-US" sz="1400" b="1" dirty="0"/>
                    </a:p>
                  </a:txBody>
                  <a:tcPr anchor="ctr"/>
                </a:tc>
              </a:tr>
              <a:tr h="457200">
                <a:tc>
                  <a:txBody>
                    <a:bodyPr/>
                    <a:lstStyle/>
                    <a:p>
                      <a:r>
                        <a:rPr lang="en-US" sz="1600" b="1" dirty="0" smtClean="0"/>
                        <a:t>Implementation</a:t>
                      </a:r>
                    </a:p>
                    <a:p>
                      <a:r>
                        <a:rPr lang="en-US" sz="1600" b="1" dirty="0" smtClean="0"/>
                        <a:t>Technology</a:t>
                      </a:r>
                      <a:endParaRPr lang="en-US" sz="1600" b="1" dirty="0"/>
                    </a:p>
                  </a:txBody>
                  <a:tcPr anchor="ctr"/>
                </a:tc>
                <a:tc>
                  <a:txBody>
                    <a:bodyPr/>
                    <a:lstStyle/>
                    <a:p>
                      <a:pPr algn="ctr"/>
                      <a:r>
                        <a:rPr lang="en-US" sz="1200" b="1" dirty="0" smtClean="0"/>
                        <a:t>Custom memory w/multiple ports CMOS</a:t>
                      </a:r>
                      <a:endParaRPr lang="en-US" sz="1200" b="1" dirty="0"/>
                    </a:p>
                  </a:txBody>
                  <a:tcPr anchor="ctr"/>
                </a:tc>
                <a:tc>
                  <a:txBody>
                    <a:bodyPr/>
                    <a:lstStyle/>
                    <a:p>
                      <a:pPr algn="ctr"/>
                      <a:r>
                        <a:rPr lang="en-US" sz="1200" b="1" dirty="0" smtClean="0"/>
                        <a:t>On-chip CMOS RAM</a:t>
                      </a:r>
                      <a:endParaRPr lang="en-US" sz="1200" b="1" dirty="0"/>
                    </a:p>
                  </a:txBody>
                  <a:tcPr anchor="ctr"/>
                </a:tc>
                <a:tc>
                  <a:txBody>
                    <a:bodyPr/>
                    <a:lstStyle/>
                    <a:p>
                      <a:pPr algn="ctr"/>
                      <a:r>
                        <a:rPr lang="en-US" sz="1200" b="1" dirty="0" smtClean="0"/>
                        <a:t>CMOS SRAM</a:t>
                      </a:r>
                      <a:endParaRPr lang="en-US" sz="1200" b="1" dirty="0"/>
                    </a:p>
                  </a:txBody>
                  <a:tcPr anchor="ctr"/>
                </a:tc>
              </a:tr>
              <a:tr h="457200">
                <a:tc>
                  <a:txBody>
                    <a:bodyPr/>
                    <a:lstStyle/>
                    <a:p>
                      <a:r>
                        <a:rPr lang="en-US" sz="1600" b="1" dirty="0" smtClean="0"/>
                        <a:t>Access time (ns)</a:t>
                      </a:r>
                      <a:endParaRPr lang="en-US" sz="1600" b="1" dirty="0"/>
                    </a:p>
                  </a:txBody>
                  <a:tcPr anchor="ctr"/>
                </a:tc>
                <a:tc>
                  <a:txBody>
                    <a:bodyPr/>
                    <a:lstStyle/>
                    <a:p>
                      <a:pPr algn="ctr"/>
                      <a:r>
                        <a:rPr lang="en-US" sz="1400" b="1" dirty="0" smtClean="0"/>
                        <a:t>0.25-0.5</a:t>
                      </a:r>
                      <a:endParaRPr lang="en-US" sz="1400" b="1" dirty="0"/>
                    </a:p>
                  </a:txBody>
                  <a:tcPr anchor="ctr"/>
                </a:tc>
                <a:tc>
                  <a:txBody>
                    <a:bodyPr/>
                    <a:lstStyle/>
                    <a:p>
                      <a:pPr algn="ctr"/>
                      <a:r>
                        <a:rPr lang="en-US" sz="1400" b="1" dirty="0" smtClean="0"/>
                        <a:t>0.5-25</a:t>
                      </a:r>
                      <a:endParaRPr lang="en-US" sz="1400" b="1" dirty="0"/>
                    </a:p>
                  </a:txBody>
                  <a:tcPr anchor="ctr"/>
                </a:tc>
                <a:tc>
                  <a:txBody>
                    <a:bodyPr/>
                    <a:lstStyle/>
                    <a:p>
                      <a:pPr algn="ctr"/>
                      <a:r>
                        <a:rPr lang="en-US" sz="1400" b="1" dirty="0" smtClean="0"/>
                        <a:t>80-250</a:t>
                      </a:r>
                      <a:endParaRPr lang="en-US" sz="1400" b="1" dirty="0"/>
                    </a:p>
                  </a:txBody>
                  <a:tcPr anchor="ctr"/>
                </a:tc>
              </a:tr>
              <a:tr h="457200">
                <a:tc>
                  <a:txBody>
                    <a:bodyPr/>
                    <a:lstStyle/>
                    <a:p>
                      <a:r>
                        <a:rPr lang="en-US" sz="1600" b="1" dirty="0" smtClean="0"/>
                        <a:t>Bandwidth (MB/sec)</a:t>
                      </a:r>
                      <a:endParaRPr lang="en-US" sz="1600" b="1" dirty="0"/>
                    </a:p>
                  </a:txBody>
                  <a:tcPr anchor="ctr"/>
                </a:tc>
                <a:tc>
                  <a:txBody>
                    <a:bodyPr/>
                    <a:lstStyle/>
                    <a:p>
                      <a:pPr algn="ctr"/>
                      <a:r>
                        <a:rPr lang="en-US" sz="1400" b="1" dirty="0" smtClean="0"/>
                        <a:t>20,000-100,000</a:t>
                      </a:r>
                      <a:endParaRPr lang="en-US" sz="1400" b="1" dirty="0"/>
                    </a:p>
                  </a:txBody>
                  <a:tcPr anchor="ctr"/>
                </a:tc>
                <a:tc>
                  <a:txBody>
                    <a:bodyPr/>
                    <a:lstStyle/>
                    <a:p>
                      <a:pPr algn="ctr"/>
                      <a:r>
                        <a:rPr lang="en-US" sz="1400" b="1" dirty="0" smtClean="0"/>
                        <a:t>5,000-10,000</a:t>
                      </a:r>
                      <a:endParaRPr lang="en-US" sz="1400" b="1" dirty="0"/>
                    </a:p>
                  </a:txBody>
                  <a:tcPr anchor="ctr"/>
                </a:tc>
                <a:tc>
                  <a:txBody>
                    <a:bodyPr/>
                    <a:lstStyle/>
                    <a:p>
                      <a:pPr algn="ctr"/>
                      <a:r>
                        <a:rPr lang="en-US" sz="1400" b="1" dirty="0" smtClean="0"/>
                        <a:t>1,000-5,000</a:t>
                      </a:r>
                      <a:endParaRPr lang="en-US" sz="1400" b="1" dirty="0"/>
                    </a:p>
                  </a:txBody>
                  <a:tcPr anchor="ctr"/>
                </a:tc>
              </a:tr>
              <a:tr h="457200">
                <a:tc>
                  <a:txBody>
                    <a:bodyPr/>
                    <a:lstStyle/>
                    <a:p>
                      <a:r>
                        <a:rPr lang="en-US" sz="1600" b="1" dirty="0" smtClean="0"/>
                        <a:t>Managed by</a:t>
                      </a:r>
                      <a:endParaRPr lang="en-US" sz="1600" b="1" dirty="0"/>
                    </a:p>
                  </a:txBody>
                  <a:tcPr anchor="ctr"/>
                </a:tc>
                <a:tc>
                  <a:txBody>
                    <a:bodyPr/>
                    <a:lstStyle/>
                    <a:p>
                      <a:pPr algn="ctr"/>
                      <a:r>
                        <a:rPr lang="en-US" sz="1400" b="1" dirty="0" smtClean="0"/>
                        <a:t>Compiler</a:t>
                      </a:r>
                      <a:endParaRPr lang="en-US" sz="1400" b="1" dirty="0"/>
                    </a:p>
                  </a:txBody>
                  <a:tcPr anchor="ctr"/>
                </a:tc>
                <a:tc>
                  <a:txBody>
                    <a:bodyPr/>
                    <a:lstStyle/>
                    <a:p>
                      <a:pPr algn="ctr"/>
                      <a:r>
                        <a:rPr lang="en-US" sz="1400" b="1" dirty="0" smtClean="0"/>
                        <a:t>Hardware</a:t>
                      </a:r>
                      <a:endParaRPr lang="en-US" sz="1400" b="1" dirty="0"/>
                    </a:p>
                  </a:txBody>
                  <a:tcPr anchor="ctr"/>
                </a:tc>
                <a:tc>
                  <a:txBody>
                    <a:bodyPr/>
                    <a:lstStyle/>
                    <a:p>
                      <a:pPr algn="ctr"/>
                      <a:r>
                        <a:rPr lang="en-US" sz="1400" b="1" dirty="0" smtClean="0"/>
                        <a:t>OS</a:t>
                      </a:r>
                      <a:endParaRPr lang="en-US" sz="1400" b="1" dirty="0"/>
                    </a:p>
                  </a:txBody>
                  <a:tcPr anchor="ctr"/>
                </a:tc>
              </a:tr>
              <a:tr h="457200">
                <a:tc>
                  <a:txBody>
                    <a:bodyPr/>
                    <a:lstStyle/>
                    <a:p>
                      <a:r>
                        <a:rPr lang="en-US" sz="1600" b="1" dirty="0" smtClean="0"/>
                        <a:t>Backed by</a:t>
                      </a:r>
                      <a:endParaRPr lang="en-US" sz="1600" b="1" dirty="0"/>
                    </a:p>
                  </a:txBody>
                  <a:tcPr anchor="ctr"/>
                </a:tc>
                <a:tc>
                  <a:txBody>
                    <a:bodyPr/>
                    <a:lstStyle/>
                    <a:p>
                      <a:pPr algn="ctr"/>
                      <a:r>
                        <a:rPr lang="en-US" sz="1400" b="1" dirty="0" smtClean="0"/>
                        <a:t>Cache</a:t>
                      </a:r>
                      <a:endParaRPr lang="en-US" sz="1400" b="1" dirty="0"/>
                    </a:p>
                  </a:txBody>
                  <a:tcPr anchor="ctr"/>
                </a:tc>
                <a:tc>
                  <a:txBody>
                    <a:bodyPr/>
                    <a:lstStyle/>
                    <a:p>
                      <a:pPr algn="ctr"/>
                      <a:r>
                        <a:rPr lang="en-US" sz="1400" b="1" dirty="0" smtClean="0"/>
                        <a:t>Main</a:t>
                      </a:r>
                      <a:endParaRPr lang="en-US" sz="1400" b="1" dirty="0"/>
                    </a:p>
                  </a:txBody>
                  <a:tcPr anchor="ctr"/>
                </a:tc>
                <a:tc>
                  <a:txBody>
                    <a:bodyPr/>
                    <a:lstStyle/>
                    <a:p>
                      <a:pPr algn="ctr"/>
                      <a:r>
                        <a:rPr lang="en-US" sz="1400" b="1" dirty="0" smtClean="0"/>
                        <a:t>Disk</a:t>
                      </a:r>
                      <a:endParaRPr lang="en-US" sz="1400" b="1" dirty="0"/>
                    </a:p>
                  </a:txBody>
                  <a:tcPr anchor="ctr"/>
                </a:tc>
              </a:tr>
            </a:tbl>
          </a:graphicData>
        </a:graphic>
      </p:graphicFrame>
    </p:spTree>
    <p:extLst>
      <p:ext uri="{BB962C8B-B14F-4D97-AF65-F5344CB8AC3E}">
        <p14:creationId xmlns:p14="http://schemas.microsoft.com/office/powerpoint/2010/main" val="285577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Performance</a:t>
            </a:r>
            <a:endParaRPr lang="en-US" dirty="0"/>
          </a:p>
        </p:txBody>
      </p:sp>
      <p:sp>
        <p:nvSpPr>
          <p:cNvPr id="3" name="Date Placeholder 2"/>
          <p:cNvSpPr>
            <a:spLocks noGrp="1"/>
          </p:cNvSpPr>
          <p:nvPr>
            <p:ph type="dt" sz="half" idx="10"/>
          </p:nvPr>
        </p:nvSpPr>
        <p:spPr/>
        <p:txBody>
          <a:bodyPr/>
          <a:lstStyle/>
          <a:p>
            <a:r>
              <a:rPr lang="en-US" smtClean="0"/>
              <a:t>BYU CS 345</a:t>
            </a:r>
            <a:endParaRPr lang="en-US"/>
          </a:p>
        </p:txBody>
      </p:sp>
      <p:sp>
        <p:nvSpPr>
          <p:cNvPr id="4" name="Footer Placeholder 3"/>
          <p:cNvSpPr>
            <a:spLocks noGrp="1"/>
          </p:cNvSpPr>
          <p:nvPr>
            <p:ph type="ftr" sz="quarter" idx="11"/>
          </p:nvPr>
        </p:nvSpPr>
        <p:spPr/>
        <p:txBody>
          <a:bodyPr/>
          <a:lstStyle/>
          <a:p>
            <a:r>
              <a:rPr lang="en-US" smtClean="0"/>
              <a:t>OS Overview (Chapter 1)</a:t>
            </a:r>
            <a:endParaRPr lang="en-US"/>
          </a:p>
        </p:txBody>
      </p:sp>
      <p:sp>
        <p:nvSpPr>
          <p:cNvPr id="5" name="Slide Number Placeholder 4"/>
          <p:cNvSpPr>
            <a:spLocks noGrp="1"/>
          </p:cNvSpPr>
          <p:nvPr>
            <p:ph type="sldNum" sz="quarter" idx="12"/>
          </p:nvPr>
        </p:nvSpPr>
        <p:spPr/>
        <p:txBody>
          <a:bodyPr/>
          <a:lstStyle/>
          <a:p>
            <a:fld id="{2509FA94-9366-4614-89A0-C171DDEAB897}" type="slidenum">
              <a:rPr lang="en-US" smtClean="0"/>
              <a:pPr/>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11950767"/>
              </p:ext>
            </p:extLst>
          </p:nvPr>
        </p:nvGraphicFramePr>
        <p:xfrm>
          <a:off x="860828" y="1808968"/>
          <a:ext cx="6673427" cy="4058920"/>
        </p:xfrm>
        <a:graphic>
          <a:graphicData uri="http://schemas.openxmlformats.org/drawingml/2006/table">
            <a:tbl>
              <a:tblPr firstRow="1" bandRow="1">
                <a:tableStyleId>{5C22544A-7EE6-4342-B048-85BDC9FD1C3A}</a:tableStyleId>
              </a:tblPr>
              <a:tblGrid>
                <a:gridCol w="2203919"/>
                <a:gridCol w="1117377"/>
                <a:gridCol w="1117377"/>
                <a:gridCol w="1117377"/>
                <a:gridCol w="1117377"/>
              </a:tblGrid>
              <a:tr h="370840">
                <a:tc>
                  <a:txBody>
                    <a:bodyPr/>
                    <a:lstStyle/>
                    <a:p>
                      <a:r>
                        <a:rPr lang="en-US" sz="1800" b="1" dirty="0" smtClean="0">
                          <a:solidFill>
                            <a:srgbClr val="0000FF"/>
                          </a:solidFill>
                        </a:rPr>
                        <a:t>Level</a:t>
                      </a:r>
                      <a:endParaRPr lang="en-US" sz="1800" b="1" dirty="0">
                        <a:solidFill>
                          <a:srgbClr val="0000FF"/>
                        </a:solidFill>
                      </a:endParaRPr>
                    </a:p>
                  </a:txBody>
                  <a:tcPr/>
                </a:tc>
                <a:tc>
                  <a:txBody>
                    <a:bodyPr/>
                    <a:lstStyle/>
                    <a:p>
                      <a:pPr algn="ctr"/>
                      <a:r>
                        <a:rPr lang="en-US" sz="1800" b="1" dirty="0" smtClean="0">
                          <a:solidFill>
                            <a:srgbClr val="0000FF"/>
                          </a:solidFill>
                        </a:rPr>
                        <a:t>1</a:t>
                      </a:r>
                      <a:endParaRPr lang="en-US" sz="1800" b="1" dirty="0">
                        <a:solidFill>
                          <a:srgbClr val="0000FF"/>
                        </a:solidFill>
                      </a:endParaRPr>
                    </a:p>
                  </a:txBody>
                  <a:tcPr/>
                </a:tc>
                <a:tc>
                  <a:txBody>
                    <a:bodyPr/>
                    <a:lstStyle/>
                    <a:p>
                      <a:pPr algn="ctr"/>
                      <a:r>
                        <a:rPr lang="en-US" sz="1800" b="1" dirty="0" smtClean="0">
                          <a:solidFill>
                            <a:srgbClr val="0000FF"/>
                          </a:solidFill>
                        </a:rPr>
                        <a:t>2</a:t>
                      </a:r>
                      <a:endParaRPr lang="en-US" sz="1800" b="1" dirty="0">
                        <a:solidFill>
                          <a:srgbClr val="0000FF"/>
                        </a:solidFill>
                      </a:endParaRPr>
                    </a:p>
                  </a:txBody>
                  <a:tcPr/>
                </a:tc>
                <a:tc>
                  <a:txBody>
                    <a:bodyPr/>
                    <a:lstStyle/>
                    <a:p>
                      <a:pPr algn="ctr"/>
                      <a:r>
                        <a:rPr lang="en-US" sz="1800" b="1" dirty="0" smtClean="0">
                          <a:solidFill>
                            <a:srgbClr val="0000FF"/>
                          </a:solidFill>
                        </a:rPr>
                        <a:t>3</a:t>
                      </a:r>
                      <a:endParaRPr lang="en-US" sz="1800" b="1" dirty="0">
                        <a:solidFill>
                          <a:srgbClr val="0000FF"/>
                        </a:solidFill>
                      </a:endParaRPr>
                    </a:p>
                  </a:txBody>
                  <a:tcPr/>
                </a:tc>
                <a:tc>
                  <a:txBody>
                    <a:bodyPr/>
                    <a:lstStyle/>
                    <a:p>
                      <a:pPr algn="ctr"/>
                      <a:r>
                        <a:rPr lang="en-US" sz="1800" b="1" dirty="0" smtClean="0">
                          <a:solidFill>
                            <a:srgbClr val="0000FF"/>
                          </a:solidFill>
                        </a:rPr>
                        <a:t>4</a:t>
                      </a:r>
                      <a:endParaRPr lang="en-US" sz="1800" b="1" dirty="0">
                        <a:solidFill>
                          <a:srgbClr val="0000FF"/>
                        </a:solidFill>
                      </a:endParaRPr>
                    </a:p>
                  </a:txBody>
                  <a:tcPr/>
                </a:tc>
              </a:tr>
              <a:tr h="457200">
                <a:tc>
                  <a:txBody>
                    <a:bodyPr/>
                    <a:lstStyle/>
                    <a:p>
                      <a:r>
                        <a:rPr lang="en-US" sz="1600" b="1" dirty="0" smtClean="0"/>
                        <a:t>Name</a:t>
                      </a:r>
                      <a:endParaRPr lang="en-US" sz="1600" b="1" dirty="0"/>
                    </a:p>
                  </a:txBody>
                  <a:tcPr anchor="ctr"/>
                </a:tc>
                <a:tc>
                  <a:txBody>
                    <a:bodyPr/>
                    <a:lstStyle/>
                    <a:p>
                      <a:pPr algn="ctr"/>
                      <a:r>
                        <a:rPr lang="en-US" sz="1200" b="1" dirty="0" smtClean="0"/>
                        <a:t>Registers</a:t>
                      </a:r>
                      <a:endParaRPr lang="en-US" sz="1200" b="1" dirty="0"/>
                    </a:p>
                  </a:txBody>
                  <a:tcPr anchor="ctr"/>
                </a:tc>
                <a:tc>
                  <a:txBody>
                    <a:bodyPr/>
                    <a:lstStyle/>
                    <a:p>
                      <a:pPr algn="ctr"/>
                      <a:r>
                        <a:rPr lang="en-US" sz="1200" b="1" dirty="0" smtClean="0"/>
                        <a:t>Cache</a:t>
                      </a:r>
                      <a:endParaRPr lang="en-US" sz="1200" b="1" dirty="0"/>
                    </a:p>
                  </a:txBody>
                  <a:tcPr anchor="ctr"/>
                </a:tc>
                <a:tc>
                  <a:txBody>
                    <a:bodyPr/>
                    <a:lstStyle/>
                    <a:p>
                      <a:pPr algn="ctr"/>
                      <a:r>
                        <a:rPr lang="en-US" sz="1200" b="1" dirty="0" smtClean="0"/>
                        <a:t>Main</a:t>
                      </a:r>
                      <a:r>
                        <a:rPr lang="en-US" sz="1200" b="1" baseline="0" dirty="0" smtClean="0"/>
                        <a:t> memory</a:t>
                      </a:r>
                      <a:endParaRPr lang="en-US" sz="1200" b="1" dirty="0"/>
                    </a:p>
                  </a:txBody>
                  <a:tcPr anchor="ctr"/>
                </a:tc>
                <a:tc>
                  <a:txBody>
                    <a:bodyPr/>
                    <a:lstStyle/>
                    <a:p>
                      <a:pPr algn="ctr"/>
                      <a:r>
                        <a:rPr lang="en-US" sz="1200" b="1" dirty="0" smtClean="0"/>
                        <a:t>Solid state disk</a:t>
                      </a:r>
                      <a:endParaRPr lang="en-US" sz="1200" b="1" dirty="0"/>
                    </a:p>
                  </a:txBody>
                  <a:tcPr anchor="ctr"/>
                </a:tc>
              </a:tr>
              <a:tr h="457200">
                <a:tc>
                  <a:txBody>
                    <a:bodyPr/>
                    <a:lstStyle/>
                    <a:p>
                      <a:r>
                        <a:rPr lang="en-US" sz="1600" b="1" dirty="0" smtClean="0"/>
                        <a:t>Typical Size</a:t>
                      </a:r>
                      <a:endParaRPr lang="en-US" sz="1600" b="1" dirty="0"/>
                    </a:p>
                  </a:txBody>
                  <a:tcPr anchor="ctr"/>
                </a:tc>
                <a:tc>
                  <a:txBody>
                    <a:bodyPr/>
                    <a:lstStyle/>
                    <a:p>
                      <a:pPr algn="ctr"/>
                      <a:r>
                        <a:rPr lang="en-US" sz="1400" b="1" dirty="0" smtClean="0"/>
                        <a:t>&lt; 1KB</a:t>
                      </a:r>
                      <a:endParaRPr lang="en-US" sz="1400" b="1" dirty="0"/>
                    </a:p>
                  </a:txBody>
                  <a:tcPr anchor="ctr"/>
                </a:tc>
                <a:tc>
                  <a:txBody>
                    <a:bodyPr/>
                    <a:lstStyle/>
                    <a:p>
                      <a:pPr algn="ctr"/>
                      <a:r>
                        <a:rPr lang="en-US" sz="1400" b="1" dirty="0" smtClean="0"/>
                        <a:t>&lt; 16MB</a:t>
                      </a:r>
                      <a:endParaRPr lang="en-US" sz="1400" b="1" dirty="0"/>
                    </a:p>
                  </a:txBody>
                  <a:tcPr anchor="ctr"/>
                </a:tc>
                <a:tc>
                  <a:txBody>
                    <a:bodyPr/>
                    <a:lstStyle/>
                    <a:p>
                      <a:pPr algn="ctr"/>
                      <a:r>
                        <a:rPr lang="en-US" sz="1400" b="1" dirty="0" smtClean="0"/>
                        <a:t>&lt;64GB</a:t>
                      </a:r>
                      <a:endParaRPr lang="en-US" sz="1400" b="1" dirty="0"/>
                    </a:p>
                  </a:txBody>
                  <a:tcPr anchor="ctr"/>
                </a:tc>
                <a:tc>
                  <a:txBody>
                    <a:bodyPr/>
                    <a:lstStyle/>
                    <a:p>
                      <a:pPr algn="ctr"/>
                      <a:r>
                        <a:rPr lang="en-US" sz="1400" b="1" dirty="0" smtClean="0"/>
                        <a:t>&lt;1TB</a:t>
                      </a:r>
                      <a:endParaRPr lang="en-US" sz="1400" b="1" dirty="0"/>
                    </a:p>
                  </a:txBody>
                  <a:tcPr anchor="ctr"/>
                </a:tc>
              </a:tr>
              <a:tr h="457200">
                <a:tc>
                  <a:txBody>
                    <a:bodyPr/>
                    <a:lstStyle/>
                    <a:p>
                      <a:r>
                        <a:rPr lang="en-US" sz="1600" b="1" dirty="0" smtClean="0"/>
                        <a:t>Implementation</a:t>
                      </a:r>
                    </a:p>
                    <a:p>
                      <a:r>
                        <a:rPr lang="en-US" sz="1600" b="1" dirty="0" smtClean="0"/>
                        <a:t>Technology</a:t>
                      </a:r>
                      <a:endParaRPr lang="en-US" sz="1600" b="1" dirty="0"/>
                    </a:p>
                  </a:txBody>
                  <a:tcPr anchor="ctr"/>
                </a:tc>
                <a:tc>
                  <a:txBody>
                    <a:bodyPr/>
                    <a:lstStyle/>
                    <a:p>
                      <a:pPr algn="ctr"/>
                      <a:r>
                        <a:rPr lang="en-US" sz="1200" b="1" dirty="0" smtClean="0"/>
                        <a:t>Custom memory w/multiple ports CMOS</a:t>
                      </a:r>
                      <a:endParaRPr lang="en-US" sz="1200" b="1" dirty="0"/>
                    </a:p>
                  </a:txBody>
                  <a:tcPr anchor="ctr"/>
                </a:tc>
                <a:tc>
                  <a:txBody>
                    <a:bodyPr/>
                    <a:lstStyle/>
                    <a:p>
                      <a:pPr algn="ctr"/>
                      <a:r>
                        <a:rPr lang="en-US" sz="1200" b="1" dirty="0" smtClean="0"/>
                        <a:t>On-chip CMOS RAM</a:t>
                      </a:r>
                      <a:endParaRPr lang="en-US" sz="1200" b="1" dirty="0"/>
                    </a:p>
                  </a:txBody>
                  <a:tcPr anchor="ctr"/>
                </a:tc>
                <a:tc>
                  <a:txBody>
                    <a:bodyPr/>
                    <a:lstStyle/>
                    <a:p>
                      <a:pPr algn="ctr"/>
                      <a:r>
                        <a:rPr lang="en-US" sz="1200" b="1" dirty="0" smtClean="0"/>
                        <a:t>CMOS SRAM</a:t>
                      </a:r>
                      <a:endParaRPr lang="en-US" sz="1200" b="1" dirty="0"/>
                    </a:p>
                  </a:txBody>
                  <a:tcPr anchor="ctr"/>
                </a:tc>
                <a:tc>
                  <a:txBody>
                    <a:bodyPr/>
                    <a:lstStyle/>
                    <a:p>
                      <a:pPr algn="ctr"/>
                      <a:r>
                        <a:rPr lang="en-US" sz="1200" b="1" dirty="0" smtClean="0"/>
                        <a:t>Flash</a:t>
                      </a:r>
                      <a:endParaRPr lang="en-US" sz="1200" b="1" dirty="0"/>
                    </a:p>
                  </a:txBody>
                  <a:tcPr anchor="ctr"/>
                </a:tc>
              </a:tr>
              <a:tr h="457200">
                <a:tc>
                  <a:txBody>
                    <a:bodyPr/>
                    <a:lstStyle/>
                    <a:p>
                      <a:r>
                        <a:rPr lang="en-US" sz="1600" b="1" dirty="0" smtClean="0"/>
                        <a:t>Access time (ns)</a:t>
                      </a:r>
                      <a:endParaRPr lang="en-US" sz="1600" b="1" dirty="0"/>
                    </a:p>
                  </a:txBody>
                  <a:tcPr anchor="ctr"/>
                </a:tc>
                <a:tc>
                  <a:txBody>
                    <a:bodyPr/>
                    <a:lstStyle/>
                    <a:p>
                      <a:pPr algn="ctr"/>
                      <a:r>
                        <a:rPr lang="en-US" sz="1400" b="1" dirty="0" smtClean="0"/>
                        <a:t>0.25-0.5</a:t>
                      </a:r>
                      <a:endParaRPr lang="en-US" sz="1400" b="1" dirty="0"/>
                    </a:p>
                  </a:txBody>
                  <a:tcPr anchor="ctr"/>
                </a:tc>
                <a:tc>
                  <a:txBody>
                    <a:bodyPr/>
                    <a:lstStyle/>
                    <a:p>
                      <a:pPr algn="ctr"/>
                      <a:r>
                        <a:rPr lang="en-US" sz="1400" b="1" dirty="0" smtClean="0"/>
                        <a:t>0.5-25</a:t>
                      </a:r>
                      <a:endParaRPr lang="en-US" sz="1400" b="1" dirty="0"/>
                    </a:p>
                  </a:txBody>
                  <a:tcPr anchor="ctr"/>
                </a:tc>
                <a:tc>
                  <a:txBody>
                    <a:bodyPr/>
                    <a:lstStyle/>
                    <a:p>
                      <a:pPr algn="ctr"/>
                      <a:r>
                        <a:rPr lang="en-US" sz="1400" b="1" dirty="0" smtClean="0"/>
                        <a:t>80-250</a:t>
                      </a:r>
                      <a:endParaRPr lang="en-US" sz="1400" b="1" dirty="0"/>
                    </a:p>
                  </a:txBody>
                  <a:tcPr anchor="ctr"/>
                </a:tc>
                <a:tc>
                  <a:txBody>
                    <a:bodyPr/>
                    <a:lstStyle/>
                    <a:p>
                      <a:pPr algn="ctr"/>
                      <a:r>
                        <a:rPr lang="en-US" sz="1400" b="1" dirty="0" smtClean="0"/>
                        <a:t>25,000-50,000</a:t>
                      </a:r>
                      <a:endParaRPr lang="en-US" sz="1400" b="1" dirty="0"/>
                    </a:p>
                  </a:txBody>
                  <a:tcPr anchor="ctr"/>
                </a:tc>
              </a:tr>
              <a:tr h="457200">
                <a:tc>
                  <a:txBody>
                    <a:bodyPr/>
                    <a:lstStyle/>
                    <a:p>
                      <a:r>
                        <a:rPr lang="en-US" sz="1600" b="1" dirty="0" smtClean="0"/>
                        <a:t>Bandwidth (MB/sec)</a:t>
                      </a:r>
                      <a:endParaRPr lang="en-US" sz="1600" b="1" dirty="0"/>
                    </a:p>
                  </a:txBody>
                  <a:tcPr anchor="ctr"/>
                </a:tc>
                <a:tc>
                  <a:txBody>
                    <a:bodyPr/>
                    <a:lstStyle/>
                    <a:p>
                      <a:pPr algn="ctr"/>
                      <a:r>
                        <a:rPr lang="en-US" sz="1400" b="1" dirty="0" smtClean="0"/>
                        <a:t>20,000-100,000</a:t>
                      </a:r>
                      <a:endParaRPr lang="en-US" sz="1400" b="1" dirty="0"/>
                    </a:p>
                  </a:txBody>
                  <a:tcPr anchor="ctr"/>
                </a:tc>
                <a:tc>
                  <a:txBody>
                    <a:bodyPr/>
                    <a:lstStyle/>
                    <a:p>
                      <a:pPr algn="ctr"/>
                      <a:r>
                        <a:rPr lang="en-US" sz="1400" b="1" dirty="0" smtClean="0"/>
                        <a:t>5,000-10,000</a:t>
                      </a:r>
                      <a:endParaRPr lang="en-US" sz="1400" b="1" dirty="0"/>
                    </a:p>
                  </a:txBody>
                  <a:tcPr anchor="ctr"/>
                </a:tc>
                <a:tc>
                  <a:txBody>
                    <a:bodyPr/>
                    <a:lstStyle/>
                    <a:p>
                      <a:pPr algn="ctr"/>
                      <a:r>
                        <a:rPr lang="en-US" sz="1400" b="1" dirty="0" smtClean="0"/>
                        <a:t>1,000-5,000</a:t>
                      </a:r>
                      <a:endParaRPr lang="en-US" sz="1400" b="1" dirty="0"/>
                    </a:p>
                  </a:txBody>
                  <a:tcPr anchor="ctr"/>
                </a:tc>
                <a:tc>
                  <a:txBody>
                    <a:bodyPr/>
                    <a:lstStyle/>
                    <a:p>
                      <a:pPr algn="ctr"/>
                      <a:r>
                        <a:rPr lang="en-US" sz="1400" b="1" dirty="0" smtClean="0"/>
                        <a:t>500</a:t>
                      </a:r>
                      <a:endParaRPr lang="en-US" sz="1400" b="1" dirty="0"/>
                    </a:p>
                  </a:txBody>
                  <a:tcPr anchor="ctr"/>
                </a:tc>
              </a:tr>
              <a:tr h="457200">
                <a:tc>
                  <a:txBody>
                    <a:bodyPr/>
                    <a:lstStyle/>
                    <a:p>
                      <a:r>
                        <a:rPr lang="en-US" sz="1600" b="1" dirty="0" smtClean="0"/>
                        <a:t>Managed by</a:t>
                      </a:r>
                      <a:endParaRPr lang="en-US" sz="1600" b="1" dirty="0"/>
                    </a:p>
                  </a:txBody>
                  <a:tcPr anchor="ctr"/>
                </a:tc>
                <a:tc>
                  <a:txBody>
                    <a:bodyPr/>
                    <a:lstStyle/>
                    <a:p>
                      <a:pPr algn="ctr"/>
                      <a:r>
                        <a:rPr lang="en-US" sz="1400" b="1" dirty="0" smtClean="0"/>
                        <a:t>Compiler</a:t>
                      </a:r>
                      <a:endParaRPr lang="en-US" sz="1400" b="1" dirty="0"/>
                    </a:p>
                  </a:txBody>
                  <a:tcPr anchor="ctr"/>
                </a:tc>
                <a:tc>
                  <a:txBody>
                    <a:bodyPr/>
                    <a:lstStyle/>
                    <a:p>
                      <a:pPr algn="ctr"/>
                      <a:r>
                        <a:rPr lang="en-US" sz="1400" b="1" dirty="0" smtClean="0"/>
                        <a:t>Hardware</a:t>
                      </a:r>
                      <a:endParaRPr lang="en-US" sz="1400" b="1" dirty="0"/>
                    </a:p>
                  </a:txBody>
                  <a:tcPr anchor="ctr"/>
                </a:tc>
                <a:tc>
                  <a:txBody>
                    <a:bodyPr/>
                    <a:lstStyle/>
                    <a:p>
                      <a:pPr algn="ctr"/>
                      <a:r>
                        <a:rPr lang="en-US" sz="1400" b="1" dirty="0" smtClean="0"/>
                        <a:t>OS</a:t>
                      </a:r>
                      <a:endParaRPr lang="en-US" sz="1400" b="1" dirty="0"/>
                    </a:p>
                  </a:txBody>
                  <a:tcPr anchor="ctr"/>
                </a:tc>
                <a:tc>
                  <a:txBody>
                    <a:bodyPr/>
                    <a:lstStyle/>
                    <a:p>
                      <a:pPr algn="ctr"/>
                      <a:r>
                        <a:rPr lang="en-US" sz="1400" b="1" dirty="0" smtClean="0"/>
                        <a:t>OS</a:t>
                      </a:r>
                      <a:endParaRPr lang="en-US" sz="1400" b="1" dirty="0"/>
                    </a:p>
                  </a:txBody>
                  <a:tcPr anchor="ctr"/>
                </a:tc>
              </a:tr>
              <a:tr h="457200">
                <a:tc>
                  <a:txBody>
                    <a:bodyPr/>
                    <a:lstStyle/>
                    <a:p>
                      <a:r>
                        <a:rPr lang="en-US" sz="1600" b="1" dirty="0" smtClean="0"/>
                        <a:t>Backed by</a:t>
                      </a:r>
                      <a:endParaRPr lang="en-US" sz="1600" b="1" dirty="0"/>
                    </a:p>
                  </a:txBody>
                  <a:tcPr anchor="ctr"/>
                </a:tc>
                <a:tc>
                  <a:txBody>
                    <a:bodyPr/>
                    <a:lstStyle/>
                    <a:p>
                      <a:pPr algn="ctr"/>
                      <a:r>
                        <a:rPr lang="en-US" sz="1400" b="1" dirty="0" smtClean="0"/>
                        <a:t>Cache</a:t>
                      </a:r>
                      <a:endParaRPr lang="en-US" sz="1400" b="1" dirty="0"/>
                    </a:p>
                  </a:txBody>
                  <a:tcPr anchor="ctr"/>
                </a:tc>
                <a:tc>
                  <a:txBody>
                    <a:bodyPr/>
                    <a:lstStyle/>
                    <a:p>
                      <a:pPr algn="ctr"/>
                      <a:r>
                        <a:rPr lang="en-US" sz="1400" b="1" dirty="0" smtClean="0"/>
                        <a:t>Main</a:t>
                      </a:r>
                      <a:endParaRPr lang="en-US" sz="1400" b="1" dirty="0"/>
                    </a:p>
                  </a:txBody>
                  <a:tcPr anchor="ctr"/>
                </a:tc>
                <a:tc>
                  <a:txBody>
                    <a:bodyPr/>
                    <a:lstStyle/>
                    <a:p>
                      <a:pPr algn="ctr"/>
                      <a:r>
                        <a:rPr lang="en-US" sz="1400" b="1" dirty="0" smtClean="0"/>
                        <a:t>Disk</a:t>
                      </a:r>
                      <a:endParaRPr lang="en-US" sz="1400" b="1" dirty="0"/>
                    </a:p>
                  </a:txBody>
                  <a:tcPr anchor="ctr"/>
                </a:tc>
                <a:tc>
                  <a:txBody>
                    <a:bodyPr/>
                    <a:lstStyle/>
                    <a:p>
                      <a:pPr algn="ctr"/>
                      <a:r>
                        <a:rPr lang="en-US" sz="1400" b="1" dirty="0" smtClean="0"/>
                        <a:t>Disk</a:t>
                      </a:r>
                      <a:endParaRPr lang="en-US" sz="1400" b="1" dirty="0"/>
                    </a:p>
                  </a:txBody>
                  <a:tcPr anchor="ctr"/>
                </a:tc>
              </a:tr>
            </a:tbl>
          </a:graphicData>
        </a:graphic>
      </p:graphicFrame>
    </p:spTree>
    <p:extLst>
      <p:ext uri="{BB962C8B-B14F-4D97-AF65-F5344CB8AC3E}">
        <p14:creationId xmlns:p14="http://schemas.microsoft.com/office/powerpoint/2010/main" val="97023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Performance</a:t>
            </a:r>
            <a:endParaRPr lang="en-US" dirty="0"/>
          </a:p>
        </p:txBody>
      </p:sp>
      <p:sp>
        <p:nvSpPr>
          <p:cNvPr id="3" name="Date Placeholder 2"/>
          <p:cNvSpPr>
            <a:spLocks noGrp="1"/>
          </p:cNvSpPr>
          <p:nvPr>
            <p:ph type="dt" sz="half" idx="10"/>
          </p:nvPr>
        </p:nvSpPr>
        <p:spPr/>
        <p:txBody>
          <a:bodyPr/>
          <a:lstStyle/>
          <a:p>
            <a:r>
              <a:rPr lang="en-US" smtClean="0"/>
              <a:t>BYU CS 345</a:t>
            </a:r>
            <a:endParaRPr lang="en-US"/>
          </a:p>
        </p:txBody>
      </p:sp>
      <p:sp>
        <p:nvSpPr>
          <p:cNvPr id="4" name="Footer Placeholder 3"/>
          <p:cNvSpPr>
            <a:spLocks noGrp="1"/>
          </p:cNvSpPr>
          <p:nvPr>
            <p:ph type="ftr" sz="quarter" idx="11"/>
          </p:nvPr>
        </p:nvSpPr>
        <p:spPr/>
        <p:txBody>
          <a:bodyPr/>
          <a:lstStyle/>
          <a:p>
            <a:r>
              <a:rPr lang="en-US" smtClean="0"/>
              <a:t>OS Overview (Chapter 1)</a:t>
            </a:r>
            <a:endParaRPr lang="en-US"/>
          </a:p>
        </p:txBody>
      </p:sp>
      <p:sp>
        <p:nvSpPr>
          <p:cNvPr id="5" name="Slide Number Placeholder 4"/>
          <p:cNvSpPr>
            <a:spLocks noGrp="1"/>
          </p:cNvSpPr>
          <p:nvPr>
            <p:ph type="sldNum" sz="quarter" idx="12"/>
          </p:nvPr>
        </p:nvSpPr>
        <p:spPr/>
        <p:txBody>
          <a:bodyPr/>
          <a:lstStyle/>
          <a:p>
            <a:fld id="{2509FA94-9366-4614-89A0-C171DDEAB897}" type="slidenum">
              <a:rPr lang="en-US" smtClean="0"/>
              <a:pPr/>
              <a:t>18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8714843"/>
              </p:ext>
            </p:extLst>
          </p:nvPr>
        </p:nvGraphicFramePr>
        <p:xfrm>
          <a:off x="860828" y="1808968"/>
          <a:ext cx="7790804" cy="4119880"/>
        </p:xfrm>
        <a:graphic>
          <a:graphicData uri="http://schemas.openxmlformats.org/drawingml/2006/table">
            <a:tbl>
              <a:tblPr firstRow="1" bandRow="1">
                <a:tableStyleId>{5C22544A-7EE6-4342-B048-85BDC9FD1C3A}</a:tableStyleId>
              </a:tblPr>
              <a:tblGrid>
                <a:gridCol w="2203919"/>
                <a:gridCol w="1117377"/>
                <a:gridCol w="1117377"/>
                <a:gridCol w="1117377"/>
                <a:gridCol w="1117377"/>
                <a:gridCol w="1117377"/>
              </a:tblGrid>
              <a:tr h="370840">
                <a:tc>
                  <a:txBody>
                    <a:bodyPr/>
                    <a:lstStyle/>
                    <a:p>
                      <a:r>
                        <a:rPr lang="en-US" sz="1800" b="1" dirty="0" smtClean="0">
                          <a:solidFill>
                            <a:srgbClr val="0000FF"/>
                          </a:solidFill>
                        </a:rPr>
                        <a:t>Level</a:t>
                      </a:r>
                      <a:endParaRPr lang="en-US" sz="1800" b="1" dirty="0">
                        <a:solidFill>
                          <a:srgbClr val="0000FF"/>
                        </a:solidFill>
                      </a:endParaRPr>
                    </a:p>
                  </a:txBody>
                  <a:tcPr/>
                </a:tc>
                <a:tc>
                  <a:txBody>
                    <a:bodyPr/>
                    <a:lstStyle/>
                    <a:p>
                      <a:pPr algn="ctr"/>
                      <a:r>
                        <a:rPr lang="en-US" sz="1800" b="1" dirty="0" smtClean="0">
                          <a:solidFill>
                            <a:srgbClr val="0000FF"/>
                          </a:solidFill>
                        </a:rPr>
                        <a:t>1</a:t>
                      </a:r>
                      <a:endParaRPr lang="en-US" sz="1800" b="1" dirty="0">
                        <a:solidFill>
                          <a:srgbClr val="0000FF"/>
                        </a:solidFill>
                      </a:endParaRPr>
                    </a:p>
                  </a:txBody>
                  <a:tcPr/>
                </a:tc>
                <a:tc>
                  <a:txBody>
                    <a:bodyPr/>
                    <a:lstStyle/>
                    <a:p>
                      <a:pPr algn="ctr"/>
                      <a:r>
                        <a:rPr lang="en-US" sz="1800" b="1" dirty="0" smtClean="0">
                          <a:solidFill>
                            <a:srgbClr val="0000FF"/>
                          </a:solidFill>
                        </a:rPr>
                        <a:t>2</a:t>
                      </a:r>
                      <a:endParaRPr lang="en-US" sz="1800" b="1" dirty="0">
                        <a:solidFill>
                          <a:srgbClr val="0000FF"/>
                        </a:solidFill>
                      </a:endParaRPr>
                    </a:p>
                  </a:txBody>
                  <a:tcPr/>
                </a:tc>
                <a:tc>
                  <a:txBody>
                    <a:bodyPr/>
                    <a:lstStyle/>
                    <a:p>
                      <a:pPr algn="ctr"/>
                      <a:r>
                        <a:rPr lang="en-US" sz="1800" b="1" dirty="0" smtClean="0">
                          <a:solidFill>
                            <a:srgbClr val="0000FF"/>
                          </a:solidFill>
                        </a:rPr>
                        <a:t>3</a:t>
                      </a:r>
                      <a:endParaRPr lang="en-US" sz="1800" b="1" dirty="0">
                        <a:solidFill>
                          <a:srgbClr val="0000FF"/>
                        </a:solidFill>
                      </a:endParaRPr>
                    </a:p>
                  </a:txBody>
                  <a:tcPr/>
                </a:tc>
                <a:tc>
                  <a:txBody>
                    <a:bodyPr/>
                    <a:lstStyle/>
                    <a:p>
                      <a:pPr algn="ctr"/>
                      <a:r>
                        <a:rPr lang="en-US" sz="1800" b="1" dirty="0" smtClean="0">
                          <a:solidFill>
                            <a:srgbClr val="0000FF"/>
                          </a:solidFill>
                        </a:rPr>
                        <a:t>4</a:t>
                      </a:r>
                      <a:endParaRPr lang="en-US" sz="1800" b="1" dirty="0">
                        <a:solidFill>
                          <a:srgbClr val="0000FF"/>
                        </a:solidFill>
                      </a:endParaRPr>
                    </a:p>
                  </a:txBody>
                  <a:tcPr/>
                </a:tc>
                <a:tc>
                  <a:txBody>
                    <a:bodyPr/>
                    <a:lstStyle/>
                    <a:p>
                      <a:pPr algn="ctr"/>
                      <a:r>
                        <a:rPr lang="en-US" sz="1800" b="1" dirty="0" smtClean="0">
                          <a:solidFill>
                            <a:srgbClr val="0000FF"/>
                          </a:solidFill>
                        </a:rPr>
                        <a:t>5</a:t>
                      </a:r>
                      <a:endParaRPr lang="en-US" sz="1800" b="1" dirty="0">
                        <a:solidFill>
                          <a:srgbClr val="0000FF"/>
                        </a:solidFill>
                      </a:endParaRPr>
                    </a:p>
                  </a:txBody>
                  <a:tcPr/>
                </a:tc>
              </a:tr>
              <a:tr h="457200">
                <a:tc>
                  <a:txBody>
                    <a:bodyPr/>
                    <a:lstStyle/>
                    <a:p>
                      <a:r>
                        <a:rPr lang="en-US" sz="1600" b="1" dirty="0" smtClean="0"/>
                        <a:t>Name</a:t>
                      </a:r>
                      <a:endParaRPr lang="en-US" sz="1600" b="1" dirty="0"/>
                    </a:p>
                  </a:txBody>
                  <a:tcPr anchor="ctr"/>
                </a:tc>
                <a:tc>
                  <a:txBody>
                    <a:bodyPr/>
                    <a:lstStyle/>
                    <a:p>
                      <a:pPr algn="ctr"/>
                      <a:r>
                        <a:rPr lang="en-US" sz="1200" b="1" dirty="0" smtClean="0"/>
                        <a:t>Registers</a:t>
                      </a:r>
                      <a:endParaRPr lang="en-US" sz="1200" b="1" dirty="0"/>
                    </a:p>
                  </a:txBody>
                  <a:tcPr anchor="ctr"/>
                </a:tc>
                <a:tc>
                  <a:txBody>
                    <a:bodyPr/>
                    <a:lstStyle/>
                    <a:p>
                      <a:pPr algn="ctr"/>
                      <a:r>
                        <a:rPr lang="en-US" sz="1200" b="1" dirty="0" smtClean="0"/>
                        <a:t>Cache</a:t>
                      </a:r>
                      <a:endParaRPr lang="en-US" sz="1200" b="1" dirty="0"/>
                    </a:p>
                  </a:txBody>
                  <a:tcPr anchor="ctr"/>
                </a:tc>
                <a:tc>
                  <a:txBody>
                    <a:bodyPr/>
                    <a:lstStyle/>
                    <a:p>
                      <a:pPr algn="ctr"/>
                      <a:r>
                        <a:rPr lang="en-US" sz="1200" b="1" dirty="0" smtClean="0"/>
                        <a:t>Main</a:t>
                      </a:r>
                      <a:r>
                        <a:rPr lang="en-US" sz="1200" b="1" baseline="0" dirty="0" smtClean="0"/>
                        <a:t> memory</a:t>
                      </a:r>
                      <a:endParaRPr lang="en-US" sz="1200" b="1" dirty="0"/>
                    </a:p>
                  </a:txBody>
                  <a:tcPr anchor="ctr"/>
                </a:tc>
                <a:tc>
                  <a:txBody>
                    <a:bodyPr/>
                    <a:lstStyle/>
                    <a:p>
                      <a:pPr algn="ctr"/>
                      <a:r>
                        <a:rPr lang="en-US" sz="1200" b="1" dirty="0" smtClean="0"/>
                        <a:t>Solid state disk</a:t>
                      </a:r>
                      <a:endParaRPr lang="en-US" sz="1200" b="1" dirty="0"/>
                    </a:p>
                  </a:txBody>
                  <a:tcPr anchor="ctr"/>
                </a:tc>
                <a:tc>
                  <a:txBody>
                    <a:bodyPr/>
                    <a:lstStyle/>
                    <a:p>
                      <a:pPr algn="ctr"/>
                      <a:r>
                        <a:rPr lang="en-US" sz="1200" b="1" dirty="0" smtClean="0"/>
                        <a:t>Hard disk</a:t>
                      </a:r>
                      <a:endParaRPr lang="en-US" sz="1200" b="1" dirty="0"/>
                    </a:p>
                  </a:txBody>
                  <a:tcPr anchor="ctr"/>
                </a:tc>
              </a:tr>
              <a:tr h="457200">
                <a:tc>
                  <a:txBody>
                    <a:bodyPr/>
                    <a:lstStyle/>
                    <a:p>
                      <a:r>
                        <a:rPr lang="en-US" sz="1600" b="1" dirty="0" smtClean="0"/>
                        <a:t>Typical Size</a:t>
                      </a:r>
                      <a:endParaRPr lang="en-US" sz="1600" b="1" dirty="0"/>
                    </a:p>
                  </a:txBody>
                  <a:tcPr anchor="ctr"/>
                </a:tc>
                <a:tc>
                  <a:txBody>
                    <a:bodyPr/>
                    <a:lstStyle/>
                    <a:p>
                      <a:pPr algn="ctr"/>
                      <a:r>
                        <a:rPr lang="en-US" sz="1400" b="1" dirty="0" smtClean="0"/>
                        <a:t>&lt; 1KB</a:t>
                      </a:r>
                      <a:endParaRPr lang="en-US" sz="1400" b="1" dirty="0"/>
                    </a:p>
                  </a:txBody>
                  <a:tcPr anchor="ctr"/>
                </a:tc>
                <a:tc>
                  <a:txBody>
                    <a:bodyPr/>
                    <a:lstStyle/>
                    <a:p>
                      <a:pPr algn="ctr"/>
                      <a:r>
                        <a:rPr lang="en-US" sz="1400" b="1" dirty="0" smtClean="0"/>
                        <a:t>&lt; 16MB</a:t>
                      </a:r>
                      <a:endParaRPr lang="en-US" sz="1400" b="1" dirty="0"/>
                    </a:p>
                  </a:txBody>
                  <a:tcPr anchor="ctr"/>
                </a:tc>
                <a:tc>
                  <a:txBody>
                    <a:bodyPr/>
                    <a:lstStyle/>
                    <a:p>
                      <a:pPr algn="ctr"/>
                      <a:r>
                        <a:rPr lang="en-US" sz="1400" b="1" dirty="0" smtClean="0"/>
                        <a:t>&lt;64GB</a:t>
                      </a:r>
                      <a:endParaRPr lang="en-US" sz="1400" b="1" dirty="0"/>
                    </a:p>
                  </a:txBody>
                  <a:tcPr anchor="ctr"/>
                </a:tc>
                <a:tc>
                  <a:txBody>
                    <a:bodyPr/>
                    <a:lstStyle/>
                    <a:p>
                      <a:pPr algn="ctr"/>
                      <a:r>
                        <a:rPr lang="en-US" sz="1400" b="1" dirty="0" smtClean="0"/>
                        <a:t>&lt;1TB</a:t>
                      </a:r>
                      <a:endParaRPr lang="en-US" sz="1400" b="1" dirty="0"/>
                    </a:p>
                  </a:txBody>
                  <a:tcPr anchor="ctr"/>
                </a:tc>
                <a:tc>
                  <a:txBody>
                    <a:bodyPr/>
                    <a:lstStyle/>
                    <a:p>
                      <a:pPr algn="ctr"/>
                      <a:r>
                        <a:rPr lang="en-US" sz="1400" b="1" dirty="0" smtClean="0"/>
                        <a:t>&lt;10TB</a:t>
                      </a:r>
                      <a:endParaRPr lang="en-US" sz="1400" b="1" dirty="0"/>
                    </a:p>
                  </a:txBody>
                  <a:tcPr anchor="ctr"/>
                </a:tc>
              </a:tr>
              <a:tr h="457200">
                <a:tc>
                  <a:txBody>
                    <a:bodyPr/>
                    <a:lstStyle/>
                    <a:p>
                      <a:r>
                        <a:rPr lang="en-US" sz="1600" b="1" dirty="0" smtClean="0"/>
                        <a:t>Implementation</a:t>
                      </a:r>
                    </a:p>
                    <a:p>
                      <a:r>
                        <a:rPr lang="en-US" sz="1600" b="1" dirty="0" smtClean="0"/>
                        <a:t>Technology</a:t>
                      </a:r>
                      <a:endParaRPr lang="en-US" sz="1600" b="1" dirty="0"/>
                    </a:p>
                  </a:txBody>
                  <a:tcPr anchor="ctr"/>
                </a:tc>
                <a:tc>
                  <a:txBody>
                    <a:bodyPr/>
                    <a:lstStyle/>
                    <a:p>
                      <a:pPr algn="ctr"/>
                      <a:r>
                        <a:rPr lang="en-US" sz="1200" b="1" dirty="0" smtClean="0"/>
                        <a:t>Custom memory w/multiple ports CMOS</a:t>
                      </a:r>
                      <a:endParaRPr lang="en-US" sz="1200" b="1" dirty="0"/>
                    </a:p>
                  </a:txBody>
                  <a:tcPr anchor="ctr"/>
                </a:tc>
                <a:tc>
                  <a:txBody>
                    <a:bodyPr/>
                    <a:lstStyle/>
                    <a:p>
                      <a:pPr algn="ctr"/>
                      <a:r>
                        <a:rPr lang="en-US" sz="1200" b="1" dirty="0" smtClean="0"/>
                        <a:t>On-chip CMOS RAM</a:t>
                      </a:r>
                      <a:endParaRPr lang="en-US" sz="1200" b="1" dirty="0"/>
                    </a:p>
                  </a:txBody>
                  <a:tcPr anchor="ctr"/>
                </a:tc>
                <a:tc>
                  <a:txBody>
                    <a:bodyPr/>
                    <a:lstStyle/>
                    <a:p>
                      <a:pPr algn="ctr"/>
                      <a:r>
                        <a:rPr lang="en-US" sz="1200" b="1" dirty="0" smtClean="0"/>
                        <a:t>CMOS SRAM</a:t>
                      </a:r>
                      <a:endParaRPr lang="en-US" sz="1200" b="1" dirty="0"/>
                    </a:p>
                  </a:txBody>
                  <a:tcPr anchor="ctr"/>
                </a:tc>
                <a:tc>
                  <a:txBody>
                    <a:bodyPr/>
                    <a:lstStyle/>
                    <a:p>
                      <a:pPr algn="ctr"/>
                      <a:r>
                        <a:rPr lang="en-US" sz="1200" b="1" dirty="0" smtClean="0"/>
                        <a:t>Flash</a:t>
                      </a:r>
                      <a:endParaRPr lang="en-US" sz="1200" b="1" dirty="0"/>
                    </a:p>
                  </a:txBody>
                  <a:tcPr anchor="ctr"/>
                </a:tc>
                <a:tc>
                  <a:txBody>
                    <a:bodyPr/>
                    <a:lstStyle/>
                    <a:p>
                      <a:pPr algn="ctr"/>
                      <a:r>
                        <a:rPr lang="en-US" sz="1200" b="1" dirty="0" smtClean="0"/>
                        <a:t>Hard disk</a:t>
                      </a:r>
                      <a:endParaRPr lang="en-US" sz="1200" b="1" dirty="0"/>
                    </a:p>
                  </a:txBody>
                  <a:tcPr anchor="ctr"/>
                </a:tc>
              </a:tr>
              <a:tr h="457200">
                <a:tc>
                  <a:txBody>
                    <a:bodyPr/>
                    <a:lstStyle/>
                    <a:p>
                      <a:r>
                        <a:rPr lang="en-US" sz="1600" b="1" dirty="0" smtClean="0"/>
                        <a:t>Access time (ns)</a:t>
                      </a:r>
                      <a:endParaRPr lang="en-US" sz="1600" b="1" dirty="0"/>
                    </a:p>
                  </a:txBody>
                  <a:tcPr anchor="ctr"/>
                </a:tc>
                <a:tc>
                  <a:txBody>
                    <a:bodyPr/>
                    <a:lstStyle/>
                    <a:p>
                      <a:pPr algn="ctr"/>
                      <a:r>
                        <a:rPr lang="en-US" sz="1400" b="1" dirty="0" smtClean="0"/>
                        <a:t>0.25-0.5</a:t>
                      </a:r>
                      <a:endParaRPr lang="en-US" sz="1400" b="1" dirty="0"/>
                    </a:p>
                  </a:txBody>
                  <a:tcPr anchor="ctr"/>
                </a:tc>
                <a:tc>
                  <a:txBody>
                    <a:bodyPr/>
                    <a:lstStyle/>
                    <a:p>
                      <a:pPr algn="ctr"/>
                      <a:r>
                        <a:rPr lang="en-US" sz="1400" b="1" dirty="0" smtClean="0"/>
                        <a:t>0.5-25</a:t>
                      </a:r>
                      <a:endParaRPr lang="en-US" sz="1400" b="1" dirty="0"/>
                    </a:p>
                  </a:txBody>
                  <a:tcPr anchor="ctr"/>
                </a:tc>
                <a:tc>
                  <a:txBody>
                    <a:bodyPr/>
                    <a:lstStyle/>
                    <a:p>
                      <a:pPr algn="ctr"/>
                      <a:r>
                        <a:rPr lang="en-US" sz="1400" b="1" dirty="0" smtClean="0"/>
                        <a:t>80-250</a:t>
                      </a:r>
                      <a:endParaRPr lang="en-US" sz="1400" b="1" dirty="0"/>
                    </a:p>
                  </a:txBody>
                  <a:tcPr anchor="ctr"/>
                </a:tc>
                <a:tc>
                  <a:txBody>
                    <a:bodyPr/>
                    <a:lstStyle/>
                    <a:p>
                      <a:pPr algn="ctr"/>
                      <a:r>
                        <a:rPr lang="en-US" sz="1400" b="1" dirty="0" smtClean="0"/>
                        <a:t>25,000-50,000</a:t>
                      </a:r>
                      <a:endParaRPr lang="en-US" sz="1400" b="1" dirty="0"/>
                    </a:p>
                  </a:txBody>
                  <a:tcPr anchor="ctr"/>
                </a:tc>
                <a:tc>
                  <a:txBody>
                    <a:bodyPr/>
                    <a:lstStyle/>
                    <a:p>
                      <a:pPr algn="ctr"/>
                      <a:r>
                        <a:rPr lang="en-US" sz="1400" b="1" dirty="0" smtClean="0"/>
                        <a:t>5,000,000</a:t>
                      </a:r>
                      <a:endParaRPr lang="en-US" sz="1400" b="1" dirty="0"/>
                    </a:p>
                  </a:txBody>
                  <a:tcPr anchor="ctr"/>
                </a:tc>
              </a:tr>
              <a:tr h="457200">
                <a:tc>
                  <a:txBody>
                    <a:bodyPr/>
                    <a:lstStyle/>
                    <a:p>
                      <a:r>
                        <a:rPr lang="en-US" sz="1600" b="1" dirty="0" smtClean="0"/>
                        <a:t>Bandwidth (MB/sec)</a:t>
                      </a:r>
                      <a:endParaRPr lang="en-US" sz="1600" b="1" dirty="0"/>
                    </a:p>
                  </a:txBody>
                  <a:tcPr anchor="ctr"/>
                </a:tc>
                <a:tc>
                  <a:txBody>
                    <a:bodyPr/>
                    <a:lstStyle/>
                    <a:p>
                      <a:pPr algn="ctr"/>
                      <a:r>
                        <a:rPr lang="en-US" sz="1400" b="1" dirty="0" smtClean="0"/>
                        <a:t>20,000-100,000</a:t>
                      </a:r>
                      <a:endParaRPr lang="en-US" sz="1400" b="1" dirty="0"/>
                    </a:p>
                  </a:txBody>
                  <a:tcPr anchor="ctr"/>
                </a:tc>
                <a:tc>
                  <a:txBody>
                    <a:bodyPr/>
                    <a:lstStyle/>
                    <a:p>
                      <a:pPr algn="ctr"/>
                      <a:r>
                        <a:rPr lang="en-US" sz="1400" b="1" dirty="0" smtClean="0"/>
                        <a:t>5,000-10,000</a:t>
                      </a:r>
                      <a:endParaRPr lang="en-US" sz="1400" b="1" dirty="0"/>
                    </a:p>
                  </a:txBody>
                  <a:tcPr anchor="ctr"/>
                </a:tc>
                <a:tc>
                  <a:txBody>
                    <a:bodyPr/>
                    <a:lstStyle/>
                    <a:p>
                      <a:pPr algn="ctr"/>
                      <a:r>
                        <a:rPr lang="en-US" sz="1400" b="1" dirty="0" smtClean="0"/>
                        <a:t>1,000-5,000</a:t>
                      </a:r>
                      <a:endParaRPr lang="en-US" sz="1400" b="1" dirty="0"/>
                    </a:p>
                  </a:txBody>
                  <a:tcPr anchor="ctr"/>
                </a:tc>
                <a:tc>
                  <a:txBody>
                    <a:bodyPr/>
                    <a:lstStyle/>
                    <a:p>
                      <a:pPr algn="ctr"/>
                      <a:r>
                        <a:rPr lang="en-US" sz="1400" b="1" dirty="0" smtClean="0"/>
                        <a:t>500</a:t>
                      </a:r>
                      <a:endParaRPr lang="en-US" sz="1400" b="1" dirty="0"/>
                    </a:p>
                  </a:txBody>
                  <a:tcPr anchor="ctr"/>
                </a:tc>
                <a:tc>
                  <a:txBody>
                    <a:bodyPr/>
                    <a:lstStyle/>
                    <a:p>
                      <a:pPr algn="ctr"/>
                      <a:r>
                        <a:rPr lang="en-US" sz="1400" b="1" dirty="0" smtClean="0"/>
                        <a:t>20-50</a:t>
                      </a:r>
                      <a:endParaRPr lang="en-US" sz="1400" b="1" dirty="0"/>
                    </a:p>
                  </a:txBody>
                  <a:tcPr anchor="ctr"/>
                </a:tc>
              </a:tr>
              <a:tr h="457200">
                <a:tc>
                  <a:txBody>
                    <a:bodyPr/>
                    <a:lstStyle/>
                    <a:p>
                      <a:r>
                        <a:rPr lang="en-US" sz="1600" b="1" dirty="0" smtClean="0"/>
                        <a:t>Managed by</a:t>
                      </a:r>
                      <a:endParaRPr lang="en-US" sz="1600" b="1" dirty="0"/>
                    </a:p>
                  </a:txBody>
                  <a:tcPr anchor="ctr"/>
                </a:tc>
                <a:tc>
                  <a:txBody>
                    <a:bodyPr/>
                    <a:lstStyle/>
                    <a:p>
                      <a:pPr algn="ctr"/>
                      <a:r>
                        <a:rPr lang="en-US" sz="1400" b="1" dirty="0" smtClean="0"/>
                        <a:t>Compiler</a:t>
                      </a:r>
                      <a:endParaRPr lang="en-US" sz="1400" b="1" dirty="0"/>
                    </a:p>
                  </a:txBody>
                  <a:tcPr anchor="ctr"/>
                </a:tc>
                <a:tc>
                  <a:txBody>
                    <a:bodyPr/>
                    <a:lstStyle/>
                    <a:p>
                      <a:pPr algn="ctr"/>
                      <a:r>
                        <a:rPr lang="en-US" sz="1400" b="1" dirty="0" smtClean="0"/>
                        <a:t>Hardware</a:t>
                      </a:r>
                      <a:endParaRPr lang="en-US" sz="1400" b="1" dirty="0"/>
                    </a:p>
                  </a:txBody>
                  <a:tcPr anchor="ctr"/>
                </a:tc>
                <a:tc>
                  <a:txBody>
                    <a:bodyPr/>
                    <a:lstStyle/>
                    <a:p>
                      <a:pPr algn="ctr"/>
                      <a:r>
                        <a:rPr lang="en-US" sz="1400" b="1" dirty="0" smtClean="0"/>
                        <a:t>OS</a:t>
                      </a:r>
                      <a:endParaRPr lang="en-US" sz="1400" b="1" dirty="0"/>
                    </a:p>
                  </a:txBody>
                  <a:tcPr anchor="ctr"/>
                </a:tc>
                <a:tc>
                  <a:txBody>
                    <a:bodyPr/>
                    <a:lstStyle/>
                    <a:p>
                      <a:pPr algn="ctr"/>
                      <a:r>
                        <a:rPr lang="en-US" sz="1400" b="1" dirty="0" smtClean="0"/>
                        <a:t>OS</a:t>
                      </a:r>
                      <a:endParaRPr lang="en-US" sz="1400" b="1" dirty="0"/>
                    </a:p>
                  </a:txBody>
                  <a:tcPr anchor="ctr"/>
                </a:tc>
                <a:tc>
                  <a:txBody>
                    <a:bodyPr/>
                    <a:lstStyle/>
                    <a:p>
                      <a:pPr algn="ctr"/>
                      <a:r>
                        <a:rPr lang="en-US" sz="1400" b="1" dirty="0" smtClean="0"/>
                        <a:t>OS</a:t>
                      </a:r>
                      <a:endParaRPr lang="en-US" sz="1400" b="1" dirty="0"/>
                    </a:p>
                  </a:txBody>
                  <a:tcPr anchor="ctr"/>
                </a:tc>
              </a:tr>
              <a:tr h="457200">
                <a:tc>
                  <a:txBody>
                    <a:bodyPr/>
                    <a:lstStyle/>
                    <a:p>
                      <a:r>
                        <a:rPr lang="en-US" sz="1600" b="1" dirty="0" smtClean="0"/>
                        <a:t>Backed by</a:t>
                      </a:r>
                      <a:endParaRPr lang="en-US" sz="1600" b="1" dirty="0"/>
                    </a:p>
                  </a:txBody>
                  <a:tcPr anchor="ctr"/>
                </a:tc>
                <a:tc>
                  <a:txBody>
                    <a:bodyPr/>
                    <a:lstStyle/>
                    <a:p>
                      <a:pPr algn="ctr"/>
                      <a:r>
                        <a:rPr lang="en-US" sz="1400" b="1" dirty="0" smtClean="0"/>
                        <a:t>Cache</a:t>
                      </a:r>
                      <a:endParaRPr lang="en-US" sz="1400" b="1" dirty="0"/>
                    </a:p>
                  </a:txBody>
                  <a:tcPr anchor="ctr"/>
                </a:tc>
                <a:tc>
                  <a:txBody>
                    <a:bodyPr/>
                    <a:lstStyle/>
                    <a:p>
                      <a:pPr algn="ctr"/>
                      <a:r>
                        <a:rPr lang="en-US" sz="1400" b="1" dirty="0" smtClean="0"/>
                        <a:t>Main</a:t>
                      </a:r>
                      <a:endParaRPr lang="en-US" sz="1400" b="1" dirty="0"/>
                    </a:p>
                  </a:txBody>
                  <a:tcPr anchor="ctr"/>
                </a:tc>
                <a:tc>
                  <a:txBody>
                    <a:bodyPr/>
                    <a:lstStyle/>
                    <a:p>
                      <a:pPr algn="ctr"/>
                      <a:r>
                        <a:rPr lang="en-US" sz="1400" b="1" dirty="0" smtClean="0"/>
                        <a:t>Disk</a:t>
                      </a:r>
                      <a:endParaRPr lang="en-US" sz="1400" b="1" dirty="0"/>
                    </a:p>
                  </a:txBody>
                  <a:tcPr anchor="ctr"/>
                </a:tc>
                <a:tc>
                  <a:txBody>
                    <a:bodyPr/>
                    <a:lstStyle/>
                    <a:p>
                      <a:pPr algn="ctr"/>
                      <a:r>
                        <a:rPr lang="en-US" sz="1400" b="1" dirty="0" smtClean="0"/>
                        <a:t>Disk</a:t>
                      </a:r>
                      <a:endParaRPr lang="en-US" sz="1400" b="1" dirty="0"/>
                    </a:p>
                  </a:txBody>
                  <a:tcPr anchor="ctr"/>
                </a:tc>
                <a:tc>
                  <a:txBody>
                    <a:bodyPr/>
                    <a:lstStyle/>
                    <a:p>
                      <a:pPr algn="ctr"/>
                      <a:r>
                        <a:rPr lang="en-US" sz="1400" b="1" dirty="0" smtClean="0"/>
                        <a:t>Disk or tape</a:t>
                      </a:r>
                      <a:endParaRPr lang="en-US" sz="1400" b="1" dirty="0"/>
                    </a:p>
                  </a:txBody>
                  <a:tcPr anchor="ctr"/>
                </a:tc>
              </a:tr>
            </a:tbl>
          </a:graphicData>
        </a:graphic>
      </p:graphicFrame>
    </p:spTree>
    <p:extLst>
      <p:ext uri="{BB962C8B-B14F-4D97-AF65-F5344CB8AC3E}">
        <p14:creationId xmlns:p14="http://schemas.microsoft.com/office/powerpoint/2010/main" val="83778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sz="2000" dirty="0" smtClean="0"/>
              <a:t>Describe the basic elements of a computer system and their interrelationship.</a:t>
            </a:r>
          </a:p>
          <a:p>
            <a:r>
              <a:rPr lang="en-US" sz="2000" dirty="0" smtClean="0"/>
              <a:t>Explain the steps taken by a processor to execute an instruction.</a:t>
            </a:r>
          </a:p>
          <a:p>
            <a:r>
              <a:rPr lang="en-US" sz="2000" dirty="0" smtClean="0"/>
              <a:t>Understand the concept of interrupts and how and why a processor uses interrupts</a:t>
            </a:r>
          </a:p>
          <a:p>
            <a:r>
              <a:rPr lang="en-US" sz="2000" dirty="0" smtClean="0"/>
              <a:t>List and describe the levels of a typical computer memory hierarchy.</a:t>
            </a:r>
          </a:p>
          <a:p>
            <a:r>
              <a:rPr lang="en-US" sz="2400" b="1" dirty="0" smtClean="0">
                <a:solidFill>
                  <a:srgbClr val="FF0000"/>
                </a:solidFill>
              </a:rPr>
              <a:t>Explain the basic characteristics of multiprocessor and multicore organization.</a:t>
            </a:r>
          </a:p>
          <a:p>
            <a:r>
              <a:rPr lang="en-US" sz="2000" dirty="0" smtClean="0"/>
              <a:t>Discuss the concept of locality and analyze the performance of a multilevel memory hierarchy.</a:t>
            </a:r>
          </a:p>
          <a:p>
            <a:r>
              <a:rPr lang="en-US" sz="2000" dirty="0" smtClean="0"/>
              <a:t>Understand the operation of a stack and its use to support procedure call and return.</a:t>
            </a:r>
            <a:endParaRPr lang="en-US" sz="2000"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OS Overview (Chapter 1)</a:t>
            </a:r>
            <a:endParaRPr lang="en-US"/>
          </a:p>
        </p:txBody>
      </p:sp>
      <p:sp>
        <p:nvSpPr>
          <p:cNvPr id="6" name="Slide Number Placeholder 5"/>
          <p:cNvSpPr>
            <a:spLocks noGrp="1"/>
          </p:cNvSpPr>
          <p:nvPr>
            <p:ph type="sldNum" sz="quarter" idx="12"/>
          </p:nvPr>
        </p:nvSpPr>
        <p:spPr/>
        <p:txBody>
          <a:bodyPr/>
          <a:lstStyle/>
          <a:p>
            <a:fld id="{6DDBAB05-2959-4C31-8750-F05C131CA0C6}" type="slidenum">
              <a:rPr lang="en-US" smtClean="0"/>
              <a:pPr/>
              <a:t>19</a:t>
            </a:fld>
            <a:endParaRPr lang="en-US"/>
          </a:p>
        </p:txBody>
      </p:sp>
    </p:spTree>
    <p:extLst>
      <p:ext uri="{BB962C8B-B14F-4D97-AF65-F5344CB8AC3E}">
        <p14:creationId xmlns:p14="http://schemas.microsoft.com/office/powerpoint/2010/main" val="442284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solidFill>
                  <a:srgbClr val="000000"/>
                </a:solidFill>
              </a:rPr>
              <a:t>BYU CS 345</a:t>
            </a:r>
          </a:p>
        </p:txBody>
      </p:sp>
      <p:sp>
        <p:nvSpPr>
          <p:cNvPr id="26627" name="Footer Placeholder 4"/>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solidFill>
                  <a:srgbClr val="000000"/>
                </a:solidFill>
              </a:rPr>
              <a:t>OS Overview (Chapter 1)</a:t>
            </a:r>
          </a:p>
        </p:txBody>
      </p:sp>
      <p:sp>
        <p:nvSpPr>
          <p:cNvPr id="2662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4AF8A52-0C54-4320-96F8-B3B7314C1F95}" type="slidenum">
              <a:rPr lang="en-US" sz="1400" smtClean="0">
                <a:solidFill>
                  <a:srgbClr val="000000"/>
                </a:solidFill>
              </a:rPr>
              <a:pPr eaLnBrk="1" hangingPunct="1"/>
              <a:t>2</a:t>
            </a:fld>
            <a:endParaRPr lang="en-US" sz="1400" smtClean="0">
              <a:solidFill>
                <a:srgbClr val="000000"/>
              </a:solidFill>
            </a:endParaRPr>
          </a:p>
        </p:txBody>
      </p:sp>
      <p:sp>
        <p:nvSpPr>
          <p:cNvPr id="26629" name="Rectangle 2"/>
          <p:cNvSpPr>
            <a:spLocks noGrp="1" noChangeArrowheads="1"/>
          </p:cNvSpPr>
          <p:nvPr>
            <p:ph type="title"/>
          </p:nvPr>
        </p:nvSpPr>
        <p:spPr>
          <a:xfrm>
            <a:off x="1150938" y="403225"/>
            <a:ext cx="7183437" cy="657225"/>
          </a:xfrm>
        </p:spPr>
        <p:txBody>
          <a:bodyPr/>
          <a:lstStyle/>
          <a:p>
            <a:pPr eaLnBrk="1" hangingPunct="1"/>
            <a:r>
              <a:rPr lang="en-US" dirty="0" smtClean="0">
                <a:cs typeface="Times New Roman" pitchFamily="18" charset="0"/>
              </a:rPr>
              <a:t>CS 345</a:t>
            </a:r>
            <a:endParaRPr lang="en-US" sz="2000" dirty="0" smtClean="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96437586"/>
              </p:ext>
            </p:extLst>
          </p:nvPr>
        </p:nvGraphicFramePr>
        <p:xfrm>
          <a:off x="377687" y="1625600"/>
          <a:ext cx="7851913" cy="4582160"/>
        </p:xfrm>
        <a:graphic>
          <a:graphicData uri="http://schemas.openxmlformats.org/drawingml/2006/table">
            <a:tbl>
              <a:tblPr firstRow="1" bandRow="1">
                <a:tableStyleId>{5C22544A-7EE6-4342-B048-85BDC9FD1C3A}</a:tableStyleId>
              </a:tblPr>
              <a:tblGrid>
                <a:gridCol w="4999383"/>
                <a:gridCol w="576469"/>
                <a:gridCol w="2276061"/>
              </a:tblGrid>
              <a:tr h="370840">
                <a:tc>
                  <a:txBody>
                    <a:bodyPr/>
                    <a:lstStyle/>
                    <a:p>
                      <a:r>
                        <a:rPr lang="en-US" dirty="0" smtClean="0"/>
                        <a:t>Stalling’s Chapter</a:t>
                      </a:r>
                      <a:endParaRPr lang="en-US" dirty="0"/>
                    </a:p>
                  </a:txBody>
                  <a:tcPr/>
                </a:tc>
                <a:tc>
                  <a:txBody>
                    <a:bodyPr/>
                    <a:lstStyle/>
                    <a:p>
                      <a:pPr algn="ctr"/>
                      <a:r>
                        <a:rPr lang="en-US" dirty="0" smtClean="0"/>
                        <a:t>#</a:t>
                      </a:r>
                      <a:endParaRPr lang="en-US" dirty="0"/>
                    </a:p>
                  </a:txBody>
                  <a:tcPr/>
                </a:tc>
                <a:tc>
                  <a:txBody>
                    <a:bodyPr/>
                    <a:lstStyle/>
                    <a:p>
                      <a:r>
                        <a:rPr lang="en-US" dirty="0" smtClean="0"/>
                        <a:t>Project</a:t>
                      </a:r>
                      <a:endParaRPr lang="en-US" dirty="0"/>
                    </a:p>
                  </a:txBody>
                  <a:tcPr/>
                </a:tc>
              </a:tr>
              <a:tr h="370840">
                <a:tc>
                  <a:txBody>
                    <a:bodyPr/>
                    <a:lstStyle/>
                    <a:p>
                      <a:r>
                        <a:rPr lang="en-US" dirty="0" smtClean="0"/>
                        <a:t>1: Computer System Overview</a:t>
                      </a:r>
                    </a:p>
                    <a:p>
                      <a:r>
                        <a:rPr lang="en-US" dirty="0" smtClean="0"/>
                        <a:t>2: Operating System Overview</a:t>
                      </a:r>
                      <a:endParaRPr lang="en-US" dirty="0"/>
                    </a:p>
                  </a:txBody>
                  <a:tcPr/>
                </a:tc>
                <a:tc>
                  <a:txBody>
                    <a:bodyPr/>
                    <a:lstStyle/>
                    <a:p>
                      <a:pPr algn="ctr"/>
                      <a:r>
                        <a:rPr lang="en-US" dirty="0" smtClean="0"/>
                        <a:t>4</a:t>
                      </a:r>
                      <a:endParaRPr lang="en-US" dirty="0"/>
                    </a:p>
                  </a:txBody>
                  <a:tcPr/>
                </a:tc>
                <a:tc>
                  <a:txBody>
                    <a:bodyPr/>
                    <a:lstStyle/>
                    <a:p>
                      <a:r>
                        <a:rPr lang="en-US" dirty="0" smtClean="0"/>
                        <a:t>P1:</a:t>
                      </a:r>
                      <a:r>
                        <a:rPr lang="en-US" baseline="0" dirty="0" smtClean="0"/>
                        <a:t> Shell</a:t>
                      </a:r>
                      <a:endParaRPr lang="en-US" dirty="0"/>
                    </a:p>
                  </a:txBody>
                  <a:tcPr/>
                </a:tc>
              </a:tr>
              <a:tr h="370840">
                <a:tc>
                  <a:txBody>
                    <a:bodyPr/>
                    <a:lstStyle/>
                    <a:p>
                      <a:r>
                        <a:rPr lang="en-US" dirty="0" smtClean="0"/>
                        <a:t>3: Process Description and Control</a:t>
                      </a:r>
                    </a:p>
                    <a:p>
                      <a:r>
                        <a:rPr lang="en-US" dirty="0" smtClean="0"/>
                        <a:t>4: Threads</a:t>
                      </a:r>
                      <a:endParaRPr lang="en-US" dirty="0"/>
                    </a:p>
                  </a:txBody>
                  <a:tcPr/>
                </a:tc>
                <a:tc>
                  <a:txBody>
                    <a:bodyPr/>
                    <a:lstStyle/>
                    <a:p>
                      <a:pPr algn="ctr"/>
                      <a:r>
                        <a:rPr lang="en-US" dirty="0" smtClean="0"/>
                        <a:t>4</a:t>
                      </a:r>
                      <a:endParaRPr lang="en-US" dirty="0"/>
                    </a:p>
                  </a:txBody>
                  <a:tcPr/>
                </a:tc>
                <a:tc>
                  <a:txBody>
                    <a:bodyPr/>
                    <a:lstStyle/>
                    <a:p>
                      <a:r>
                        <a:rPr lang="en-US" dirty="0" smtClean="0"/>
                        <a:t>P2: Tasking</a:t>
                      </a:r>
                      <a:endParaRPr lang="en-US" dirty="0"/>
                    </a:p>
                  </a:txBody>
                  <a:tcPr/>
                </a:tc>
              </a:tr>
              <a:tr h="370840">
                <a:tc>
                  <a:txBody>
                    <a:bodyPr/>
                    <a:lstStyle/>
                    <a:p>
                      <a:r>
                        <a:rPr lang="en-US" dirty="0" smtClean="0"/>
                        <a:t>5: Concurrency: ME and Synchronization</a:t>
                      </a:r>
                    </a:p>
                    <a:p>
                      <a:r>
                        <a:rPr lang="en-US" dirty="0" smtClean="0"/>
                        <a:t>6: Concurrency: Deadlock and Starvation</a:t>
                      </a:r>
                      <a:endParaRPr lang="en-US" dirty="0"/>
                    </a:p>
                  </a:txBody>
                  <a:tcPr/>
                </a:tc>
                <a:tc>
                  <a:txBody>
                    <a:bodyPr/>
                    <a:lstStyle/>
                    <a:p>
                      <a:pPr algn="ctr"/>
                      <a:r>
                        <a:rPr lang="en-US" dirty="0" smtClean="0"/>
                        <a:t>6</a:t>
                      </a:r>
                      <a:endParaRPr lang="en-US" dirty="0"/>
                    </a:p>
                  </a:txBody>
                  <a:tcPr/>
                </a:tc>
                <a:tc>
                  <a:txBody>
                    <a:bodyPr/>
                    <a:lstStyle/>
                    <a:p>
                      <a:r>
                        <a:rPr lang="en-US" dirty="0" smtClean="0"/>
                        <a:t>P3: Jurassic Park</a:t>
                      </a:r>
                      <a:endParaRPr lang="en-US" dirty="0"/>
                    </a:p>
                  </a:txBody>
                  <a:tcPr/>
                </a:tc>
              </a:tr>
              <a:tr h="370840">
                <a:tc>
                  <a:txBody>
                    <a:bodyPr/>
                    <a:lstStyle/>
                    <a:p>
                      <a:r>
                        <a:rPr lang="en-US" dirty="0" smtClean="0"/>
                        <a:t>7: Memory</a:t>
                      </a:r>
                      <a:r>
                        <a:rPr lang="en-US" baseline="0" dirty="0" smtClean="0"/>
                        <a:t> Management</a:t>
                      </a:r>
                    </a:p>
                    <a:p>
                      <a:r>
                        <a:rPr lang="en-US" baseline="0" dirty="0" smtClean="0"/>
                        <a:t>8: Virtual memory</a:t>
                      </a:r>
                      <a:endParaRPr lang="en-US" dirty="0"/>
                    </a:p>
                  </a:txBody>
                  <a:tcPr/>
                </a:tc>
                <a:tc>
                  <a:txBody>
                    <a:bodyPr/>
                    <a:lstStyle/>
                    <a:p>
                      <a:pPr algn="ctr"/>
                      <a:r>
                        <a:rPr lang="en-US" dirty="0" smtClean="0"/>
                        <a:t>6</a:t>
                      </a:r>
                      <a:endParaRPr lang="en-US" dirty="0"/>
                    </a:p>
                  </a:txBody>
                  <a:tcPr/>
                </a:tc>
                <a:tc>
                  <a:txBody>
                    <a:bodyPr/>
                    <a:lstStyle/>
                    <a:p>
                      <a:r>
                        <a:rPr lang="en-US" dirty="0" smtClean="0"/>
                        <a:t>P4: Virtual Memory</a:t>
                      </a:r>
                      <a:endParaRPr lang="en-US" dirty="0"/>
                    </a:p>
                  </a:txBody>
                  <a:tcPr/>
                </a:tc>
              </a:tr>
              <a:tr h="370840">
                <a:tc>
                  <a:txBody>
                    <a:bodyPr/>
                    <a:lstStyle/>
                    <a:p>
                      <a:r>
                        <a:rPr lang="en-US" dirty="0" smtClean="0"/>
                        <a:t>9: Uniprocessor Scheduling</a:t>
                      </a:r>
                    </a:p>
                    <a:p>
                      <a:r>
                        <a:rPr lang="en-US" dirty="0" smtClean="0"/>
                        <a:t>10:</a:t>
                      </a:r>
                      <a:r>
                        <a:rPr lang="en-US" baseline="0" dirty="0" smtClean="0"/>
                        <a:t> Multiprocessor and Real-Time Scheduling</a:t>
                      </a:r>
                      <a:endParaRPr lang="en-US" dirty="0"/>
                    </a:p>
                  </a:txBody>
                  <a:tcPr/>
                </a:tc>
                <a:tc>
                  <a:txBody>
                    <a:bodyPr/>
                    <a:lstStyle/>
                    <a:p>
                      <a:pPr algn="ctr"/>
                      <a:r>
                        <a:rPr lang="en-US" dirty="0" smtClean="0"/>
                        <a:t>6</a:t>
                      </a:r>
                      <a:endParaRPr lang="en-US" dirty="0"/>
                    </a:p>
                  </a:txBody>
                  <a:tcPr/>
                </a:tc>
                <a:tc>
                  <a:txBody>
                    <a:bodyPr/>
                    <a:lstStyle/>
                    <a:p>
                      <a:r>
                        <a:rPr lang="en-US" dirty="0" smtClean="0"/>
                        <a:t>P5: Scheduling</a:t>
                      </a:r>
                      <a:endParaRPr lang="en-US" dirty="0"/>
                    </a:p>
                  </a:txBody>
                  <a:tcPr/>
                </a:tc>
              </a:tr>
              <a:tr h="370840">
                <a:tc>
                  <a:txBody>
                    <a:bodyPr/>
                    <a:lstStyle/>
                    <a:p>
                      <a:r>
                        <a:rPr lang="en-US" dirty="0" smtClean="0"/>
                        <a:t>11: I/O Management and Disk Scheduling</a:t>
                      </a:r>
                    </a:p>
                    <a:p>
                      <a:r>
                        <a:rPr lang="en-US" dirty="0" smtClean="0"/>
                        <a:t>12: File Management</a:t>
                      </a:r>
                      <a:endParaRPr lang="en-US" dirty="0"/>
                    </a:p>
                  </a:txBody>
                  <a:tcPr/>
                </a:tc>
                <a:tc>
                  <a:txBody>
                    <a:bodyPr/>
                    <a:lstStyle/>
                    <a:p>
                      <a:pPr algn="ctr"/>
                      <a:r>
                        <a:rPr lang="en-US" dirty="0" smtClean="0"/>
                        <a:t>8</a:t>
                      </a:r>
                      <a:endParaRPr lang="en-US" dirty="0"/>
                    </a:p>
                  </a:txBody>
                  <a:tcPr/>
                </a:tc>
                <a:tc>
                  <a:txBody>
                    <a:bodyPr/>
                    <a:lstStyle/>
                    <a:p>
                      <a:r>
                        <a:rPr lang="en-US" dirty="0" smtClean="0"/>
                        <a:t>P6: FAT</a:t>
                      </a:r>
                      <a:endParaRPr lang="en-US" dirty="0"/>
                    </a:p>
                  </a:txBody>
                  <a:tcPr/>
                </a:tc>
              </a:tr>
              <a:tr h="370840">
                <a:tc>
                  <a:txBody>
                    <a:bodyPr/>
                    <a:lstStyle/>
                    <a:p>
                      <a:r>
                        <a:rPr lang="en-US" dirty="0" smtClean="0"/>
                        <a:t>Student</a:t>
                      </a:r>
                      <a:r>
                        <a:rPr lang="en-US" baseline="0" dirty="0" smtClean="0"/>
                        <a:t> Presentations</a:t>
                      </a:r>
                      <a:endParaRPr lang="en-US" dirty="0"/>
                    </a:p>
                  </a:txBody>
                  <a:tcPr/>
                </a:tc>
                <a:tc>
                  <a:txBody>
                    <a:bodyPr/>
                    <a:lstStyle/>
                    <a:p>
                      <a:pPr algn="ctr"/>
                      <a:r>
                        <a:rPr lang="en-US" dirty="0" smtClean="0"/>
                        <a:t>6</a:t>
                      </a:r>
                      <a:endParaRPr lang="en-US" dirty="0"/>
                    </a:p>
                  </a:txBody>
                  <a:tcPr/>
                </a:tc>
                <a:tc>
                  <a:txBody>
                    <a:bodyPr/>
                    <a:lstStyle/>
                    <a:p>
                      <a:endParaRPr lang="en-US" dirty="0"/>
                    </a:p>
                  </a:txBody>
                  <a:tcPr/>
                </a:tc>
              </a:tr>
            </a:tbl>
          </a:graphicData>
        </a:graphic>
      </p:graphicFrame>
      <p:sp>
        <p:nvSpPr>
          <p:cNvPr id="2" name="Right Arrow 1"/>
          <p:cNvSpPr/>
          <p:nvPr/>
        </p:nvSpPr>
        <p:spPr bwMode="auto">
          <a:xfrm>
            <a:off x="121024" y="1963271"/>
            <a:ext cx="537882" cy="443753"/>
          </a:xfrm>
          <a:prstGeom prst="right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702553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auto">
          <a:xfrm>
            <a:off x="540970" y="5140382"/>
            <a:ext cx="8164513" cy="124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lvl="1"/>
            <a:r>
              <a:rPr lang="en-US" sz="1600" kern="0" dirty="0" smtClean="0"/>
              <a:t>Cluster computing</a:t>
            </a:r>
          </a:p>
          <a:p>
            <a:pPr lvl="2"/>
            <a:r>
              <a:rPr lang="en-US" sz="1200" kern="0" dirty="0" smtClean="0"/>
              <a:t>Loosely coupled - network</a:t>
            </a:r>
          </a:p>
          <a:p>
            <a:pPr lvl="2"/>
            <a:r>
              <a:rPr lang="en-US" sz="1200" kern="0" dirty="0" smtClean="0"/>
              <a:t>Client / server environment</a:t>
            </a:r>
          </a:p>
          <a:p>
            <a:pPr lvl="2"/>
            <a:r>
              <a:rPr lang="en-US" sz="1200" kern="0" dirty="0" smtClean="0"/>
              <a:t>Middleware</a:t>
            </a:r>
          </a:p>
          <a:p>
            <a:pPr lvl="2"/>
            <a:r>
              <a:rPr lang="en-US" sz="1200" kern="0" dirty="0" smtClean="0"/>
              <a:t>DME, RPC</a:t>
            </a:r>
            <a:endParaRPr lang="en-US" sz="1200" kern="0" dirty="0"/>
          </a:p>
        </p:txBody>
      </p:sp>
      <p:sp>
        <p:nvSpPr>
          <p:cNvPr id="2" name="Title 1"/>
          <p:cNvSpPr>
            <a:spLocks noGrp="1"/>
          </p:cNvSpPr>
          <p:nvPr>
            <p:ph type="title"/>
          </p:nvPr>
        </p:nvSpPr>
        <p:spPr/>
        <p:txBody>
          <a:bodyPr/>
          <a:lstStyle/>
          <a:p>
            <a:r>
              <a:rPr lang="en-US" dirty="0" smtClean="0"/>
              <a:t>Multi (processor/core)</a:t>
            </a:r>
            <a:endParaRPr lang="en-US" dirty="0"/>
          </a:p>
        </p:txBody>
      </p:sp>
      <p:sp>
        <p:nvSpPr>
          <p:cNvPr id="3" name="Content Placeholder 2"/>
          <p:cNvSpPr>
            <a:spLocks noGrp="1"/>
          </p:cNvSpPr>
          <p:nvPr>
            <p:ph idx="1"/>
          </p:nvPr>
        </p:nvSpPr>
        <p:spPr>
          <a:xfrm>
            <a:off x="546100" y="1416050"/>
            <a:ext cx="8164513" cy="1251718"/>
          </a:xfrm>
        </p:spPr>
        <p:txBody>
          <a:bodyPr/>
          <a:lstStyle/>
          <a:p>
            <a:r>
              <a:rPr lang="en-US" sz="2000" dirty="0" smtClean="0"/>
              <a:t>Traditionally, the computer has been viewed as a sequential machine.</a:t>
            </a:r>
          </a:p>
          <a:p>
            <a:pPr lvl="1"/>
            <a:r>
              <a:rPr lang="en-US" sz="1600" dirty="0" smtClean="0"/>
              <a:t>Multiple control signals</a:t>
            </a:r>
          </a:p>
          <a:p>
            <a:pPr lvl="1"/>
            <a:r>
              <a:rPr lang="en-US" sz="1600" dirty="0" smtClean="0"/>
              <a:t>Pipelining</a:t>
            </a:r>
            <a:endParaRPr lang="en-US" sz="1200"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OS Overview (Chapter 1)</a:t>
            </a:r>
            <a:endParaRPr lang="en-US"/>
          </a:p>
        </p:txBody>
      </p:sp>
      <p:sp>
        <p:nvSpPr>
          <p:cNvPr id="6" name="Slide Number Placeholder 5"/>
          <p:cNvSpPr>
            <a:spLocks noGrp="1"/>
          </p:cNvSpPr>
          <p:nvPr>
            <p:ph type="sldNum" sz="quarter" idx="12"/>
          </p:nvPr>
        </p:nvSpPr>
        <p:spPr/>
        <p:txBody>
          <a:bodyPr/>
          <a:lstStyle/>
          <a:p>
            <a:fld id="{6DDBAB05-2959-4C31-8750-F05C131CA0C6}" type="slidenum">
              <a:rPr lang="en-US" smtClean="0"/>
              <a:pPr/>
              <a:t>20</a:t>
            </a:fld>
            <a:endParaRPr lang="en-US"/>
          </a:p>
        </p:txBody>
      </p:sp>
      <p:grpSp>
        <p:nvGrpSpPr>
          <p:cNvPr id="7" name="Group 6"/>
          <p:cNvGrpSpPr/>
          <p:nvPr/>
        </p:nvGrpSpPr>
        <p:grpSpPr>
          <a:xfrm>
            <a:off x="544390" y="2083488"/>
            <a:ext cx="8194156" cy="2252206"/>
            <a:chOff x="544390" y="2083488"/>
            <a:chExt cx="8194156" cy="2252206"/>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8234" y="2083488"/>
              <a:ext cx="2830312" cy="2252206"/>
            </a:xfrm>
            <a:prstGeom prst="rect">
              <a:avLst/>
            </a:prstGeom>
          </p:spPr>
        </p:pic>
        <p:sp>
          <p:nvSpPr>
            <p:cNvPr id="10" name="Content Placeholder 2"/>
            <p:cNvSpPr txBox="1">
              <a:spLocks/>
            </p:cNvSpPr>
            <p:nvPr/>
          </p:nvSpPr>
          <p:spPr bwMode="auto">
            <a:xfrm>
              <a:off x="544390" y="2667768"/>
              <a:ext cx="8164513" cy="1493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en-US" sz="2000" kern="0" dirty="0" smtClean="0"/>
                <a:t>Parallelism</a:t>
              </a:r>
            </a:p>
            <a:p>
              <a:pPr lvl="1"/>
              <a:r>
                <a:rPr lang="en-US" sz="1600" kern="0" dirty="0" smtClean="0"/>
                <a:t>Symmetric Multiprocessors (SMP)</a:t>
              </a:r>
            </a:p>
            <a:p>
              <a:pPr lvl="2"/>
              <a:r>
                <a:rPr lang="en-US" sz="1200" kern="0" dirty="0" smtClean="0"/>
                <a:t>2 or more identical processors that share resources</a:t>
              </a:r>
            </a:p>
            <a:p>
              <a:pPr lvl="2"/>
              <a:r>
                <a:rPr lang="en-US" sz="1200" kern="0" dirty="0" smtClean="0"/>
                <a:t>Integrated OS to control jobs, tasks, files, data elements…</a:t>
              </a:r>
            </a:p>
            <a:p>
              <a:pPr lvl="2"/>
              <a:r>
                <a:rPr lang="en-US" sz="1200" kern="0" dirty="0" smtClean="0"/>
                <a:t>High degree of  interaction/cooperation between processes</a:t>
              </a:r>
              <a:endParaRPr lang="en-US" sz="1200" kern="0" dirty="0"/>
            </a:p>
          </p:txBody>
        </p:sp>
      </p:grpSp>
      <p:grpSp>
        <p:nvGrpSpPr>
          <p:cNvPr id="13" name="Group 12"/>
          <p:cNvGrpSpPr/>
          <p:nvPr/>
        </p:nvGrpSpPr>
        <p:grpSpPr>
          <a:xfrm>
            <a:off x="542680" y="3970856"/>
            <a:ext cx="8164513" cy="2410640"/>
            <a:chOff x="542680" y="3970856"/>
            <a:chExt cx="8164513" cy="241064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2258" y="3983805"/>
              <a:ext cx="2833634" cy="2397691"/>
            </a:xfrm>
            <a:prstGeom prst="rect">
              <a:avLst/>
            </a:prstGeom>
          </p:spPr>
        </p:pic>
        <p:sp>
          <p:nvSpPr>
            <p:cNvPr id="11" name="Content Placeholder 2"/>
            <p:cNvSpPr txBox="1">
              <a:spLocks/>
            </p:cNvSpPr>
            <p:nvPr/>
          </p:nvSpPr>
          <p:spPr bwMode="auto">
            <a:xfrm>
              <a:off x="542680" y="3970856"/>
              <a:ext cx="8164513" cy="129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lvl="1"/>
              <a:r>
                <a:rPr lang="en-US" sz="1600" kern="0" dirty="0" smtClean="0"/>
                <a:t>Multicore Computers</a:t>
              </a:r>
            </a:p>
            <a:p>
              <a:pPr lvl="2"/>
              <a:r>
                <a:rPr lang="en-US" sz="1200" kern="0" dirty="0" smtClean="0"/>
                <a:t>Single piece of silicon (die)</a:t>
              </a:r>
            </a:p>
            <a:p>
              <a:pPr lvl="2"/>
              <a:r>
                <a:rPr lang="en-US" sz="1200" kern="0" dirty="0" smtClean="0"/>
                <a:t>Independent processors + levels of cache</a:t>
              </a:r>
            </a:p>
            <a:p>
              <a:pPr lvl="2"/>
              <a:r>
                <a:rPr lang="en-US" sz="1200" kern="0" dirty="0" smtClean="0"/>
                <a:t>Intel Core i7</a:t>
              </a:r>
            </a:p>
            <a:p>
              <a:pPr lvl="2"/>
              <a:r>
                <a:rPr lang="en-US" sz="1200" kern="0" dirty="0" smtClean="0"/>
                <a:t>Prefetching</a:t>
              </a:r>
              <a:endParaRPr lang="en-US" sz="1200" kern="0" dirty="0"/>
            </a:p>
          </p:txBody>
        </p:sp>
      </p:grpSp>
    </p:spTree>
    <p:extLst>
      <p:ext uri="{BB962C8B-B14F-4D97-AF65-F5344CB8AC3E}">
        <p14:creationId xmlns:p14="http://schemas.microsoft.com/office/powerpoint/2010/main" val="3245737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sz="2000" dirty="0" smtClean="0"/>
              <a:t>Describe the basic elements of a computer system and their interrelationship.</a:t>
            </a:r>
          </a:p>
          <a:p>
            <a:r>
              <a:rPr lang="en-US" sz="2000" dirty="0" smtClean="0"/>
              <a:t>Explain the steps taken by a processor to execute an instruction.</a:t>
            </a:r>
          </a:p>
          <a:p>
            <a:r>
              <a:rPr lang="en-US" sz="2000" dirty="0" smtClean="0"/>
              <a:t>Understand the concept of interrupts and how and why a processor uses interrupts</a:t>
            </a:r>
          </a:p>
          <a:p>
            <a:r>
              <a:rPr lang="en-US" sz="2000" dirty="0" smtClean="0"/>
              <a:t>List and describe the levels of a typical computer memory hierarchy.</a:t>
            </a:r>
          </a:p>
          <a:p>
            <a:r>
              <a:rPr lang="en-US" sz="2000" dirty="0" smtClean="0"/>
              <a:t>Explain the basic characteristics of multiprocessor and multicore organization.</a:t>
            </a:r>
          </a:p>
          <a:p>
            <a:r>
              <a:rPr lang="en-US" sz="2400" b="1" dirty="0" smtClean="0">
                <a:solidFill>
                  <a:srgbClr val="FF0000"/>
                </a:solidFill>
              </a:rPr>
              <a:t>Discuss the concept of locality and analyze the performance of a multilevel memory hierarchy.</a:t>
            </a:r>
          </a:p>
          <a:p>
            <a:r>
              <a:rPr lang="en-US" sz="2000" dirty="0" smtClean="0"/>
              <a:t>Understand the operation of a stack and its use to support procedure call and return.</a:t>
            </a:r>
            <a:endParaRPr lang="en-US" sz="2000"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OS Overview (Chapter 1)</a:t>
            </a:r>
            <a:endParaRPr lang="en-US"/>
          </a:p>
        </p:txBody>
      </p:sp>
      <p:sp>
        <p:nvSpPr>
          <p:cNvPr id="6" name="Slide Number Placeholder 5"/>
          <p:cNvSpPr>
            <a:spLocks noGrp="1"/>
          </p:cNvSpPr>
          <p:nvPr>
            <p:ph type="sldNum" sz="quarter" idx="12"/>
          </p:nvPr>
        </p:nvSpPr>
        <p:spPr/>
        <p:txBody>
          <a:bodyPr/>
          <a:lstStyle/>
          <a:p>
            <a:fld id="{6DDBAB05-2959-4C31-8750-F05C131CA0C6}" type="slidenum">
              <a:rPr lang="en-US" smtClean="0"/>
              <a:pPr/>
              <a:t>21</a:t>
            </a:fld>
            <a:endParaRPr lang="en-US"/>
          </a:p>
        </p:txBody>
      </p:sp>
    </p:spTree>
    <p:extLst>
      <p:ext uri="{BB962C8B-B14F-4D97-AF65-F5344CB8AC3E}">
        <p14:creationId xmlns:p14="http://schemas.microsoft.com/office/powerpoint/2010/main" val="1920842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Given:</a:t>
            </a:r>
          </a:p>
          <a:p>
            <a:pPr lvl="1"/>
            <a:r>
              <a:rPr lang="en-US" sz="2000" dirty="0"/>
              <a:t>Processor speed is faster than memory speed</a:t>
            </a:r>
          </a:p>
          <a:p>
            <a:pPr lvl="1"/>
            <a:r>
              <a:rPr lang="en-US" sz="2000" dirty="0"/>
              <a:t>Execution/data localizes</a:t>
            </a:r>
          </a:p>
          <a:p>
            <a:r>
              <a:rPr lang="en-US" sz="2400" dirty="0"/>
              <a:t>Processor Cache:</a:t>
            </a:r>
          </a:p>
          <a:p>
            <a:pPr lvl="1"/>
            <a:r>
              <a:rPr lang="en-US" sz="2000" dirty="0"/>
              <a:t>Contains a portion of main memory</a:t>
            </a:r>
          </a:p>
          <a:p>
            <a:pPr lvl="1"/>
            <a:r>
              <a:rPr lang="en-US" sz="2000" dirty="0"/>
              <a:t>Invisible to operating system</a:t>
            </a:r>
          </a:p>
          <a:p>
            <a:pPr lvl="1"/>
            <a:r>
              <a:rPr lang="en-US" sz="2000" dirty="0"/>
              <a:t>Used similar to virtual memory</a:t>
            </a:r>
          </a:p>
          <a:p>
            <a:pPr lvl="1"/>
            <a:r>
              <a:rPr lang="en-US" sz="2000" dirty="0"/>
              <a:t>Increases the speed of memory</a:t>
            </a:r>
          </a:p>
          <a:p>
            <a:r>
              <a:rPr lang="en-US" sz="2400" dirty="0"/>
              <a:t>Processor first checks cache - If not found in cache, the block of memory containing the needed information is moved to the cache</a:t>
            </a:r>
          </a:p>
          <a:p>
            <a:r>
              <a:rPr lang="en-US" sz="2400" dirty="0"/>
              <a:t>Disk cache, I/O cache, VM cache</a:t>
            </a:r>
            <a:r>
              <a:rPr lang="en-US" sz="2400" dirty="0" smtClean="0"/>
              <a:t>,…</a:t>
            </a:r>
            <a:endParaRPr lang="en-US" sz="2400"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OS Overview (Chapter 1)</a:t>
            </a:r>
            <a:endParaRPr lang="en-US"/>
          </a:p>
        </p:txBody>
      </p:sp>
      <p:sp>
        <p:nvSpPr>
          <p:cNvPr id="6" name="Slide Number Placeholder 5"/>
          <p:cNvSpPr>
            <a:spLocks noGrp="1"/>
          </p:cNvSpPr>
          <p:nvPr>
            <p:ph type="sldNum" sz="quarter" idx="12"/>
          </p:nvPr>
        </p:nvSpPr>
        <p:spPr/>
        <p:txBody>
          <a:bodyPr/>
          <a:lstStyle/>
          <a:p>
            <a:fld id="{6DDBAB05-2959-4C31-8750-F05C131CA0C6}" type="slidenum">
              <a:rPr lang="en-US" smtClean="0"/>
              <a:pPr/>
              <a:t>22</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5793" y="2366472"/>
            <a:ext cx="3455705" cy="1984464"/>
          </a:xfrm>
          <a:prstGeom prst="rect">
            <a:avLst/>
          </a:prstGeom>
        </p:spPr>
      </p:pic>
    </p:spTree>
    <p:extLst>
      <p:ext uri="{BB962C8B-B14F-4D97-AF65-F5344CB8AC3E}">
        <p14:creationId xmlns:p14="http://schemas.microsoft.com/office/powerpoint/2010/main" val="56580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Two-Level Memory</a:t>
            </a:r>
            <a:endParaRPr lang="en-US" dirty="0"/>
          </a:p>
        </p:txBody>
      </p:sp>
      <p:sp>
        <p:nvSpPr>
          <p:cNvPr id="3" name="Content Placeholder 2"/>
          <p:cNvSpPr>
            <a:spLocks noGrp="1"/>
          </p:cNvSpPr>
          <p:nvPr>
            <p:ph idx="1"/>
          </p:nvPr>
        </p:nvSpPr>
        <p:spPr>
          <a:xfrm>
            <a:off x="546100" y="1416050"/>
            <a:ext cx="8164513" cy="3197047"/>
          </a:xfrm>
        </p:spPr>
        <p:txBody>
          <a:bodyPr/>
          <a:lstStyle/>
          <a:p>
            <a:r>
              <a:rPr lang="en-US" sz="2800" dirty="0" smtClean="0"/>
              <a:t>Locality</a:t>
            </a:r>
          </a:p>
          <a:p>
            <a:pPr lvl="1"/>
            <a:r>
              <a:rPr lang="en-US" sz="2400" dirty="0" smtClean="0"/>
              <a:t>Spatial locality – clustered access</a:t>
            </a:r>
          </a:p>
          <a:p>
            <a:pPr lvl="2"/>
            <a:r>
              <a:rPr lang="en-US" sz="2000" dirty="0" smtClean="0"/>
              <a:t>Large cache</a:t>
            </a:r>
          </a:p>
          <a:p>
            <a:pPr lvl="2"/>
            <a:r>
              <a:rPr lang="en-US" sz="2000" dirty="0" smtClean="0"/>
              <a:t>Pre-fetch</a:t>
            </a:r>
          </a:p>
          <a:p>
            <a:pPr lvl="1"/>
            <a:r>
              <a:rPr lang="en-US" sz="2400" dirty="0" smtClean="0"/>
              <a:t>Temporal locality – recent/repeated access</a:t>
            </a:r>
          </a:p>
          <a:p>
            <a:pPr lvl="2"/>
            <a:r>
              <a:rPr lang="en-US" sz="2000" dirty="0" smtClean="0"/>
              <a:t>Cache Least Recently Used (LRU)</a:t>
            </a:r>
          </a:p>
          <a:p>
            <a:pPr lvl="2"/>
            <a:r>
              <a:rPr lang="en-US" sz="2000" dirty="0" smtClean="0"/>
              <a:t>Cache hierarchy</a:t>
            </a:r>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OS Overview (Chapter 1)</a:t>
            </a:r>
            <a:endParaRPr lang="en-US"/>
          </a:p>
        </p:txBody>
      </p:sp>
      <p:sp>
        <p:nvSpPr>
          <p:cNvPr id="6" name="Slide Number Placeholder 5"/>
          <p:cNvSpPr>
            <a:spLocks noGrp="1"/>
          </p:cNvSpPr>
          <p:nvPr>
            <p:ph type="sldNum" sz="quarter" idx="12"/>
          </p:nvPr>
        </p:nvSpPr>
        <p:spPr/>
        <p:txBody>
          <a:bodyPr/>
          <a:lstStyle/>
          <a:p>
            <a:fld id="{6DDBAB05-2959-4C31-8750-F05C131CA0C6}" type="slidenum">
              <a:rPr lang="en-US" smtClean="0"/>
              <a:pPr/>
              <a:t>23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452117" y="1787706"/>
            <a:ext cx="2270588" cy="7181635"/>
          </a:xfrm>
          <a:prstGeom prst="rect">
            <a:avLst/>
          </a:prstGeom>
        </p:spPr>
      </p:pic>
    </p:spTree>
    <p:extLst>
      <p:ext uri="{BB962C8B-B14F-4D97-AF65-F5344CB8AC3E}">
        <p14:creationId xmlns:p14="http://schemas.microsoft.com/office/powerpoint/2010/main" val="3511776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sz="2000" dirty="0" smtClean="0"/>
              <a:t>Describe the basic elements of a computer system and their interrelationship.</a:t>
            </a:r>
          </a:p>
          <a:p>
            <a:r>
              <a:rPr lang="en-US" sz="2000" dirty="0" smtClean="0"/>
              <a:t>Explain the steps taken by a processor to execute an instruction.</a:t>
            </a:r>
          </a:p>
          <a:p>
            <a:r>
              <a:rPr lang="en-US" sz="2000" dirty="0" smtClean="0"/>
              <a:t>Understand the concept of interrupts and how and why a processor uses interrupts</a:t>
            </a:r>
          </a:p>
          <a:p>
            <a:r>
              <a:rPr lang="en-US" sz="2000" dirty="0" smtClean="0"/>
              <a:t>List and describe the levels of a typical computer memory hierarchy.</a:t>
            </a:r>
          </a:p>
          <a:p>
            <a:r>
              <a:rPr lang="en-US" sz="2000" dirty="0" smtClean="0"/>
              <a:t>Explain the basic characteristics of multiprocessor and multicore organization.</a:t>
            </a:r>
          </a:p>
          <a:p>
            <a:r>
              <a:rPr lang="en-US" sz="2000" dirty="0" smtClean="0"/>
              <a:t>Discuss the concept of locality and analyze the performance of a multilevel memory hierarchy.</a:t>
            </a:r>
          </a:p>
          <a:p>
            <a:r>
              <a:rPr lang="en-US" sz="2400" b="1" dirty="0" smtClean="0">
                <a:solidFill>
                  <a:srgbClr val="FF0000"/>
                </a:solidFill>
              </a:rPr>
              <a:t>Understand the operation of a stack and its use to support procedure call and return.</a:t>
            </a:r>
            <a:endParaRPr lang="en-US" sz="2400" b="1" dirty="0">
              <a:solidFill>
                <a:srgbClr val="FF0000"/>
              </a:solidFill>
            </a:endParaRPr>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OS Overview (Chapter 1)</a:t>
            </a:r>
            <a:endParaRPr lang="en-US"/>
          </a:p>
        </p:txBody>
      </p:sp>
      <p:sp>
        <p:nvSpPr>
          <p:cNvPr id="6" name="Slide Number Placeholder 5"/>
          <p:cNvSpPr>
            <a:spLocks noGrp="1"/>
          </p:cNvSpPr>
          <p:nvPr>
            <p:ph type="sldNum" sz="quarter" idx="12"/>
          </p:nvPr>
        </p:nvSpPr>
        <p:spPr/>
        <p:txBody>
          <a:bodyPr/>
          <a:lstStyle/>
          <a:p>
            <a:fld id="{6DDBAB05-2959-4C31-8750-F05C131CA0C6}" type="slidenum">
              <a:rPr lang="en-US" smtClean="0"/>
              <a:pPr/>
              <a:t>24</a:t>
            </a:fld>
            <a:endParaRPr lang="en-US"/>
          </a:p>
        </p:txBody>
      </p:sp>
    </p:spTree>
    <p:extLst>
      <p:ext uri="{BB962C8B-B14F-4D97-AF65-F5344CB8AC3E}">
        <p14:creationId xmlns:p14="http://schemas.microsoft.com/office/powerpoint/2010/main" val="1468588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8658" name="Rectangle 2"/>
          <p:cNvSpPr>
            <a:spLocks noGrp="1" noChangeArrowheads="1"/>
          </p:cNvSpPr>
          <p:nvPr>
            <p:ph type="title"/>
          </p:nvPr>
        </p:nvSpPr>
        <p:spPr/>
        <p:txBody>
          <a:bodyPr/>
          <a:lstStyle/>
          <a:p>
            <a:r>
              <a:rPr lang="en-US"/>
              <a:t>The Call / Return Mechanism</a:t>
            </a:r>
          </a:p>
        </p:txBody>
      </p:sp>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smtClean="0"/>
              <a:t>OS Overview (Chapter 1)</a:t>
            </a:r>
            <a:endParaRPr lang="en-US"/>
          </a:p>
        </p:txBody>
      </p:sp>
      <p:sp>
        <p:nvSpPr>
          <p:cNvPr id="7" name="Slide Number Placeholder 5"/>
          <p:cNvSpPr>
            <a:spLocks noGrp="1"/>
          </p:cNvSpPr>
          <p:nvPr>
            <p:ph type="sldNum" sz="quarter" idx="12"/>
          </p:nvPr>
        </p:nvSpPr>
        <p:spPr/>
        <p:txBody>
          <a:bodyPr/>
          <a:lstStyle/>
          <a:p>
            <a:fld id="{85B3F982-755E-4416-8E8A-59326AC0DBEA}" type="slidenum">
              <a:rPr lang="en-US"/>
              <a:pPr/>
              <a:t>25</a:t>
            </a:fld>
            <a:endParaRPr lang="en-US"/>
          </a:p>
        </p:txBody>
      </p:sp>
      <p:sp>
        <p:nvSpPr>
          <p:cNvPr id="2758660"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Subroutines</a:t>
            </a:r>
          </a:p>
        </p:txBody>
      </p:sp>
      <p:sp>
        <p:nvSpPr>
          <p:cNvPr id="2" name="TextBox 1"/>
          <p:cNvSpPr txBox="1"/>
          <p:nvPr/>
        </p:nvSpPr>
        <p:spPr>
          <a:xfrm>
            <a:off x="4371522" y="4605055"/>
            <a:ext cx="4010141" cy="1938992"/>
          </a:xfrm>
          <a:prstGeom prst="rect">
            <a:avLst/>
          </a:prstGeom>
          <a:noFill/>
        </p:spPr>
        <p:txBody>
          <a:bodyPr wrap="square" rtlCol="0">
            <a:spAutoFit/>
          </a:bodyPr>
          <a:lstStyle/>
          <a:p>
            <a:r>
              <a:rPr lang="en-US" sz="2000" dirty="0" smtClean="0">
                <a:latin typeface="Comic Sans MS" pitchFamily="66" charset="0"/>
              </a:rPr>
              <a:t>Smaller programs.</a:t>
            </a:r>
          </a:p>
          <a:p>
            <a:r>
              <a:rPr lang="en-US" sz="2000" dirty="0" smtClean="0">
                <a:latin typeface="Comic Sans MS" pitchFamily="66" charset="0"/>
              </a:rPr>
              <a:t>Easier </a:t>
            </a:r>
            <a:r>
              <a:rPr lang="en-US" sz="2000" dirty="0">
                <a:latin typeface="Comic Sans MS" pitchFamily="66" charset="0"/>
              </a:rPr>
              <a:t>to maintain.</a:t>
            </a:r>
          </a:p>
          <a:p>
            <a:r>
              <a:rPr lang="en-US" sz="2000" dirty="0">
                <a:latin typeface="Comic Sans MS" pitchFamily="66" charset="0"/>
              </a:rPr>
              <a:t>Reduces development </a:t>
            </a:r>
            <a:r>
              <a:rPr lang="en-US" sz="2000" dirty="0" smtClean="0">
                <a:latin typeface="Comic Sans MS" pitchFamily="66" charset="0"/>
              </a:rPr>
              <a:t>costs.</a:t>
            </a:r>
          </a:p>
          <a:p>
            <a:r>
              <a:rPr lang="en-US" sz="2000" dirty="0" smtClean="0">
                <a:latin typeface="Comic Sans MS" pitchFamily="66" charset="0"/>
              </a:rPr>
              <a:t>Increased </a:t>
            </a:r>
            <a:r>
              <a:rPr lang="en-US" sz="2000" dirty="0">
                <a:latin typeface="Comic Sans MS" pitchFamily="66" charset="0"/>
              </a:rPr>
              <a:t>reliability.</a:t>
            </a:r>
          </a:p>
          <a:p>
            <a:r>
              <a:rPr lang="en-US" sz="2000" dirty="0">
                <a:latin typeface="Comic Sans MS" pitchFamily="66" charset="0"/>
              </a:rPr>
              <a:t>Fewer </a:t>
            </a:r>
            <a:r>
              <a:rPr lang="en-US" sz="2000" dirty="0" smtClean="0">
                <a:latin typeface="Comic Sans MS" pitchFamily="66" charset="0"/>
              </a:rPr>
              <a:t>bugs do to </a:t>
            </a:r>
            <a:r>
              <a:rPr lang="en-US" sz="2000" dirty="0">
                <a:latin typeface="Comic Sans MS" pitchFamily="66" charset="0"/>
              </a:rPr>
              <a:t>copying </a:t>
            </a:r>
            <a:r>
              <a:rPr lang="en-US" sz="2000" dirty="0" smtClean="0">
                <a:latin typeface="Comic Sans MS" pitchFamily="66" charset="0"/>
              </a:rPr>
              <a:t>code.</a:t>
            </a:r>
          </a:p>
          <a:p>
            <a:r>
              <a:rPr lang="en-US" sz="2000" dirty="0" smtClean="0">
                <a:latin typeface="Comic Sans MS" pitchFamily="66" charset="0"/>
              </a:rPr>
              <a:t>More library friendly.</a:t>
            </a:r>
            <a:endParaRPr lang="en-US" sz="2000" dirty="0">
              <a:latin typeface="Comic Sans MS" pitchFamily="66" charset="0"/>
            </a:endParaRPr>
          </a:p>
        </p:txBody>
      </p:sp>
      <p:sp>
        <p:nvSpPr>
          <p:cNvPr id="9" name="TextBox 8"/>
          <p:cNvSpPr txBox="1"/>
          <p:nvPr/>
        </p:nvSpPr>
        <p:spPr>
          <a:xfrm>
            <a:off x="1296501" y="5109037"/>
            <a:ext cx="2548943" cy="707886"/>
          </a:xfrm>
          <a:prstGeom prst="rect">
            <a:avLst/>
          </a:prstGeom>
          <a:noFill/>
        </p:spPr>
        <p:txBody>
          <a:bodyPr wrap="square" rtlCol="0">
            <a:spAutoFit/>
          </a:bodyPr>
          <a:lstStyle/>
          <a:p>
            <a:r>
              <a:rPr lang="en-US" sz="2000" dirty="0" smtClean="0">
                <a:latin typeface="Comic Sans MS" pitchFamily="66" charset="0"/>
              </a:rPr>
              <a:t>Faster programs.</a:t>
            </a:r>
          </a:p>
          <a:p>
            <a:r>
              <a:rPr lang="en-US" sz="2000" dirty="0" smtClean="0">
                <a:latin typeface="Comic Sans MS" pitchFamily="66" charset="0"/>
              </a:rPr>
              <a:t>Less overhead.</a:t>
            </a:r>
            <a:endParaRPr lang="en-US" sz="2000" dirty="0">
              <a:latin typeface="Comic Sans MS" pitchFamily="66"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501" y="1388393"/>
            <a:ext cx="2063644" cy="359190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717" y="1336258"/>
            <a:ext cx="4016052" cy="3257776"/>
          </a:xfrm>
          <a:prstGeom prst="rect">
            <a:avLst/>
          </a:prstGeom>
        </p:spPr>
      </p:pic>
    </p:spTree>
    <p:extLst>
      <p:ext uri="{BB962C8B-B14F-4D97-AF65-F5344CB8AC3E}">
        <p14:creationId xmlns:p14="http://schemas.microsoft.com/office/powerpoint/2010/main" val="4122835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smtClean="0"/>
              <a:t>BYU CS 345</a:t>
            </a:r>
            <a:endParaRPr lang="en-US"/>
          </a:p>
        </p:txBody>
      </p:sp>
      <p:sp>
        <p:nvSpPr>
          <p:cNvPr id="4" name="Footer Placeholder 2"/>
          <p:cNvSpPr>
            <a:spLocks noGrp="1"/>
          </p:cNvSpPr>
          <p:nvPr>
            <p:ph type="ftr" sz="quarter" idx="11"/>
          </p:nvPr>
        </p:nvSpPr>
        <p:spPr/>
        <p:txBody>
          <a:bodyPr/>
          <a:lstStyle/>
          <a:p>
            <a:r>
              <a:rPr lang="en-US" smtClean="0"/>
              <a:t>OS Overview (Chapter 1)</a:t>
            </a:r>
            <a:endParaRPr lang="en-US"/>
          </a:p>
        </p:txBody>
      </p:sp>
      <p:sp>
        <p:nvSpPr>
          <p:cNvPr id="5" name="Slide Number Placeholder 3"/>
          <p:cNvSpPr>
            <a:spLocks noGrp="1"/>
          </p:cNvSpPr>
          <p:nvPr>
            <p:ph type="sldNum" sz="quarter" idx="12"/>
          </p:nvPr>
        </p:nvSpPr>
        <p:spPr/>
        <p:txBody>
          <a:bodyPr/>
          <a:lstStyle/>
          <a:p>
            <a:fld id="{A216A2EA-0E01-4EC1-B94E-B64E945EA8B6}" type="slidenum">
              <a:rPr lang="en-US"/>
              <a:pPr/>
              <a:t>26</a:t>
            </a:fld>
            <a:endParaRPr lang="en-US"/>
          </a:p>
        </p:txBody>
      </p:sp>
      <p:pic>
        <p:nvPicPr>
          <p:cNvPr id="2345986" name="Picture 2" descr="monkey program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5"/>
            <a:ext cx="9144000" cy="601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528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4402" name="Rectangle 2"/>
          <p:cNvSpPr>
            <a:spLocks noGrp="1" noChangeArrowheads="1"/>
          </p:cNvSpPr>
          <p:nvPr>
            <p:ph type="ctrTitle"/>
          </p:nvPr>
        </p:nvSpPr>
        <p:spPr/>
        <p:txBody>
          <a:bodyPr/>
          <a:lstStyle/>
          <a:p>
            <a:r>
              <a:rPr lang="en-US"/>
              <a:t>Summary…</a:t>
            </a:r>
          </a:p>
        </p:txBody>
      </p:sp>
      <p:sp>
        <p:nvSpPr>
          <p:cNvPr id="2534403" name="Rectangle 3"/>
          <p:cNvSpPr>
            <a:spLocks noGrp="1" noChangeArrowheads="1"/>
          </p:cNvSpPr>
          <p:nvPr>
            <p:ph type="subTitle" idx="1"/>
          </p:nvPr>
        </p:nvSpPr>
        <p:spPr/>
        <p:txBody>
          <a:bodyPr/>
          <a:lstStyle/>
          <a:p>
            <a:endParaRPr lang="en-US"/>
          </a:p>
        </p:txBody>
      </p:sp>
    </p:spTree>
    <p:extLst>
      <p:ext uri="{BB962C8B-B14F-4D97-AF65-F5344CB8AC3E}">
        <p14:creationId xmlns:p14="http://schemas.microsoft.com/office/powerpoint/2010/main" val="496275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a:t>OS Overview (Chapter 1)</a:t>
            </a:r>
          </a:p>
        </p:txBody>
      </p:sp>
      <p:sp>
        <p:nvSpPr>
          <p:cNvPr id="7" name="Slide Number Placeholder 5"/>
          <p:cNvSpPr>
            <a:spLocks noGrp="1"/>
          </p:cNvSpPr>
          <p:nvPr>
            <p:ph type="sldNum" sz="quarter" idx="12"/>
          </p:nvPr>
        </p:nvSpPr>
        <p:spPr/>
        <p:txBody>
          <a:bodyPr/>
          <a:lstStyle/>
          <a:p>
            <a:fld id="{7E2981C9-0E56-45EE-A567-5B0C475C7C57}" type="slidenum">
              <a:rPr lang="en-US"/>
              <a:pPr/>
              <a:t>28</a:t>
            </a:fld>
            <a:endParaRPr lang="en-US"/>
          </a:p>
        </p:txBody>
      </p:sp>
      <p:sp>
        <p:nvSpPr>
          <p:cNvPr id="2535426" name="Rectangle 2"/>
          <p:cNvSpPr>
            <a:spLocks noGrp="1" noChangeArrowheads="1"/>
          </p:cNvSpPr>
          <p:nvPr>
            <p:ph type="title"/>
          </p:nvPr>
        </p:nvSpPr>
        <p:spPr>
          <a:xfrm>
            <a:off x="1239838" y="352425"/>
            <a:ext cx="7161212" cy="681038"/>
          </a:xfrm>
        </p:spPr>
        <p:txBody>
          <a:bodyPr/>
          <a:lstStyle/>
          <a:p>
            <a:r>
              <a:rPr lang="en-US"/>
              <a:t>What is an O.S.?</a:t>
            </a:r>
          </a:p>
        </p:txBody>
      </p:sp>
      <p:sp>
        <p:nvSpPr>
          <p:cNvPr id="2535427" name="Rectangle 3"/>
          <p:cNvSpPr>
            <a:spLocks noGrp="1" noChangeArrowheads="1"/>
          </p:cNvSpPr>
          <p:nvPr>
            <p:ph type="body" idx="1"/>
          </p:nvPr>
        </p:nvSpPr>
        <p:spPr>
          <a:xfrm>
            <a:off x="406400" y="1420813"/>
            <a:ext cx="8255000" cy="4581525"/>
          </a:xfrm>
        </p:spPr>
        <p:txBody>
          <a:bodyPr/>
          <a:lstStyle/>
          <a:p>
            <a:pPr>
              <a:lnSpc>
                <a:spcPct val="90000"/>
              </a:lnSpc>
            </a:pPr>
            <a:r>
              <a:rPr lang="en-US" sz="2400"/>
              <a:t>Not always a clear definition as to what constitutes an O.S. and what is an application</a:t>
            </a:r>
          </a:p>
          <a:p>
            <a:pPr lvl="1">
              <a:lnSpc>
                <a:spcPct val="90000"/>
              </a:lnSpc>
            </a:pPr>
            <a:r>
              <a:rPr lang="en-US" sz="2000"/>
              <a:t>CD-Rom Driver</a:t>
            </a:r>
          </a:p>
          <a:p>
            <a:pPr lvl="1">
              <a:lnSpc>
                <a:spcPct val="90000"/>
              </a:lnSpc>
            </a:pPr>
            <a:r>
              <a:rPr lang="en-US" sz="2000"/>
              <a:t>Scandisk</a:t>
            </a:r>
          </a:p>
          <a:p>
            <a:pPr lvl="1">
              <a:lnSpc>
                <a:spcPct val="90000"/>
              </a:lnSpc>
            </a:pPr>
            <a:r>
              <a:rPr lang="en-US" sz="2000"/>
              <a:t>Internet Explorer</a:t>
            </a:r>
          </a:p>
          <a:p>
            <a:pPr>
              <a:lnSpc>
                <a:spcPct val="90000"/>
              </a:lnSpc>
            </a:pPr>
            <a:r>
              <a:rPr lang="en-US" sz="2400"/>
              <a:t>Intermediary between the hardware and the users</a:t>
            </a:r>
          </a:p>
          <a:p>
            <a:pPr lvl="1">
              <a:lnSpc>
                <a:spcPct val="90000"/>
              </a:lnSpc>
            </a:pPr>
            <a:r>
              <a:rPr lang="en-US" sz="2000"/>
              <a:t>Allocate resources (CPU, Memory, disk space, etc.) between programs and users efficiently</a:t>
            </a:r>
          </a:p>
          <a:p>
            <a:pPr lvl="1">
              <a:lnSpc>
                <a:spcPct val="90000"/>
              </a:lnSpc>
            </a:pPr>
            <a:r>
              <a:rPr lang="en-US" sz="2000"/>
              <a:t>Allow the user to conveniently access data and programs</a:t>
            </a:r>
          </a:p>
          <a:p>
            <a:pPr lvl="1">
              <a:lnSpc>
                <a:spcPct val="90000"/>
              </a:lnSpc>
            </a:pPr>
            <a:r>
              <a:rPr lang="en-US" sz="2000"/>
              <a:t>Protect the system from incorrect or malicious programs and users</a:t>
            </a:r>
          </a:p>
        </p:txBody>
      </p:sp>
      <p:sp>
        <p:nvSpPr>
          <p:cNvPr id="2535429"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Summary</a:t>
            </a:r>
          </a:p>
        </p:txBody>
      </p:sp>
    </p:spTree>
    <p:extLst>
      <p:ext uri="{BB962C8B-B14F-4D97-AF65-F5344CB8AC3E}">
        <p14:creationId xmlns:p14="http://schemas.microsoft.com/office/powerpoint/2010/main" val="2327333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a:t>OS Overview (Chapter 1)</a:t>
            </a:r>
          </a:p>
        </p:txBody>
      </p:sp>
      <p:sp>
        <p:nvSpPr>
          <p:cNvPr id="7" name="Slide Number Placeholder 5"/>
          <p:cNvSpPr>
            <a:spLocks noGrp="1"/>
          </p:cNvSpPr>
          <p:nvPr>
            <p:ph type="sldNum" sz="quarter" idx="12"/>
          </p:nvPr>
        </p:nvSpPr>
        <p:spPr/>
        <p:txBody>
          <a:bodyPr/>
          <a:lstStyle/>
          <a:p>
            <a:fld id="{533B7E76-71C7-442A-86EE-DEE61DF56A15}" type="slidenum">
              <a:rPr lang="en-US"/>
              <a:pPr/>
              <a:t>29</a:t>
            </a:fld>
            <a:endParaRPr lang="en-US"/>
          </a:p>
        </p:txBody>
      </p:sp>
      <p:sp>
        <p:nvSpPr>
          <p:cNvPr id="2536450" name="Rectangle 2"/>
          <p:cNvSpPr>
            <a:spLocks noGrp="1" noChangeArrowheads="1"/>
          </p:cNvSpPr>
          <p:nvPr>
            <p:ph type="title"/>
          </p:nvPr>
        </p:nvSpPr>
        <p:spPr>
          <a:xfrm>
            <a:off x="1249363" y="331788"/>
            <a:ext cx="7161212" cy="733425"/>
          </a:xfrm>
        </p:spPr>
        <p:txBody>
          <a:bodyPr/>
          <a:lstStyle/>
          <a:p>
            <a:r>
              <a:rPr lang="en-US"/>
              <a:t>Hardware Review</a:t>
            </a:r>
          </a:p>
        </p:txBody>
      </p:sp>
      <p:sp>
        <p:nvSpPr>
          <p:cNvPr id="2536451" name="Rectangle 3"/>
          <p:cNvSpPr>
            <a:spLocks noGrp="1" noChangeArrowheads="1"/>
          </p:cNvSpPr>
          <p:nvPr>
            <p:ph type="body" idx="1"/>
          </p:nvPr>
        </p:nvSpPr>
        <p:spPr>
          <a:xfrm>
            <a:off x="546100" y="1428750"/>
            <a:ext cx="8064500" cy="4654550"/>
          </a:xfrm>
        </p:spPr>
        <p:txBody>
          <a:bodyPr/>
          <a:lstStyle/>
          <a:p>
            <a:pPr>
              <a:lnSpc>
                <a:spcPct val="90000"/>
              </a:lnSpc>
            </a:pPr>
            <a:r>
              <a:rPr lang="en-US" sz="2400"/>
              <a:t>Elements of a system:</a:t>
            </a:r>
          </a:p>
          <a:p>
            <a:pPr lvl="1">
              <a:lnSpc>
                <a:spcPct val="90000"/>
              </a:lnSpc>
              <a:buClr>
                <a:schemeClr val="tx1"/>
              </a:buClr>
              <a:buFontTx/>
              <a:buChar char="·"/>
            </a:pPr>
            <a:r>
              <a:rPr lang="en-US" sz="2000"/>
              <a:t>Processor</a:t>
            </a:r>
          </a:p>
          <a:p>
            <a:pPr lvl="2">
              <a:lnSpc>
                <a:spcPct val="90000"/>
              </a:lnSpc>
            </a:pPr>
            <a:r>
              <a:rPr lang="en-US" sz="2000"/>
              <a:t>Registers (address, data, control)</a:t>
            </a:r>
          </a:p>
          <a:p>
            <a:pPr lvl="2">
              <a:lnSpc>
                <a:spcPct val="90000"/>
              </a:lnSpc>
            </a:pPr>
            <a:r>
              <a:rPr lang="en-US" sz="2000"/>
              <a:t>Instruction cycle (fetch, decode, execute)</a:t>
            </a:r>
          </a:p>
          <a:p>
            <a:pPr lvl="2">
              <a:lnSpc>
                <a:spcPct val="90000"/>
              </a:lnSpc>
            </a:pPr>
            <a:r>
              <a:rPr lang="en-US" sz="2000"/>
              <a:t>Interrupts</a:t>
            </a:r>
          </a:p>
          <a:p>
            <a:pPr lvl="2">
              <a:lnSpc>
                <a:spcPct val="90000"/>
              </a:lnSpc>
            </a:pPr>
            <a:r>
              <a:rPr lang="en-US" sz="2000"/>
              <a:t>Usually includes hardware and special instructions to help the O.S. manage memory, devices, etc.</a:t>
            </a:r>
          </a:p>
          <a:p>
            <a:pPr lvl="1">
              <a:lnSpc>
                <a:spcPct val="90000"/>
              </a:lnSpc>
              <a:buClr>
                <a:schemeClr val="tx1"/>
              </a:buClr>
              <a:buFontTx/>
              <a:buChar char="·"/>
            </a:pPr>
            <a:r>
              <a:rPr lang="en-US" sz="2000"/>
              <a:t>Memory</a:t>
            </a:r>
          </a:p>
          <a:p>
            <a:pPr lvl="2">
              <a:lnSpc>
                <a:spcPct val="90000"/>
              </a:lnSpc>
            </a:pPr>
            <a:r>
              <a:rPr lang="en-US" sz="2000"/>
              <a:t>Different levels (cache, main memory, disk)</a:t>
            </a:r>
          </a:p>
          <a:p>
            <a:pPr lvl="2">
              <a:lnSpc>
                <a:spcPct val="90000"/>
              </a:lnSpc>
            </a:pPr>
            <a:r>
              <a:rPr lang="en-US" sz="2000"/>
              <a:t>Operating system will generally manage memory (both RAM and disk), and move data back and forth as required</a:t>
            </a:r>
          </a:p>
          <a:p>
            <a:pPr lvl="1">
              <a:lnSpc>
                <a:spcPct val="90000"/>
              </a:lnSpc>
              <a:buClr>
                <a:schemeClr val="tx1"/>
              </a:buClr>
              <a:buFontTx/>
              <a:buChar char="·"/>
            </a:pPr>
            <a:r>
              <a:rPr lang="en-US" sz="2000"/>
              <a:t>I/O</a:t>
            </a:r>
          </a:p>
          <a:p>
            <a:pPr lvl="2">
              <a:lnSpc>
                <a:spcPct val="90000"/>
              </a:lnSpc>
            </a:pPr>
            <a:r>
              <a:rPr lang="en-US" sz="2000"/>
              <a:t>Usually use Interrupts, DMA</a:t>
            </a:r>
          </a:p>
          <a:p>
            <a:pPr lvl="2">
              <a:lnSpc>
                <a:spcPct val="90000"/>
              </a:lnSpc>
            </a:pPr>
            <a:r>
              <a:rPr lang="en-US" sz="2000"/>
              <a:t>Operating system usually controls use of I/O devices</a:t>
            </a:r>
          </a:p>
        </p:txBody>
      </p:sp>
      <p:sp>
        <p:nvSpPr>
          <p:cNvPr id="2536453"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Summary</a:t>
            </a:r>
          </a:p>
        </p:txBody>
      </p:sp>
    </p:spTree>
    <p:extLst>
      <p:ext uri="{BB962C8B-B14F-4D97-AF65-F5344CB8AC3E}">
        <p14:creationId xmlns:p14="http://schemas.microsoft.com/office/powerpoint/2010/main" val="3394505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sz="2400" b="1" dirty="0" smtClean="0">
                <a:solidFill>
                  <a:srgbClr val="FF0000"/>
                </a:solidFill>
              </a:rPr>
              <a:t>Describe the basic elements of a computer system and their interrelationship.</a:t>
            </a:r>
          </a:p>
          <a:p>
            <a:r>
              <a:rPr lang="en-US" sz="2000" dirty="0" smtClean="0"/>
              <a:t>Explain the steps taken by a processor to execute an instruction.</a:t>
            </a:r>
          </a:p>
          <a:p>
            <a:r>
              <a:rPr lang="en-US" sz="2000" dirty="0" smtClean="0"/>
              <a:t>Understand the concept of interrupts and how and why a processor uses interrupts</a:t>
            </a:r>
          </a:p>
          <a:p>
            <a:r>
              <a:rPr lang="en-US" sz="2000" dirty="0" smtClean="0"/>
              <a:t>List and describe the levels of a typical computer memory hierarchy.</a:t>
            </a:r>
          </a:p>
          <a:p>
            <a:r>
              <a:rPr lang="en-US" sz="2000" dirty="0" smtClean="0"/>
              <a:t>Explain the basic characteristics of multiprocessor and multicore organization.</a:t>
            </a:r>
          </a:p>
          <a:p>
            <a:r>
              <a:rPr lang="en-US" sz="2000" dirty="0" smtClean="0"/>
              <a:t>Discuss the concept of locality and analyze the performance of a multilevel memory hierarchy.</a:t>
            </a:r>
          </a:p>
          <a:p>
            <a:r>
              <a:rPr lang="en-US" sz="2000" dirty="0" smtClean="0"/>
              <a:t>Understand the operation of a stack and its use to support procedure call and return.</a:t>
            </a:r>
            <a:endParaRPr lang="en-US" sz="2000"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OS Overview (Chapter 1)</a:t>
            </a:r>
            <a:endParaRPr lang="en-US"/>
          </a:p>
        </p:txBody>
      </p:sp>
      <p:sp>
        <p:nvSpPr>
          <p:cNvPr id="6" name="Slide Number Placeholder 5"/>
          <p:cNvSpPr>
            <a:spLocks noGrp="1"/>
          </p:cNvSpPr>
          <p:nvPr>
            <p:ph type="sldNum" sz="quarter" idx="12"/>
          </p:nvPr>
        </p:nvSpPr>
        <p:spPr/>
        <p:txBody>
          <a:bodyPr/>
          <a:lstStyle/>
          <a:p>
            <a:fld id="{6DDBAB05-2959-4C31-8750-F05C131CA0C6}" type="slidenum">
              <a:rPr lang="en-US" smtClean="0"/>
              <a:pPr/>
              <a:t>3</a:t>
            </a:fld>
            <a:endParaRPr lang="en-US"/>
          </a:p>
        </p:txBody>
      </p:sp>
    </p:spTree>
    <p:extLst>
      <p:ext uri="{BB962C8B-B14F-4D97-AF65-F5344CB8AC3E}">
        <p14:creationId xmlns:p14="http://schemas.microsoft.com/office/powerpoint/2010/main" val="2176226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a:t>OS Overview (Chapter 1)</a:t>
            </a:r>
          </a:p>
        </p:txBody>
      </p:sp>
      <p:sp>
        <p:nvSpPr>
          <p:cNvPr id="7" name="Slide Number Placeholder 5"/>
          <p:cNvSpPr>
            <a:spLocks noGrp="1"/>
          </p:cNvSpPr>
          <p:nvPr>
            <p:ph type="sldNum" sz="quarter" idx="12"/>
          </p:nvPr>
        </p:nvSpPr>
        <p:spPr/>
        <p:txBody>
          <a:bodyPr/>
          <a:lstStyle/>
          <a:p>
            <a:fld id="{07F21CAE-6A86-4669-91D5-2E1C085B0018}" type="slidenum">
              <a:rPr lang="en-US"/>
              <a:pPr/>
              <a:t>30</a:t>
            </a:fld>
            <a:endParaRPr lang="en-US"/>
          </a:p>
        </p:txBody>
      </p:sp>
      <p:sp>
        <p:nvSpPr>
          <p:cNvPr id="2537474" name="Rectangle 2"/>
          <p:cNvSpPr>
            <a:spLocks noGrp="1" noChangeArrowheads="1"/>
          </p:cNvSpPr>
          <p:nvPr>
            <p:ph type="title"/>
          </p:nvPr>
        </p:nvSpPr>
        <p:spPr>
          <a:xfrm>
            <a:off x="1370013" y="292100"/>
            <a:ext cx="7161212" cy="690563"/>
          </a:xfrm>
        </p:spPr>
        <p:txBody>
          <a:bodyPr/>
          <a:lstStyle/>
          <a:p>
            <a:r>
              <a:rPr lang="en-US"/>
              <a:t>Registers</a:t>
            </a:r>
          </a:p>
        </p:txBody>
      </p:sp>
      <p:sp>
        <p:nvSpPr>
          <p:cNvPr id="2537475" name="Rectangle 3"/>
          <p:cNvSpPr>
            <a:spLocks noGrp="1" noChangeArrowheads="1"/>
          </p:cNvSpPr>
          <p:nvPr>
            <p:ph type="body" idx="1"/>
          </p:nvPr>
        </p:nvSpPr>
        <p:spPr>
          <a:xfrm>
            <a:off x="406400" y="1409700"/>
            <a:ext cx="8255000" cy="4875213"/>
          </a:xfrm>
        </p:spPr>
        <p:txBody>
          <a:bodyPr/>
          <a:lstStyle/>
          <a:p>
            <a:r>
              <a:rPr lang="en-US" sz="2400"/>
              <a:t>Used for frequently accessed items</a:t>
            </a:r>
          </a:p>
          <a:p>
            <a:r>
              <a:rPr lang="en-US" sz="2400"/>
              <a:t>User-Visible registers – Available to the programmer and compiler</a:t>
            </a:r>
          </a:p>
          <a:p>
            <a:pPr lvl="1"/>
            <a:r>
              <a:rPr lang="en-US" sz="2000"/>
              <a:t>Data Registers</a:t>
            </a:r>
          </a:p>
          <a:p>
            <a:pPr lvl="1">
              <a:lnSpc>
                <a:spcPct val="90000"/>
              </a:lnSpc>
              <a:spcBef>
                <a:spcPct val="10000"/>
              </a:spcBef>
            </a:pPr>
            <a:r>
              <a:rPr lang="en-US" sz="2000"/>
              <a:t>Address Registers (Index, Segment, Stack Pointer)</a:t>
            </a:r>
          </a:p>
          <a:p>
            <a:pPr lvl="1">
              <a:lnSpc>
                <a:spcPct val="90000"/>
              </a:lnSpc>
              <a:spcBef>
                <a:spcPct val="10000"/>
              </a:spcBef>
            </a:pPr>
            <a:r>
              <a:rPr lang="en-US" sz="2000"/>
              <a:t>Condition code/flags</a:t>
            </a:r>
          </a:p>
          <a:p>
            <a:r>
              <a:rPr lang="en-US" sz="2400"/>
              <a:t>Control and Status registers – Used to control the processor</a:t>
            </a:r>
          </a:p>
          <a:p>
            <a:pPr lvl="1"/>
            <a:r>
              <a:rPr lang="en-US" sz="2000"/>
              <a:t>Program Counter/Instruction Pointer</a:t>
            </a:r>
          </a:p>
          <a:p>
            <a:pPr lvl="1">
              <a:lnSpc>
                <a:spcPct val="90000"/>
              </a:lnSpc>
              <a:spcBef>
                <a:spcPct val="10000"/>
              </a:spcBef>
            </a:pPr>
            <a:r>
              <a:rPr lang="en-US" sz="2000"/>
              <a:t>Memory address/data</a:t>
            </a:r>
          </a:p>
          <a:p>
            <a:pPr lvl="1">
              <a:lnSpc>
                <a:spcPct val="90000"/>
              </a:lnSpc>
              <a:spcBef>
                <a:spcPct val="10000"/>
              </a:spcBef>
            </a:pPr>
            <a:r>
              <a:rPr lang="en-US" sz="2000"/>
              <a:t>Processor Status Word</a:t>
            </a:r>
          </a:p>
          <a:p>
            <a:pPr lvl="1">
              <a:lnSpc>
                <a:spcPct val="90000"/>
              </a:lnSpc>
              <a:spcBef>
                <a:spcPct val="10000"/>
              </a:spcBef>
            </a:pPr>
            <a:r>
              <a:rPr lang="en-US" sz="2000"/>
              <a:t>Debugging registers</a:t>
            </a:r>
          </a:p>
          <a:p>
            <a:pPr lvl="1">
              <a:lnSpc>
                <a:spcPct val="90000"/>
              </a:lnSpc>
              <a:spcBef>
                <a:spcPct val="10000"/>
              </a:spcBef>
            </a:pPr>
            <a:r>
              <a:rPr lang="en-US" sz="2000"/>
              <a:t>Temp registers</a:t>
            </a:r>
          </a:p>
          <a:p>
            <a:pPr lvl="1">
              <a:lnSpc>
                <a:spcPct val="90000"/>
              </a:lnSpc>
              <a:spcBef>
                <a:spcPct val="10000"/>
              </a:spcBef>
            </a:pPr>
            <a:r>
              <a:rPr lang="en-US" sz="2000"/>
              <a:t>Memory Management registers</a:t>
            </a:r>
          </a:p>
        </p:txBody>
      </p:sp>
      <p:sp>
        <p:nvSpPr>
          <p:cNvPr id="253747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Summary</a:t>
            </a:r>
          </a:p>
        </p:txBody>
      </p:sp>
    </p:spTree>
    <p:extLst>
      <p:ext uri="{BB962C8B-B14F-4D97-AF65-F5344CB8AC3E}">
        <p14:creationId xmlns:p14="http://schemas.microsoft.com/office/powerpoint/2010/main" val="4282983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a:t>OS Overview (Chapter 1)</a:t>
            </a:r>
          </a:p>
        </p:txBody>
      </p:sp>
      <p:sp>
        <p:nvSpPr>
          <p:cNvPr id="7" name="Slide Number Placeholder 5"/>
          <p:cNvSpPr>
            <a:spLocks noGrp="1"/>
          </p:cNvSpPr>
          <p:nvPr>
            <p:ph type="sldNum" sz="quarter" idx="12"/>
          </p:nvPr>
        </p:nvSpPr>
        <p:spPr/>
        <p:txBody>
          <a:bodyPr/>
          <a:lstStyle/>
          <a:p>
            <a:fld id="{14F5A5F8-E116-4BE6-AEB9-50C43D5E99B5}" type="slidenum">
              <a:rPr lang="en-US"/>
              <a:pPr/>
              <a:t>31</a:t>
            </a:fld>
            <a:endParaRPr lang="en-US"/>
          </a:p>
        </p:txBody>
      </p:sp>
      <p:sp>
        <p:nvSpPr>
          <p:cNvPr id="2538498" name="Rectangle 2"/>
          <p:cNvSpPr>
            <a:spLocks noGrp="1" noChangeArrowheads="1"/>
          </p:cNvSpPr>
          <p:nvPr>
            <p:ph type="title"/>
          </p:nvPr>
        </p:nvSpPr>
        <p:spPr>
          <a:xfrm>
            <a:off x="1168400" y="279400"/>
            <a:ext cx="7161213" cy="690563"/>
          </a:xfrm>
        </p:spPr>
        <p:txBody>
          <a:bodyPr/>
          <a:lstStyle/>
          <a:p>
            <a:r>
              <a:rPr lang="en-US"/>
              <a:t>Interrupts</a:t>
            </a:r>
          </a:p>
        </p:txBody>
      </p:sp>
      <p:sp>
        <p:nvSpPr>
          <p:cNvPr id="2538499" name="Rectangle 3"/>
          <p:cNvSpPr>
            <a:spLocks noGrp="1" noChangeArrowheads="1"/>
          </p:cNvSpPr>
          <p:nvPr>
            <p:ph type="body" idx="1"/>
          </p:nvPr>
        </p:nvSpPr>
        <p:spPr>
          <a:xfrm>
            <a:off x="328613" y="1379538"/>
            <a:ext cx="8255000" cy="4575175"/>
          </a:xfrm>
        </p:spPr>
        <p:txBody>
          <a:bodyPr/>
          <a:lstStyle/>
          <a:p>
            <a:pPr>
              <a:lnSpc>
                <a:spcPct val="90000"/>
              </a:lnSpc>
            </a:pPr>
            <a:r>
              <a:rPr lang="en-US" sz="2800"/>
              <a:t>Interrupts</a:t>
            </a:r>
          </a:p>
          <a:p>
            <a:pPr lvl="1">
              <a:lnSpc>
                <a:spcPct val="90000"/>
              </a:lnSpc>
            </a:pPr>
            <a:r>
              <a:rPr lang="en-US" sz="2400"/>
              <a:t>Allow I/O devices to get the CPUs attention at regular intervals (Program, Timer, I/O, Hardware failure)</a:t>
            </a:r>
          </a:p>
          <a:p>
            <a:pPr lvl="1">
              <a:lnSpc>
                <a:spcPct val="90000"/>
              </a:lnSpc>
            </a:pPr>
            <a:r>
              <a:rPr lang="en-US" sz="2400"/>
              <a:t>Helps the O.S. by reducing the time spent monitoring I/O devices</a:t>
            </a:r>
          </a:p>
          <a:p>
            <a:pPr lvl="1">
              <a:lnSpc>
                <a:spcPct val="90000"/>
              </a:lnSpc>
            </a:pPr>
            <a:r>
              <a:rPr lang="en-US" sz="2400"/>
              <a:t>CPU checks for interrupts after each instruction, starts the handler if needed</a:t>
            </a:r>
          </a:p>
          <a:p>
            <a:pPr lvl="1">
              <a:lnSpc>
                <a:spcPct val="90000"/>
              </a:lnSpc>
            </a:pPr>
            <a:r>
              <a:rPr lang="en-US" sz="2400"/>
              <a:t>May allow nested interrupts</a:t>
            </a:r>
          </a:p>
          <a:p>
            <a:pPr>
              <a:lnSpc>
                <a:spcPct val="90000"/>
              </a:lnSpc>
            </a:pPr>
            <a:r>
              <a:rPr lang="en-US" sz="2800"/>
              <a:t>I/O techniques</a:t>
            </a:r>
            <a:endParaRPr lang="en-US"/>
          </a:p>
          <a:p>
            <a:pPr lvl="1">
              <a:lnSpc>
                <a:spcPct val="90000"/>
              </a:lnSpc>
            </a:pPr>
            <a:r>
              <a:rPr lang="en-US" sz="2400"/>
              <a:t>Programmed I/O</a:t>
            </a:r>
          </a:p>
          <a:p>
            <a:pPr lvl="1">
              <a:lnSpc>
                <a:spcPct val="90000"/>
              </a:lnSpc>
            </a:pPr>
            <a:r>
              <a:rPr lang="en-US" sz="2400"/>
              <a:t>Interrupt-Driven I/O</a:t>
            </a:r>
          </a:p>
          <a:p>
            <a:pPr lvl="1">
              <a:lnSpc>
                <a:spcPct val="90000"/>
              </a:lnSpc>
            </a:pPr>
            <a:r>
              <a:rPr lang="en-US" sz="2400"/>
              <a:t>Direct Memory Access</a:t>
            </a:r>
          </a:p>
        </p:txBody>
      </p:sp>
      <p:sp>
        <p:nvSpPr>
          <p:cNvPr id="2538501"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Summary</a:t>
            </a:r>
          </a:p>
        </p:txBody>
      </p:sp>
    </p:spTree>
    <p:extLst>
      <p:ext uri="{BB962C8B-B14F-4D97-AF65-F5344CB8AC3E}">
        <p14:creationId xmlns:p14="http://schemas.microsoft.com/office/powerpoint/2010/main" val="3706409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a:t>OS Overview (Chapter 1)</a:t>
            </a:r>
          </a:p>
        </p:txBody>
      </p:sp>
      <p:sp>
        <p:nvSpPr>
          <p:cNvPr id="7" name="Slide Number Placeholder 5"/>
          <p:cNvSpPr>
            <a:spLocks noGrp="1"/>
          </p:cNvSpPr>
          <p:nvPr>
            <p:ph type="sldNum" sz="quarter" idx="12"/>
          </p:nvPr>
        </p:nvSpPr>
        <p:spPr/>
        <p:txBody>
          <a:bodyPr/>
          <a:lstStyle/>
          <a:p>
            <a:fld id="{3FD7DDA6-4578-42FB-A842-F44BFB24DF47}" type="slidenum">
              <a:rPr lang="en-US"/>
              <a:pPr/>
              <a:t>32</a:t>
            </a:fld>
            <a:endParaRPr lang="en-US"/>
          </a:p>
        </p:txBody>
      </p:sp>
      <p:sp>
        <p:nvSpPr>
          <p:cNvPr id="2539522" name="Rectangle 2"/>
          <p:cNvSpPr>
            <a:spLocks noGrp="1" noChangeArrowheads="1"/>
          </p:cNvSpPr>
          <p:nvPr>
            <p:ph type="title"/>
          </p:nvPr>
        </p:nvSpPr>
        <p:spPr>
          <a:xfrm>
            <a:off x="1279525" y="381000"/>
            <a:ext cx="7161213" cy="587375"/>
          </a:xfrm>
        </p:spPr>
        <p:txBody>
          <a:bodyPr/>
          <a:lstStyle/>
          <a:p>
            <a:r>
              <a:rPr lang="en-US"/>
              <a:t>Interrupts and I/O</a:t>
            </a:r>
          </a:p>
        </p:txBody>
      </p:sp>
      <p:sp>
        <p:nvSpPr>
          <p:cNvPr id="2539523" name="Rectangle 3"/>
          <p:cNvSpPr>
            <a:spLocks noGrp="1" noChangeArrowheads="1"/>
          </p:cNvSpPr>
          <p:nvPr>
            <p:ph type="body" idx="1"/>
          </p:nvPr>
        </p:nvSpPr>
        <p:spPr>
          <a:xfrm>
            <a:off x="373063" y="1414463"/>
            <a:ext cx="8255000" cy="4897437"/>
          </a:xfrm>
        </p:spPr>
        <p:txBody>
          <a:bodyPr/>
          <a:lstStyle/>
          <a:p>
            <a:pPr>
              <a:lnSpc>
                <a:spcPct val="90000"/>
              </a:lnSpc>
            </a:pPr>
            <a:r>
              <a:rPr lang="en-US" sz="2400"/>
              <a:t>Handling and Interrupts:</a:t>
            </a:r>
          </a:p>
          <a:p>
            <a:pPr lvl="1">
              <a:lnSpc>
                <a:spcPct val="90000"/>
              </a:lnSpc>
            </a:pPr>
            <a:r>
              <a:rPr lang="en-US" sz="2000"/>
              <a:t>Figure 1.10 (pg 23)</a:t>
            </a:r>
          </a:p>
          <a:p>
            <a:pPr lvl="1">
              <a:lnSpc>
                <a:spcPct val="90000"/>
              </a:lnSpc>
            </a:pPr>
            <a:r>
              <a:rPr lang="en-US" sz="2000"/>
              <a:t>Device sends interrupt request to CPU</a:t>
            </a:r>
          </a:p>
          <a:p>
            <a:pPr lvl="1">
              <a:lnSpc>
                <a:spcPct val="90000"/>
              </a:lnSpc>
            </a:pPr>
            <a:r>
              <a:rPr lang="en-US" sz="2000"/>
              <a:t>CPU finishes current instruction</a:t>
            </a:r>
          </a:p>
          <a:p>
            <a:pPr lvl="1">
              <a:lnSpc>
                <a:spcPct val="90000"/>
              </a:lnSpc>
            </a:pPr>
            <a:r>
              <a:rPr lang="en-US" sz="2000"/>
              <a:t>CPU acknowledges request</a:t>
            </a:r>
          </a:p>
          <a:p>
            <a:pPr lvl="1">
              <a:lnSpc>
                <a:spcPct val="90000"/>
              </a:lnSpc>
            </a:pPr>
            <a:r>
              <a:rPr lang="en-US" sz="2000"/>
              <a:t>CPU saves PC and PSW</a:t>
            </a:r>
          </a:p>
          <a:p>
            <a:pPr lvl="1">
              <a:lnSpc>
                <a:spcPct val="90000"/>
              </a:lnSpc>
            </a:pPr>
            <a:r>
              <a:rPr lang="en-US" sz="2000"/>
              <a:t>CPU loads PC with the address of the first instruction in the interrupt handler (may get help from interrupt request)</a:t>
            </a:r>
          </a:p>
          <a:p>
            <a:pPr lvl="1">
              <a:lnSpc>
                <a:spcPct val="90000"/>
              </a:lnSpc>
            </a:pPr>
            <a:r>
              <a:rPr lang="en-US" sz="2000"/>
              <a:t>Interrupt handler starts, often saves other CPU registers and key values</a:t>
            </a:r>
          </a:p>
          <a:p>
            <a:pPr lvl="1">
              <a:lnSpc>
                <a:spcPct val="90000"/>
              </a:lnSpc>
            </a:pPr>
            <a:r>
              <a:rPr lang="en-US" sz="2000"/>
              <a:t>Interrupt handler responds to the device</a:t>
            </a:r>
          </a:p>
          <a:p>
            <a:pPr lvl="1">
              <a:lnSpc>
                <a:spcPct val="90000"/>
              </a:lnSpc>
            </a:pPr>
            <a:r>
              <a:rPr lang="en-US" sz="2000"/>
              <a:t>Interrupt handler restores CPU registers and key values</a:t>
            </a:r>
          </a:p>
          <a:p>
            <a:pPr lvl="1">
              <a:lnSpc>
                <a:spcPct val="90000"/>
              </a:lnSpc>
            </a:pPr>
            <a:r>
              <a:rPr lang="en-US" sz="2000"/>
              <a:t>CPU restores PC and PSW and resumes previous</a:t>
            </a:r>
            <a:r>
              <a:rPr lang="en-US" sz="2400"/>
              <a:t> program</a:t>
            </a:r>
          </a:p>
        </p:txBody>
      </p:sp>
      <p:sp>
        <p:nvSpPr>
          <p:cNvPr id="2539525"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Summary</a:t>
            </a:r>
          </a:p>
        </p:txBody>
      </p:sp>
    </p:spTree>
    <p:extLst>
      <p:ext uri="{BB962C8B-B14F-4D97-AF65-F5344CB8AC3E}">
        <p14:creationId xmlns:p14="http://schemas.microsoft.com/office/powerpoint/2010/main" val="673055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a:t>OS Overview (Chapter 1)</a:t>
            </a:r>
          </a:p>
        </p:txBody>
      </p:sp>
      <p:sp>
        <p:nvSpPr>
          <p:cNvPr id="7" name="Slide Number Placeholder 5"/>
          <p:cNvSpPr>
            <a:spLocks noGrp="1"/>
          </p:cNvSpPr>
          <p:nvPr>
            <p:ph type="sldNum" sz="quarter" idx="12"/>
          </p:nvPr>
        </p:nvSpPr>
        <p:spPr/>
        <p:txBody>
          <a:bodyPr/>
          <a:lstStyle/>
          <a:p>
            <a:fld id="{D7297DE6-008F-44D5-B090-1F272F5EA0EE}" type="slidenum">
              <a:rPr lang="en-US"/>
              <a:pPr/>
              <a:t>33</a:t>
            </a:fld>
            <a:endParaRPr lang="en-US"/>
          </a:p>
        </p:txBody>
      </p:sp>
      <p:sp>
        <p:nvSpPr>
          <p:cNvPr id="2540546" name="Rectangle 2"/>
          <p:cNvSpPr>
            <a:spLocks noGrp="1" noChangeArrowheads="1"/>
          </p:cNvSpPr>
          <p:nvPr>
            <p:ph type="title"/>
          </p:nvPr>
        </p:nvSpPr>
        <p:spPr>
          <a:xfrm>
            <a:off x="1341438" y="361950"/>
            <a:ext cx="7161212" cy="619125"/>
          </a:xfrm>
        </p:spPr>
        <p:txBody>
          <a:bodyPr/>
          <a:lstStyle/>
          <a:p>
            <a:r>
              <a:rPr lang="en-US"/>
              <a:t>Memory</a:t>
            </a:r>
          </a:p>
        </p:txBody>
      </p:sp>
      <p:sp>
        <p:nvSpPr>
          <p:cNvPr id="2540547" name="Rectangle 3"/>
          <p:cNvSpPr>
            <a:spLocks noGrp="1" noChangeArrowheads="1"/>
          </p:cNvSpPr>
          <p:nvPr>
            <p:ph type="body" idx="1"/>
          </p:nvPr>
        </p:nvSpPr>
        <p:spPr>
          <a:xfrm>
            <a:off x="384175" y="1423988"/>
            <a:ext cx="8255000" cy="4454525"/>
          </a:xfrm>
        </p:spPr>
        <p:txBody>
          <a:bodyPr/>
          <a:lstStyle/>
          <a:p>
            <a:pPr>
              <a:lnSpc>
                <a:spcPct val="90000"/>
              </a:lnSpc>
            </a:pPr>
            <a:r>
              <a:rPr lang="en-US" sz="2400"/>
              <a:t>Varying types of memory</a:t>
            </a:r>
          </a:p>
          <a:p>
            <a:pPr lvl="1">
              <a:lnSpc>
                <a:spcPct val="90000"/>
              </a:lnSpc>
            </a:pPr>
            <a:r>
              <a:rPr lang="en-US" sz="2000"/>
              <a:t>Registers, Cache, RAM, Disk, CD</a:t>
            </a:r>
          </a:p>
          <a:p>
            <a:pPr lvl="1">
              <a:lnSpc>
                <a:spcPct val="90000"/>
              </a:lnSpc>
            </a:pPr>
            <a:r>
              <a:rPr lang="en-US" sz="2000"/>
              <a:t>Vary in speed, size, cost</a:t>
            </a:r>
          </a:p>
          <a:p>
            <a:pPr lvl="1">
              <a:lnSpc>
                <a:spcPct val="90000"/>
              </a:lnSpc>
            </a:pPr>
            <a:r>
              <a:rPr lang="en-US" sz="2000"/>
              <a:t>CPU and O.S. try to keep frequently used data in faster memory</a:t>
            </a:r>
          </a:p>
          <a:p>
            <a:pPr>
              <a:lnSpc>
                <a:spcPct val="90000"/>
              </a:lnSpc>
            </a:pPr>
            <a:r>
              <a:rPr lang="en-US" sz="2400"/>
              <a:t>Cache – Use a small high-speed memory to improve the apparent speed of a larger low-speed memory</a:t>
            </a:r>
          </a:p>
          <a:p>
            <a:pPr lvl="1">
              <a:lnSpc>
                <a:spcPct val="90000"/>
              </a:lnSpc>
            </a:pPr>
            <a:r>
              <a:rPr lang="en-US" sz="2000"/>
              <a:t>Keep track of what is currently being used, load into high-speed memory</a:t>
            </a:r>
          </a:p>
          <a:p>
            <a:pPr lvl="1">
              <a:lnSpc>
                <a:spcPct val="90000"/>
              </a:lnSpc>
            </a:pPr>
            <a:r>
              <a:rPr lang="en-US" sz="2000" b="1"/>
              <a:t>Replacement Algorithm</a:t>
            </a:r>
            <a:r>
              <a:rPr lang="en-US" sz="2000"/>
              <a:t> – What do we get rid of when we run out of memory?</a:t>
            </a:r>
          </a:p>
          <a:p>
            <a:pPr lvl="1">
              <a:lnSpc>
                <a:spcPct val="90000"/>
              </a:lnSpc>
            </a:pPr>
            <a:r>
              <a:rPr lang="en-US" sz="2000" b="1"/>
              <a:t>Write Policy</a:t>
            </a:r>
            <a:r>
              <a:rPr lang="en-US" sz="2000"/>
              <a:t> – How do we respond to modifications?</a:t>
            </a:r>
          </a:p>
        </p:txBody>
      </p:sp>
      <p:sp>
        <p:nvSpPr>
          <p:cNvPr id="2540549"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Summary</a:t>
            </a:r>
          </a:p>
        </p:txBody>
      </p:sp>
    </p:spTree>
    <p:extLst>
      <p:ext uri="{BB962C8B-B14F-4D97-AF65-F5344CB8AC3E}">
        <p14:creationId xmlns:p14="http://schemas.microsoft.com/office/powerpoint/2010/main" val="93042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3" name="Content Placeholder 2"/>
          <p:cNvSpPr>
            <a:spLocks noGrp="1"/>
          </p:cNvSpPr>
          <p:nvPr>
            <p:ph idx="1"/>
          </p:nvPr>
        </p:nvSpPr>
        <p:spPr/>
        <p:txBody>
          <a:bodyPr/>
          <a:lstStyle/>
          <a:p>
            <a:r>
              <a:rPr lang="en-US" sz="2400" dirty="0"/>
              <a:t>Operating System </a:t>
            </a:r>
            <a:r>
              <a:rPr lang="en-US" sz="2400" dirty="0" smtClean="0"/>
              <a:t>Tradeoffs</a:t>
            </a:r>
          </a:p>
          <a:p>
            <a:pPr lvl="1"/>
            <a:r>
              <a:rPr lang="en-US" sz="2000" dirty="0" smtClean="0"/>
              <a:t>Convenience vs efficiency</a:t>
            </a:r>
          </a:p>
          <a:p>
            <a:pPr lvl="1"/>
            <a:r>
              <a:rPr lang="en-US" sz="2000" dirty="0" smtClean="0"/>
              <a:t>Ease of use vs maximum resource utilization</a:t>
            </a:r>
          </a:p>
          <a:p>
            <a:pPr lvl="1"/>
            <a:r>
              <a:rPr lang="en-US" sz="2000" dirty="0" smtClean="0"/>
              <a:t>Interactive user interface vs no user view</a:t>
            </a:r>
          </a:p>
          <a:p>
            <a:pPr lvl="1"/>
            <a:r>
              <a:rPr lang="en-US" sz="2000" dirty="0" smtClean="0"/>
              <a:t>Asymmetric vs symmetric processing</a:t>
            </a:r>
          </a:p>
          <a:p>
            <a:pPr lvl="1"/>
            <a:r>
              <a:rPr lang="en-US" sz="2000" dirty="0" smtClean="0"/>
              <a:t>Single-processor vs multiprocessor systems</a:t>
            </a:r>
          </a:p>
          <a:p>
            <a:pPr lvl="1"/>
            <a:r>
              <a:rPr lang="en-US" sz="2000" dirty="0" err="1" smtClean="0"/>
              <a:t>Unicore</a:t>
            </a:r>
            <a:r>
              <a:rPr lang="en-US" sz="2000" dirty="0" smtClean="0"/>
              <a:t> vs multicore systems</a:t>
            </a:r>
          </a:p>
          <a:p>
            <a:pPr lvl="1"/>
            <a:r>
              <a:rPr lang="en-US" sz="2000" dirty="0" smtClean="0"/>
              <a:t>UMA vs NUMA</a:t>
            </a:r>
          </a:p>
          <a:p>
            <a:pPr lvl="1"/>
            <a:r>
              <a:rPr lang="en-US" sz="2000" dirty="0" smtClean="0"/>
              <a:t>Batch vs time sharing</a:t>
            </a:r>
          </a:p>
          <a:p>
            <a:pPr lvl="1"/>
            <a:r>
              <a:rPr lang="en-US" sz="2000" dirty="0" smtClean="0"/>
              <a:t>Logical vs physical memory</a:t>
            </a:r>
          </a:p>
          <a:p>
            <a:pPr lvl="1"/>
            <a:r>
              <a:rPr lang="en-US" sz="2000" dirty="0" smtClean="0"/>
              <a:t>Dual mode vs multimode</a:t>
            </a:r>
          </a:p>
          <a:p>
            <a:endParaRPr lang="en-US" sz="2400"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OS Overview (Chapter 1)</a:t>
            </a:r>
            <a:endParaRPr lang="en-US"/>
          </a:p>
        </p:txBody>
      </p:sp>
      <p:sp>
        <p:nvSpPr>
          <p:cNvPr id="6" name="Slide Number Placeholder 5"/>
          <p:cNvSpPr>
            <a:spLocks noGrp="1"/>
          </p:cNvSpPr>
          <p:nvPr>
            <p:ph type="sldNum" sz="quarter" idx="12"/>
          </p:nvPr>
        </p:nvSpPr>
        <p:spPr/>
        <p:txBody>
          <a:bodyPr/>
          <a:lstStyle/>
          <a:p>
            <a:fld id="{6DDBAB05-2959-4C31-8750-F05C131CA0C6}" type="slidenum">
              <a:rPr lang="en-US" smtClean="0"/>
              <a:pPr/>
              <a:t>34</a:t>
            </a:fld>
            <a:endParaRPr lang="en-US"/>
          </a:p>
        </p:txBody>
      </p:sp>
    </p:spTree>
    <p:extLst>
      <p:ext uri="{BB962C8B-B14F-4D97-AF65-F5344CB8AC3E}">
        <p14:creationId xmlns:p14="http://schemas.microsoft.com/office/powerpoint/2010/main" val="842519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smtClean="0"/>
              <a:t>BYU CS 345</a:t>
            </a:r>
            <a:endParaRPr lang="en-US"/>
          </a:p>
        </p:txBody>
      </p:sp>
      <p:sp>
        <p:nvSpPr>
          <p:cNvPr id="4" name="Footer Placeholder 2"/>
          <p:cNvSpPr>
            <a:spLocks noGrp="1"/>
          </p:cNvSpPr>
          <p:nvPr>
            <p:ph type="ftr" sz="quarter" idx="11"/>
          </p:nvPr>
        </p:nvSpPr>
        <p:spPr/>
        <p:txBody>
          <a:bodyPr/>
          <a:lstStyle/>
          <a:p>
            <a:r>
              <a:rPr lang="en-US" smtClean="0"/>
              <a:t>OS Overview (Chapter 1)</a:t>
            </a:r>
            <a:endParaRPr lang="en-US"/>
          </a:p>
        </p:txBody>
      </p:sp>
      <p:sp>
        <p:nvSpPr>
          <p:cNvPr id="5" name="Slide Number Placeholder 3"/>
          <p:cNvSpPr>
            <a:spLocks noGrp="1"/>
          </p:cNvSpPr>
          <p:nvPr>
            <p:ph type="sldNum" sz="quarter" idx="12"/>
          </p:nvPr>
        </p:nvSpPr>
        <p:spPr/>
        <p:txBody>
          <a:bodyPr/>
          <a:lstStyle/>
          <a:p>
            <a:fld id="{A216A2EA-0E01-4EC1-B94E-B64E945EA8B6}" type="slidenum">
              <a:rPr lang="en-US"/>
              <a:pPr/>
              <a:t>35</a:t>
            </a:fld>
            <a:endParaRPr lang="en-US"/>
          </a:p>
        </p:txBody>
      </p:sp>
      <p:pic>
        <p:nvPicPr>
          <p:cNvPr id="2345986" name="Picture 2" descr="monkey program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5"/>
            <a:ext cx="9144000" cy="601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162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solidFill>
                  <a:srgbClr val="000000"/>
                </a:solidFill>
              </a:rPr>
              <a:t>BYU CS 345</a:t>
            </a:r>
            <a:endParaRPr lang="en-US">
              <a:solidFill>
                <a:srgbClr val="000000"/>
              </a:solidFill>
            </a:endParaRPr>
          </a:p>
        </p:txBody>
      </p:sp>
      <p:sp>
        <p:nvSpPr>
          <p:cNvPr id="3" name="Footer Placeholder 2"/>
          <p:cNvSpPr>
            <a:spLocks noGrp="1"/>
          </p:cNvSpPr>
          <p:nvPr>
            <p:ph type="ftr" sz="quarter" idx="11"/>
          </p:nvPr>
        </p:nvSpPr>
        <p:spPr/>
        <p:txBody>
          <a:bodyPr/>
          <a:lstStyle/>
          <a:p>
            <a:pPr>
              <a:defRPr/>
            </a:pPr>
            <a:r>
              <a:rPr lang="en-US" smtClean="0">
                <a:solidFill>
                  <a:srgbClr val="000000"/>
                </a:solidFill>
              </a:rPr>
              <a:t>OS Overview (Chapter 1)</a:t>
            </a:r>
            <a:endParaRPr lang="en-US">
              <a:solidFill>
                <a:srgbClr val="000000"/>
              </a:solidFill>
            </a:endParaRPr>
          </a:p>
        </p:txBody>
      </p:sp>
      <p:sp>
        <p:nvSpPr>
          <p:cNvPr id="4" name="Slide Number Placeholder 3"/>
          <p:cNvSpPr>
            <a:spLocks noGrp="1"/>
          </p:cNvSpPr>
          <p:nvPr>
            <p:ph type="sldNum" sz="quarter" idx="12"/>
          </p:nvPr>
        </p:nvSpPr>
        <p:spPr/>
        <p:txBody>
          <a:bodyPr/>
          <a:lstStyle/>
          <a:p>
            <a:pPr>
              <a:defRPr/>
            </a:pPr>
            <a:fld id="{2CE2ACA0-D56E-45F5-8245-3B71152E77CC}" type="slidenum">
              <a:rPr lang="en-US" smtClean="0">
                <a:solidFill>
                  <a:srgbClr val="000000"/>
                </a:solidFill>
              </a:rPr>
              <a:pPr>
                <a:defRPr/>
              </a:pPr>
              <a:t>4</a:t>
            </a:fld>
            <a:endParaRPr lang="en-US">
              <a:solidFill>
                <a:srgbClr val="000000"/>
              </a:solidFill>
            </a:endParaRPr>
          </a:p>
        </p:txBody>
      </p:sp>
      <p:sp>
        <p:nvSpPr>
          <p:cNvPr id="5" name="Rectangle 4"/>
          <p:cNvSpPr/>
          <p:nvPr/>
        </p:nvSpPr>
        <p:spPr bwMode="auto">
          <a:xfrm>
            <a:off x="1381328" y="4970834"/>
            <a:ext cx="6264611" cy="1118681"/>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6" name="TextBox 5"/>
          <p:cNvSpPr txBox="1"/>
          <p:nvPr/>
        </p:nvSpPr>
        <p:spPr>
          <a:xfrm>
            <a:off x="2827493" y="5114675"/>
            <a:ext cx="3414408" cy="830997"/>
          </a:xfrm>
          <a:prstGeom prst="rect">
            <a:avLst/>
          </a:prstGeom>
          <a:noFill/>
        </p:spPr>
        <p:txBody>
          <a:bodyPr wrap="square" rtlCol="0">
            <a:spAutoFit/>
          </a:bodyPr>
          <a:lstStyle/>
          <a:p>
            <a:pPr algn="ctr"/>
            <a:r>
              <a:rPr lang="en-US" sz="1600" b="1" dirty="0" smtClean="0"/>
              <a:t>os345.c</a:t>
            </a:r>
          </a:p>
          <a:p>
            <a:pPr algn="ctr"/>
            <a:r>
              <a:rPr lang="en-US" sz="1600" b="1" dirty="0" smtClean="0"/>
              <a:t>os345interrupts.c</a:t>
            </a:r>
          </a:p>
          <a:p>
            <a:pPr algn="ctr"/>
            <a:r>
              <a:rPr lang="en-US" sz="1600" b="1" dirty="0" smtClean="0"/>
              <a:t>os345signals.c</a:t>
            </a:r>
            <a:endParaRPr lang="en-US" sz="1600" b="1" dirty="0"/>
          </a:p>
        </p:txBody>
      </p:sp>
      <p:grpSp>
        <p:nvGrpSpPr>
          <p:cNvPr id="27" name="Group 26"/>
          <p:cNvGrpSpPr/>
          <p:nvPr/>
        </p:nvGrpSpPr>
        <p:grpSpPr>
          <a:xfrm>
            <a:off x="1381328" y="4153711"/>
            <a:ext cx="6264611" cy="817123"/>
            <a:chOff x="1381328" y="4153711"/>
            <a:chExt cx="6264611" cy="817123"/>
          </a:xfrm>
        </p:grpSpPr>
        <p:sp>
          <p:nvSpPr>
            <p:cNvPr id="7" name="Rectangle 6"/>
            <p:cNvSpPr/>
            <p:nvPr/>
          </p:nvSpPr>
          <p:spPr bwMode="auto">
            <a:xfrm>
              <a:off x="1381328" y="4153711"/>
              <a:ext cx="6264611" cy="817123"/>
            </a:xfrm>
            <a:prstGeom prst="rect">
              <a:avLst/>
            </a:prstGeom>
            <a:solidFill>
              <a:srgbClr val="92D050"/>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8" name="TextBox 7"/>
            <p:cNvSpPr txBox="1"/>
            <p:nvPr/>
          </p:nvSpPr>
          <p:spPr>
            <a:xfrm>
              <a:off x="2808037" y="4269884"/>
              <a:ext cx="3414408" cy="584775"/>
            </a:xfrm>
            <a:prstGeom prst="rect">
              <a:avLst/>
            </a:prstGeom>
            <a:noFill/>
          </p:spPr>
          <p:txBody>
            <a:bodyPr wrap="square" rtlCol="0">
              <a:spAutoFit/>
            </a:bodyPr>
            <a:lstStyle/>
            <a:p>
              <a:pPr algn="ctr"/>
              <a:r>
                <a:rPr lang="en-US" sz="1600" b="1" dirty="0" smtClean="0"/>
                <a:t>os345tasks.c</a:t>
              </a:r>
            </a:p>
            <a:p>
              <a:pPr algn="ctr"/>
              <a:r>
                <a:rPr lang="en-US" sz="1600" b="1" dirty="0" smtClean="0"/>
                <a:t>os345semaphores.c</a:t>
              </a:r>
              <a:endParaRPr lang="en-US" sz="1600" b="1" dirty="0"/>
            </a:p>
          </p:txBody>
        </p:sp>
      </p:grpSp>
      <p:grpSp>
        <p:nvGrpSpPr>
          <p:cNvPr id="21" name="Group 20"/>
          <p:cNvGrpSpPr/>
          <p:nvPr/>
        </p:nvGrpSpPr>
        <p:grpSpPr>
          <a:xfrm>
            <a:off x="1381328" y="1715311"/>
            <a:ext cx="1044102" cy="2438400"/>
            <a:chOff x="1381328" y="1715311"/>
            <a:chExt cx="1044102" cy="2438400"/>
          </a:xfrm>
        </p:grpSpPr>
        <p:sp>
          <p:nvSpPr>
            <p:cNvPr id="9" name="Rectangle 8"/>
            <p:cNvSpPr/>
            <p:nvPr/>
          </p:nvSpPr>
          <p:spPr bwMode="auto">
            <a:xfrm>
              <a:off x="1381328" y="1715311"/>
              <a:ext cx="1044102" cy="2438400"/>
            </a:xfrm>
            <a:prstGeom prst="rect">
              <a:avLst/>
            </a:prstGeom>
            <a:solidFill>
              <a:srgbClr val="FFC000"/>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5" name="TextBox 14"/>
            <p:cNvSpPr txBox="1"/>
            <p:nvPr/>
          </p:nvSpPr>
          <p:spPr>
            <a:xfrm rot="16200000">
              <a:off x="725524" y="2649420"/>
              <a:ext cx="2355712" cy="584775"/>
            </a:xfrm>
            <a:prstGeom prst="rect">
              <a:avLst/>
            </a:prstGeom>
            <a:noFill/>
          </p:spPr>
          <p:txBody>
            <a:bodyPr wrap="square" rtlCol="0">
              <a:spAutoFit/>
            </a:bodyPr>
            <a:lstStyle/>
            <a:p>
              <a:pPr algn="ctr"/>
              <a:r>
                <a:rPr lang="en-US" sz="1600" b="1" dirty="0" smtClean="0"/>
                <a:t>P1: Shell</a:t>
              </a:r>
            </a:p>
            <a:p>
              <a:pPr algn="ctr"/>
              <a:r>
                <a:rPr lang="en-US" sz="1600" b="1" dirty="0" smtClean="0"/>
                <a:t>os345p1.c</a:t>
              </a:r>
              <a:endParaRPr lang="en-US" sz="1600" b="1" dirty="0"/>
            </a:p>
          </p:txBody>
        </p:sp>
      </p:grpSp>
      <p:grpSp>
        <p:nvGrpSpPr>
          <p:cNvPr id="22" name="Group 21"/>
          <p:cNvGrpSpPr/>
          <p:nvPr/>
        </p:nvGrpSpPr>
        <p:grpSpPr>
          <a:xfrm>
            <a:off x="2425430" y="1715311"/>
            <a:ext cx="1044102" cy="2438400"/>
            <a:chOff x="2425430" y="1715311"/>
            <a:chExt cx="1044102" cy="2438400"/>
          </a:xfrm>
        </p:grpSpPr>
        <p:sp>
          <p:nvSpPr>
            <p:cNvPr id="10" name="Rectangle 9"/>
            <p:cNvSpPr/>
            <p:nvPr/>
          </p:nvSpPr>
          <p:spPr bwMode="auto">
            <a:xfrm>
              <a:off x="2425430" y="1715311"/>
              <a:ext cx="1044102" cy="2438400"/>
            </a:xfrm>
            <a:prstGeom prst="rect">
              <a:avLst/>
            </a:prstGeom>
            <a:solidFill>
              <a:srgbClr val="00B0F0"/>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6" name="TextBox 15"/>
            <p:cNvSpPr txBox="1"/>
            <p:nvPr/>
          </p:nvSpPr>
          <p:spPr>
            <a:xfrm rot="16200000">
              <a:off x="1743685" y="2649420"/>
              <a:ext cx="2355712" cy="584775"/>
            </a:xfrm>
            <a:prstGeom prst="rect">
              <a:avLst/>
            </a:prstGeom>
            <a:noFill/>
          </p:spPr>
          <p:txBody>
            <a:bodyPr wrap="square" rtlCol="0">
              <a:spAutoFit/>
            </a:bodyPr>
            <a:lstStyle/>
            <a:p>
              <a:pPr algn="ctr"/>
              <a:r>
                <a:rPr lang="en-US" sz="1600" b="1" dirty="0" smtClean="0"/>
                <a:t>P2: Tasking</a:t>
              </a:r>
            </a:p>
            <a:p>
              <a:pPr algn="ctr"/>
              <a:r>
                <a:rPr lang="en-US" sz="1600" b="1" dirty="0" smtClean="0"/>
                <a:t>os345p2.c</a:t>
              </a:r>
              <a:endParaRPr lang="en-US" sz="1600" b="1" dirty="0"/>
            </a:p>
          </p:txBody>
        </p:sp>
      </p:grpSp>
      <p:grpSp>
        <p:nvGrpSpPr>
          <p:cNvPr id="23" name="Group 22"/>
          <p:cNvGrpSpPr/>
          <p:nvPr/>
        </p:nvGrpSpPr>
        <p:grpSpPr>
          <a:xfrm>
            <a:off x="3469532" y="1715311"/>
            <a:ext cx="1044102" cy="2438400"/>
            <a:chOff x="3469532" y="1715311"/>
            <a:chExt cx="1044102" cy="2438400"/>
          </a:xfrm>
        </p:grpSpPr>
        <p:sp>
          <p:nvSpPr>
            <p:cNvPr id="11" name="Rectangle 10"/>
            <p:cNvSpPr/>
            <p:nvPr/>
          </p:nvSpPr>
          <p:spPr bwMode="auto">
            <a:xfrm>
              <a:off x="3469532" y="1715311"/>
              <a:ext cx="1044102" cy="2438400"/>
            </a:xfrm>
            <a:prstGeom prst="rect">
              <a:avLst/>
            </a:prstGeom>
            <a:solidFill>
              <a:srgbClr val="7030A0"/>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7" name="TextBox 16"/>
            <p:cNvSpPr txBox="1"/>
            <p:nvPr/>
          </p:nvSpPr>
          <p:spPr>
            <a:xfrm rot="16200000">
              <a:off x="2813728" y="2526309"/>
              <a:ext cx="2355712" cy="830997"/>
            </a:xfrm>
            <a:prstGeom prst="rect">
              <a:avLst/>
            </a:prstGeom>
            <a:noFill/>
          </p:spPr>
          <p:txBody>
            <a:bodyPr wrap="square" rtlCol="0">
              <a:spAutoFit/>
            </a:bodyPr>
            <a:lstStyle/>
            <a:p>
              <a:pPr algn="ctr"/>
              <a:r>
                <a:rPr lang="en-US" sz="1600" b="1" dirty="0" smtClean="0"/>
                <a:t>P3: Jurassic Park</a:t>
              </a:r>
            </a:p>
            <a:p>
              <a:pPr algn="ctr"/>
              <a:r>
                <a:rPr lang="en-US" sz="1600" b="1" dirty="0" smtClean="0"/>
                <a:t>os345p3.c</a:t>
              </a:r>
            </a:p>
            <a:p>
              <a:pPr algn="ctr"/>
              <a:r>
                <a:rPr lang="en-US" sz="1600" b="1" dirty="0"/>
                <a:t>o</a:t>
              </a:r>
              <a:r>
                <a:rPr lang="en-US" sz="1600" b="1" dirty="0" smtClean="0"/>
                <a:t>s345park.c</a:t>
              </a:r>
              <a:endParaRPr lang="en-US" sz="1600" b="1" dirty="0"/>
            </a:p>
          </p:txBody>
        </p:sp>
      </p:grpSp>
      <p:grpSp>
        <p:nvGrpSpPr>
          <p:cNvPr id="24" name="Group 23"/>
          <p:cNvGrpSpPr/>
          <p:nvPr/>
        </p:nvGrpSpPr>
        <p:grpSpPr>
          <a:xfrm>
            <a:off x="4485466" y="1715311"/>
            <a:ext cx="1077218" cy="2438400"/>
            <a:chOff x="4485466" y="1715311"/>
            <a:chExt cx="1077218" cy="2438400"/>
          </a:xfrm>
        </p:grpSpPr>
        <p:sp>
          <p:nvSpPr>
            <p:cNvPr id="12" name="Rectangle 11"/>
            <p:cNvSpPr/>
            <p:nvPr/>
          </p:nvSpPr>
          <p:spPr bwMode="auto">
            <a:xfrm>
              <a:off x="4513634" y="1715311"/>
              <a:ext cx="1044102" cy="2438400"/>
            </a:xfrm>
            <a:prstGeom prst="rect">
              <a:avLst/>
            </a:prstGeom>
            <a:solidFill>
              <a:schemeClr val="tx2">
                <a:lumMod val="40000"/>
                <a:lumOff val="60000"/>
              </a:schemeClr>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8" name="TextBox 17"/>
            <p:cNvSpPr txBox="1"/>
            <p:nvPr/>
          </p:nvSpPr>
          <p:spPr>
            <a:xfrm rot="16200000">
              <a:off x="3846219" y="2403198"/>
              <a:ext cx="2355712" cy="1077218"/>
            </a:xfrm>
            <a:prstGeom prst="rect">
              <a:avLst/>
            </a:prstGeom>
            <a:noFill/>
          </p:spPr>
          <p:txBody>
            <a:bodyPr wrap="square" rtlCol="0">
              <a:spAutoFit/>
            </a:bodyPr>
            <a:lstStyle/>
            <a:p>
              <a:pPr algn="ctr"/>
              <a:r>
                <a:rPr lang="en-US" sz="1600" b="1" dirty="0" smtClean="0"/>
                <a:t>P4: Virtual Memory</a:t>
              </a:r>
            </a:p>
            <a:p>
              <a:pPr algn="ctr"/>
              <a:r>
                <a:rPr lang="en-US" sz="1600" b="1" dirty="0" smtClean="0"/>
                <a:t>os345p4.c</a:t>
              </a:r>
            </a:p>
            <a:p>
              <a:pPr algn="ctr"/>
              <a:r>
                <a:rPr lang="en-US" sz="1600" b="1" dirty="0"/>
                <a:t>o</a:t>
              </a:r>
              <a:r>
                <a:rPr lang="en-US" sz="1600" b="1" dirty="0" smtClean="0"/>
                <a:t>s345mmu.c</a:t>
              </a:r>
            </a:p>
            <a:p>
              <a:pPr algn="ctr"/>
              <a:r>
                <a:rPr lang="en-US" sz="1600" b="1" dirty="0"/>
                <a:t>o</a:t>
              </a:r>
              <a:r>
                <a:rPr lang="en-US" sz="1600" b="1" dirty="0" smtClean="0"/>
                <a:t>s345lc3.c</a:t>
              </a:r>
              <a:endParaRPr lang="en-US" sz="1600" b="1" dirty="0"/>
            </a:p>
          </p:txBody>
        </p:sp>
      </p:grpSp>
      <p:grpSp>
        <p:nvGrpSpPr>
          <p:cNvPr id="25" name="Group 24"/>
          <p:cNvGrpSpPr/>
          <p:nvPr/>
        </p:nvGrpSpPr>
        <p:grpSpPr>
          <a:xfrm>
            <a:off x="5557735" y="1715311"/>
            <a:ext cx="1044102" cy="2438400"/>
            <a:chOff x="5557735" y="1715311"/>
            <a:chExt cx="1044102" cy="2438400"/>
          </a:xfrm>
        </p:grpSpPr>
        <p:sp>
          <p:nvSpPr>
            <p:cNvPr id="13" name="Rectangle 12"/>
            <p:cNvSpPr/>
            <p:nvPr/>
          </p:nvSpPr>
          <p:spPr bwMode="auto">
            <a:xfrm>
              <a:off x="5557735" y="1715311"/>
              <a:ext cx="1044102" cy="2438400"/>
            </a:xfrm>
            <a:prstGeom prst="rect">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9" name="TextBox 18"/>
            <p:cNvSpPr txBox="1"/>
            <p:nvPr/>
          </p:nvSpPr>
          <p:spPr>
            <a:xfrm rot="16200000">
              <a:off x="4901930" y="2649420"/>
              <a:ext cx="2355712" cy="584775"/>
            </a:xfrm>
            <a:prstGeom prst="rect">
              <a:avLst/>
            </a:prstGeom>
            <a:noFill/>
          </p:spPr>
          <p:txBody>
            <a:bodyPr wrap="square" rtlCol="0">
              <a:spAutoFit/>
            </a:bodyPr>
            <a:lstStyle/>
            <a:p>
              <a:pPr algn="ctr"/>
              <a:r>
                <a:rPr lang="en-US" sz="1600" b="1" dirty="0" smtClean="0"/>
                <a:t>P5: FSS Scheduling</a:t>
              </a:r>
            </a:p>
            <a:p>
              <a:pPr algn="ctr"/>
              <a:r>
                <a:rPr lang="en-US" sz="1600" b="1" dirty="0" smtClean="0"/>
                <a:t>os345p5.c</a:t>
              </a:r>
              <a:endParaRPr lang="en-US" sz="1600" b="1" dirty="0"/>
            </a:p>
          </p:txBody>
        </p:sp>
      </p:grpSp>
      <p:grpSp>
        <p:nvGrpSpPr>
          <p:cNvPr id="26" name="Group 25"/>
          <p:cNvGrpSpPr/>
          <p:nvPr/>
        </p:nvGrpSpPr>
        <p:grpSpPr>
          <a:xfrm>
            <a:off x="6601837" y="1715311"/>
            <a:ext cx="1044102" cy="2438400"/>
            <a:chOff x="6601837" y="1715311"/>
            <a:chExt cx="1044102" cy="2438400"/>
          </a:xfrm>
        </p:grpSpPr>
        <p:sp>
          <p:nvSpPr>
            <p:cNvPr id="14" name="Rectangle 13"/>
            <p:cNvSpPr/>
            <p:nvPr/>
          </p:nvSpPr>
          <p:spPr bwMode="auto">
            <a:xfrm>
              <a:off x="6601837" y="1715311"/>
              <a:ext cx="1044102" cy="2438400"/>
            </a:xfrm>
            <a:prstGeom prst="rect">
              <a:avLst/>
            </a:prstGeom>
            <a:solidFill>
              <a:srgbClr val="FF3399"/>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0" name="TextBox 19"/>
            <p:cNvSpPr txBox="1"/>
            <p:nvPr/>
          </p:nvSpPr>
          <p:spPr>
            <a:xfrm rot="16200000">
              <a:off x="5946032" y="2526309"/>
              <a:ext cx="2355712" cy="830997"/>
            </a:xfrm>
            <a:prstGeom prst="rect">
              <a:avLst/>
            </a:prstGeom>
            <a:noFill/>
          </p:spPr>
          <p:txBody>
            <a:bodyPr wrap="square" rtlCol="0">
              <a:spAutoFit/>
            </a:bodyPr>
            <a:lstStyle/>
            <a:p>
              <a:pPr algn="ctr"/>
              <a:r>
                <a:rPr lang="en-US" sz="1600" b="1" dirty="0" smtClean="0"/>
                <a:t>P6: FAT File Manager</a:t>
              </a:r>
            </a:p>
            <a:p>
              <a:pPr algn="ctr"/>
              <a:r>
                <a:rPr lang="en-US" sz="1600" b="1" dirty="0" smtClean="0"/>
                <a:t>os345p6.c</a:t>
              </a:r>
            </a:p>
            <a:p>
              <a:pPr algn="ctr"/>
              <a:r>
                <a:rPr lang="en-US" sz="1600" b="1" dirty="0"/>
                <a:t>o</a:t>
              </a:r>
              <a:r>
                <a:rPr lang="en-US" sz="1600" b="1" dirty="0" smtClean="0"/>
                <a:t>s345FAT.c</a:t>
              </a:r>
              <a:endParaRPr lang="en-US" sz="1600" b="1" dirty="0"/>
            </a:p>
          </p:txBody>
        </p:sp>
      </p:grpSp>
      <p:sp>
        <p:nvSpPr>
          <p:cNvPr id="28" name="Title 1"/>
          <p:cNvSpPr txBox="1">
            <a:spLocks/>
          </p:cNvSpPr>
          <p:nvPr/>
        </p:nvSpPr>
        <p:spPr>
          <a:xfrm>
            <a:off x="1150938" y="321013"/>
            <a:ext cx="7793037" cy="739437"/>
          </a:xfrm>
          <a:prstGeom prst="rect">
            <a:avLst/>
          </a:prstGeom>
        </p:spPr>
        <p:txBody>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a:lstStyle>
          <a:p>
            <a:r>
              <a:rPr lang="en-US" kern="0" dirty="0" smtClean="0"/>
              <a:t>OS345</a:t>
            </a:r>
            <a:endParaRPr lang="en-US" kern="0" dirty="0"/>
          </a:p>
        </p:txBody>
      </p:sp>
      <p:sp>
        <p:nvSpPr>
          <p:cNvPr id="29" name="TextBox 28"/>
          <p:cNvSpPr txBox="1"/>
          <p:nvPr/>
        </p:nvSpPr>
        <p:spPr>
          <a:xfrm>
            <a:off x="1610992" y="4392994"/>
            <a:ext cx="958469" cy="369332"/>
          </a:xfrm>
          <a:prstGeom prst="rect">
            <a:avLst/>
          </a:prstGeom>
          <a:noFill/>
        </p:spPr>
        <p:txBody>
          <a:bodyPr wrap="square" rtlCol="0">
            <a:spAutoFit/>
          </a:bodyPr>
          <a:lstStyle/>
          <a:p>
            <a:r>
              <a:rPr lang="en-US" sz="1800" b="1" dirty="0" smtClean="0">
                <a:solidFill>
                  <a:srgbClr val="FF0000"/>
                </a:solidFill>
              </a:rPr>
              <a:t>P1, P2</a:t>
            </a:r>
            <a:endParaRPr lang="en-US" sz="1800" b="1" dirty="0">
              <a:solidFill>
                <a:srgbClr val="FF0000"/>
              </a:solidFill>
            </a:endParaRPr>
          </a:p>
        </p:txBody>
      </p:sp>
      <p:sp>
        <p:nvSpPr>
          <p:cNvPr id="30" name="TextBox 29"/>
          <p:cNvSpPr txBox="1"/>
          <p:nvPr/>
        </p:nvSpPr>
        <p:spPr>
          <a:xfrm>
            <a:off x="1610992" y="5360897"/>
            <a:ext cx="1497396" cy="369332"/>
          </a:xfrm>
          <a:prstGeom prst="rect">
            <a:avLst/>
          </a:prstGeom>
          <a:noFill/>
        </p:spPr>
        <p:txBody>
          <a:bodyPr wrap="square" rtlCol="0">
            <a:spAutoFit/>
          </a:bodyPr>
          <a:lstStyle/>
          <a:p>
            <a:r>
              <a:rPr lang="en-US" sz="1800" b="1" dirty="0" smtClean="0">
                <a:solidFill>
                  <a:srgbClr val="FF0000"/>
                </a:solidFill>
              </a:rPr>
              <a:t>P1, P2, P5</a:t>
            </a:r>
            <a:endParaRPr lang="en-US" sz="1800" b="1" dirty="0">
              <a:solidFill>
                <a:srgbClr val="FF0000"/>
              </a:solidFill>
            </a:endParaRPr>
          </a:p>
        </p:txBody>
      </p:sp>
    </p:spTree>
    <p:extLst>
      <p:ext uri="{BB962C8B-B14F-4D97-AF65-F5344CB8AC3E}">
        <p14:creationId xmlns:p14="http://schemas.microsoft.com/office/powerpoint/2010/main" val="200186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sz="2000" dirty="0" smtClean="0"/>
              <a:t>Describe the basic elements of a computer system and their interrelationship.</a:t>
            </a:r>
          </a:p>
          <a:p>
            <a:r>
              <a:rPr lang="en-US" sz="2400" b="1" dirty="0" smtClean="0">
                <a:solidFill>
                  <a:srgbClr val="FF0000"/>
                </a:solidFill>
              </a:rPr>
              <a:t>Explain the steps taken by a processor to execute an instruction.</a:t>
            </a:r>
          </a:p>
          <a:p>
            <a:r>
              <a:rPr lang="en-US" sz="2000" dirty="0" smtClean="0"/>
              <a:t>Understand the concept of interrupts and how and why a processor uses interrupts</a:t>
            </a:r>
          </a:p>
          <a:p>
            <a:r>
              <a:rPr lang="en-US" sz="2000" dirty="0" smtClean="0"/>
              <a:t>List and describe the levels of a typical computer memory hierarchy.</a:t>
            </a:r>
          </a:p>
          <a:p>
            <a:r>
              <a:rPr lang="en-US" sz="2000" dirty="0" smtClean="0"/>
              <a:t>Explain the basic characteristics of multiprocessor and multicore organization.</a:t>
            </a:r>
          </a:p>
          <a:p>
            <a:r>
              <a:rPr lang="en-US" sz="2000" dirty="0" smtClean="0"/>
              <a:t>Discuss the concept of locality and analyze the performance of a multilevel memory hierarchy.</a:t>
            </a:r>
          </a:p>
          <a:p>
            <a:r>
              <a:rPr lang="en-US" sz="2000" dirty="0" smtClean="0"/>
              <a:t>Understand the operation of a stack and its use to support procedure call and return.</a:t>
            </a:r>
            <a:endParaRPr lang="en-US" sz="2000"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OS Overview (Chapter 1)</a:t>
            </a:r>
            <a:endParaRPr lang="en-US"/>
          </a:p>
        </p:txBody>
      </p:sp>
      <p:sp>
        <p:nvSpPr>
          <p:cNvPr id="6" name="Slide Number Placeholder 5"/>
          <p:cNvSpPr>
            <a:spLocks noGrp="1"/>
          </p:cNvSpPr>
          <p:nvPr>
            <p:ph type="sldNum" sz="quarter" idx="12"/>
          </p:nvPr>
        </p:nvSpPr>
        <p:spPr/>
        <p:txBody>
          <a:bodyPr/>
          <a:lstStyle/>
          <a:p>
            <a:fld id="{6DDBAB05-2959-4C31-8750-F05C131CA0C6}" type="slidenum">
              <a:rPr lang="en-US" smtClean="0"/>
              <a:pPr/>
              <a:t>5</a:t>
            </a:fld>
            <a:endParaRPr lang="en-US"/>
          </a:p>
        </p:txBody>
      </p:sp>
    </p:spTree>
    <p:extLst>
      <p:ext uri="{BB962C8B-B14F-4D97-AF65-F5344CB8AC3E}">
        <p14:creationId xmlns:p14="http://schemas.microsoft.com/office/powerpoint/2010/main" val="1122258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a:t>OS Overview (Chapter 1)</a:t>
            </a:r>
          </a:p>
        </p:txBody>
      </p:sp>
      <p:sp>
        <p:nvSpPr>
          <p:cNvPr id="7" name="Slide Number Placeholder 5"/>
          <p:cNvSpPr>
            <a:spLocks noGrp="1"/>
          </p:cNvSpPr>
          <p:nvPr>
            <p:ph type="sldNum" sz="quarter" idx="12"/>
          </p:nvPr>
        </p:nvSpPr>
        <p:spPr/>
        <p:txBody>
          <a:bodyPr/>
          <a:lstStyle/>
          <a:p>
            <a:fld id="{9B4B49E3-C358-4603-B842-7E004F572DC5}" type="slidenum">
              <a:rPr lang="en-US"/>
              <a:pPr/>
              <a:t>6</a:t>
            </a:fld>
            <a:endParaRPr lang="en-US"/>
          </a:p>
        </p:txBody>
      </p:sp>
      <p:sp>
        <p:nvSpPr>
          <p:cNvPr id="2491394" name="Rectangle 2"/>
          <p:cNvSpPr>
            <a:spLocks noGrp="1" noChangeArrowheads="1"/>
          </p:cNvSpPr>
          <p:nvPr>
            <p:ph type="title"/>
          </p:nvPr>
        </p:nvSpPr>
        <p:spPr>
          <a:xfrm>
            <a:off x="1182688" y="360363"/>
            <a:ext cx="7318375" cy="715962"/>
          </a:xfrm>
          <a:noFill/>
          <a:ln/>
        </p:spPr>
        <p:txBody>
          <a:bodyPr lIns="90488" tIns="44450" rIns="90488" bIns="44450"/>
          <a:lstStyle/>
          <a:p>
            <a:r>
              <a:rPr lang="en-US"/>
              <a:t>Processor Registers</a:t>
            </a:r>
          </a:p>
        </p:txBody>
      </p:sp>
      <p:sp>
        <p:nvSpPr>
          <p:cNvPr id="2491395" name="Rectangle 3"/>
          <p:cNvSpPr>
            <a:spLocks noGrp="1" noChangeArrowheads="1"/>
          </p:cNvSpPr>
          <p:nvPr>
            <p:ph type="body" idx="1"/>
          </p:nvPr>
        </p:nvSpPr>
        <p:spPr>
          <a:xfrm>
            <a:off x="406400" y="1401763"/>
            <a:ext cx="8618538" cy="5103812"/>
          </a:xfrm>
          <a:noFill/>
          <a:ln/>
        </p:spPr>
        <p:txBody>
          <a:bodyPr lIns="90488" tIns="44450" rIns="90488" bIns="44450"/>
          <a:lstStyle/>
          <a:p>
            <a:pPr>
              <a:lnSpc>
                <a:spcPct val="90000"/>
              </a:lnSpc>
            </a:pPr>
            <a:r>
              <a:rPr lang="en-US" sz="2400" dirty="0"/>
              <a:t>User-visible registers</a:t>
            </a:r>
          </a:p>
          <a:p>
            <a:pPr lvl="1">
              <a:lnSpc>
                <a:spcPct val="90000"/>
              </a:lnSpc>
            </a:pPr>
            <a:r>
              <a:rPr lang="en-US" sz="2000" dirty="0"/>
              <a:t>May be referenced by machine language</a:t>
            </a:r>
          </a:p>
          <a:p>
            <a:pPr lvl="1">
              <a:lnSpc>
                <a:spcPct val="90000"/>
              </a:lnSpc>
            </a:pPr>
            <a:r>
              <a:rPr lang="en-US" sz="2000" dirty="0"/>
              <a:t>Available to all programs - application programs and system programs</a:t>
            </a:r>
          </a:p>
          <a:p>
            <a:pPr lvl="2">
              <a:lnSpc>
                <a:spcPct val="90000"/>
              </a:lnSpc>
              <a:spcBef>
                <a:spcPts val="600"/>
              </a:spcBef>
            </a:pPr>
            <a:r>
              <a:rPr lang="en-US" sz="1800" dirty="0"/>
              <a:t>Data Registers – can be changed by user</a:t>
            </a:r>
          </a:p>
          <a:p>
            <a:pPr lvl="2">
              <a:lnSpc>
                <a:spcPct val="90000"/>
              </a:lnSpc>
            </a:pPr>
            <a:r>
              <a:rPr lang="en-US" sz="1800" dirty="0"/>
              <a:t>Address Registers – could be separate from data register</a:t>
            </a:r>
          </a:p>
          <a:p>
            <a:pPr lvl="2">
              <a:lnSpc>
                <a:spcPct val="90000"/>
              </a:lnSpc>
            </a:pPr>
            <a:r>
              <a:rPr lang="en-US" sz="1800" dirty="0"/>
              <a:t>Stack Registers – user / supervisor stacks</a:t>
            </a:r>
          </a:p>
          <a:p>
            <a:pPr lvl="2">
              <a:lnSpc>
                <a:spcPct val="90000"/>
              </a:lnSpc>
            </a:pPr>
            <a:r>
              <a:rPr lang="en-US" sz="1800" dirty="0"/>
              <a:t>Condition Codes – results of operations</a:t>
            </a:r>
          </a:p>
          <a:p>
            <a:pPr>
              <a:lnSpc>
                <a:spcPct val="90000"/>
              </a:lnSpc>
            </a:pPr>
            <a:r>
              <a:rPr lang="en-US" sz="2400" dirty="0"/>
              <a:t>Control and status registers</a:t>
            </a:r>
          </a:p>
          <a:p>
            <a:pPr lvl="1">
              <a:lnSpc>
                <a:spcPct val="90000"/>
              </a:lnSpc>
            </a:pPr>
            <a:r>
              <a:rPr lang="en-US" sz="2000" dirty="0"/>
              <a:t>May or may not be visible</a:t>
            </a:r>
          </a:p>
          <a:p>
            <a:pPr lvl="2">
              <a:lnSpc>
                <a:spcPct val="90000"/>
              </a:lnSpc>
              <a:spcBef>
                <a:spcPts val="600"/>
              </a:spcBef>
            </a:pPr>
            <a:r>
              <a:rPr lang="en-US" sz="1800" dirty="0"/>
              <a:t>Program Counter (PC) – address of next instruction</a:t>
            </a:r>
          </a:p>
          <a:p>
            <a:pPr lvl="2">
              <a:lnSpc>
                <a:spcPct val="90000"/>
              </a:lnSpc>
            </a:pPr>
            <a:r>
              <a:rPr lang="en-US" sz="1800" dirty="0"/>
              <a:t>Instruction Register (IR) – most recently fetched instruction</a:t>
            </a:r>
          </a:p>
          <a:p>
            <a:pPr lvl="2">
              <a:lnSpc>
                <a:spcPct val="90000"/>
              </a:lnSpc>
            </a:pPr>
            <a:r>
              <a:rPr lang="en-US" sz="1800" dirty="0"/>
              <a:t>MAR/MBR – memory reference registers</a:t>
            </a:r>
          </a:p>
          <a:p>
            <a:pPr lvl="2">
              <a:lnSpc>
                <a:spcPct val="90000"/>
              </a:lnSpc>
            </a:pPr>
            <a:r>
              <a:rPr lang="en-US" sz="1800" dirty="0"/>
              <a:t>Program Status Word (PSW) – condition codes, interrupts, mode</a:t>
            </a:r>
          </a:p>
        </p:txBody>
      </p:sp>
      <p:sp>
        <p:nvSpPr>
          <p:cNvPr id="249139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Registers</a:t>
            </a:r>
          </a:p>
        </p:txBody>
      </p:sp>
    </p:spTree>
    <p:extLst>
      <p:ext uri="{BB962C8B-B14F-4D97-AF65-F5344CB8AC3E}">
        <p14:creationId xmlns:p14="http://schemas.microsoft.com/office/powerpoint/2010/main" val="1995257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91395">
                                            <p:txEl>
                                              <p:pRg st="0" end="0"/>
                                            </p:txEl>
                                          </p:spTgt>
                                        </p:tgtEl>
                                        <p:attrNameLst>
                                          <p:attrName>style.visibility</p:attrName>
                                        </p:attrNameLst>
                                      </p:cBhvr>
                                      <p:to>
                                        <p:strVal val="visible"/>
                                      </p:to>
                                    </p:set>
                                    <p:animEffect transition="in" filter="dissolve">
                                      <p:cBhvr>
                                        <p:cTn id="7" dur="500"/>
                                        <p:tgtEl>
                                          <p:spTgt spid="249139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91395">
                                            <p:txEl>
                                              <p:pRg st="1" end="1"/>
                                            </p:txEl>
                                          </p:spTgt>
                                        </p:tgtEl>
                                        <p:attrNameLst>
                                          <p:attrName>style.visibility</p:attrName>
                                        </p:attrNameLst>
                                      </p:cBhvr>
                                      <p:to>
                                        <p:strVal val="visible"/>
                                      </p:to>
                                    </p:set>
                                    <p:animEffect transition="in" filter="dissolve">
                                      <p:cBhvr>
                                        <p:cTn id="10" dur="500"/>
                                        <p:tgtEl>
                                          <p:spTgt spid="249139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491395">
                                            <p:txEl>
                                              <p:pRg st="2" end="2"/>
                                            </p:txEl>
                                          </p:spTgt>
                                        </p:tgtEl>
                                        <p:attrNameLst>
                                          <p:attrName>style.visibility</p:attrName>
                                        </p:attrNameLst>
                                      </p:cBhvr>
                                      <p:to>
                                        <p:strVal val="visible"/>
                                      </p:to>
                                    </p:set>
                                    <p:animEffect transition="in" filter="dissolve">
                                      <p:cBhvr>
                                        <p:cTn id="13" dur="500"/>
                                        <p:tgtEl>
                                          <p:spTgt spid="249139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491395">
                                            <p:txEl>
                                              <p:pRg st="3" end="3"/>
                                            </p:txEl>
                                          </p:spTgt>
                                        </p:tgtEl>
                                        <p:attrNameLst>
                                          <p:attrName>style.visibility</p:attrName>
                                        </p:attrNameLst>
                                      </p:cBhvr>
                                      <p:to>
                                        <p:strVal val="visible"/>
                                      </p:to>
                                    </p:set>
                                    <p:animEffect transition="in" filter="dissolve">
                                      <p:cBhvr>
                                        <p:cTn id="16" dur="500"/>
                                        <p:tgtEl>
                                          <p:spTgt spid="2491395">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491395">
                                            <p:txEl>
                                              <p:pRg st="4" end="4"/>
                                            </p:txEl>
                                          </p:spTgt>
                                        </p:tgtEl>
                                        <p:attrNameLst>
                                          <p:attrName>style.visibility</p:attrName>
                                        </p:attrNameLst>
                                      </p:cBhvr>
                                      <p:to>
                                        <p:strVal val="visible"/>
                                      </p:to>
                                    </p:set>
                                    <p:animEffect transition="in" filter="dissolve">
                                      <p:cBhvr>
                                        <p:cTn id="19" dur="500"/>
                                        <p:tgtEl>
                                          <p:spTgt spid="2491395">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491395">
                                            <p:txEl>
                                              <p:pRg st="5" end="5"/>
                                            </p:txEl>
                                          </p:spTgt>
                                        </p:tgtEl>
                                        <p:attrNameLst>
                                          <p:attrName>style.visibility</p:attrName>
                                        </p:attrNameLst>
                                      </p:cBhvr>
                                      <p:to>
                                        <p:strVal val="visible"/>
                                      </p:to>
                                    </p:set>
                                    <p:animEffect transition="in" filter="dissolve">
                                      <p:cBhvr>
                                        <p:cTn id="22" dur="500"/>
                                        <p:tgtEl>
                                          <p:spTgt spid="2491395">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491395">
                                            <p:txEl>
                                              <p:pRg st="6" end="6"/>
                                            </p:txEl>
                                          </p:spTgt>
                                        </p:tgtEl>
                                        <p:attrNameLst>
                                          <p:attrName>style.visibility</p:attrName>
                                        </p:attrNameLst>
                                      </p:cBhvr>
                                      <p:to>
                                        <p:strVal val="visible"/>
                                      </p:to>
                                    </p:set>
                                    <p:animEffect transition="in" filter="dissolve">
                                      <p:cBhvr>
                                        <p:cTn id="25" dur="500"/>
                                        <p:tgtEl>
                                          <p:spTgt spid="2491395">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491395">
                                            <p:txEl>
                                              <p:pRg st="7" end="7"/>
                                            </p:txEl>
                                          </p:spTgt>
                                        </p:tgtEl>
                                        <p:attrNameLst>
                                          <p:attrName>style.visibility</p:attrName>
                                        </p:attrNameLst>
                                      </p:cBhvr>
                                      <p:to>
                                        <p:strVal val="visible"/>
                                      </p:to>
                                    </p:set>
                                    <p:animEffect transition="in" filter="dissolve">
                                      <p:cBhvr>
                                        <p:cTn id="30" dur="500"/>
                                        <p:tgtEl>
                                          <p:spTgt spid="2491395">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491395">
                                            <p:txEl>
                                              <p:pRg st="8" end="8"/>
                                            </p:txEl>
                                          </p:spTgt>
                                        </p:tgtEl>
                                        <p:attrNameLst>
                                          <p:attrName>style.visibility</p:attrName>
                                        </p:attrNameLst>
                                      </p:cBhvr>
                                      <p:to>
                                        <p:strVal val="visible"/>
                                      </p:to>
                                    </p:set>
                                    <p:animEffect transition="in" filter="dissolve">
                                      <p:cBhvr>
                                        <p:cTn id="33" dur="500"/>
                                        <p:tgtEl>
                                          <p:spTgt spid="2491395">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491395">
                                            <p:txEl>
                                              <p:pRg st="9" end="9"/>
                                            </p:txEl>
                                          </p:spTgt>
                                        </p:tgtEl>
                                        <p:attrNameLst>
                                          <p:attrName>style.visibility</p:attrName>
                                        </p:attrNameLst>
                                      </p:cBhvr>
                                      <p:to>
                                        <p:strVal val="visible"/>
                                      </p:to>
                                    </p:set>
                                    <p:animEffect transition="in" filter="dissolve">
                                      <p:cBhvr>
                                        <p:cTn id="36" dur="500"/>
                                        <p:tgtEl>
                                          <p:spTgt spid="2491395">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491395">
                                            <p:txEl>
                                              <p:pRg st="10" end="10"/>
                                            </p:txEl>
                                          </p:spTgt>
                                        </p:tgtEl>
                                        <p:attrNameLst>
                                          <p:attrName>style.visibility</p:attrName>
                                        </p:attrNameLst>
                                      </p:cBhvr>
                                      <p:to>
                                        <p:strVal val="visible"/>
                                      </p:to>
                                    </p:set>
                                    <p:animEffect transition="in" filter="dissolve">
                                      <p:cBhvr>
                                        <p:cTn id="39" dur="500"/>
                                        <p:tgtEl>
                                          <p:spTgt spid="2491395">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91395">
                                            <p:txEl>
                                              <p:pRg st="11" end="11"/>
                                            </p:txEl>
                                          </p:spTgt>
                                        </p:tgtEl>
                                        <p:attrNameLst>
                                          <p:attrName>style.visibility</p:attrName>
                                        </p:attrNameLst>
                                      </p:cBhvr>
                                      <p:to>
                                        <p:strVal val="visible"/>
                                      </p:to>
                                    </p:set>
                                    <p:animEffect transition="in" filter="dissolve">
                                      <p:cBhvr>
                                        <p:cTn id="42" dur="500"/>
                                        <p:tgtEl>
                                          <p:spTgt spid="2491395">
                                            <p:txEl>
                                              <p:pRg st="11" end="11"/>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491395">
                                            <p:txEl>
                                              <p:pRg st="12" end="12"/>
                                            </p:txEl>
                                          </p:spTgt>
                                        </p:tgtEl>
                                        <p:attrNameLst>
                                          <p:attrName>style.visibility</p:attrName>
                                        </p:attrNameLst>
                                      </p:cBhvr>
                                      <p:to>
                                        <p:strVal val="visible"/>
                                      </p:to>
                                    </p:set>
                                    <p:animEffect transition="in" filter="dissolve">
                                      <p:cBhvr>
                                        <p:cTn id="45" dur="500"/>
                                        <p:tgtEl>
                                          <p:spTgt spid="24913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39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345</a:t>
            </a:r>
            <a:endParaRPr lang="en-US"/>
          </a:p>
        </p:txBody>
      </p:sp>
      <p:sp>
        <p:nvSpPr>
          <p:cNvPr id="7" name="Footer Placeholder 4"/>
          <p:cNvSpPr>
            <a:spLocks noGrp="1"/>
          </p:cNvSpPr>
          <p:nvPr>
            <p:ph type="ftr" sz="quarter" idx="11"/>
          </p:nvPr>
        </p:nvSpPr>
        <p:spPr/>
        <p:txBody>
          <a:bodyPr/>
          <a:lstStyle/>
          <a:p>
            <a:r>
              <a:rPr lang="en-US"/>
              <a:t>OS Overview (Chapter 1)</a:t>
            </a:r>
          </a:p>
        </p:txBody>
      </p:sp>
      <p:sp>
        <p:nvSpPr>
          <p:cNvPr id="8" name="Slide Number Placeholder 5"/>
          <p:cNvSpPr>
            <a:spLocks noGrp="1"/>
          </p:cNvSpPr>
          <p:nvPr>
            <p:ph type="sldNum" sz="quarter" idx="12"/>
          </p:nvPr>
        </p:nvSpPr>
        <p:spPr/>
        <p:txBody>
          <a:bodyPr/>
          <a:lstStyle/>
          <a:p>
            <a:fld id="{8B5A726A-3DBD-47ED-A0C6-13D5FB09EB40}" type="slidenum">
              <a:rPr lang="en-US"/>
              <a:pPr/>
              <a:t>7</a:t>
            </a:fld>
            <a:endParaRPr lang="en-US"/>
          </a:p>
        </p:txBody>
      </p:sp>
      <p:sp>
        <p:nvSpPr>
          <p:cNvPr id="2489346" name="Rectangle 2"/>
          <p:cNvSpPr>
            <a:spLocks noGrp="1" noChangeArrowheads="1"/>
          </p:cNvSpPr>
          <p:nvPr>
            <p:ph type="title"/>
          </p:nvPr>
        </p:nvSpPr>
        <p:spPr>
          <a:xfrm>
            <a:off x="1150938" y="355600"/>
            <a:ext cx="7743825" cy="715963"/>
          </a:xfrm>
          <a:noFill/>
          <a:ln/>
        </p:spPr>
        <p:txBody>
          <a:bodyPr lIns="92075" tIns="46038" rIns="92075" bIns="46038"/>
          <a:lstStyle/>
          <a:p>
            <a:r>
              <a:rPr lang="en-US"/>
              <a:t>CPU</a:t>
            </a:r>
          </a:p>
        </p:txBody>
      </p:sp>
      <p:pic>
        <p:nvPicPr>
          <p:cNvPr id="2489348" name="Picture 4" descr="p4co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1411288"/>
            <a:ext cx="5429250" cy="4549775"/>
          </a:xfrm>
          <a:prstGeom prst="rect">
            <a:avLst/>
          </a:prstGeom>
          <a:noFill/>
          <a:extLst>
            <a:ext uri="{909E8E84-426E-40DD-AFC4-6F175D3DCCD1}">
              <a14:hiddenFill xmlns:a14="http://schemas.microsoft.com/office/drawing/2010/main">
                <a:solidFill>
                  <a:srgbClr val="FFFFFF"/>
                </a:solidFill>
              </a14:hiddenFill>
            </a:ext>
          </a:extLst>
        </p:spPr>
      </p:pic>
      <p:pic>
        <p:nvPicPr>
          <p:cNvPr id="2489349" name="Picture 5" descr="CPU Regis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25" y="1789113"/>
            <a:ext cx="4349750" cy="3792537"/>
          </a:xfrm>
          <a:prstGeom prst="rect">
            <a:avLst/>
          </a:prstGeom>
          <a:noFill/>
          <a:extLst>
            <a:ext uri="{909E8E84-426E-40DD-AFC4-6F175D3DCCD1}">
              <a14:hiddenFill xmlns:a14="http://schemas.microsoft.com/office/drawing/2010/main">
                <a:solidFill>
                  <a:srgbClr val="FFFFFF"/>
                </a:solidFill>
              </a14:hiddenFill>
            </a:ext>
          </a:extLst>
        </p:spPr>
      </p:pic>
      <p:sp>
        <p:nvSpPr>
          <p:cNvPr id="2489350" name="Text Box 6"/>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Registers</a:t>
            </a:r>
          </a:p>
        </p:txBody>
      </p:sp>
    </p:spTree>
    <p:extLst>
      <p:ext uri="{BB962C8B-B14F-4D97-AF65-F5344CB8AC3E}">
        <p14:creationId xmlns:p14="http://schemas.microsoft.com/office/powerpoint/2010/main" val="866848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89349"/>
                                        </p:tgtEl>
                                        <p:attrNameLst>
                                          <p:attrName>style.visibility</p:attrName>
                                        </p:attrNameLst>
                                      </p:cBhvr>
                                      <p:to>
                                        <p:strVal val="visible"/>
                                      </p:to>
                                    </p:set>
                                    <p:animEffect transition="in" filter="dissolve">
                                      <p:cBhvr>
                                        <p:cTn id="7" dur="500"/>
                                        <p:tgtEl>
                                          <p:spTgt spid="2489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345</a:t>
            </a:r>
            <a:endParaRPr lang="en-US"/>
          </a:p>
        </p:txBody>
      </p:sp>
      <p:sp>
        <p:nvSpPr>
          <p:cNvPr id="7" name="Footer Placeholder 4"/>
          <p:cNvSpPr>
            <a:spLocks noGrp="1"/>
          </p:cNvSpPr>
          <p:nvPr>
            <p:ph type="ftr" sz="quarter" idx="11"/>
          </p:nvPr>
        </p:nvSpPr>
        <p:spPr/>
        <p:txBody>
          <a:bodyPr/>
          <a:lstStyle/>
          <a:p>
            <a:r>
              <a:rPr lang="en-US"/>
              <a:t>OS Overview (Chapter 1)</a:t>
            </a:r>
          </a:p>
        </p:txBody>
      </p:sp>
      <p:sp>
        <p:nvSpPr>
          <p:cNvPr id="8" name="Slide Number Placeholder 5"/>
          <p:cNvSpPr>
            <a:spLocks noGrp="1"/>
          </p:cNvSpPr>
          <p:nvPr>
            <p:ph type="sldNum" sz="quarter" idx="12"/>
          </p:nvPr>
        </p:nvSpPr>
        <p:spPr/>
        <p:txBody>
          <a:bodyPr/>
          <a:lstStyle/>
          <a:p>
            <a:fld id="{8B5A726A-3DBD-47ED-A0C6-13D5FB09EB40}" type="slidenum">
              <a:rPr lang="en-US"/>
              <a:pPr/>
              <a:t>8</a:t>
            </a:fld>
            <a:endParaRPr lang="en-US"/>
          </a:p>
        </p:txBody>
      </p:sp>
      <p:sp>
        <p:nvSpPr>
          <p:cNvPr id="2489346" name="Rectangle 2"/>
          <p:cNvSpPr>
            <a:spLocks noGrp="1" noChangeArrowheads="1"/>
          </p:cNvSpPr>
          <p:nvPr>
            <p:ph type="title"/>
          </p:nvPr>
        </p:nvSpPr>
        <p:spPr>
          <a:xfrm>
            <a:off x="1150938" y="355600"/>
            <a:ext cx="7743825" cy="715963"/>
          </a:xfrm>
          <a:noFill/>
          <a:ln/>
        </p:spPr>
        <p:txBody>
          <a:bodyPr lIns="92075" tIns="46038" rIns="92075" bIns="46038"/>
          <a:lstStyle/>
          <a:p>
            <a:r>
              <a:rPr lang="en-US" dirty="0" smtClean="0"/>
              <a:t>Instruction Execution</a:t>
            </a:r>
            <a:endParaRPr lang="en-US" dirty="0"/>
          </a:p>
        </p:txBody>
      </p:sp>
      <p:pic>
        <p:nvPicPr>
          <p:cNvPr id="2489348" name="Picture 4" descr="p4co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345" y="1411287"/>
            <a:ext cx="6090871" cy="5104221"/>
          </a:xfrm>
          <a:prstGeom prst="rect">
            <a:avLst/>
          </a:prstGeom>
          <a:noFill/>
          <a:extLst>
            <a:ext uri="{909E8E84-426E-40DD-AFC4-6F175D3DCCD1}">
              <a14:hiddenFill xmlns:a14="http://schemas.microsoft.com/office/drawing/2010/main">
                <a:solidFill>
                  <a:srgbClr val="FFFFFF"/>
                </a:solidFill>
              </a14:hiddenFill>
            </a:ext>
          </a:extLst>
        </p:spPr>
      </p:pic>
      <p:pic>
        <p:nvPicPr>
          <p:cNvPr id="2489349" name="Picture 5" descr="CPU Regis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7134" y="1500662"/>
            <a:ext cx="5638696" cy="4916366"/>
          </a:xfrm>
          <a:prstGeom prst="rect">
            <a:avLst/>
          </a:prstGeom>
          <a:noFill/>
          <a:extLst>
            <a:ext uri="{909E8E84-426E-40DD-AFC4-6F175D3DCCD1}">
              <a14:hiddenFill xmlns:a14="http://schemas.microsoft.com/office/drawing/2010/main">
                <a:solidFill>
                  <a:srgbClr val="FFFFFF"/>
                </a:solidFill>
              </a14:hiddenFill>
            </a:ext>
          </a:extLst>
        </p:spPr>
      </p:pic>
      <p:sp>
        <p:nvSpPr>
          <p:cNvPr id="2489350" name="Text Box 6"/>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Registers</a:t>
            </a:r>
          </a:p>
        </p:txBody>
      </p:sp>
      <p:sp>
        <p:nvSpPr>
          <p:cNvPr id="4" name="Freeform 3"/>
          <p:cNvSpPr/>
          <p:nvPr/>
        </p:nvSpPr>
        <p:spPr bwMode="auto">
          <a:xfrm>
            <a:off x="3697793" y="1737235"/>
            <a:ext cx="2200589" cy="604031"/>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FF000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2" name="Freeform 11"/>
          <p:cNvSpPr/>
          <p:nvPr/>
        </p:nvSpPr>
        <p:spPr bwMode="auto">
          <a:xfrm rot="20792432" flipH="1" flipV="1">
            <a:off x="3728085" y="2552806"/>
            <a:ext cx="2419083" cy="397912"/>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FF000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1" name="Freeform 10"/>
          <p:cNvSpPr/>
          <p:nvPr/>
        </p:nvSpPr>
        <p:spPr bwMode="auto">
          <a:xfrm>
            <a:off x="2403231" y="1888242"/>
            <a:ext cx="973015" cy="302016"/>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FF000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3" name="Freeform 12"/>
          <p:cNvSpPr/>
          <p:nvPr/>
        </p:nvSpPr>
        <p:spPr bwMode="auto">
          <a:xfrm flipH="1" flipV="1">
            <a:off x="2485292" y="2812050"/>
            <a:ext cx="973015" cy="302016"/>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FF000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974925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89349"/>
                                        </p:tgtEl>
                                        <p:attrNameLst>
                                          <p:attrName>style.visibility</p:attrName>
                                        </p:attrNameLst>
                                      </p:cBhvr>
                                      <p:to>
                                        <p:strVal val="visible"/>
                                      </p:to>
                                    </p:set>
                                    <p:animEffect transition="in" filter="dissolve">
                                      <p:cBhvr>
                                        <p:cTn id="7" dur="500"/>
                                        <p:tgtEl>
                                          <p:spTgt spid="24893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1"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345</a:t>
            </a:r>
            <a:endParaRPr lang="en-US"/>
          </a:p>
        </p:txBody>
      </p:sp>
      <p:sp>
        <p:nvSpPr>
          <p:cNvPr id="7" name="Footer Placeholder 4"/>
          <p:cNvSpPr>
            <a:spLocks noGrp="1"/>
          </p:cNvSpPr>
          <p:nvPr>
            <p:ph type="ftr" sz="quarter" idx="11"/>
          </p:nvPr>
        </p:nvSpPr>
        <p:spPr/>
        <p:txBody>
          <a:bodyPr/>
          <a:lstStyle/>
          <a:p>
            <a:r>
              <a:rPr lang="en-US"/>
              <a:t>OS Overview (Chapter 1)</a:t>
            </a:r>
          </a:p>
        </p:txBody>
      </p:sp>
      <p:sp>
        <p:nvSpPr>
          <p:cNvPr id="8" name="Slide Number Placeholder 5"/>
          <p:cNvSpPr>
            <a:spLocks noGrp="1"/>
          </p:cNvSpPr>
          <p:nvPr>
            <p:ph type="sldNum" sz="quarter" idx="12"/>
          </p:nvPr>
        </p:nvSpPr>
        <p:spPr/>
        <p:txBody>
          <a:bodyPr/>
          <a:lstStyle/>
          <a:p>
            <a:fld id="{8B5A726A-3DBD-47ED-A0C6-13D5FB09EB40}" type="slidenum">
              <a:rPr lang="en-US"/>
              <a:pPr/>
              <a:t>9</a:t>
            </a:fld>
            <a:endParaRPr lang="en-US"/>
          </a:p>
        </p:txBody>
      </p:sp>
      <p:sp>
        <p:nvSpPr>
          <p:cNvPr id="2489346" name="Rectangle 2"/>
          <p:cNvSpPr>
            <a:spLocks noGrp="1" noChangeArrowheads="1"/>
          </p:cNvSpPr>
          <p:nvPr>
            <p:ph type="title"/>
          </p:nvPr>
        </p:nvSpPr>
        <p:spPr>
          <a:xfrm>
            <a:off x="1150938" y="355600"/>
            <a:ext cx="7743825" cy="715963"/>
          </a:xfrm>
          <a:noFill/>
          <a:ln/>
        </p:spPr>
        <p:txBody>
          <a:bodyPr lIns="92075" tIns="46038" rIns="92075" bIns="46038"/>
          <a:lstStyle/>
          <a:p>
            <a:r>
              <a:rPr lang="en-US" dirty="0"/>
              <a:t>Instruction Execution</a:t>
            </a:r>
          </a:p>
        </p:txBody>
      </p:sp>
      <p:pic>
        <p:nvPicPr>
          <p:cNvPr id="2489348" name="Picture 4" descr="p4co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345" y="1411287"/>
            <a:ext cx="6090871" cy="5104221"/>
          </a:xfrm>
          <a:prstGeom prst="rect">
            <a:avLst/>
          </a:prstGeom>
          <a:noFill/>
          <a:extLst>
            <a:ext uri="{909E8E84-426E-40DD-AFC4-6F175D3DCCD1}">
              <a14:hiddenFill xmlns:a14="http://schemas.microsoft.com/office/drawing/2010/main">
                <a:solidFill>
                  <a:srgbClr val="FFFFFF"/>
                </a:solidFill>
              </a14:hiddenFill>
            </a:ext>
          </a:extLst>
        </p:spPr>
      </p:pic>
      <p:pic>
        <p:nvPicPr>
          <p:cNvPr id="2489349" name="Picture 5" descr="CPU Regis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7134" y="1500662"/>
            <a:ext cx="5638696" cy="4916366"/>
          </a:xfrm>
          <a:prstGeom prst="rect">
            <a:avLst/>
          </a:prstGeom>
          <a:noFill/>
          <a:extLst>
            <a:ext uri="{909E8E84-426E-40DD-AFC4-6F175D3DCCD1}">
              <a14:hiddenFill xmlns:a14="http://schemas.microsoft.com/office/drawing/2010/main">
                <a:solidFill>
                  <a:srgbClr val="FFFFFF"/>
                </a:solidFill>
              </a14:hiddenFill>
            </a:ext>
          </a:extLst>
        </p:spPr>
      </p:pic>
      <p:sp>
        <p:nvSpPr>
          <p:cNvPr id="2489350" name="Text Box 6"/>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Registers</a:t>
            </a:r>
          </a:p>
        </p:txBody>
      </p:sp>
      <p:sp>
        <p:nvSpPr>
          <p:cNvPr id="4" name="Freeform 3"/>
          <p:cNvSpPr/>
          <p:nvPr/>
        </p:nvSpPr>
        <p:spPr bwMode="auto">
          <a:xfrm rot="1453332">
            <a:off x="3811280" y="2261820"/>
            <a:ext cx="2737192" cy="604031"/>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FF000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2" name="Freeform 11"/>
          <p:cNvSpPr/>
          <p:nvPr/>
        </p:nvSpPr>
        <p:spPr bwMode="auto">
          <a:xfrm rot="866411" flipH="1" flipV="1">
            <a:off x="3728086" y="2998337"/>
            <a:ext cx="2419083" cy="397912"/>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FF000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3" name="Freeform 12"/>
          <p:cNvSpPr/>
          <p:nvPr/>
        </p:nvSpPr>
        <p:spPr bwMode="auto">
          <a:xfrm rot="19910309" flipH="1">
            <a:off x="2151362" y="2810399"/>
            <a:ext cx="1046829" cy="225482"/>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FF000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4" name="Freeform 13"/>
          <p:cNvSpPr/>
          <p:nvPr/>
        </p:nvSpPr>
        <p:spPr bwMode="auto">
          <a:xfrm rot="1453332">
            <a:off x="3812960" y="2363980"/>
            <a:ext cx="2737192" cy="604031"/>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00B05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5" name="Freeform 14"/>
          <p:cNvSpPr/>
          <p:nvPr/>
        </p:nvSpPr>
        <p:spPr bwMode="auto">
          <a:xfrm rot="866411" flipH="1" flipV="1">
            <a:off x="3729766" y="3100497"/>
            <a:ext cx="2419083" cy="397912"/>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00B05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6" name="Freeform 15"/>
          <p:cNvSpPr/>
          <p:nvPr/>
        </p:nvSpPr>
        <p:spPr bwMode="auto">
          <a:xfrm rot="19084576" flipH="1">
            <a:off x="2568332" y="2893786"/>
            <a:ext cx="643248" cy="192543"/>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00B05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7" name="Freeform 16"/>
          <p:cNvSpPr/>
          <p:nvPr/>
        </p:nvSpPr>
        <p:spPr bwMode="auto">
          <a:xfrm rot="967154" flipV="1">
            <a:off x="3563646" y="3135478"/>
            <a:ext cx="2567750" cy="559365"/>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990099"/>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 name="Freeform 2"/>
          <p:cNvSpPr/>
          <p:nvPr/>
        </p:nvSpPr>
        <p:spPr bwMode="auto">
          <a:xfrm>
            <a:off x="2441749" y="2833637"/>
            <a:ext cx="1105319" cy="966548"/>
          </a:xfrm>
          <a:custGeom>
            <a:avLst/>
            <a:gdLst>
              <a:gd name="connsiteX0" fmla="*/ 0 w 1175657"/>
              <a:gd name="connsiteY0" fmla="*/ 723482 h 966548"/>
              <a:gd name="connsiteX1" fmla="*/ 411982 w 1175657"/>
              <a:gd name="connsiteY1" fmla="*/ 924449 h 966548"/>
              <a:gd name="connsiteX2" fmla="*/ 1175657 w 1175657"/>
              <a:gd name="connsiteY2" fmla="*/ 0 h 966548"/>
            </a:gdLst>
            <a:ahLst/>
            <a:cxnLst>
              <a:cxn ang="0">
                <a:pos x="connsiteX0" y="connsiteY0"/>
              </a:cxn>
              <a:cxn ang="0">
                <a:pos x="connsiteX1" y="connsiteY1"/>
              </a:cxn>
              <a:cxn ang="0">
                <a:pos x="connsiteX2" y="connsiteY2"/>
              </a:cxn>
            </a:cxnLst>
            <a:rect l="l" t="t" r="r" b="b"/>
            <a:pathLst>
              <a:path w="1175657" h="966548">
                <a:moveTo>
                  <a:pt x="0" y="723482"/>
                </a:moveTo>
                <a:cubicBezTo>
                  <a:pt x="108019" y="884255"/>
                  <a:pt x="216039" y="1045029"/>
                  <a:pt x="411982" y="924449"/>
                </a:cubicBezTo>
                <a:cubicBezTo>
                  <a:pt x="607925" y="803869"/>
                  <a:pt x="891791" y="401934"/>
                  <a:pt x="1175657" y="0"/>
                </a:cubicBezTo>
              </a:path>
            </a:pathLst>
          </a:custGeom>
          <a:noFill/>
          <a:ln w="50800" cap="flat" cmpd="sng" algn="ctr">
            <a:solidFill>
              <a:srgbClr val="990099"/>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85087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righ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P spid="17" grpId="0" animBg="1"/>
      <p:bldP spid="3" grpId="0" animBg="1"/>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4942</TotalTime>
  <Words>2442</Words>
  <Application>Microsoft Office PowerPoint</Application>
  <PresentationFormat>On-screen Show (4:3)</PresentationFormat>
  <Paragraphs>577</Paragraphs>
  <Slides>35</Slides>
  <Notes>6</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Blends</vt:lpstr>
      <vt:lpstr>1_Blends</vt:lpstr>
      <vt:lpstr>Chapter 1 – Computer Systems</vt:lpstr>
      <vt:lpstr>CS 345</vt:lpstr>
      <vt:lpstr>Learning Objectives</vt:lpstr>
      <vt:lpstr>PowerPoint Presentation</vt:lpstr>
      <vt:lpstr>Learning Objectives</vt:lpstr>
      <vt:lpstr>Processor Registers</vt:lpstr>
      <vt:lpstr>CPU</vt:lpstr>
      <vt:lpstr>Instruction Execution</vt:lpstr>
      <vt:lpstr>Instruction Execution</vt:lpstr>
      <vt:lpstr>Learning Objectives</vt:lpstr>
      <vt:lpstr>Interrupt Service Routines</vt:lpstr>
      <vt:lpstr>Interrupts</vt:lpstr>
      <vt:lpstr>Learning Objectives</vt:lpstr>
      <vt:lpstr>Storage Performance</vt:lpstr>
      <vt:lpstr>Storage Performance</vt:lpstr>
      <vt:lpstr>Storage Performance</vt:lpstr>
      <vt:lpstr>Storage Performance</vt:lpstr>
      <vt:lpstr>Storage Performance</vt:lpstr>
      <vt:lpstr>Learning Objectives</vt:lpstr>
      <vt:lpstr>Multi (processor/core)</vt:lpstr>
      <vt:lpstr>Learning Objectives</vt:lpstr>
      <vt:lpstr>PowerPoint Presentation</vt:lpstr>
      <vt:lpstr>Two-Level Memory</vt:lpstr>
      <vt:lpstr>Learning Objectives</vt:lpstr>
      <vt:lpstr>The Call / Return Mechanism</vt:lpstr>
      <vt:lpstr>PowerPoint Presentation</vt:lpstr>
      <vt:lpstr>Summary…</vt:lpstr>
      <vt:lpstr>What is an O.S.?</vt:lpstr>
      <vt:lpstr>Hardware Review</vt:lpstr>
      <vt:lpstr>Registers</vt:lpstr>
      <vt:lpstr>Interrupts</vt:lpstr>
      <vt:lpstr>Interrupts and I/O</vt:lpstr>
      <vt:lpstr>Memory</vt:lpstr>
      <vt:lpstr>Finally…</vt:lpstr>
      <vt:lpstr>PowerPoint Presentation</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CS345 02 - Computer Systems</dc:title>
  <dc:creator>Paul Roper</dc:creator>
  <cp:lastModifiedBy>proper</cp:lastModifiedBy>
  <cp:revision>380</cp:revision>
  <cp:lastPrinted>2015-09-01T18:46:49Z</cp:lastPrinted>
  <dcterms:created xsi:type="dcterms:W3CDTF">2000-08-22T23:43:45Z</dcterms:created>
  <dcterms:modified xsi:type="dcterms:W3CDTF">2016-08-31T16:46:17Z</dcterms:modified>
</cp:coreProperties>
</file>