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1458" r:id="rId2"/>
    <p:sldId id="1584" r:id="rId3"/>
    <p:sldId id="1585" r:id="rId4"/>
    <p:sldId id="1627" r:id="rId5"/>
    <p:sldId id="1564" r:id="rId6"/>
    <p:sldId id="1561" r:id="rId7"/>
    <p:sldId id="1459" r:id="rId8"/>
    <p:sldId id="1460" r:id="rId9"/>
    <p:sldId id="1462" r:id="rId10"/>
    <p:sldId id="1580" r:id="rId11"/>
    <p:sldId id="1530" r:id="rId12"/>
    <p:sldId id="1528" r:id="rId13"/>
    <p:sldId id="1529" r:id="rId14"/>
    <p:sldId id="1581" r:id="rId15"/>
    <p:sldId id="1531" r:id="rId16"/>
    <p:sldId id="1537" r:id="rId17"/>
    <p:sldId id="1532" r:id="rId18"/>
    <p:sldId id="1533" r:id="rId19"/>
    <p:sldId id="1536" r:id="rId20"/>
    <p:sldId id="1538" r:id="rId21"/>
    <p:sldId id="1548" r:id="rId22"/>
    <p:sldId id="1550" r:id="rId23"/>
    <p:sldId id="1552" r:id="rId24"/>
    <p:sldId id="1553" r:id="rId25"/>
    <p:sldId id="1556" r:id="rId26"/>
    <p:sldId id="1598" r:id="rId27"/>
    <p:sldId id="1545" r:id="rId28"/>
    <p:sldId id="1579" r:id="rId29"/>
    <p:sldId id="1594" r:id="rId30"/>
    <p:sldId id="1559" r:id="rId3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4697" autoAdjust="0"/>
  </p:normalViewPr>
  <p:slideViewPr>
    <p:cSldViewPr snapToGrid="0">
      <p:cViewPr varScale="1">
        <p:scale>
          <a:sx n="74" d="100"/>
          <a:sy n="74" d="100"/>
        </p:scale>
        <p:origin x="-8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A8B75DE-12A3-4E0C-95D2-AFF312745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39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33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14838"/>
            <a:ext cx="5032375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CE9733F-D8F3-4586-B6ED-902DEB0EE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80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FA3C691-4540-42B3-B5C6-17FE6FA55DEB}" type="slidenum">
              <a:rPr lang="en-US" sz="1300">
                <a:latin typeface="Times New Roman" pitchFamily="18" charset="0"/>
              </a:rPr>
              <a:pPr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700088"/>
            <a:ext cx="4643437" cy="3482975"/>
          </a:xfrm>
          <a:ln w="12700" cap="flat">
            <a:solidFill>
              <a:schemeClr val="tx1"/>
            </a:solidFill>
          </a:ln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4650"/>
          </a:xfrm>
          <a:noFill/>
        </p:spPr>
        <p:txBody>
          <a:bodyPr lIns="90488" tIns="44450" rIns="90488" bIns="4445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822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4358E3E-8C98-49A6-ABA0-79837C0D98B7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7044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3FAFE125-AFF1-47C3-80A4-1F690F61D82B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16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76" tIns="46488" rIns="92976" bIns="46488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3110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8A0F7F4-0B17-4CAA-A837-A17C5737443E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1924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DAC6D233-DA65-42B9-B9F3-776879D3509A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17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00598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3F6E241-B8F0-4B65-A92A-A4B6DBA7934F}" type="slidenum">
              <a:rPr lang="en-US" sz="1300">
                <a:latin typeface="Times New Roman" pitchFamily="18" charset="0"/>
              </a:rPr>
              <a:pPr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2948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8BA8D12-4B83-4705-93F9-6D9A4CAD4F03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18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76" tIns="46488" rIns="92976" bIns="46488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6478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21E426-EAD6-4928-A434-101F9B890B71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6020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4FC07305-997D-4519-ABFE-280140ADF932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19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151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AA1EE1D-8DDB-4312-9138-083B6ED2E8A9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8068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EF841C6D-F31C-4C03-A108-6AD809C5CFC3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20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69847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93350F1-25B1-4F14-A9C6-BBE05A04F311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8308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F159F329-B44A-4FE5-83B1-2DA5604FD683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21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76" tIns="46488" rIns="92976" bIns="46488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08940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00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CB3F0C0-C7EC-40F4-A76C-A3CF8A9EC9C0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0356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A0CEED78-7D27-44C4-BF12-70AC526E3FB1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22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55531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02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2D2BB13-6C19-4B4E-BA54-FE9ABD4B997D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2404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55B834C1-4F04-45AD-88B4-B3B178083F64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23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2975"/>
          </a:xfrm>
          <a:ln w="12700" cap="flat">
            <a:solidFill>
              <a:schemeClr val="tx1"/>
            </a:solidFill>
          </a:ln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7613" cy="4186237"/>
          </a:xfrm>
          <a:noFill/>
        </p:spPr>
        <p:txBody>
          <a:bodyPr wrap="none" lIns="92010" tIns="45197" rIns="92010" bIns="45197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61814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7E16FD7-C0F6-454A-9497-7CC42027F1C3}" type="slidenum">
              <a:rPr lang="en-US" sz="1300">
                <a:latin typeface="Times New Roman" pitchFamily="18" charset="0"/>
              </a:rPr>
              <a:pPr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3428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468D562D-A920-40D4-A023-B21D9A8B6ACF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24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181078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C863F3-6D91-4075-B48E-0FF52A7D3EC9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6500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72A9E09-73A2-49C7-8E5F-24B59F26F75F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25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76" tIns="46488" rIns="92976" bIns="46488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66376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3220D1-63E2-406B-B400-3324A1636BE8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6804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BC48B471-D50C-4FE4-9682-C0564B4FB77E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4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637055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4FC690-0711-4740-9079-9DF66E75EDEE}" type="slidenum">
              <a:rPr lang="en-US" sz="1300">
                <a:latin typeface="Times New Roman" pitchFamily="18" charset="0"/>
              </a:rPr>
              <a:pPr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5236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A326DEBB-9346-4956-ACF4-7494A1778A3D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27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6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C863F3-6D91-4075-B48E-0FF52A7D3EC9}" type="slidenum">
              <a:rPr lang="en-US" sz="1300">
                <a:latin typeface="Times New Roman" pitchFamily="18" charset="0"/>
              </a:rPr>
              <a:pPr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6500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72A9E09-73A2-49C7-8E5F-24B59F26F75F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28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76" tIns="46488" rIns="92976" bIns="46488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70063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C863F3-6D91-4075-B48E-0FF52A7D3EC9}" type="slidenum">
              <a:rPr lang="en-US" sz="1300">
                <a:latin typeface="Times New Roman" pitchFamily="18" charset="0"/>
              </a:rPr>
              <a:pPr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06500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72A9E09-73A2-49C7-8E5F-24B59F26F75F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29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76" tIns="46488" rIns="92976" bIns="46488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4310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3220D1-63E2-406B-B400-3324A1636BE8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6804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BC48B471-D50C-4FE4-9682-C0564B4FB77E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5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56115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A25EF58-E419-48E8-9A31-4CC180A40AC7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2164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82FE09C4-AC8E-4E00-8270-B626898040B6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10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7613" cy="4183063"/>
          </a:xfrm>
          <a:noFill/>
        </p:spPr>
        <p:txBody>
          <a:bodyPr lIns="92976" tIns="46488" rIns="92976" bIns="46488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5618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F72FF1-0AD2-416F-A708-ED5463DABB04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9876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B551318B-5312-4C9A-A097-063CD9ABD001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11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4432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4346C1F-605D-4815-BDBD-0F4B6F8F4830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7828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00CC6340-8A33-4EBC-A2B7-43C89B592BB3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12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1476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B7DA223-A48D-4DC8-A6DC-F91DEAB9F9C4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8852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FCF18EEC-D74A-4A33-998B-F204C1769BB6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13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8172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931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1B0B17-30B9-4CE5-8821-42D1F4BB5116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93188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6763ED5D-A7E2-45D7-BB54-5DC1C7EF85EA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14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58811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300">
                <a:latin typeface="Times New Roman" pitchFamily="18" charset="0"/>
              </a:rPr>
              <a:t>Alex Milenkovich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264112D-FFFE-4C52-A12F-54EC248F2852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80900" name="Rectangle 7"/>
          <p:cNvSpPr txBox="1">
            <a:spLocks noGrp="1"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BFD2BCE1-7733-4304-9B80-6ACBA57EFF28}" type="slidenum">
              <a:rPr lang="ar-SA" sz="1200">
                <a:latin typeface="Times New Roman" pitchFamily="18" charset="0"/>
                <a:cs typeface="Times New Roman" pitchFamily="18" charset="0"/>
              </a:rPr>
              <a:pPr algn="r"/>
              <a:t>15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4650"/>
          </a:xfrm>
          <a:noFill/>
        </p:spPr>
        <p:txBody>
          <a:bodyPr wrap="none" lIns="92969" tIns="46484" rIns="92969" bIns="46484" anchor="ctr"/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1068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9A774CC-F53C-49EE-815D-4D34B6676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0FAB-C3A4-49C8-AEA3-D58020952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A26D-85C3-4034-BB5D-A56231ADC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C451-42E9-4698-BF48-A92A8CE8A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E165A-C287-4352-B412-A859FCC00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05B28-D965-4243-897F-77551C011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3A08A-3979-4AFF-BBEE-9F43A9CAA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29945-6433-4461-9A2F-00BB7EC7A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97EF5-A516-43B4-80D8-E3CDCDAAE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7F545-3782-44DD-A530-67262DB22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9D498-27C8-4C28-918E-9014858CF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5BD1-A665-4377-B7F5-7CFF6A0C2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1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ACDB67-4C0B-4D58-8C72-247310072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3138" y="2152650"/>
            <a:ext cx="7180262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/>
              <a:t>CS 345</a:t>
            </a:r>
            <a:br>
              <a:rPr lang="en-US" dirty="0" smtClean="0"/>
            </a:br>
            <a:r>
              <a:rPr lang="en-US" dirty="0" smtClean="0"/>
              <a:t>Computer System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algn="l" eaLnBrk="1" hangingPunct="1"/>
            <a:r>
              <a:rPr lang="en-US" smtClean="0">
                <a:latin typeface="Arial Black" pitchFamily="34" charset="0"/>
              </a:rPr>
              <a:t>Chapter 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B492565-B219-415E-81A8-863AAB2F898F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6975" y="422275"/>
            <a:ext cx="6988175" cy="661988"/>
          </a:xfrm>
          <a:noFill/>
        </p:spPr>
        <p:txBody>
          <a:bodyPr lIns="92075" tIns="46038" rIns="92075" bIns="46038"/>
          <a:lstStyle/>
          <a:p>
            <a:pPr marL="457200" indent="-457200" eaLnBrk="1" hangingPunct="1"/>
            <a:r>
              <a:rPr lang="en-US" dirty="0" smtClean="0"/>
              <a:t>4. What H/W Advancements?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3725" y="1409700"/>
            <a:ext cx="8291513" cy="494506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Memory protection (1960’s)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 not allow the memory area containing the monitor to be altered by a user program.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can be executed only by the resident monitor.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trap occurs if a program tries these instructions.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Interrupts (1956)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provide flexibility for relinquishing control to and regaining control from user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Timer interrupts prevent a job from monopolizing the system.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Hardware Advancements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502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F70C5F6-3CCA-4D85-8A76-DC2436BAB7A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8725" y="542925"/>
            <a:ext cx="7805738" cy="533400"/>
          </a:xfrm>
        </p:spPr>
        <p:txBody>
          <a:bodyPr/>
          <a:lstStyle/>
          <a:p>
            <a:pPr eaLnBrk="1" hangingPunct="1"/>
            <a:r>
              <a:rPr lang="en-US" smtClean="0"/>
              <a:t>Characteristics of Early Systems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9438" y="1409700"/>
            <a:ext cx="7835900" cy="5181600"/>
          </a:xfrm>
        </p:spPr>
        <p:txBody>
          <a:bodyPr/>
          <a:lstStyle/>
          <a:p>
            <a:pPr marL="228600" indent="-228600" eaLnBrk="1" hangingPunct="1"/>
            <a:r>
              <a:rPr lang="en-US" sz="2800" smtClean="0"/>
              <a:t>Early software: Assemblers, Libraries of common subroutines (I/O, Floating-point), Device Drivers, Compilers, Linkers.</a:t>
            </a:r>
          </a:p>
          <a:p>
            <a:pPr marL="228600" indent="-228600" eaLnBrk="1" hangingPunct="1"/>
            <a:r>
              <a:rPr lang="en-US" sz="2800" smtClean="0"/>
              <a:t>Need significant amount of setup time.</a:t>
            </a:r>
          </a:p>
          <a:p>
            <a:pPr marL="228600" indent="-228600" eaLnBrk="1" hangingPunct="1"/>
            <a:r>
              <a:rPr lang="en-US" sz="2800" smtClean="0"/>
              <a:t>Extremely slow I/O devices. </a:t>
            </a:r>
          </a:p>
          <a:p>
            <a:pPr marL="228600" indent="-228600" eaLnBrk="1" hangingPunct="1"/>
            <a:r>
              <a:rPr lang="en-US" sz="2800" smtClean="0"/>
              <a:t>Very low CPU utilization.</a:t>
            </a:r>
          </a:p>
          <a:p>
            <a:pPr marL="228600" indent="-228600" eaLnBrk="1" hangingPunct="1"/>
            <a:r>
              <a:rPr lang="en-US" sz="2800" smtClean="0"/>
              <a:t>But computer was very secure.</a:t>
            </a:r>
          </a:p>
        </p:txBody>
      </p:sp>
      <p:pic>
        <p:nvPicPr>
          <p:cNvPr id="14343" name="Picture 5" descr="cptrch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3797300"/>
            <a:ext cx="25273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Early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BF5A24A-4828-41F4-B2C5-5285B6A689D3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6975" y="560388"/>
            <a:ext cx="5111750" cy="533400"/>
          </a:xfrm>
        </p:spPr>
        <p:txBody>
          <a:bodyPr/>
          <a:lstStyle/>
          <a:p>
            <a:pPr eaLnBrk="1" hangingPunct="1"/>
            <a:r>
              <a:rPr lang="en-US" smtClean="0"/>
              <a:t>Early Systems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09700"/>
            <a:ext cx="8382000" cy="5181600"/>
          </a:xfrm>
        </p:spPr>
        <p:txBody>
          <a:bodyPr/>
          <a:lstStyle/>
          <a:p>
            <a:pPr marL="228600" indent="-228600" eaLnBrk="1" hangingPunct="1"/>
            <a:r>
              <a:rPr lang="en-US" sz="2800" smtClean="0"/>
              <a:t>Structure</a:t>
            </a:r>
          </a:p>
          <a:p>
            <a:pPr lvl="1" eaLnBrk="1" hangingPunct="1"/>
            <a:r>
              <a:rPr lang="en-US" sz="2400" smtClean="0"/>
              <a:t>Single user system.</a:t>
            </a:r>
          </a:p>
          <a:p>
            <a:pPr lvl="1" eaLnBrk="1" hangingPunct="1"/>
            <a:r>
              <a:rPr lang="en-US" sz="2400" smtClean="0"/>
              <a:t>Programmer/User as operator (Open Shop).</a:t>
            </a:r>
          </a:p>
          <a:p>
            <a:pPr lvl="1" eaLnBrk="1" hangingPunct="1"/>
            <a:r>
              <a:rPr lang="en-US" sz="2400" smtClean="0"/>
              <a:t>Large machines run from console.</a:t>
            </a:r>
          </a:p>
          <a:p>
            <a:pPr lvl="1" eaLnBrk="1" hangingPunct="1"/>
            <a:r>
              <a:rPr lang="en-US" sz="2400" smtClean="0"/>
              <a:t>Paper Tape or Punched cards.</a:t>
            </a:r>
          </a:p>
        </p:txBody>
      </p:sp>
      <p:pic>
        <p:nvPicPr>
          <p:cNvPr id="12295" name="Picture 12" descr="card0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5113" y="1274763"/>
            <a:ext cx="1920875" cy="963612"/>
          </a:xfrm>
        </p:spPr>
      </p:pic>
      <p:pic>
        <p:nvPicPr>
          <p:cNvPr id="1229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27450"/>
            <a:ext cx="736282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reikanauha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3775" y="2794000"/>
            <a:ext cx="1431925" cy="1017588"/>
          </a:xfr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Early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BFDEC8C-A3DA-45CF-A2E6-21EF12F53FC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04913" y="552450"/>
            <a:ext cx="6370637" cy="533400"/>
          </a:xfrm>
        </p:spPr>
        <p:txBody>
          <a:bodyPr/>
          <a:lstStyle/>
          <a:p>
            <a:pPr eaLnBrk="1" hangingPunct="1"/>
            <a:r>
              <a:rPr lang="en-US" sz="3200" smtClean="0"/>
              <a:t>Early Computer System</a:t>
            </a:r>
            <a:endParaRPr lang="en-US" sz="2800" smtClean="0"/>
          </a:p>
        </p:txBody>
      </p:sp>
      <p:pic>
        <p:nvPicPr>
          <p:cNvPr id="13318" name="Picture 7" descr="CSIRAC Uncovered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713" y="1487488"/>
            <a:ext cx="7940675" cy="4837112"/>
          </a:xfr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Early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CAED7C1-702D-4320-BFB5-A8BEEF632B8A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9038" y="293688"/>
            <a:ext cx="6042025" cy="782637"/>
          </a:xfrm>
        </p:spPr>
        <p:txBody>
          <a:bodyPr/>
          <a:lstStyle/>
          <a:p>
            <a:pPr eaLnBrk="1" hangingPunct="1"/>
            <a:r>
              <a:rPr lang="en-US" smtClean="0"/>
              <a:t>Offline Operation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5313" y="1409700"/>
            <a:ext cx="8382000" cy="31686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Problem:  </a:t>
            </a:r>
          </a:p>
          <a:p>
            <a:pPr lvl="1" eaLnBrk="1" hangingPunct="1"/>
            <a:r>
              <a:rPr lang="en-US" sz="2400" dirty="0" smtClean="0"/>
              <a:t>Card Reader slow, Printer slow (compared to Tape).</a:t>
            </a:r>
          </a:p>
          <a:p>
            <a:pPr lvl="1" eaLnBrk="1" hangingPunct="1"/>
            <a:r>
              <a:rPr lang="en-US" sz="2400" dirty="0" smtClean="0"/>
              <a:t>I/O and CPU could not overlap.</a:t>
            </a:r>
          </a:p>
          <a:p>
            <a:pPr eaLnBrk="1" hangingPunct="1"/>
            <a:r>
              <a:rPr lang="en-US" sz="2800" dirty="0" smtClean="0"/>
              <a:t>Solution: Offline Operation (Satellite Computers)</a:t>
            </a:r>
          </a:p>
          <a:p>
            <a:pPr lvl="1" eaLnBrk="1" hangingPunct="1"/>
            <a:r>
              <a:rPr lang="en-US" sz="2400" dirty="0" smtClean="0"/>
              <a:t>Speed up computation</a:t>
            </a:r>
            <a:r>
              <a:rPr lang="he-IL" sz="2400" dirty="0" smtClean="0"/>
              <a:t> </a:t>
            </a:r>
            <a:r>
              <a:rPr lang="en-US" sz="2400" dirty="0" smtClean="0"/>
              <a:t>by loading jobs into memory from tapes while card</a:t>
            </a:r>
            <a:r>
              <a:rPr lang="he-IL" sz="2400" dirty="0" smtClean="0"/>
              <a:t> </a:t>
            </a:r>
            <a:r>
              <a:rPr lang="en-US" sz="2400" dirty="0" smtClean="0"/>
              <a:t>reading and line printing is </a:t>
            </a:r>
            <a:br>
              <a:rPr lang="en-US" sz="2400" dirty="0" smtClean="0"/>
            </a:br>
            <a:r>
              <a:rPr lang="en-US" sz="2400" dirty="0" smtClean="0"/>
              <a:t>done off-line using smaller machines</a:t>
            </a:r>
            <a:r>
              <a:rPr lang="he-IL" sz="2400" dirty="0" smtClean="0"/>
              <a:t>.</a:t>
            </a:r>
            <a:endParaRPr lang="en-US" sz="2400" dirty="0" smtClean="0"/>
          </a:p>
        </p:txBody>
      </p:sp>
      <p:pic>
        <p:nvPicPr>
          <p:cNvPr id="27655" name="Picture 4" descr="t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025" y="4625975"/>
            <a:ext cx="8296275" cy="1709738"/>
          </a:xfr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Hardware Advancements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7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311D648-D59C-4DB2-9BE8-E5A6092C1D1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0313" y="217488"/>
            <a:ext cx="6742112" cy="866775"/>
          </a:xfrm>
        </p:spPr>
        <p:txBody>
          <a:bodyPr/>
          <a:lstStyle/>
          <a:p>
            <a:pPr eaLnBrk="1" hangingPunct="1"/>
            <a:r>
              <a:rPr lang="en-US" smtClean="0"/>
              <a:t>Simple Batch Systems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5313" y="1409700"/>
            <a:ext cx="8382000" cy="4306888"/>
          </a:xfrm>
        </p:spPr>
        <p:txBody>
          <a:bodyPr/>
          <a:lstStyle/>
          <a:p>
            <a:pPr eaLnBrk="1" hangingPunct="1"/>
            <a:r>
              <a:rPr lang="en-US" sz="2800" smtClean="0"/>
              <a:t>Use of high-level languages, magnetic tapes. </a:t>
            </a:r>
          </a:p>
          <a:p>
            <a:pPr eaLnBrk="1" hangingPunct="1"/>
            <a:r>
              <a:rPr lang="en-US" sz="2800" smtClean="0"/>
              <a:t>Jobs are batched together by type of languages.</a:t>
            </a:r>
          </a:p>
          <a:p>
            <a:pPr eaLnBrk="1" hangingPunct="1"/>
            <a:r>
              <a:rPr lang="en-US" sz="2800" smtClean="0"/>
              <a:t>An operator</a:t>
            </a:r>
            <a:r>
              <a:rPr lang="en-US" sz="2800" b="1" smtClean="0"/>
              <a:t> </a:t>
            </a:r>
            <a:r>
              <a:rPr lang="en-US" sz="2800" smtClean="0"/>
              <a:t>was hired to perform the repetitive tasks of loading jobs, starting the computer, and collecting the output (Operator-driven Shop).</a:t>
            </a:r>
          </a:p>
          <a:p>
            <a:pPr eaLnBrk="1" hangingPunct="1"/>
            <a:r>
              <a:rPr lang="en-US" sz="2800" smtClean="0"/>
              <a:t>It was not feasible for users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800" smtClean="0"/>
              <a:t>	to inspect memory or patch                            programs directly.</a:t>
            </a:r>
          </a:p>
        </p:txBody>
      </p:sp>
      <p:pic>
        <p:nvPicPr>
          <p:cNvPr id="15367" name="Picture 9" descr="csirac_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29263" y="4065588"/>
            <a:ext cx="3263900" cy="2339975"/>
          </a:xfr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Batch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39A15D-F5BF-42A6-8CFD-9B8850C098A9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8725" y="531813"/>
            <a:ext cx="6799263" cy="5334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/>
              <a:t>5. What is JCL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5788" y="1409700"/>
            <a:ext cx="5662612" cy="525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 smtClean="0"/>
              <a:t>Job Control language is the language that provides instructions to the monitor:</a:t>
            </a:r>
          </a:p>
          <a:p>
            <a:pPr lvl="1" eaLnBrk="1" hangingPunct="1"/>
            <a:r>
              <a:rPr lang="en-US" sz="2400" dirty="0" smtClean="0"/>
              <a:t>what compiler to use</a:t>
            </a:r>
          </a:p>
          <a:p>
            <a:pPr lvl="1" eaLnBrk="1" hangingPunct="1"/>
            <a:r>
              <a:rPr lang="en-US" sz="2400" dirty="0" smtClean="0"/>
              <a:t>what data to use</a:t>
            </a:r>
          </a:p>
          <a:p>
            <a:pPr eaLnBrk="1" hangingPunct="1"/>
            <a:r>
              <a:rPr lang="en-US" sz="2800" dirty="0" smtClean="0"/>
              <a:t>Example of job format: -------&gt;&gt;</a:t>
            </a:r>
          </a:p>
          <a:p>
            <a:pPr lvl="1" eaLnBrk="1" hangingPunct="1"/>
            <a:r>
              <a:rPr lang="en-US" sz="2400" dirty="0" smtClean="0">
                <a:latin typeface="Courier New" pitchFamily="49" charset="0"/>
              </a:rPr>
              <a:t>$FTN</a:t>
            </a:r>
            <a:r>
              <a:rPr lang="en-US" sz="2400" dirty="0" smtClean="0"/>
              <a:t> loads the compiler and transfers control to it.</a:t>
            </a:r>
          </a:p>
          <a:p>
            <a:pPr lvl="1" eaLnBrk="1" hangingPunct="1"/>
            <a:r>
              <a:rPr lang="en-US" sz="2400" dirty="0" smtClean="0">
                <a:latin typeface="Courier New" pitchFamily="49" charset="0"/>
              </a:rPr>
              <a:t>$LOAD</a:t>
            </a:r>
            <a:r>
              <a:rPr lang="en-US" sz="2400" dirty="0" smtClean="0"/>
              <a:t> loads the object code (in place of compiler).</a:t>
            </a:r>
          </a:p>
          <a:p>
            <a:pPr lvl="1" eaLnBrk="1" hangingPunct="1"/>
            <a:r>
              <a:rPr lang="en-US" sz="2400" dirty="0" smtClean="0">
                <a:latin typeface="Courier New" pitchFamily="49" charset="0"/>
              </a:rPr>
              <a:t>$RUN</a:t>
            </a:r>
            <a:r>
              <a:rPr lang="en-US" sz="2400" dirty="0" smtClean="0"/>
              <a:t> transfers control to user program.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780213" y="1566863"/>
            <a:ext cx="172243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b="1" dirty="0">
                <a:latin typeface="Courier New" pitchFamily="49" charset="0"/>
              </a:rPr>
              <a:t>$JOB</a:t>
            </a:r>
          </a:p>
          <a:p>
            <a:r>
              <a:rPr lang="en-US" b="1" dirty="0">
                <a:latin typeface="Courier New" pitchFamily="49" charset="0"/>
              </a:rPr>
              <a:t>$FTN</a:t>
            </a:r>
          </a:p>
          <a:p>
            <a:r>
              <a:rPr lang="en-US" b="1" dirty="0">
                <a:latin typeface="Courier New" pitchFamily="49" charset="0"/>
              </a:rPr>
              <a:t>...</a:t>
            </a:r>
          </a:p>
          <a:p>
            <a:r>
              <a:rPr lang="en-US" b="1" dirty="0">
                <a:latin typeface="Arial" charset="0"/>
              </a:rPr>
              <a:t>FORTRAN </a:t>
            </a:r>
          </a:p>
          <a:p>
            <a:r>
              <a:rPr lang="en-US" b="1" dirty="0">
                <a:latin typeface="Arial" charset="0"/>
              </a:rPr>
              <a:t>program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</a:rPr>
              <a:t>$LOAD</a:t>
            </a:r>
          </a:p>
          <a:p>
            <a:r>
              <a:rPr lang="en-US" b="1" dirty="0">
                <a:latin typeface="Courier New" pitchFamily="49" charset="0"/>
              </a:rPr>
              <a:t>$RUN</a:t>
            </a:r>
          </a:p>
          <a:p>
            <a:r>
              <a:rPr lang="en-US" b="1" dirty="0">
                <a:latin typeface="Courier New" pitchFamily="49" charset="0"/>
              </a:rPr>
              <a:t>...</a:t>
            </a:r>
          </a:p>
          <a:p>
            <a:r>
              <a:rPr lang="en-US" b="1" dirty="0">
                <a:latin typeface="Arial" charset="0"/>
              </a:rPr>
              <a:t>Data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</a:rPr>
              <a:t>$END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Batch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/>
      <p:bldP spid="215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E7C190-E9FF-4CDC-BD84-31BDB6D93F75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Operator-driven Shop</a:t>
            </a:r>
          </a:p>
        </p:txBody>
      </p:sp>
      <p:pic>
        <p:nvPicPr>
          <p:cNvPr id="16390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063" y="1373188"/>
            <a:ext cx="7921625" cy="4932362"/>
          </a:xfr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Batch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81F7D0E-AD3C-469D-9A1A-DD2AC65254AD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2688" y="336550"/>
            <a:ext cx="7793037" cy="738188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mtClean="0"/>
              <a:t>Simple Batch Systems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392238"/>
            <a:ext cx="8382000" cy="5259387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dirty="0" smtClean="0"/>
              <a:t>The user submits a job (written on cards or tape) to a computer operator.</a:t>
            </a:r>
          </a:p>
          <a:p>
            <a:pPr eaLnBrk="1" hangingPunct="1"/>
            <a:r>
              <a:rPr lang="en-US" sz="2000" dirty="0" smtClean="0"/>
              <a:t>The computer operator place a batch of several jobs on an input device.</a:t>
            </a:r>
          </a:p>
          <a:p>
            <a:pPr eaLnBrk="1" hangingPunct="1"/>
            <a:r>
              <a:rPr lang="en-US" sz="2000" dirty="0" smtClean="0"/>
              <a:t>A special program called the monitor, manages the execution of each program in the batch.</a:t>
            </a:r>
          </a:p>
          <a:p>
            <a:pPr lvl="1" eaLnBrk="1" hangingPunct="1"/>
            <a:r>
              <a:rPr lang="en-US" sz="1600" dirty="0" smtClean="0"/>
              <a:t>“Resident monitor” is always in main memory and available for execution.</a:t>
            </a:r>
          </a:p>
          <a:p>
            <a:pPr lvl="1" eaLnBrk="1" hangingPunct="1"/>
            <a:r>
              <a:rPr lang="en-US" sz="1600" dirty="0" smtClean="0"/>
              <a:t>Monitor utilities are loaded when needed.</a:t>
            </a:r>
          </a:p>
          <a:p>
            <a:pPr lvl="1" eaLnBrk="1" hangingPunct="1"/>
            <a:r>
              <a:rPr lang="en-US" sz="1600" dirty="0" smtClean="0"/>
              <a:t>Reduce setup time by batching similar jobs.</a:t>
            </a:r>
          </a:p>
          <a:p>
            <a:pPr lvl="1" eaLnBrk="1" hangingPunct="1"/>
            <a:r>
              <a:rPr lang="en-US" sz="1600" dirty="0" smtClean="0"/>
              <a:t>Alternate execution between user program and the monitor program.</a:t>
            </a:r>
          </a:p>
          <a:p>
            <a:pPr lvl="1" eaLnBrk="1" hangingPunct="1"/>
            <a:r>
              <a:rPr lang="en-US" sz="1600" dirty="0" smtClean="0"/>
              <a:t>Use Automatic Job Sequencing – automatically transfer control from one job when it finishes to another one.</a:t>
            </a:r>
          </a:p>
          <a:p>
            <a:pPr eaLnBrk="1" hangingPunct="1"/>
            <a:r>
              <a:rPr lang="en-US" sz="2000" dirty="0" smtClean="0"/>
              <a:t>Rely on available hardware to effectively alternate execution from various parts of memory.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Batch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A8BC07-59CF-4151-929C-349E0F94C134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588963" y="1409700"/>
            <a:ext cx="83407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0" hangingPunct="0">
              <a:spcBef>
                <a:spcPct val="50000"/>
              </a:spcBef>
              <a:buSzPct val="140000"/>
              <a:buFontTx/>
              <a:buChar char="•"/>
            </a:pPr>
            <a:r>
              <a:rPr lang="en-US">
                <a:latin typeface="Arial" charset="0"/>
              </a:rPr>
              <a:t>Special cards that tell the monitor which programs to run: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$JOB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$FTN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$RUN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$DATA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$END</a:t>
            </a:r>
          </a:p>
          <a:p>
            <a:pPr marL="228600" indent="-228600" eaLnBrk="0" hangingPunct="0">
              <a:spcBef>
                <a:spcPct val="50000"/>
              </a:spcBef>
              <a:buSzPct val="140000"/>
              <a:buFontTx/>
              <a:buChar char="•"/>
            </a:pPr>
            <a:r>
              <a:rPr lang="en-US">
                <a:latin typeface="Arial" charset="0"/>
              </a:rPr>
              <a:t>Special characters distinguish control cards from data or program cards: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$ in column 1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// in column 1 and 2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709 in column1</a:t>
            </a:r>
          </a:p>
        </p:txBody>
      </p:sp>
      <p:pic>
        <p:nvPicPr>
          <p:cNvPr id="20486" name="Picture 8" descr="pu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2079625"/>
            <a:ext cx="22669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6" descr="35as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4433888"/>
            <a:ext cx="23415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1196975" y="296863"/>
            <a:ext cx="64436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3600" b="1">
                <a:solidFill>
                  <a:schemeClr val="tx2"/>
                </a:solidFill>
                <a:latin typeface="Arial" charset="0"/>
              </a:rPr>
              <a:t>Control Cards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Batch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BYU CS 345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Chapter 2: OS Overview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345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77093"/>
              </p:ext>
            </p:extLst>
          </p:nvPr>
        </p:nvGraphicFramePr>
        <p:xfrm>
          <a:off x="668635" y="1625600"/>
          <a:ext cx="785191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83"/>
                <a:gridCol w="576469"/>
                <a:gridCol w="227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Stalling’s 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 Computer System Overview</a:t>
                      </a:r>
                    </a:p>
                    <a:p>
                      <a:r>
                        <a:rPr lang="en-US" dirty="0" smtClean="0"/>
                        <a:t>2: Operating System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P1:</a:t>
                      </a:r>
                      <a:r>
                        <a:rPr lang="en-US" baseline="0" dirty="0" smtClean="0"/>
                        <a:t>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3: Process Description and Control</a:t>
                      </a:r>
                    </a:p>
                    <a:p>
                      <a:r>
                        <a:rPr lang="en-US" dirty="0" smtClean="0"/>
                        <a:t>4: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P2: Tasking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5: Concurrency: ME and Synchronization</a:t>
                      </a:r>
                    </a:p>
                    <a:p>
                      <a:r>
                        <a:rPr lang="en-US" dirty="0" smtClean="0"/>
                        <a:t>6: Concurrency: Deadlock and 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P3: Jurassic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 Memory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P4: Virtual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 Uniprocessor Scheduling</a:t>
                      </a:r>
                    </a:p>
                    <a:p>
                      <a:r>
                        <a:rPr lang="en-US" dirty="0" smtClean="0"/>
                        <a:t>10:</a:t>
                      </a:r>
                      <a:r>
                        <a:rPr lang="en-US" baseline="0" dirty="0" smtClean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P5: Scheduling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 I/O Management and Disk Scheduling</a:t>
                      </a:r>
                    </a:p>
                    <a:p>
                      <a:r>
                        <a:rPr lang="en-US" dirty="0" smtClean="0"/>
                        <a:t>12: File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P6: FAT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96960" y="2240007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42A5002-D982-460C-B232-5AF389BEF3E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0788" y="541338"/>
            <a:ext cx="6210300" cy="533400"/>
          </a:xfrm>
        </p:spPr>
        <p:txBody>
          <a:bodyPr/>
          <a:lstStyle/>
          <a:p>
            <a:pPr eaLnBrk="1" hangingPunct="1"/>
            <a:r>
              <a:rPr lang="en-US" smtClean="0"/>
              <a:t>Card Deck of a Job</a:t>
            </a:r>
          </a:p>
        </p:txBody>
      </p:sp>
      <p:pic>
        <p:nvPicPr>
          <p:cNvPr id="22534" name="Picture 4" descr="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87513"/>
            <a:ext cx="7673975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 descr="img0077"/>
          <p:cNvPicPr>
            <a:picLocks noGrp="1" noChangeAspect="1" noChangeArrowheads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9263" y="4889500"/>
            <a:ext cx="1760537" cy="1141413"/>
          </a:xfrm>
        </p:spPr>
      </p:pic>
      <p:pic>
        <p:nvPicPr>
          <p:cNvPr id="22536" name="Picture 13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776413"/>
            <a:ext cx="19383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Batch Systems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F50944D-10AB-479A-A0FE-80546D8E6DD0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6663" y="182563"/>
            <a:ext cx="5392737" cy="895350"/>
          </a:xfrm>
        </p:spPr>
        <p:txBody>
          <a:bodyPr/>
          <a:lstStyle/>
          <a:p>
            <a:pPr eaLnBrk="1" hangingPunct="1"/>
            <a:r>
              <a:rPr lang="en-US" smtClean="0"/>
              <a:t>Uniprogramming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1401763"/>
            <a:ext cx="7715250" cy="352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I/O operations are exceedingly slow (compared to instruction execution).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program containing even a very small number of I/O operations, will spend most of its time waiting for them.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Hence: poor CPU usage when only one program is present in memory.</a:t>
            </a:r>
          </a:p>
        </p:txBody>
      </p:sp>
      <p:graphicFrame>
        <p:nvGraphicFramePr>
          <p:cNvPr id="32775" name="Object 4"/>
          <p:cNvGraphicFramePr>
            <a:graphicFrameLocks noChangeAspect="1"/>
          </p:cNvGraphicFramePr>
          <p:nvPr/>
        </p:nvGraphicFramePr>
        <p:xfrm>
          <a:off x="1531938" y="4837113"/>
          <a:ext cx="645477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Artwork" r:id="rId5" imgW="5038095" imgH="1257476" progId="Adobe.Illustrator.7">
                  <p:embed/>
                </p:oleObj>
              </mc:Choice>
              <mc:Fallback>
                <p:oleObj name="Artwork" r:id="rId5" imgW="5038095" imgH="125747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837113"/>
                        <a:ext cx="645477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err="1" smtClean="0">
                <a:latin typeface="Arial" charset="0"/>
              </a:rPr>
              <a:t>Uniprogramming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16AD0C4-3D65-49AC-B928-DE66AFB8472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Batch Multiprogramming</a:t>
            </a: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646113" y="1457751"/>
            <a:ext cx="8301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>
                <a:latin typeface="Arial" charset="0"/>
              </a:rPr>
              <a:t>Several jobs are kept in main memory at the same time, and the CPU is multiplexed among them. </a:t>
            </a:r>
          </a:p>
        </p:txBody>
      </p:sp>
      <p:pic>
        <p:nvPicPr>
          <p:cNvPr id="3482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6975" y="2522538"/>
            <a:ext cx="3308350" cy="3903662"/>
          </a:xfr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Multiprogramming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FEA3BDE-59EF-4570-B7B4-5888A92DD865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758825" y="1423988"/>
            <a:ext cx="808831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Allows the processor to execute another program while one program must wait for an I/O device.</a:t>
            </a:r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911225" y="2581275"/>
          <a:ext cx="79248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Artwork" r:id="rId5" imgW="6249272" imgH="3315163" progId="Adobe.Illustrator.7">
                  <p:embed/>
                </p:oleObj>
              </mc:Choice>
              <mc:Fallback>
                <p:oleObj name="Artwork" r:id="rId5" imgW="6249272" imgH="3315163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581275"/>
                        <a:ext cx="7924800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2"/>
          <p:cNvSpPr>
            <a:spLocks noChangeArrowheads="1"/>
          </p:cNvSpPr>
          <p:nvPr/>
        </p:nvSpPr>
        <p:spPr bwMode="auto">
          <a:xfrm>
            <a:off x="1212850" y="303213"/>
            <a:ext cx="763428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sz="3600" b="1" dirty="0" smtClean="0">
                <a:solidFill>
                  <a:schemeClr val="tx2"/>
                </a:solidFill>
                <a:latin typeface="Arial" charset="0"/>
              </a:rPr>
              <a:t>Concurrent Multiprogramming</a:t>
            </a:r>
            <a:endParaRPr lang="en-US" sz="36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Multiprogramming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82B4A86-64FB-4F19-A9F5-C1669EEF65D9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Multiprogramming?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360634"/>
            <a:ext cx="8164513" cy="342380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Single user cannot keep CPU and I/O devices busy at all times.</a:t>
            </a:r>
          </a:p>
          <a:p>
            <a:pPr eaLnBrk="1" hangingPunct="1"/>
            <a:r>
              <a:rPr lang="en-US" sz="2400" dirty="0" smtClean="0"/>
              <a:t>Multiprogramming organizes jobs (code and data) so CPU always has one to execute.</a:t>
            </a:r>
          </a:p>
          <a:p>
            <a:pPr eaLnBrk="1" hangingPunct="1"/>
            <a:r>
              <a:rPr lang="en-US" sz="2400" dirty="0" smtClean="0"/>
              <a:t>A subset of total jobs in system is kept in memory.</a:t>
            </a:r>
          </a:p>
          <a:p>
            <a:pPr eaLnBrk="1" hangingPunct="1"/>
            <a:r>
              <a:rPr lang="en-US" sz="2400" dirty="0" smtClean="0"/>
              <a:t>One job selected and run via job scheduling.</a:t>
            </a:r>
          </a:p>
          <a:p>
            <a:pPr eaLnBrk="1" hangingPunct="1"/>
            <a:r>
              <a:rPr lang="en-US" sz="2400" dirty="0" smtClean="0"/>
              <a:t>When it has to wait, OS switches to another job.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Multiprogramming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9" y="4288127"/>
            <a:ext cx="3574473" cy="223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63713C8-59CB-42A9-BC1E-E37BFC3C94DB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2375" y="217488"/>
            <a:ext cx="7378700" cy="866775"/>
          </a:xfrm>
        </p:spPr>
        <p:txBody>
          <a:bodyPr/>
          <a:lstStyle/>
          <a:p>
            <a:pPr eaLnBrk="1" hangingPunct="1"/>
            <a:r>
              <a:rPr lang="en-US" smtClean="0"/>
              <a:t>Multiprogramming Requirements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412875"/>
            <a:ext cx="8388350" cy="4810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Hardware support: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I/O interrupts and DMA controllers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 order to execute instructions while I/O device is busy.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Timer interrupts for CPU to gain control.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Memory 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several ready-to-run jobs must be kept in memory.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Memory protection (data and programs).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Software support from the 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scheduling (which program is to be run next).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manage resource contention.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Multiprogramming</a:t>
            </a:r>
            <a:endParaRPr lang="en-US" sz="1800" b="1" dirty="0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40970" y="5140382"/>
            <a:ext cx="8164513" cy="124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1600" kern="0" dirty="0" smtClean="0"/>
              <a:t>Cluster computing</a:t>
            </a:r>
          </a:p>
          <a:p>
            <a:pPr lvl="2"/>
            <a:r>
              <a:rPr lang="en-US" sz="1200" kern="0" dirty="0" smtClean="0"/>
              <a:t>Loosely coupled - network</a:t>
            </a:r>
          </a:p>
          <a:p>
            <a:pPr lvl="2"/>
            <a:r>
              <a:rPr lang="en-US" sz="1200" kern="0" dirty="0" smtClean="0"/>
              <a:t>Client / server environment</a:t>
            </a:r>
          </a:p>
          <a:p>
            <a:pPr lvl="2"/>
            <a:r>
              <a:rPr lang="en-US" sz="1200" kern="0" dirty="0" smtClean="0"/>
              <a:t>Middleware</a:t>
            </a:r>
          </a:p>
          <a:p>
            <a:pPr lvl="2"/>
            <a:r>
              <a:rPr lang="en-US" sz="1200" kern="0" dirty="0" smtClean="0"/>
              <a:t>DME, RPC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(processor/core)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416050"/>
            <a:ext cx="8164513" cy="1251718"/>
          </a:xfrm>
        </p:spPr>
        <p:txBody>
          <a:bodyPr/>
          <a:lstStyle/>
          <a:p>
            <a:r>
              <a:rPr lang="en-US" sz="2000" dirty="0" smtClean="0"/>
              <a:t>Traditionally, the computer has been viewed as a sequential machine.</a:t>
            </a:r>
          </a:p>
          <a:p>
            <a:pPr lvl="1"/>
            <a:r>
              <a:rPr lang="en-US" sz="1600" dirty="0" smtClean="0"/>
              <a:t>Multiple control signals</a:t>
            </a:r>
          </a:p>
          <a:p>
            <a:pPr lvl="1"/>
            <a:r>
              <a:rPr lang="en-US" sz="1600" dirty="0" smtClean="0"/>
              <a:t>Pipelining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4390" y="2083488"/>
            <a:ext cx="8194156" cy="2252206"/>
            <a:chOff x="544390" y="2083488"/>
            <a:chExt cx="8194156" cy="22522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234" y="2083488"/>
              <a:ext cx="2830312" cy="2252206"/>
            </a:xfrm>
            <a:prstGeom prst="rect">
              <a:avLst/>
            </a:prstGeom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544390" y="2667768"/>
              <a:ext cx="8164513" cy="1493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sz="2000" kern="0" dirty="0" smtClean="0"/>
                <a:t>Parallelism</a:t>
              </a:r>
            </a:p>
            <a:p>
              <a:pPr lvl="1"/>
              <a:r>
                <a:rPr lang="en-US" sz="1600" kern="0" dirty="0" smtClean="0"/>
                <a:t>Symmetric Multiprocessors (SMP)</a:t>
              </a:r>
            </a:p>
            <a:p>
              <a:pPr lvl="2"/>
              <a:r>
                <a:rPr lang="en-US" sz="1200" kern="0" dirty="0" smtClean="0"/>
                <a:t>2 or more identical processors that share resources</a:t>
              </a:r>
            </a:p>
            <a:p>
              <a:pPr lvl="2"/>
              <a:r>
                <a:rPr lang="en-US" sz="1200" kern="0" dirty="0" smtClean="0"/>
                <a:t>Integrated OS to control jobs, tasks, files, data elements…</a:t>
              </a:r>
            </a:p>
            <a:p>
              <a:pPr lvl="2"/>
              <a:r>
                <a:rPr lang="en-US" sz="1200" kern="0" dirty="0" smtClean="0"/>
                <a:t>High degree of  interaction/cooperation between processes</a:t>
              </a:r>
              <a:endParaRPr lang="en-US" sz="1200" kern="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2680" y="3970856"/>
            <a:ext cx="8164513" cy="2410640"/>
            <a:chOff x="542680" y="3970856"/>
            <a:chExt cx="8164513" cy="24106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258" y="3983805"/>
              <a:ext cx="2833634" cy="2397691"/>
            </a:xfrm>
            <a:prstGeom prst="rect">
              <a:avLst/>
            </a:prstGeom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542680" y="3970856"/>
              <a:ext cx="8164513" cy="129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lvl="1"/>
              <a:r>
                <a:rPr lang="en-US" sz="1600" kern="0" dirty="0" smtClean="0"/>
                <a:t>Multicore Computers</a:t>
              </a:r>
            </a:p>
            <a:p>
              <a:pPr lvl="2"/>
              <a:r>
                <a:rPr lang="en-US" sz="1200" kern="0" dirty="0" smtClean="0"/>
                <a:t>Single piece of silicon (die)</a:t>
              </a:r>
            </a:p>
            <a:p>
              <a:pPr lvl="2"/>
              <a:r>
                <a:rPr lang="en-US" sz="1200" kern="0" dirty="0" smtClean="0"/>
                <a:t>Independent processors + levels of cache</a:t>
              </a:r>
            </a:p>
            <a:p>
              <a:pPr lvl="2"/>
              <a:r>
                <a:rPr lang="en-US" sz="1200" kern="0" dirty="0" smtClean="0"/>
                <a:t>Intel Core i7</a:t>
              </a:r>
            </a:p>
            <a:p>
              <a:pPr lvl="2"/>
              <a:r>
                <a:rPr lang="en-US" sz="1200" kern="0" dirty="0" smtClean="0"/>
                <a:t>Prefetching</a:t>
              </a:r>
              <a:endParaRPr lang="en-US" sz="1200" kern="0" dirty="0"/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Multiprocessing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AF987B0-3E9A-4030-880F-E776B7668F28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2375" y="209550"/>
            <a:ext cx="7793038" cy="866775"/>
          </a:xfrm>
        </p:spPr>
        <p:txBody>
          <a:bodyPr/>
          <a:lstStyle/>
          <a:p>
            <a:pPr eaLnBrk="1" hangingPunct="1"/>
            <a:r>
              <a:rPr lang="en-US" dirty="0" smtClean="0"/>
              <a:t>6. What does Spool stand for?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138" y="1411288"/>
            <a:ext cx="8369300" cy="309605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Problem:  </a:t>
            </a:r>
          </a:p>
          <a:p>
            <a:pPr lvl="1" eaLnBrk="1" hangingPunct="1"/>
            <a:r>
              <a:rPr lang="en-US" sz="2000" dirty="0" smtClean="0"/>
              <a:t>Card reader, Line printer and Tape drives slow</a:t>
            </a:r>
          </a:p>
          <a:p>
            <a:pPr lvl="1" eaLnBrk="1" hangingPunct="1"/>
            <a:r>
              <a:rPr lang="en-US" sz="2000" dirty="0" smtClean="0"/>
              <a:t>I/O and CPU could not overlap.</a:t>
            </a:r>
          </a:p>
          <a:p>
            <a:pPr eaLnBrk="1" hangingPunct="1"/>
            <a:r>
              <a:rPr lang="en-US" sz="2400" dirty="0" smtClean="0"/>
              <a:t>Solution: Spooling -</a:t>
            </a:r>
          </a:p>
          <a:p>
            <a:pPr lvl="1" eaLnBrk="1" hangingPunct="1"/>
            <a:r>
              <a:rPr lang="en-US" sz="2000" dirty="0" smtClean="0"/>
              <a:t>Overlap I/O of one job with the computation of another job (using double buffering, DMA,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</a:p>
          <a:p>
            <a:pPr lvl="1" eaLnBrk="1" hangingPunct="1"/>
            <a:r>
              <a:rPr lang="en-US" sz="2000" dirty="0" smtClean="0"/>
              <a:t>Technique is called </a:t>
            </a:r>
            <a:r>
              <a:rPr lang="en-US" sz="2000" dirty="0" err="1" smtClean="0"/>
              <a:t>SPOOLing</a:t>
            </a:r>
            <a:r>
              <a:rPr lang="en-US" sz="2000" dirty="0" smtClean="0"/>
              <a:t>: Simultaneous Peripheral Operation On Line.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Spooling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73" y="4331855"/>
            <a:ext cx="3721477" cy="216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mod1d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09" y="4810449"/>
            <a:ext cx="3423083" cy="125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63713C8-59CB-42A9-BC1E-E37BFC3C94DB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2375" y="217488"/>
            <a:ext cx="7378700" cy="866775"/>
          </a:xfrm>
        </p:spPr>
        <p:txBody>
          <a:bodyPr/>
          <a:lstStyle/>
          <a:p>
            <a:pPr eaLnBrk="1" hangingPunct="1"/>
            <a:r>
              <a:rPr lang="en-US" dirty="0"/>
              <a:t>7</a:t>
            </a:r>
            <a:r>
              <a:rPr lang="en-US" dirty="0" smtClean="0"/>
              <a:t>. What is a Virtual Machine?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5150" y="1412875"/>
            <a:ext cx="8388350" cy="17274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Virtualization technology enables a single PC or server to simultaneously run multiple operating systems on a single platform.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host OS can support many virtual machines, each with characteristics of a particular OS.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Virtual Machine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15" y="3253505"/>
            <a:ext cx="4476684" cy="3144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43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63713C8-59CB-42A9-BC1E-E37BFC3C94DB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2375" y="217488"/>
            <a:ext cx="7378700" cy="866775"/>
          </a:xfrm>
        </p:spPr>
        <p:txBody>
          <a:bodyPr/>
          <a:lstStyle/>
          <a:p>
            <a:pPr eaLnBrk="1" hangingPunct="1"/>
            <a:r>
              <a:rPr lang="en-US" dirty="0" smtClean="0"/>
              <a:t>8. Windows 7, Unix, Linux?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920509" y="76200"/>
            <a:ext cx="3175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Windows 7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20" y="1273706"/>
            <a:ext cx="2749921" cy="2391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86" y="1378222"/>
            <a:ext cx="1962330" cy="2619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36" y="3998105"/>
            <a:ext cx="2328681" cy="241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1" y="4066119"/>
            <a:ext cx="3425130" cy="2280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1" y="1498750"/>
            <a:ext cx="2195502" cy="216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6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Summarize, at a top level, the key functions of an operating system.</a:t>
            </a:r>
          </a:p>
          <a:p>
            <a:r>
              <a:rPr lang="en-US" sz="2000" dirty="0" smtClean="0"/>
              <a:t>Discuss the evolution of operating systems from early simple batch systems to modern complex systems.</a:t>
            </a:r>
          </a:p>
          <a:p>
            <a:r>
              <a:rPr lang="en-US" sz="2000" dirty="0" smtClean="0"/>
              <a:t>Give a brief explanation of each of the major achievements in OS research.</a:t>
            </a:r>
          </a:p>
          <a:p>
            <a:r>
              <a:rPr lang="en-US" sz="2000" dirty="0" smtClean="0"/>
              <a:t>Discuss the key design areas that have been instrumental in the development of modern operating systems.</a:t>
            </a:r>
          </a:p>
          <a:p>
            <a:r>
              <a:rPr lang="en-US" sz="2000" dirty="0" smtClean="0"/>
              <a:t>Define and discuss virtual machines and virtualization.</a:t>
            </a:r>
          </a:p>
          <a:p>
            <a:r>
              <a:rPr lang="en-US" sz="2000" dirty="0" smtClean="0"/>
              <a:t>Understand the OS design issues raised by the introduction of multiprocessor and multicore organization.</a:t>
            </a:r>
          </a:p>
          <a:p>
            <a:r>
              <a:rPr lang="en-US" sz="2000" dirty="0" smtClean="0"/>
              <a:t>Understand the basic structure of Windows 7.</a:t>
            </a:r>
          </a:p>
          <a:p>
            <a:r>
              <a:rPr lang="en-US" sz="2000" dirty="0" smtClean="0"/>
              <a:t>Describe the essential elements of a traditional UNIX system.</a:t>
            </a:r>
          </a:p>
          <a:p>
            <a:r>
              <a:rPr lang="en-US" sz="2000" dirty="0" smtClean="0"/>
              <a:t>Explain the new features found in modern UNIX systems.</a:t>
            </a:r>
          </a:p>
          <a:p>
            <a:r>
              <a:rPr lang="en-US" sz="2000" dirty="0" smtClean="0"/>
              <a:t>Discuss Linux and its relationship to UNIX.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2: OS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AB05-2959-4C31-8750-F05C131CA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75A62D-32E3-4079-8A3B-CC9391D0D100}" type="slidenum">
              <a:rPr lang="en-US" sz="1400"/>
              <a:pPr eaLnBrk="1" hangingPunct="1"/>
              <a:t>30</a:t>
            </a:fld>
            <a:endParaRPr lang="en-US" sz="1400"/>
          </a:p>
        </p:txBody>
      </p:sp>
      <p:pic>
        <p:nvPicPr>
          <p:cNvPr id="44037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3936432-A9C1-41E5-8E48-43AF8DFD6E1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2850" y="539750"/>
            <a:ext cx="7326313" cy="533400"/>
          </a:xfrm>
        </p:spPr>
        <p:txBody>
          <a:bodyPr/>
          <a:lstStyle/>
          <a:p>
            <a:pPr eaLnBrk="1" hangingPunct="1"/>
            <a:r>
              <a:rPr lang="en-US" smtClean="0"/>
              <a:t>Evolution of Operating Systems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5788" y="1408113"/>
            <a:ext cx="8164512" cy="49085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Early Systems (1950)</a:t>
            </a:r>
          </a:p>
          <a:p>
            <a:pPr eaLnBrk="1" hangingPunct="1"/>
            <a:r>
              <a:rPr lang="en-US" sz="2800" dirty="0" smtClean="0"/>
              <a:t>Simple Batch Systems (1960)</a:t>
            </a:r>
          </a:p>
          <a:p>
            <a:pPr eaLnBrk="1" hangingPunct="1"/>
            <a:r>
              <a:rPr lang="en-US" sz="2800" dirty="0" err="1" smtClean="0"/>
              <a:t>Multiprogrammed</a:t>
            </a:r>
            <a:r>
              <a:rPr lang="en-US" sz="2800" dirty="0" smtClean="0"/>
              <a:t> Batch Systems (1970)</a:t>
            </a:r>
          </a:p>
          <a:p>
            <a:pPr eaLnBrk="1" hangingPunct="1"/>
            <a:r>
              <a:rPr lang="en-US" sz="2800" dirty="0" smtClean="0"/>
              <a:t>Time-Sharing and Real-Time Systems (1970)</a:t>
            </a:r>
          </a:p>
          <a:p>
            <a:pPr eaLnBrk="1" hangingPunct="1"/>
            <a:r>
              <a:rPr lang="en-US" sz="2800" dirty="0" smtClean="0"/>
              <a:t>Personal/Desktop Computers (1980)</a:t>
            </a:r>
          </a:p>
          <a:p>
            <a:pPr eaLnBrk="1" hangingPunct="1"/>
            <a:r>
              <a:rPr lang="en-US" sz="2800" dirty="0" smtClean="0"/>
              <a:t>Multiprocessor Systems (1980)</a:t>
            </a:r>
          </a:p>
          <a:p>
            <a:pPr eaLnBrk="1" hangingPunct="1"/>
            <a:r>
              <a:rPr lang="en-US" sz="2800" dirty="0" smtClean="0"/>
              <a:t>Networked/Distributed Systems (1980)</a:t>
            </a:r>
          </a:p>
          <a:p>
            <a:pPr eaLnBrk="1" hangingPunct="1"/>
            <a:r>
              <a:rPr lang="en-US" sz="2800" dirty="0" smtClean="0"/>
              <a:t>Web-based Systems (1990)</a:t>
            </a:r>
          </a:p>
          <a:p>
            <a:pPr eaLnBrk="1" hangingPunct="1"/>
            <a:r>
              <a:rPr lang="en-US" sz="2800" dirty="0" smtClean="0"/>
              <a:t>Virtualization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7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6036" y="6324600"/>
            <a:ext cx="4959928" cy="4572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3936432-A9C1-41E5-8E48-43AF8DFD6E13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2850" y="539750"/>
            <a:ext cx="7326313" cy="533400"/>
          </a:xfrm>
        </p:spPr>
        <p:txBody>
          <a:bodyPr/>
          <a:lstStyle/>
          <a:p>
            <a:pPr eaLnBrk="1" hangingPunct="1"/>
            <a:r>
              <a:rPr lang="en-US" smtClean="0"/>
              <a:t>Evolution of Operating Systems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776" y="1408114"/>
            <a:ext cx="8164512" cy="267436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Early Systems (1950)</a:t>
            </a:r>
          </a:p>
          <a:p>
            <a:pPr eaLnBrk="1" hangingPunct="1"/>
            <a:r>
              <a:rPr lang="en-US" sz="1600" dirty="0" smtClean="0"/>
              <a:t>Simple Batch Systems (1960)</a:t>
            </a:r>
          </a:p>
          <a:p>
            <a:pPr eaLnBrk="1" hangingPunct="1"/>
            <a:r>
              <a:rPr lang="en-US" sz="1600" dirty="0" err="1" smtClean="0"/>
              <a:t>Multiprogrammed</a:t>
            </a:r>
            <a:r>
              <a:rPr lang="en-US" sz="1600" dirty="0" smtClean="0"/>
              <a:t> Batch Systems (1970)</a:t>
            </a:r>
          </a:p>
          <a:p>
            <a:pPr eaLnBrk="1" hangingPunct="1"/>
            <a:r>
              <a:rPr lang="en-US" sz="1600" dirty="0" smtClean="0"/>
              <a:t>Time-Sharing and Real-Time Systems (1970)</a:t>
            </a:r>
          </a:p>
          <a:p>
            <a:pPr eaLnBrk="1" hangingPunct="1"/>
            <a:r>
              <a:rPr lang="en-US" sz="1600" dirty="0" smtClean="0"/>
              <a:t>Personal/Desktop Computers (1980)</a:t>
            </a:r>
          </a:p>
          <a:p>
            <a:pPr eaLnBrk="1" hangingPunct="1"/>
            <a:r>
              <a:rPr lang="en-US" sz="1600" dirty="0" smtClean="0"/>
              <a:t>Multiprocessor Systems (1980)</a:t>
            </a:r>
          </a:p>
          <a:p>
            <a:pPr eaLnBrk="1" hangingPunct="1"/>
            <a:r>
              <a:rPr lang="en-US" sz="1600" dirty="0" smtClean="0"/>
              <a:t>Networked/Distributed Systems (1980)</a:t>
            </a:r>
          </a:p>
          <a:p>
            <a:pPr eaLnBrk="1" hangingPunct="1"/>
            <a:r>
              <a:rPr lang="en-US" sz="1600" dirty="0" smtClean="0"/>
              <a:t>Web-based Systems (1990)</a:t>
            </a:r>
          </a:p>
          <a:p>
            <a:pPr eaLnBrk="1" hangingPunct="1"/>
            <a:r>
              <a:rPr lang="en-US" sz="1600" dirty="0" smtClean="0"/>
              <a:t>Virtualization 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68" y="1441115"/>
            <a:ext cx="3996637" cy="1995531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Evolution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678593" y="3639393"/>
            <a:ext cx="312250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https://www.cs.rutgers.edu/~pxk/416/notes/01-intro.html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4199" y="4013466"/>
            <a:ext cx="35848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generation 1945 – 1955</a:t>
            </a:r>
          </a:p>
          <a:p>
            <a:pPr>
              <a:tabLst>
                <a:tab pos="228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vacuum tubes, plug boards</a:t>
            </a:r>
          </a:p>
          <a:p>
            <a:pPr>
              <a:tabLst>
                <a:tab pos="228600" algn="l"/>
              </a:tabLst>
            </a:pP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generation 1955 – 1965</a:t>
            </a:r>
          </a:p>
          <a:p>
            <a:pPr>
              <a:tabLst>
                <a:tab pos="228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transistors, batch systems</a:t>
            </a:r>
          </a:p>
          <a:p>
            <a:pPr>
              <a:tabLst>
                <a:tab pos="228600" algn="l"/>
              </a:tabLst>
            </a:pPr>
            <a:r>
              <a:rPr lang="en-US" sz="1800" dirty="0" smtClean="0"/>
              <a:t>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generation 1965 – 1980</a:t>
            </a:r>
          </a:p>
          <a:p>
            <a:pPr>
              <a:tabLst>
                <a:tab pos="228600" algn="l"/>
              </a:tabLst>
            </a:pPr>
            <a:r>
              <a:rPr lang="en-US" sz="1200" dirty="0"/>
              <a:t>	</a:t>
            </a:r>
            <a:r>
              <a:rPr lang="en-US" sz="1200" dirty="0" smtClean="0"/>
              <a:t>- ICs and multiprogramming</a:t>
            </a:r>
          </a:p>
          <a:p>
            <a:pPr>
              <a:tabLst>
                <a:tab pos="228600" algn="l"/>
              </a:tabLst>
            </a:pPr>
            <a:r>
              <a:rPr lang="en-US" sz="1800" dirty="0" smtClean="0"/>
              <a:t>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generation 1980 – present</a:t>
            </a:r>
          </a:p>
          <a:p>
            <a:pPr>
              <a:tabLst>
                <a:tab pos="228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personal computers</a:t>
            </a:r>
          </a:p>
          <a:p>
            <a:pPr>
              <a:tabLst>
                <a:tab pos="228600" algn="l"/>
              </a:tabLst>
            </a:pPr>
            <a:r>
              <a:rPr lang="en-US" sz="1600" dirty="0" smtClean="0"/>
              <a:t>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generation - ???</a:t>
            </a:r>
          </a:p>
          <a:p>
            <a:pPr>
              <a:tabLst>
                <a:tab pos="22860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iniquitousness, mobile,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8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FC74C7-E169-4078-A4C2-4C7327F0EC5B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207963"/>
            <a:ext cx="7793038" cy="866775"/>
          </a:xfrm>
        </p:spPr>
        <p:txBody>
          <a:bodyPr/>
          <a:lstStyle/>
          <a:p>
            <a:pPr eaLnBrk="1" hangingPunct="1"/>
            <a:r>
              <a:rPr lang="en-US" dirty="0" smtClean="0"/>
              <a:t>Chapter 2 Reading Exercise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12875"/>
            <a:ext cx="8356600" cy="4762500"/>
          </a:xfrm>
        </p:spPr>
        <p:txBody>
          <a:bodyPr/>
          <a:lstStyle/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are the objectives of an OS?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services does an OS provide?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computer resources need management?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hardware advancements facilitated OS development?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is JCL?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does </a:t>
            </a:r>
            <a:r>
              <a:rPr lang="en-US" sz="2400" dirty="0" err="1" smtClean="0"/>
              <a:t>SPOOLing</a:t>
            </a:r>
            <a:r>
              <a:rPr lang="en-US" sz="2400" dirty="0" smtClean="0"/>
              <a:t> stand for?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is a Virtual Machine?  Why Virtualize?</a:t>
            </a:r>
          </a:p>
          <a:p>
            <a:pPr marL="457200" indent="-457200" eaLnBrk="1" hangingPunct="1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 smtClean="0"/>
              <a:t>What differentiates Windows 7, UNIX, and Linux?</a:t>
            </a:r>
          </a:p>
        </p:txBody>
      </p:sp>
    </p:spTree>
    <p:extLst>
      <p:ext uri="{BB962C8B-B14F-4D97-AF65-F5344CB8AC3E}">
        <p14:creationId xmlns:p14="http://schemas.microsoft.com/office/powerpoint/2010/main" val="18438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36368B4-6A56-4BA4-8249-DBC8BA668693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1. What are the Objectives of an OS?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50"/>
            <a:ext cx="8347075" cy="48228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Convenience</a:t>
            </a:r>
          </a:p>
          <a:p>
            <a:pPr lvl="1" eaLnBrk="1" hangingPunct="1"/>
            <a:r>
              <a:rPr lang="en-US" sz="2400" dirty="0" smtClean="0"/>
              <a:t>Make the computer more convenient to use</a:t>
            </a:r>
          </a:p>
          <a:p>
            <a:pPr eaLnBrk="1" hangingPunct="1"/>
            <a:r>
              <a:rPr lang="en-US" sz="2800" dirty="0" smtClean="0"/>
              <a:t>Efficiency</a:t>
            </a:r>
          </a:p>
          <a:p>
            <a:pPr lvl="1" eaLnBrk="1" hangingPunct="1"/>
            <a:r>
              <a:rPr lang="en-US" sz="2400" dirty="0" smtClean="0"/>
              <a:t>Efficient use of computer system resources</a:t>
            </a:r>
          </a:p>
          <a:p>
            <a:pPr eaLnBrk="1" hangingPunct="1"/>
            <a:r>
              <a:rPr lang="en-US" sz="2800" dirty="0" smtClean="0"/>
              <a:t>Accessibility</a:t>
            </a:r>
          </a:p>
          <a:p>
            <a:pPr eaLnBrk="1" hangingPunct="1"/>
            <a:r>
              <a:rPr lang="en-US" sz="2800" dirty="0" smtClean="0"/>
              <a:t>Uniformity</a:t>
            </a:r>
          </a:p>
          <a:p>
            <a:pPr eaLnBrk="1" hangingPunct="1"/>
            <a:r>
              <a:rPr lang="en-US" sz="2800" dirty="0" smtClean="0"/>
              <a:t>Ability to evolve</a:t>
            </a:r>
          </a:p>
          <a:p>
            <a:pPr lvl="1" eaLnBrk="1" hangingPunct="1"/>
            <a:r>
              <a:rPr lang="en-US" sz="2400" dirty="0" smtClean="0"/>
              <a:t>Permit effective development, testing, and introduction of new system functions without interfering with service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A2F6CF-3087-4BBE-BEAD-7D05105B970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2. What Services does an OS provide?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16049"/>
            <a:ext cx="8164513" cy="507721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Program development</a:t>
            </a:r>
          </a:p>
          <a:p>
            <a:pPr lvl="1" eaLnBrk="1" hangingPunct="1"/>
            <a:r>
              <a:rPr lang="en-US" sz="1600" dirty="0" smtClean="0"/>
              <a:t>Editors, debuggers, frameworks</a:t>
            </a:r>
          </a:p>
          <a:p>
            <a:pPr eaLnBrk="1" hangingPunct="1"/>
            <a:r>
              <a:rPr lang="en-US" sz="2000" dirty="0" smtClean="0"/>
              <a:t>Program execution</a:t>
            </a:r>
          </a:p>
          <a:p>
            <a:pPr lvl="1" eaLnBrk="1" hangingPunct="1"/>
            <a:r>
              <a:rPr lang="en-US" sz="1600" dirty="0" smtClean="0"/>
              <a:t>Initialization, scheduling</a:t>
            </a:r>
          </a:p>
          <a:p>
            <a:pPr eaLnBrk="1" hangingPunct="1"/>
            <a:r>
              <a:rPr lang="en-US" sz="2000" dirty="0" smtClean="0"/>
              <a:t>Access to I/O devices</a:t>
            </a:r>
          </a:p>
          <a:p>
            <a:pPr lvl="1" eaLnBrk="1" hangingPunct="1"/>
            <a:r>
              <a:rPr lang="en-US" sz="1600" dirty="0" smtClean="0"/>
              <a:t>Uniform interface, hides details</a:t>
            </a:r>
          </a:p>
          <a:p>
            <a:pPr eaLnBrk="1" hangingPunct="1"/>
            <a:r>
              <a:rPr lang="en-US" sz="2000" dirty="0" smtClean="0"/>
              <a:t>Controlled access to files</a:t>
            </a:r>
          </a:p>
          <a:p>
            <a:pPr lvl="1" eaLnBrk="1" hangingPunct="1"/>
            <a:r>
              <a:rPr lang="en-US" sz="1600" dirty="0" smtClean="0"/>
              <a:t>Authorization, sharing, caching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System access</a:t>
            </a:r>
          </a:p>
          <a:p>
            <a:pPr lvl="1" eaLnBrk="1" hangingPunct="1"/>
            <a:r>
              <a:rPr lang="en-US" sz="1600" dirty="0" smtClean="0"/>
              <a:t>Protection, authorization, resolve conflicts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Error detection and 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Hardware errors: memory error or device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Software errors: arithmetic errors, access forbidden memory </a:t>
            </a:r>
            <a:r>
              <a:rPr lang="en-US" sz="1600" dirty="0" smtClean="0"/>
              <a:t>locations </a:t>
            </a:r>
            <a:r>
              <a:rPr lang="en-US" sz="1600" dirty="0"/>
              <a:t>errors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Accounting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Collect </a:t>
            </a:r>
            <a:r>
              <a:rPr lang="en-US" sz="1600" dirty="0"/>
              <a:t>statistics (billing</a:t>
            </a:r>
            <a:r>
              <a:rPr lang="en-US" sz="1600" dirty="0" smtClean="0"/>
              <a:t>), monitor performance (future enhancements)</a:t>
            </a:r>
            <a:endParaRPr lang="en-US" sz="1600" dirty="0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5291" y="1778127"/>
            <a:ext cx="4056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Operating systems are among the most complex pieces of software ever developed...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BYU CS 345</a:t>
            </a:r>
            <a:endParaRPr 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Chapter 2: OS Overview</a:t>
            </a:r>
            <a:endParaRPr lang="en-US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C2058BA-B38C-44CE-9C98-F0A6D3D3A71D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3. What Resources need management?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44625"/>
            <a:ext cx="8232775" cy="48847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Memory</a:t>
            </a:r>
          </a:p>
          <a:p>
            <a:pPr lvl="1" eaLnBrk="1" hangingPunct="1"/>
            <a:r>
              <a:rPr lang="en-US" sz="2400" dirty="0" smtClean="0"/>
              <a:t>Cache</a:t>
            </a:r>
          </a:p>
          <a:p>
            <a:pPr lvl="1" eaLnBrk="1" hangingPunct="1"/>
            <a:r>
              <a:rPr lang="en-US" sz="2400" dirty="0" smtClean="0"/>
              <a:t>Virtual</a:t>
            </a:r>
          </a:p>
          <a:p>
            <a:pPr lvl="1" eaLnBrk="1" hangingPunct="1"/>
            <a:r>
              <a:rPr lang="en-US" sz="2400" dirty="0" smtClean="0"/>
              <a:t>Secondary</a:t>
            </a:r>
          </a:p>
          <a:p>
            <a:pPr eaLnBrk="1" hangingPunct="1"/>
            <a:r>
              <a:rPr lang="en-US" sz="2800" dirty="0" smtClean="0"/>
              <a:t>Peripherals</a:t>
            </a:r>
          </a:p>
          <a:p>
            <a:pPr eaLnBrk="1" hangingPunct="1"/>
            <a:r>
              <a:rPr lang="en-US" sz="2800" dirty="0"/>
              <a:t>C</a:t>
            </a:r>
            <a:r>
              <a:rPr lang="en-US" sz="2800" dirty="0" smtClean="0"/>
              <a:t>omputer programs</a:t>
            </a:r>
            <a:endParaRPr lang="en-US" sz="2800" dirty="0"/>
          </a:p>
          <a:p>
            <a:pPr lvl="1" eaLnBrk="1" hangingPunct="1"/>
            <a:r>
              <a:rPr lang="en-US" sz="2400" dirty="0" smtClean="0"/>
              <a:t>User programs</a:t>
            </a:r>
          </a:p>
          <a:p>
            <a:pPr lvl="1" eaLnBrk="1" hangingPunct="1"/>
            <a:r>
              <a:rPr lang="en-US" sz="2400" dirty="0" smtClean="0"/>
              <a:t>Shared libraries</a:t>
            </a:r>
          </a:p>
          <a:p>
            <a:pPr lvl="1" eaLnBrk="1" hangingPunct="1"/>
            <a:r>
              <a:rPr lang="en-US" sz="2400" dirty="0" smtClean="0"/>
              <a:t>Concurrency / Synchronization</a:t>
            </a:r>
          </a:p>
          <a:p>
            <a:pPr eaLnBrk="1" hangingPunct="1"/>
            <a:r>
              <a:rPr lang="en-US" sz="2800" dirty="0" smtClean="0"/>
              <a:t>CPU cores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6114473" y="76200"/>
            <a:ext cx="2981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Resource </a:t>
            </a:r>
            <a:r>
              <a:rPr lang="en-US" sz="1800" b="1" dirty="0" smtClean="0">
                <a:latin typeface="Arial" charset="0"/>
              </a:rPr>
              <a:t>Management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"/>
  <p:tag name="BSN" val="8"/>
  <p:tag name="SVT" val="FALSE"/>
  <p:tag name="NBP" val="1"/>
  <p:tag name="CVB" val="8"/>
  <p:tag name="SPT" val="FALSE"/>
  <p:tag name="CII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2"/>
  <p:tag name="CVB" val="52"/>
  <p:tag name="BSN" val="52"/>
  <p:tag name="SVT" val="FALSE"/>
  <p:tag name="NBP" val="1"/>
  <p:tag name="SPT" val="FALSE"/>
  <p:tag name="CII" val="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8"/>
  <p:tag name="BSN" val="28"/>
  <p:tag name="SVT" val="FALSE"/>
  <p:tag name="NBP" val="1"/>
  <p:tag name="CVB" val="28"/>
  <p:tag name="SPT" val="FALSE"/>
  <p:tag name="CII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8"/>
  <p:tag name="BSN" val="48"/>
  <p:tag name="SVT" val="FALSE"/>
  <p:tag name="NBP" val="1"/>
  <p:tag name="CVB" val="48"/>
  <p:tag name="SPT" val="FALSE"/>
  <p:tag name="CII" val="4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7"/>
  <p:tag name="BSN" val="37"/>
  <p:tag name="SVT" val="FALSE"/>
  <p:tag name="NBP" val="1"/>
  <p:tag name="CVB" val="37"/>
  <p:tag name="SPT" val="FALSE"/>
  <p:tag name="CII" val="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2"/>
  <p:tag name="BSN" val="12"/>
  <p:tag name="SVT" val="FALSE"/>
  <p:tag name="NBP" val="1"/>
  <p:tag name="CVB" val="12"/>
  <p:tag name="SPT" val="FALSE"/>
  <p:tag name="CII" val="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3"/>
  <p:tag name="BSN" val="13"/>
  <p:tag name="SVT" val="FALSE"/>
  <p:tag name="NBP" val="1"/>
  <p:tag name="CVB" val="13"/>
  <p:tag name="SPT" val="FALSE"/>
  <p:tag name="CII" val="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9"/>
  <p:tag name="BSN" val="39"/>
  <p:tag name="SVT" val="FALSE"/>
  <p:tag name="NBP" val="1"/>
  <p:tag name="CVB" val="39"/>
  <p:tag name="SPT" val="FALSE"/>
  <p:tag name="CII" val="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1"/>
  <p:tag name="BSN" val="11"/>
  <p:tag name="SVT" val="FALSE"/>
  <p:tag name="NBP" val="1"/>
  <p:tag name="CVB" val="11"/>
  <p:tag name="SPT" val="FALSE"/>
  <p:tag name="CII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9"/>
  <p:tag name="BSN" val="39"/>
  <p:tag name="SVT" val="FALSE"/>
  <p:tag name="NBP" val="1"/>
  <p:tag name="CVB" val="39"/>
  <p:tag name="SPT" val="FALSE"/>
  <p:tag name="CII" val="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8"/>
  <p:tag name="BSN" val="8"/>
  <p:tag name="SVT" val="FALSE"/>
  <p:tag name="NBP" val="1"/>
  <p:tag name="CVB" val="8"/>
  <p:tag name="SPT" val="FALSE"/>
  <p:tag name="CII" val="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9"/>
  <p:tag name="BSN" val="39"/>
  <p:tag name="SVT" val="FALSE"/>
  <p:tag name="NBP" val="1"/>
  <p:tag name="CVB" val="39"/>
  <p:tag name="SPT" val="FALSE"/>
  <p:tag name="CII" val="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1"/>
  <p:tag name="BSN" val="31"/>
  <p:tag name="SVT" val="FALSE"/>
  <p:tag name="NBP" val="1"/>
  <p:tag name="CVB" val="31"/>
  <p:tag name="SPT" val="FALSE"/>
  <p:tag name="CII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1"/>
  <p:tag name="BSN" val="21"/>
  <p:tag name="SVT" val="FALSE"/>
  <p:tag name="NBP" val="1"/>
  <p:tag name="CVB" val="21"/>
  <p:tag name="SPT" val="FALSE"/>
  <p:tag name="CII" val="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1"/>
  <p:tag name="BSN" val="21"/>
  <p:tag name="SVT" val="FALSE"/>
  <p:tag name="NBP" val="1"/>
  <p:tag name="CVB" val="21"/>
  <p:tag name="SPT" val="FALSE"/>
  <p:tag name="CII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50"/>
  <p:tag name="BSN" val="50"/>
  <p:tag name="SVT" val="FALSE"/>
  <p:tag name="NBP" val="1"/>
  <p:tag name="CVB" val="50"/>
  <p:tag name="SPT" val="FALSE"/>
  <p:tag name="CII" val="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1"/>
  <p:tag name="BSN" val="11"/>
  <p:tag name="SVT" val="FALSE"/>
  <p:tag name="NBP" val="1"/>
  <p:tag name="CVB" val="11"/>
  <p:tag name="SPT" val="FALSE"/>
  <p:tag name="CII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9"/>
  <p:tag name="BSN" val="9"/>
  <p:tag name="SVT" val="FALSE"/>
  <p:tag name="NBP" val="1"/>
  <p:tag name="CVB" val="9"/>
  <p:tag name="SPT" val="FALSE"/>
  <p:tag name="CII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6211</TotalTime>
  <Words>1844</Words>
  <Application>Microsoft Office PowerPoint</Application>
  <PresentationFormat>On-screen Show (4:3)</PresentationFormat>
  <Paragraphs>420</Paragraphs>
  <Slides>30</Slides>
  <Notes>22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Blends</vt:lpstr>
      <vt:lpstr>Artwork</vt:lpstr>
      <vt:lpstr>CS 345 Computer System Overview</vt:lpstr>
      <vt:lpstr>CS 345</vt:lpstr>
      <vt:lpstr>Chapter 2 Learning Objectives</vt:lpstr>
      <vt:lpstr>Evolution of Operating Systems</vt:lpstr>
      <vt:lpstr>Evolution of Operating Systems</vt:lpstr>
      <vt:lpstr>Chapter 2 Reading Exercise</vt:lpstr>
      <vt:lpstr>1. What are the Objectives of an OS?</vt:lpstr>
      <vt:lpstr>2. What Services does an OS provide?</vt:lpstr>
      <vt:lpstr>3. What Resources need management?</vt:lpstr>
      <vt:lpstr>4. What H/W Advancements?</vt:lpstr>
      <vt:lpstr>Characteristics of Early Systems</vt:lpstr>
      <vt:lpstr>Early Systems</vt:lpstr>
      <vt:lpstr>Early Computer System</vt:lpstr>
      <vt:lpstr>Offline Operation</vt:lpstr>
      <vt:lpstr>Simple Batch Systems</vt:lpstr>
      <vt:lpstr>5. What is JCL?</vt:lpstr>
      <vt:lpstr>Operator-driven Shop</vt:lpstr>
      <vt:lpstr>Simple Batch Systems</vt:lpstr>
      <vt:lpstr>PowerPoint Presentation</vt:lpstr>
      <vt:lpstr>Card Deck of a Job</vt:lpstr>
      <vt:lpstr>Uniprogramming</vt:lpstr>
      <vt:lpstr>Batch Multiprogramming</vt:lpstr>
      <vt:lpstr>PowerPoint Presentation</vt:lpstr>
      <vt:lpstr>Why Multiprogramming?</vt:lpstr>
      <vt:lpstr>Multiprogramming Requirements</vt:lpstr>
      <vt:lpstr>Multi (processor/core)</vt:lpstr>
      <vt:lpstr>6. What does Spool stand for?</vt:lpstr>
      <vt:lpstr>7. What is a Virtual Machine?</vt:lpstr>
      <vt:lpstr>8. Windows 7, Unix, Linux?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02 - Computer Systems</dc:title>
  <dc:creator>Paul Roper</dc:creator>
  <cp:lastModifiedBy>proper</cp:lastModifiedBy>
  <cp:revision>380</cp:revision>
  <cp:lastPrinted>2000-08-31T19:14:43Z</cp:lastPrinted>
  <dcterms:created xsi:type="dcterms:W3CDTF">2000-08-22T23:43:45Z</dcterms:created>
  <dcterms:modified xsi:type="dcterms:W3CDTF">2016-01-15T14:43:51Z</dcterms:modified>
</cp:coreProperties>
</file>