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1491" r:id="rId2"/>
    <p:sldId id="1515" r:id="rId3"/>
    <p:sldId id="1529" r:id="rId4"/>
    <p:sldId id="1479" r:id="rId5"/>
    <p:sldId id="1492" r:id="rId6"/>
    <p:sldId id="1493" r:id="rId7"/>
    <p:sldId id="1494" r:id="rId8"/>
    <p:sldId id="1495" r:id="rId9"/>
    <p:sldId id="1497" r:id="rId10"/>
    <p:sldId id="1498" r:id="rId11"/>
    <p:sldId id="1499" r:id="rId12"/>
    <p:sldId id="1500" r:id="rId13"/>
    <p:sldId id="1501" r:id="rId14"/>
    <p:sldId id="1502" r:id="rId15"/>
    <p:sldId id="1503" r:id="rId16"/>
    <p:sldId id="1516" r:id="rId17"/>
    <p:sldId id="1496" r:id="rId18"/>
    <p:sldId id="1504" r:id="rId19"/>
    <p:sldId id="1505" r:id="rId20"/>
    <p:sldId id="1506" r:id="rId21"/>
    <p:sldId id="1507" r:id="rId22"/>
    <p:sldId id="1521" r:id="rId23"/>
    <p:sldId id="1508" r:id="rId24"/>
    <p:sldId id="1509" r:id="rId25"/>
    <p:sldId id="1510" r:id="rId26"/>
    <p:sldId id="1530" r:id="rId27"/>
    <p:sldId id="1511" r:id="rId28"/>
    <p:sldId id="1512" r:id="rId29"/>
    <p:sldId id="1513" r:id="rId30"/>
    <p:sldId id="1514" r:id="rId31"/>
    <p:sldId id="1523" r:id="rId32"/>
    <p:sldId id="1526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97" autoAdjust="0"/>
  </p:normalViewPr>
  <p:slideViewPr>
    <p:cSldViewPr snapToGrid="0">
      <p:cViewPr varScale="1">
        <p:scale>
          <a:sx n="73" d="100"/>
          <a:sy n="73" d="100"/>
        </p:scale>
        <p:origin x="-127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411B68A9-D10C-4864-BFB8-97E77B498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4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5D351869-F8BD-4EA7-91A0-0D2F992BB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91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Paul Roper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6D9EC4-0FEE-4858-BDD0-B9043A4CA8AE}" type="slidenum">
              <a:rPr lang="en-US" sz="1300">
                <a:latin typeface="Times New Roman" pitchFamily="18" charset="0"/>
              </a:rPr>
              <a:pPr/>
              <a:t>32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549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D1D07A-25D5-416D-8E60-05E247338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7A1CD-3A2F-4160-A17F-84165003B0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053F8-7B42-47E6-A137-33A19D332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EF60E-70FC-4304-9F21-6F6E92AA4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4D59-0474-4E80-A2D9-3A0475255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77DD5-CA74-46A2-98F9-904E84378F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2FC16-B702-4665-BD05-49FEB291C8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7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5392D-D362-4585-8F1B-61995DA04A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7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EBEA1-006F-4D3F-96E1-E3D5E7DF9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15B70-B7BC-4B7A-B1B6-B79E461C3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73360-DA93-4EE0-AB5D-4D173F57E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Chapter 3 - Processes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0C8850-B762-4913-9C96-4F2654A524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4263" y="1037691"/>
            <a:ext cx="7853362" cy="1978560"/>
          </a:xfrm>
        </p:spPr>
        <p:txBody>
          <a:bodyPr/>
          <a:lstStyle/>
          <a:p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  <a:endParaRPr lang="en-US" dirty="0"/>
          </a:p>
        </p:txBody>
      </p:sp>
      <p:sp>
        <p:nvSpPr>
          <p:cNvPr id="2541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9465" y="3624263"/>
            <a:ext cx="7711273" cy="2463800"/>
          </a:xfrm>
        </p:spPr>
        <p:txBody>
          <a:bodyPr/>
          <a:lstStyle/>
          <a:p>
            <a:r>
              <a:rPr lang="en-US" sz="2400" i="1" dirty="0" smtClean="0"/>
              <a:t>The concept of process is fundamental to the structure of modern computer operating systems.  Its evolution in analyzing problems of </a:t>
            </a:r>
            <a:r>
              <a:rPr lang="en-US" sz="2400" i="1" u="sng" dirty="0" smtClean="0"/>
              <a:t>synchronization</a:t>
            </a:r>
            <a:r>
              <a:rPr lang="en-US" sz="2400" i="1" dirty="0" smtClean="0"/>
              <a:t>, </a:t>
            </a:r>
            <a:r>
              <a:rPr lang="en-US" sz="2400" i="1" u="sng" dirty="0" smtClean="0"/>
              <a:t>deadlock</a:t>
            </a:r>
            <a:r>
              <a:rPr lang="en-US" sz="2400" i="1" dirty="0" smtClean="0"/>
              <a:t>, and </a:t>
            </a:r>
            <a:r>
              <a:rPr lang="en-US" sz="2400" i="1" u="sng" dirty="0" smtClean="0"/>
              <a:t>scheduling</a:t>
            </a:r>
            <a:r>
              <a:rPr lang="en-US" sz="2400" i="1" dirty="0" smtClean="0"/>
              <a:t> in operating systems has been a major intellectual contribution of computer science.</a:t>
            </a:r>
          </a:p>
          <a:p>
            <a:r>
              <a:rPr lang="en-US" sz="2000" dirty="0" smtClean="0"/>
              <a:t>Research Study, MIT Press, 1980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19E-B3DD-4CBF-BAAD-AF42AF21DCDE}" type="slidenum">
              <a:rPr lang="en-US"/>
              <a:pPr/>
              <a:t>10</a:t>
            </a:fld>
            <a:endParaRPr lang="en-US"/>
          </a:p>
        </p:txBody>
      </p:sp>
      <p:sp>
        <p:nvSpPr>
          <p:cNvPr id="254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 Decisions</a:t>
            </a:r>
          </a:p>
        </p:txBody>
      </p:sp>
      <p:sp>
        <p:nvSpPr>
          <p:cNvPr id="254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431925"/>
            <a:ext cx="8164512" cy="4829175"/>
          </a:xfrm>
        </p:spPr>
        <p:txBody>
          <a:bodyPr/>
          <a:lstStyle/>
          <a:p>
            <a:r>
              <a:rPr lang="en-US" sz="2800"/>
              <a:t>Resource Allocation</a:t>
            </a:r>
          </a:p>
          <a:p>
            <a:pPr lvl="1"/>
            <a:r>
              <a:rPr lang="en-US" sz="2400"/>
              <a:t>Treat as a new process</a:t>
            </a:r>
          </a:p>
          <a:p>
            <a:pPr lvl="1"/>
            <a:r>
              <a:rPr lang="en-US" sz="2400"/>
              <a:t>Divide parent’s resources among children</a:t>
            </a:r>
          </a:p>
          <a:p>
            <a:r>
              <a:rPr lang="en-US" sz="2800"/>
              <a:t>Execution</a:t>
            </a:r>
          </a:p>
          <a:p>
            <a:pPr lvl="1"/>
            <a:r>
              <a:rPr lang="en-US" sz="2400"/>
              <a:t>child runs concurrently with parent</a:t>
            </a:r>
          </a:p>
          <a:p>
            <a:pPr lvl="1"/>
            <a:r>
              <a:rPr lang="en-US" sz="2400"/>
              <a:t>parent waits until some or all children terminate</a:t>
            </a:r>
          </a:p>
          <a:p>
            <a:r>
              <a:rPr lang="en-US" sz="2800"/>
              <a:t>Address Space</a:t>
            </a:r>
          </a:p>
          <a:p>
            <a:pPr lvl="1"/>
            <a:r>
              <a:rPr lang="en-US" sz="2400"/>
              <a:t>copy of parent</a:t>
            </a:r>
          </a:p>
          <a:p>
            <a:pPr lvl="1"/>
            <a:r>
              <a:rPr lang="en-US" sz="2400"/>
              <a:t>new program loaded into address space</a:t>
            </a:r>
          </a:p>
        </p:txBody>
      </p:sp>
      <p:sp>
        <p:nvSpPr>
          <p:cNvPr id="2548741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4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4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4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87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52C8-2A68-4DD3-BE93-9C1E234A2725}" type="slidenum">
              <a:rPr lang="en-US"/>
              <a:pPr/>
              <a:t>11</a:t>
            </a:fld>
            <a:endParaRPr lang="en-US"/>
          </a:p>
        </p:txBody>
      </p:sp>
      <p:sp>
        <p:nvSpPr>
          <p:cNvPr id="254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Unix Process Creation</a:t>
            </a:r>
          </a:p>
        </p:txBody>
      </p:sp>
      <p:sp>
        <p:nvSpPr>
          <p:cNvPr id="254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3988"/>
            <a:ext cx="8164512" cy="4806950"/>
          </a:xfrm>
        </p:spPr>
        <p:txBody>
          <a:bodyPr/>
          <a:lstStyle/>
          <a:p>
            <a:r>
              <a:rPr lang="en-US" sz="2800"/>
              <a:t>A new process is created by the </a:t>
            </a:r>
            <a:r>
              <a:rPr lang="en-US" sz="2800" i="1"/>
              <a:t>fork</a:t>
            </a:r>
            <a:r>
              <a:rPr lang="en-US" sz="2800"/>
              <a:t> call</a:t>
            </a:r>
          </a:p>
          <a:p>
            <a:r>
              <a:rPr lang="en-US" sz="2800"/>
              <a:t>Child and parent are identical </a:t>
            </a:r>
          </a:p>
          <a:p>
            <a:pPr lvl="1"/>
            <a:r>
              <a:rPr lang="en-US" sz="2400"/>
              <a:t>child returns a 0</a:t>
            </a:r>
          </a:p>
          <a:p>
            <a:pPr lvl="1"/>
            <a:r>
              <a:rPr lang="en-US" sz="2400"/>
              <a:t>parent returns nonzero</a:t>
            </a:r>
          </a:p>
          <a:p>
            <a:r>
              <a:rPr lang="en-US" sz="2800"/>
              <a:t>Both parent and child execute next line</a:t>
            </a:r>
          </a:p>
          <a:p>
            <a:r>
              <a:rPr lang="en-US" sz="2800"/>
              <a:t>Often the child executes an exec</a:t>
            </a:r>
          </a:p>
          <a:p>
            <a:pPr lvl="1"/>
            <a:r>
              <a:rPr lang="en-US" sz="2400"/>
              <a:t>creates a brand new process in its space</a:t>
            </a:r>
          </a:p>
          <a:p>
            <a:r>
              <a:rPr lang="en-US" sz="2800"/>
              <a:t>Parent can execute a wait</a:t>
            </a:r>
          </a:p>
        </p:txBody>
      </p:sp>
      <p:sp>
        <p:nvSpPr>
          <p:cNvPr id="2549765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CA8-4BC2-4A19-9E1D-6CCB70075B3A}" type="slidenum">
              <a:rPr lang="en-US"/>
              <a:pPr/>
              <a:t>12</a:t>
            </a:fld>
            <a:endParaRPr lang="en-US"/>
          </a:p>
        </p:txBody>
      </p:sp>
      <p:sp>
        <p:nvSpPr>
          <p:cNvPr id="2550786" name="Rectangle 2"/>
          <p:cNvSpPr>
            <a:spLocks noChangeArrowheads="1"/>
          </p:cNvSpPr>
          <p:nvPr/>
        </p:nvSpPr>
        <p:spPr bwMode="auto">
          <a:xfrm>
            <a:off x="327025" y="1671638"/>
            <a:ext cx="8672513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switch (child1 = fork())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{	case –1:	printf("Can't fork");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exit(-1);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case 0:	child1P(one2two, two2one);		// child 1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exit(-2);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default:	switch (child2 = fork())		// parent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{	case –1:	printf("Can't fork");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				exit(-1);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	case 0:	child2P(one2two, two2one);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				exit(-3);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	default:	// Wait for child two  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				waitpid(child2, status2, options);   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}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/* Wait for child one */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waitpid(child1, status1, options); 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				fflush(stdout);</a:t>
            </a:r>
          </a:p>
          <a:p>
            <a:pPr eaLnBrk="0" hangingPunct="0"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</a:tabLst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550787" name="Rectangle 3"/>
          <p:cNvSpPr>
            <a:spLocks noChangeArrowheads="1"/>
          </p:cNvSpPr>
          <p:nvPr/>
        </p:nvSpPr>
        <p:spPr bwMode="auto">
          <a:xfrm>
            <a:off x="1135063" y="441325"/>
            <a:ext cx="77041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0" hangingPunct="0"/>
            <a:r>
              <a:rPr lang="en-US" sz="3600" b="1">
                <a:solidFill>
                  <a:schemeClr val="tx2"/>
                </a:solidFill>
                <a:latin typeface="Arial" charset="0"/>
              </a:rPr>
              <a:t>Unix Example</a:t>
            </a:r>
          </a:p>
        </p:txBody>
      </p:sp>
      <p:sp>
        <p:nvSpPr>
          <p:cNvPr id="2550789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 Creation</a:t>
            </a:r>
          </a:p>
        </p:txBody>
      </p:sp>
      <p:sp>
        <p:nvSpPr>
          <p:cNvPr id="2550790" name="AutoShape 6"/>
          <p:cNvSpPr>
            <a:spLocks noChangeArrowheads="1"/>
          </p:cNvSpPr>
          <p:nvPr/>
        </p:nvSpPr>
        <p:spPr bwMode="auto">
          <a:xfrm>
            <a:off x="4919663" y="533400"/>
            <a:ext cx="2330450" cy="1562100"/>
          </a:xfrm>
          <a:prstGeom prst="wedgeRoundRectCallout">
            <a:avLst>
              <a:gd name="adj1" fmla="val -108241"/>
              <a:gd name="adj2" fmla="val 3374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fork() returns:</a:t>
            </a:r>
          </a:p>
          <a:p>
            <a:r>
              <a:rPr lang="en-US" sz="2000"/>
              <a:t> -1 = error</a:t>
            </a:r>
          </a:p>
          <a:p>
            <a:r>
              <a:rPr lang="en-US" sz="2000"/>
              <a:t>  0 = child</a:t>
            </a:r>
          </a:p>
          <a:p>
            <a:r>
              <a:rPr lang="en-US" sz="2000"/>
              <a:t>&gt;0 = parent</a:t>
            </a:r>
          </a:p>
        </p:txBody>
      </p:sp>
      <p:sp>
        <p:nvSpPr>
          <p:cNvPr id="2550791" name="AutoShape 7"/>
          <p:cNvSpPr>
            <a:spLocks noChangeArrowheads="1"/>
          </p:cNvSpPr>
          <p:nvPr/>
        </p:nvSpPr>
        <p:spPr bwMode="auto">
          <a:xfrm>
            <a:off x="160338" y="3889375"/>
            <a:ext cx="2444750" cy="906463"/>
          </a:xfrm>
          <a:prstGeom prst="wedgeRoundRectCallout">
            <a:avLst>
              <a:gd name="adj1" fmla="val 82532"/>
              <a:gd name="adj2" fmla="val 13616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waitpid() joins parent &amp; child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5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790" grpId="0" animBg="1"/>
      <p:bldP spid="25507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99AA-BD12-4C5A-8B97-8DA3C1253F8F}" type="slidenum">
              <a:rPr lang="en-US"/>
              <a:pPr/>
              <a:t>13</a:t>
            </a:fld>
            <a:endParaRPr lang="en-US"/>
          </a:p>
        </p:txBody>
      </p:sp>
      <p:sp>
        <p:nvSpPr>
          <p:cNvPr id="255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NT process creation</a:t>
            </a:r>
          </a:p>
        </p:txBody>
      </p:sp>
      <p:sp>
        <p:nvSpPr>
          <p:cNvPr id="255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4818063"/>
          </a:xfrm>
        </p:spPr>
        <p:txBody>
          <a:bodyPr/>
          <a:lstStyle/>
          <a:p>
            <a:r>
              <a:rPr lang="en-US" sz="2400" dirty="0" smtClean="0"/>
              <a:t>Windows subsystem has no understanding of parent / child relationship.</a:t>
            </a:r>
          </a:p>
          <a:p>
            <a:r>
              <a:rPr lang="en-US" sz="2400" dirty="0" smtClean="0"/>
              <a:t>Process </a:t>
            </a:r>
            <a:r>
              <a:rPr lang="en-US" sz="2400" dirty="0"/>
              <a:t>created by </a:t>
            </a:r>
            <a:r>
              <a:rPr lang="en-US" sz="2400" dirty="0" err="1"/>
              <a:t>CreateProcess</a:t>
            </a:r>
            <a:r>
              <a:rPr lang="en-US" sz="2400" dirty="0"/>
              <a:t> </a:t>
            </a:r>
            <a:r>
              <a:rPr lang="en-US" sz="2400" dirty="0" smtClean="0"/>
              <a:t>system call</a:t>
            </a:r>
          </a:p>
          <a:p>
            <a:pPr lvl="1"/>
            <a:r>
              <a:rPr lang="en-US" sz="2000" dirty="0"/>
              <a:t>Similar to fork-</a:t>
            </a:r>
            <a:r>
              <a:rPr lang="en-US" sz="2000" dirty="0" err="1"/>
              <a:t>execve</a:t>
            </a:r>
            <a:r>
              <a:rPr lang="en-US" sz="2000" dirty="0"/>
              <a:t> model</a:t>
            </a:r>
          </a:p>
          <a:p>
            <a:pPr lvl="1"/>
            <a:r>
              <a:rPr lang="en-US" sz="2000" dirty="0"/>
              <a:t>No process group </a:t>
            </a:r>
            <a:r>
              <a:rPr lang="en-US" sz="2000" dirty="0" smtClean="0"/>
              <a:t>concept</a:t>
            </a:r>
          </a:p>
          <a:p>
            <a:pPr lvl="1"/>
            <a:r>
              <a:rPr lang="en-US" sz="2000" dirty="0" smtClean="0"/>
              <a:t>Child executes concurrently with parent</a:t>
            </a:r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oads </a:t>
            </a:r>
            <a:r>
              <a:rPr lang="en-US" sz="2000" dirty="0"/>
              <a:t>a program into the address space of the child </a:t>
            </a:r>
            <a:r>
              <a:rPr lang="en-US" sz="2000" dirty="0" smtClean="0"/>
              <a:t>process</a:t>
            </a:r>
            <a:endParaRPr lang="en-US" sz="2000" dirty="0"/>
          </a:p>
          <a:p>
            <a:r>
              <a:rPr lang="en-US" sz="2400" dirty="0" smtClean="0"/>
              <a:t>Processes are objects and have handles</a:t>
            </a:r>
            <a:endParaRPr lang="en-US" sz="2400" dirty="0"/>
          </a:p>
          <a:p>
            <a:pPr lvl="1"/>
            <a:r>
              <a:rPr lang="en-US" sz="2000" dirty="0" smtClean="0"/>
              <a:t>Parent uses </a:t>
            </a:r>
            <a:r>
              <a:rPr lang="en-US" sz="2000" dirty="0" err="1" smtClean="0"/>
              <a:t>WaitForSingleObject</a:t>
            </a:r>
            <a:r>
              <a:rPr lang="en-US" sz="2000" dirty="0" smtClean="0"/>
              <a:t>() function to wait for child process termination.</a:t>
            </a:r>
            <a:endParaRPr lang="en-US" sz="2000" dirty="0"/>
          </a:p>
        </p:txBody>
      </p:sp>
      <p:sp>
        <p:nvSpPr>
          <p:cNvPr id="2551813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F7F0-8A80-4115-AC6F-08D5335DD48A}" type="slidenum">
              <a:rPr lang="en-US"/>
              <a:pPr/>
              <a:t>14</a:t>
            </a:fld>
            <a:endParaRPr lang="en-US"/>
          </a:p>
        </p:txBody>
      </p:sp>
      <p:sp>
        <p:nvSpPr>
          <p:cNvPr id="2552834" name="Rectangle 2"/>
          <p:cNvSpPr>
            <a:spLocks noChangeArrowheads="1"/>
          </p:cNvSpPr>
          <p:nvPr/>
        </p:nvSpPr>
        <p:spPr bwMode="auto">
          <a:xfrm>
            <a:off x="814388" y="1508125"/>
            <a:ext cx="7634287" cy="501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Courier New" pitchFamily="49" charset="0"/>
              </a:rPr>
              <a:t>// Now create the child process.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PROCESS_INFORMATION piProcInfo;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STARTUPINFO siStartInfo;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// Set up members of STARTUPINFO structure.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ZeroMemory( &amp;siStartInfo, sizeof(STARTUPINFO) );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siStartInfo.cb = sizeof(STARTUPINFO);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// Create the child process.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CreateProcess(NULL,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program,       // command line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NULL,          // process security attributes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NULL,          // primary thread security attributes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TRUE,          // handles are inherited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0,             // creation flags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NULL,          // use parent's environment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NULL,          // use parent's current directory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&amp;siStartInfo,  // STARTUPINFO pointer </a:t>
            </a:r>
          </a:p>
          <a:p>
            <a:pPr eaLnBrk="0" hangingPunct="0"/>
            <a:r>
              <a:rPr lang="en-US" sz="1600" b="1">
                <a:latin typeface="Courier New" pitchFamily="49" charset="0"/>
              </a:rPr>
              <a:t>      &amp;piProcInfo);  // receives PROCESS_INFORMATION</a:t>
            </a:r>
            <a:r>
              <a:rPr lang="en-US" sz="1800" b="1">
                <a:latin typeface="Courier New" pitchFamily="49" charset="0"/>
              </a:rPr>
              <a:t>  </a:t>
            </a:r>
          </a:p>
        </p:txBody>
      </p:sp>
      <p:sp>
        <p:nvSpPr>
          <p:cNvPr id="2552835" name="Rectangle 3"/>
          <p:cNvSpPr>
            <a:spLocks noChangeArrowheads="1"/>
          </p:cNvSpPr>
          <p:nvPr/>
        </p:nvSpPr>
        <p:spPr bwMode="auto">
          <a:xfrm>
            <a:off x="1146175" y="152400"/>
            <a:ext cx="7693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0" hangingPunct="0"/>
            <a:r>
              <a:rPr lang="en-US" sz="3600" b="1">
                <a:solidFill>
                  <a:schemeClr val="tx2"/>
                </a:solidFill>
                <a:latin typeface="Arial" charset="0"/>
              </a:rPr>
              <a:t>Windows NT Example</a:t>
            </a:r>
          </a:p>
        </p:txBody>
      </p:sp>
      <p:sp>
        <p:nvSpPr>
          <p:cNvPr id="2552837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F826-023E-4555-9BD0-A77F56F4087A}" type="slidenum">
              <a:rPr lang="en-US"/>
              <a:pPr/>
              <a:t>15</a:t>
            </a:fld>
            <a:endParaRPr lang="en-US"/>
          </a:p>
        </p:txBody>
      </p:sp>
      <p:sp>
        <p:nvSpPr>
          <p:cNvPr id="255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When is a </a:t>
            </a:r>
            <a:r>
              <a:rPr lang="en-US" dirty="0"/>
              <a:t>Process </a:t>
            </a:r>
            <a:r>
              <a:rPr lang="en-US" dirty="0" smtClean="0"/>
              <a:t>Terminated?</a:t>
            </a:r>
            <a:endParaRPr lang="en-US" dirty="0"/>
          </a:p>
        </p:txBody>
      </p:sp>
      <p:sp>
        <p:nvSpPr>
          <p:cNvPr id="2553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416050"/>
            <a:ext cx="4008438" cy="4829175"/>
          </a:xfrm>
        </p:spPr>
        <p:txBody>
          <a:bodyPr/>
          <a:lstStyle/>
          <a:p>
            <a:r>
              <a:rPr lang="en-US" sz="2400"/>
              <a:t>User logs off</a:t>
            </a:r>
          </a:p>
          <a:p>
            <a:r>
              <a:rPr lang="en-US" sz="2400"/>
              <a:t>Normal completion</a:t>
            </a:r>
          </a:p>
          <a:p>
            <a:r>
              <a:rPr lang="en-US" sz="2400"/>
              <a:t>Batch issues </a:t>
            </a:r>
            <a:r>
              <a:rPr lang="en-US" sz="2400" i="1"/>
              <a:t>Halt</a:t>
            </a:r>
          </a:p>
          <a:p>
            <a:r>
              <a:rPr lang="en-US" sz="2400"/>
              <a:t>Time limit exceeded</a:t>
            </a:r>
          </a:p>
          <a:p>
            <a:r>
              <a:rPr lang="en-US" sz="2400"/>
              <a:t>Memory unavailable</a:t>
            </a:r>
          </a:p>
          <a:p>
            <a:r>
              <a:rPr lang="en-US" sz="2400"/>
              <a:t>Bounds violation</a:t>
            </a:r>
          </a:p>
          <a:p>
            <a:r>
              <a:rPr lang="en-US" sz="2400"/>
              <a:t>Protection error</a:t>
            </a:r>
          </a:p>
          <a:p>
            <a:pPr lvl="1"/>
            <a:r>
              <a:rPr lang="en-US" sz="2000"/>
              <a:t>example write to read-only file</a:t>
            </a:r>
          </a:p>
          <a:p>
            <a:r>
              <a:rPr lang="en-US" sz="2400"/>
              <a:t>Arithmetic error</a:t>
            </a:r>
          </a:p>
          <a:p>
            <a:r>
              <a:rPr lang="en-US" sz="2400"/>
              <a:t>Time overrun</a:t>
            </a:r>
          </a:p>
          <a:p>
            <a:pPr lvl="1"/>
            <a:r>
              <a:rPr lang="en-US" sz="2000"/>
              <a:t>event timeout</a:t>
            </a:r>
          </a:p>
        </p:txBody>
      </p:sp>
      <p:sp>
        <p:nvSpPr>
          <p:cNvPr id="25538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02175" y="1416050"/>
            <a:ext cx="4008438" cy="4795838"/>
          </a:xfrm>
        </p:spPr>
        <p:txBody>
          <a:bodyPr/>
          <a:lstStyle/>
          <a:p>
            <a:r>
              <a:rPr lang="en-US" sz="2400"/>
              <a:t>I/O failure</a:t>
            </a:r>
          </a:p>
          <a:p>
            <a:r>
              <a:rPr lang="en-US" sz="2400"/>
              <a:t>Invalid instruction</a:t>
            </a:r>
          </a:p>
          <a:p>
            <a:pPr lvl="1"/>
            <a:r>
              <a:rPr lang="en-US" sz="2000"/>
              <a:t>tried to execute data</a:t>
            </a:r>
          </a:p>
          <a:p>
            <a:r>
              <a:rPr lang="en-US" sz="2400"/>
              <a:t>Privileged instruction</a:t>
            </a:r>
          </a:p>
          <a:p>
            <a:r>
              <a:rPr lang="en-US" sz="2400"/>
              <a:t>Data misuse</a:t>
            </a:r>
          </a:p>
          <a:p>
            <a:r>
              <a:rPr lang="en-US" sz="2400"/>
              <a:t>Operating system intervention</a:t>
            </a:r>
          </a:p>
          <a:p>
            <a:pPr lvl="1"/>
            <a:r>
              <a:rPr lang="en-US" sz="2000"/>
              <a:t>such as when deadlock occurs</a:t>
            </a:r>
          </a:p>
          <a:p>
            <a:r>
              <a:rPr lang="en-US" sz="2400"/>
              <a:t>Parent terminates so child processes terminate</a:t>
            </a:r>
          </a:p>
          <a:p>
            <a:r>
              <a:rPr lang="en-US" sz="2400"/>
              <a:t>Parent request</a:t>
            </a:r>
          </a:p>
        </p:txBody>
      </p:sp>
      <p:sp>
        <p:nvSpPr>
          <p:cNvPr id="2553862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Define the term </a:t>
            </a:r>
            <a:r>
              <a:rPr lang="en-US" sz="2200" i="1" dirty="0" smtClean="0"/>
              <a:t>process</a:t>
            </a:r>
            <a:r>
              <a:rPr lang="en-US" sz="2200" dirty="0" smtClean="0"/>
              <a:t> and explain the relationship between processes and process control blocks.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Explain the concept of a process state and discuss the state transitions the processes undergo.</a:t>
            </a:r>
          </a:p>
          <a:p>
            <a:r>
              <a:rPr lang="en-US" sz="2200" dirty="0" smtClean="0"/>
              <a:t>List and describe the purpose of the data structures and data structure elements used by an OS to manage processes.</a:t>
            </a:r>
          </a:p>
          <a:p>
            <a:r>
              <a:rPr lang="en-US" sz="2200" dirty="0" smtClean="0"/>
              <a:t>Assess the requirements for process control by the OS.</a:t>
            </a:r>
          </a:p>
          <a:p>
            <a:r>
              <a:rPr lang="en-US" sz="2200" dirty="0" smtClean="0"/>
              <a:t>Understand the issues involved in the execution of OS code.</a:t>
            </a:r>
          </a:p>
          <a:p>
            <a:r>
              <a:rPr lang="en-US" sz="2200" dirty="0" smtClean="0"/>
              <a:t>Assess the key security issues that relate to operation systems.</a:t>
            </a:r>
          </a:p>
          <a:p>
            <a:r>
              <a:rPr lang="en-US" sz="2200" dirty="0" smtClean="0"/>
              <a:t>Describe the process management scheme for UNIX SVR4.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ECFF-2D1D-4A9B-9184-D3CE7AD97AC3}" type="slidenum">
              <a:rPr lang="en-US"/>
              <a:pPr/>
              <a:t>17</a:t>
            </a:fld>
            <a:endParaRPr lang="en-US"/>
          </a:p>
        </p:txBody>
      </p:sp>
      <p:sp>
        <p:nvSpPr>
          <p:cNvPr id="254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4. What is a 2-State Scheduling Model?</a:t>
            </a:r>
            <a:endParaRPr lang="en-US" sz="3200" dirty="0"/>
          </a:p>
        </p:txBody>
      </p:sp>
      <p:sp>
        <p:nvSpPr>
          <p:cNvPr id="254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411288"/>
            <a:ext cx="8356600" cy="160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Process may be in one of two states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Running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Not-running</a:t>
            </a:r>
          </a:p>
        </p:txBody>
      </p:sp>
      <p:pic>
        <p:nvPicPr>
          <p:cNvPr id="2546692" name="Picture 4" descr="Queued W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4625975"/>
            <a:ext cx="67151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6693" name="Picture 5" descr="2 State Schedu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947988"/>
            <a:ext cx="6710362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6696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2-State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6691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6B37-CBB9-4FCE-B8B8-5932960A92F6}" type="slidenum">
              <a:rPr lang="en-US"/>
              <a:pPr/>
              <a:t>18</a:t>
            </a:fld>
            <a:endParaRPr lang="en-US"/>
          </a:p>
        </p:txBody>
      </p:sp>
      <p:sp>
        <p:nvSpPr>
          <p:cNvPr id="255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Two-state Model Problems</a:t>
            </a:r>
          </a:p>
        </p:txBody>
      </p:sp>
      <p:sp>
        <p:nvSpPr>
          <p:cNvPr id="255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416050"/>
            <a:ext cx="8164513" cy="4829175"/>
          </a:xfrm>
        </p:spPr>
        <p:txBody>
          <a:bodyPr/>
          <a:lstStyle/>
          <a:p>
            <a:r>
              <a:rPr lang="en-US" sz="2800" dirty="0" smtClean="0"/>
              <a:t>What does not-running mean?</a:t>
            </a:r>
            <a:endParaRPr lang="en-US" sz="2800" dirty="0"/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eady </a:t>
            </a:r>
            <a:r>
              <a:rPr lang="en-US" sz="2400" dirty="0"/>
              <a:t>to </a:t>
            </a:r>
            <a:r>
              <a:rPr lang="en-US" sz="2400" dirty="0" smtClean="0"/>
              <a:t>execute?</a:t>
            </a:r>
          </a:p>
          <a:p>
            <a:pPr lvl="1"/>
            <a:r>
              <a:rPr lang="en-US" sz="2400" dirty="0" smtClean="0"/>
              <a:t>Blocked?</a:t>
            </a:r>
          </a:p>
          <a:p>
            <a:pPr lvl="1"/>
            <a:r>
              <a:rPr lang="en-US" sz="2400" dirty="0" smtClean="0"/>
              <a:t>Suspended?</a:t>
            </a:r>
          </a:p>
          <a:p>
            <a:pPr lvl="1"/>
            <a:r>
              <a:rPr lang="en-US" sz="2400" dirty="0" smtClean="0"/>
              <a:t>Terminated?</a:t>
            </a:r>
          </a:p>
          <a:p>
            <a:pPr lvl="1"/>
            <a:r>
              <a:rPr lang="en-US" sz="2400" dirty="0" smtClean="0"/>
              <a:t>Priority?</a:t>
            </a:r>
            <a:endParaRPr lang="en-US" sz="2400" dirty="0"/>
          </a:p>
          <a:p>
            <a:r>
              <a:rPr lang="en-US" sz="2800" dirty="0" smtClean="0"/>
              <a:t>Scheduler/dispatcher </a:t>
            </a:r>
            <a:r>
              <a:rPr lang="en-US" sz="2800" dirty="0"/>
              <a:t>cannot just select the process that has been in the queue the </a:t>
            </a:r>
            <a:r>
              <a:rPr lang="en-US" sz="2800" dirty="0" smtClean="0"/>
              <a:t>longest.</a:t>
            </a:r>
          </a:p>
          <a:p>
            <a:r>
              <a:rPr lang="en-US" sz="2800" dirty="0" smtClean="0"/>
              <a:t>Challenge to make overall system as “efficient” and “fair” as possible.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554884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2-State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5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5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5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5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5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488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B0D7-C9B1-4D81-A2E1-EE97B0A40AC8}" type="slidenum">
              <a:rPr lang="en-US"/>
              <a:pPr/>
              <a:t>19</a:t>
            </a:fld>
            <a:endParaRPr lang="en-US"/>
          </a:p>
        </p:txBody>
      </p:sp>
      <p:sp>
        <p:nvSpPr>
          <p:cNvPr id="255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/>
              <a:t>What is a </a:t>
            </a:r>
            <a:r>
              <a:rPr lang="en-US" sz="3200" dirty="0" smtClean="0"/>
              <a:t>5-State </a:t>
            </a:r>
            <a:r>
              <a:rPr lang="en-US" sz="3200" dirty="0"/>
              <a:t>Scheduling </a:t>
            </a:r>
            <a:r>
              <a:rPr lang="en-US" sz="3200" dirty="0" smtClean="0"/>
              <a:t>Model?</a:t>
            </a:r>
            <a:endParaRPr lang="en-US" sz="3200" dirty="0"/>
          </a:p>
        </p:txBody>
      </p:sp>
      <p:graphicFrame>
        <p:nvGraphicFramePr>
          <p:cNvPr id="2555907" name="Object 3"/>
          <p:cNvGraphicFramePr>
            <a:graphicFrameLocks noChangeAspect="1"/>
          </p:cNvGraphicFramePr>
          <p:nvPr/>
        </p:nvGraphicFramePr>
        <p:xfrm>
          <a:off x="881063" y="1409700"/>
          <a:ext cx="7396162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946" name="Bitmap Image" r:id="rId3" imgW="8449854" imgH="2734057" progId="Paint.Picture">
                  <p:embed/>
                </p:oleObj>
              </mc:Choice>
              <mc:Fallback>
                <p:oleObj name="Bitmap Image" r:id="rId3" imgW="8449854" imgH="27340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409700"/>
                        <a:ext cx="7396162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55908" name="Picture 4" descr="2 Queu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4079875"/>
            <a:ext cx="7418387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5910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5-State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BYU CS 345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Chapter 3 - Processes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345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81093"/>
              </p:ext>
            </p:extLst>
          </p:nvPr>
        </p:nvGraphicFramePr>
        <p:xfrm>
          <a:off x="696181" y="1625600"/>
          <a:ext cx="7851913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383"/>
                <a:gridCol w="576469"/>
                <a:gridCol w="227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Stalling’s 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 Computer System Overview</a:t>
                      </a:r>
                    </a:p>
                    <a:p>
                      <a:r>
                        <a:rPr lang="en-US" dirty="0" smtClean="0"/>
                        <a:t>2: Operating System Overview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P1:</a:t>
                      </a:r>
                      <a:r>
                        <a:rPr lang="en-US" baseline="0" dirty="0" smtClean="0"/>
                        <a:t> Shell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3: Process Description and Control</a:t>
                      </a:r>
                    </a:p>
                    <a:p>
                      <a:r>
                        <a:rPr lang="en-US" dirty="0" smtClean="0"/>
                        <a:t>4: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P2: Tasking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5: Concurrency: ME and Synchronization</a:t>
                      </a:r>
                    </a:p>
                    <a:p>
                      <a:r>
                        <a:rPr lang="en-US" dirty="0" smtClean="0"/>
                        <a:t>6: Concurrency: Deadlock and Starvation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P3: Jurassic 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7: Memory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8: 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P4: Virtual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 Uniprocessor Scheduling</a:t>
                      </a:r>
                    </a:p>
                    <a:p>
                      <a:r>
                        <a:rPr lang="en-US" dirty="0" smtClean="0"/>
                        <a:t>10:</a:t>
                      </a:r>
                      <a:r>
                        <a:rPr lang="en-US" baseline="0" dirty="0" smtClean="0"/>
                        <a:t> Multiprocessor and Real-Time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P5: Scheduling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11: I/O Management and Disk Scheduling</a:t>
                      </a:r>
                    </a:p>
                    <a:p>
                      <a:r>
                        <a:rPr lang="en-US" dirty="0" smtClean="0"/>
                        <a:t>12: File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P6: FAT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148330" y="2589323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B0E6-CFB2-4D6A-99FF-AD7AD38A2BBF}" type="slidenum">
              <a:rPr lang="en-US"/>
              <a:pPr/>
              <a:t>20</a:t>
            </a:fld>
            <a:endParaRPr lang="en-US"/>
          </a:p>
        </p:txBody>
      </p:sp>
      <p:sp>
        <p:nvSpPr>
          <p:cNvPr id="255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304800"/>
            <a:ext cx="7161213" cy="723900"/>
          </a:xfrm>
        </p:spPr>
        <p:txBody>
          <a:bodyPr/>
          <a:lstStyle/>
          <a:p>
            <a:r>
              <a:rPr lang="en-US"/>
              <a:t>Five-state Model Transitions</a:t>
            </a:r>
          </a:p>
        </p:txBody>
      </p:sp>
      <p:graphicFrame>
        <p:nvGraphicFramePr>
          <p:cNvPr id="2556932" name="Object 4"/>
          <p:cNvGraphicFramePr>
            <a:graphicFrameLocks noChangeAspect="1"/>
          </p:cNvGraphicFramePr>
          <p:nvPr/>
        </p:nvGraphicFramePr>
        <p:xfrm>
          <a:off x="5381625" y="1262063"/>
          <a:ext cx="36512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970" name="Bitmap Image" r:id="rId3" imgW="8449854" imgH="2734057" progId="Paint.Picture">
                  <p:embed/>
                </p:oleObj>
              </mc:Choice>
              <mc:Fallback>
                <p:oleObj name="Bitmap Image" r:id="rId3" imgW="8449854" imgH="27340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1262063"/>
                        <a:ext cx="3651250" cy="182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6934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5-State Model</a:t>
            </a:r>
          </a:p>
        </p:txBody>
      </p:sp>
      <p:sp>
        <p:nvSpPr>
          <p:cNvPr id="255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446213"/>
            <a:ext cx="8555038" cy="4897437"/>
          </a:xfrm>
        </p:spPr>
        <p:txBody>
          <a:bodyPr/>
          <a:lstStyle/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Null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New:</a:t>
            </a:r>
            <a:r>
              <a:rPr lang="en-US" sz="2400" dirty="0"/>
              <a:t> Process is created</a:t>
            </a:r>
          </a:p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New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Ready:</a:t>
            </a:r>
            <a:r>
              <a:rPr lang="en-US" sz="2400" dirty="0"/>
              <a:t> O.S. is ready to</a:t>
            </a:r>
          </a:p>
          <a:p>
            <a:pPr marL="396875" lvl="1" indent="-282575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/>
              <a:t>	handle another process</a:t>
            </a:r>
          </a:p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Ready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Running:</a:t>
            </a:r>
            <a:r>
              <a:rPr lang="en-US" sz="2400" dirty="0"/>
              <a:t> Select another</a:t>
            </a:r>
          </a:p>
          <a:p>
            <a:pPr marL="396875" lvl="1" indent="-282575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/>
              <a:t>	process to run</a:t>
            </a:r>
          </a:p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Running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Exit:</a:t>
            </a:r>
            <a:r>
              <a:rPr lang="en-US" sz="2400" dirty="0"/>
              <a:t> Process has terminated</a:t>
            </a:r>
          </a:p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Running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Ready:</a:t>
            </a:r>
            <a:r>
              <a:rPr lang="en-US" sz="2400" dirty="0"/>
              <a:t> End of time slice or higher-priority process is ready</a:t>
            </a:r>
          </a:p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Running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Blocked:</a:t>
            </a:r>
            <a:r>
              <a:rPr lang="en-US" sz="2400" dirty="0"/>
              <a:t> Process is waiting for an event</a:t>
            </a:r>
          </a:p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Blocked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Ready:</a:t>
            </a:r>
            <a:r>
              <a:rPr lang="en-US" sz="2400" dirty="0"/>
              <a:t> The event a process is waiting for has occurred, can continue</a:t>
            </a:r>
          </a:p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Ready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Exit:</a:t>
            </a:r>
            <a:r>
              <a:rPr lang="en-US" sz="2400" dirty="0"/>
              <a:t> Process terminated by O.S. or parent</a:t>
            </a:r>
          </a:p>
          <a:p>
            <a:pPr marL="396875" lvl="1" indent="-282575">
              <a:lnSpc>
                <a:spcPct val="90000"/>
              </a:lnSpc>
            </a:pPr>
            <a:r>
              <a:rPr lang="en-US" sz="2400" b="1" dirty="0"/>
              <a:t>Blocked </a:t>
            </a:r>
            <a:r>
              <a:rPr lang="en-US" sz="2400" b="1" dirty="0">
                <a:latin typeface="Symbol" pitchFamily="18" charset="2"/>
              </a:rPr>
              <a:t>®</a:t>
            </a:r>
            <a:r>
              <a:rPr lang="en-US" sz="2400" b="1" dirty="0"/>
              <a:t> Exit:</a:t>
            </a:r>
            <a:r>
              <a:rPr lang="en-US" sz="2400" dirty="0"/>
              <a:t> Same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5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5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5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5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5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5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6931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8446-CED5-408B-9612-A0D29172F99B}" type="slidenum">
              <a:rPr lang="en-US"/>
              <a:pPr/>
              <a:t>21</a:t>
            </a:fld>
            <a:endParaRPr lang="en-US"/>
          </a:p>
        </p:txBody>
      </p:sp>
      <p:sp>
        <p:nvSpPr>
          <p:cNvPr id="255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Blocked Queues</a:t>
            </a:r>
          </a:p>
        </p:txBody>
      </p:sp>
      <p:pic>
        <p:nvPicPr>
          <p:cNvPr id="2557955" name="Picture 3" descr="Blocked Que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389063"/>
            <a:ext cx="6465888" cy="491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7957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5-State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723250" y="3669455"/>
            <a:ext cx="2401743" cy="2055066"/>
            <a:chOff x="3723250" y="3669455"/>
            <a:chExt cx="2401743" cy="2055066"/>
          </a:xfrm>
        </p:grpSpPr>
        <p:cxnSp>
          <p:nvCxnSpPr>
            <p:cNvPr id="29" name="Straight Arrow Connector 28"/>
            <p:cNvCxnSpPr>
              <a:endCxn id="27" idx="7"/>
            </p:cNvCxnSpPr>
            <p:nvPr/>
          </p:nvCxnSpPr>
          <p:spPr bwMode="auto">
            <a:xfrm flipH="1">
              <a:off x="5252628" y="3669455"/>
              <a:ext cx="657372" cy="133105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3731068" y="3799323"/>
              <a:ext cx="640907" cy="112693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25"/>
            <p:cNvGrpSpPr/>
            <p:nvPr/>
          </p:nvGrpSpPr>
          <p:grpSpPr>
            <a:xfrm>
              <a:off x="3996605" y="4876284"/>
              <a:ext cx="1556470" cy="848237"/>
              <a:chOff x="466725" y="4062873"/>
              <a:chExt cx="985558" cy="504177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466725" y="4062873"/>
                <a:ext cx="931769" cy="504177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3449" y="4114043"/>
                <a:ext cx="978834" cy="42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Blocked</a:t>
                </a:r>
              </a:p>
              <a:p>
                <a:pPr algn="ctr"/>
                <a:r>
                  <a:rPr lang="en-US" sz="2000" b="1" dirty="0" smtClean="0"/>
                  <a:t>Queues</a:t>
                </a:r>
                <a:endParaRPr lang="en-US" sz="2000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 rot="17779538">
              <a:off x="5085967" y="4225816"/>
              <a:ext cx="1554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semWait()</a:t>
              </a:r>
            </a:p>
            <a:p>
              <a:pPr algn="ctr"/>
              <a:r>
                <a:rPr lang="en-US" sz="1400" b="1" dirty="0" smtClean="0"/>
                <a:t>semTryLock()</a:t>
              </a:r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 rot="3540780">
              <a:off x="3208503" y="4326518"/>
              <a:ext cx="1337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semSignal()</a:t>
              </a:r>
              <a:endParaRPr lang="en-US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5-State Scheduler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D35-EB8B-43E5-BF36-CDBB75D609C7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>
            <a:endCxn id="18" idx="2"/>
          </p:cNvCxnSpPr>
          <p:nvPr/>
        </p:nvCxnSpPr>
        <p:spPr bwMode="auto">
          <a:xfrm flipV="1">
            <a:off x="1484580" y="3469663"/>
            <a:ext cx="1277670" cy="77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6664574" y="3477452"/>
            <a:ext cx="92330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4173566" y="3344485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173566" y="3631355"/>
            <a:ext cx="117314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484580" y="3060276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createTask()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25180" y="2944787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</a:t>
            </a:r>
            <a:r>
              <a:rPr lang="en-US" sz="1400" b="1" dirty="0" smtClean="0"/>
              <a:t>ispatch()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05863" y="3675408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swapTask()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37696" y="3060276"/>
            <a:ext cx="14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killTask()</a:t>
            </a:r>
            <a:endParaRPr lang="en-US" sz="1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8154" y="3155582"/>
            <a:ext cx="985558" cy="643741"/>
            <a:chOff x="466725" y="3968600"/>
            <a:chExt cx="985558" cy="643741"/>
          </a:xfrm>
        </p:grpSpPr>
        <p:sp>
          <p:nvSpPr>
            <p:cNvPr id="15" name="Oval 14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New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52858" y="3088901"/>
            <a:ext cx="1526619" cy="761523"/>
            <a:chOff x="460703" y="3968600"/>
            <a:chExt cx="978834" cy="545743"/>
          </a:xfrm>
        </p:grpSpPr>
        <p:sp>
          <p:nvSpPr>
            <p:cNvPr id="18" name="Oval 17"/>
            <p:cNvSpPr/>
            <p:nvPr/>
          </p:nvSpPr>
          <p:spPr bwMode="auto">
            <a:xfrm>
              <a:off x="466725" y="3968600"/>
              <a:ext cx="931769" cy="545743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0703" y="3995742"/>
              <a:ext cx="978834" cy="507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Ready</a:t>
              </a:r>
            </a:p>
            <a:p>
              <a:pPr algn="ctr"/>
              <a:r>
                <a:rPr lang="en-US" sz="2000" b="1" dirty="0" smtClean="0"/>
                <a:t>Queue</a:t>
              </a:r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69722" y="3155582"/>
            <a:ext cx="1367958" cy="643741"/>
            <a:chOff x="466725" y="3968600"/>
            <a:chExt cx="1367958" cy="643741"/>
          </a:xfrm>
        </p:grpSpPr>
        <p:sp>
          <p:nvSpPr>
            <p:cNvPr id="21" name="Oval 20"/>
            <p:cNvSpPr/>
            <p:nvPr/>
          </p:nvSpPr>
          <p:spPr bwMode="auto">
            <a:xfrm>
              <a:off x="466725" y="3968600"/>
              <a:ext cx="1367958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083" y="4090415"/>
              <a:ext cx="1267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Running</a:t>
              </a:r>
              <a:endParaRPr lang="en-US" sz="2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54258" y="3155582"/>
            <a:ext cx="985558" cy="643741"/>
            <a:chOff x="466725" y="3968600"/>
            <a:chExt cx="985558" cy="643741"/>
          </a:xfrm>
        </p:grpSpPr>
        <p:sp>
          <p:nvSpPr>
            <p:cNvPr id="24" name="Oval 23"/>
            <p:cNvSpPr/>
            <p:nvPr/>
          </p:nvSpPr>
          <p:spPr bwMode="auto">
            <a:xfrm>
              <a:off x="466725" y="3968600"/>
              <a:ext cx="931769" cy="643741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449" y="4090415"/>
              <a:ext cx="97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Exit</a:t>
              </a:r>
              <a:endParaRPr lang="en-US" sz="20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86535" y="1371600"/>
            <a:ext cx="573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           swapTask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SEM_WAIT(s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semWait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SEM_SIGNAL(s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semSignal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SEM_TRYLOCK(s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semTryLock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+mn-lt"/>
              </a:rPr>
              <a:t>P2 - Tasking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2FE6-E153-409E-9F89-475E532007F6}" type="slidenum">
              <a:rPr lang="en-US"/>
              <a:pPr/>
              <a:t>23</a:t>
            </a:fld>
            <a:endParaRPr lang="en-US"/>
          </a:p>
        </p:txBody>
      </p:sp>
      <p:sp>
        <p:nvSpPr>
          <p:cNvPr id="255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What is a Suspended Process?</a:t>
            </a:r>
            <a:endParaRPr lang="en-US" dirty="0"/>
          </a:p>
        </p:txBody>
      </p:sp>
      <p:sp>
        <p:nvSpPr>
          <p:cNvPr id="255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5100"/>
            <a:ext cx="8164513" cy="4773613"/>
          </a:xfrm>
        </p:spPr>
        <p:txBody>
          <a:bodyPr/>
          <a:lstStyle/>
          <a:p>
            <a:r>
              <a:rPr lang="en-US" sz="2800"/>
              <a:t>Processor is faster than I/O so all processes could be waiting for I/O</a:t>
            </a:r>
          </a:p>
          <a:p>
            <a:r>
              <a:rPr lang="en-US" sz="2800"/>
              <a:t>Swap these processes to disk to free up more memory</a:t>
            </a:r>
          </a:p>
          <a:p>
            <a:r>
              <a:rPr lang="en-US" sz="2800"/>
              <a:t>Blocked state becomes suspended state when swapped to disk</a:t>
            </a:r>
          </a:p>
          <a:p>
            <a:r>
              <a:rPr lang="en-US" sz="2800"/>
              <a:t>Two new states</a:t>
            </a:r>
          </a:p>
          <a:p>
            <a:pPr lvl="1"/>
            <a:r>
              <a:rPr lang="en-US" sz="2400"/>
              <a:t>Blocked, suspend</a:t>
            </a:r>
          </a:p>
          <a:p>
            <a:pPr lvl="1"/>
            <a:r>
              <a:rPr lang="en-US" sz="2400"/>
              <a:t>Ready, suspend</a:t>
            </a:r>
          </a:p>
        </p:txBody>
      </p:sp>
      <p:sp>
        <p:nvSpPr>
          <p:cNvPr id="2558981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Suspended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5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5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897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7AA-E462-4A9E-816C-8DDAD2F4AA82}" type="slidenum">
              <a:rPr lang="en-US"/>
              <a:pPr/>
              <a:t>24</a:t>
            </a:fld>
            <a:endParaRPr lang="en-US"/>
          </a:p>
        </p:txBody>
      </p:sp>
      <p:sp>
        <p:nvSpPr>
          <p:cNvPr id="256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Suspended State Scheduling</a:t>
            </a:r>
          </a:p>
        </p:txBody>
      </p:sp>
      <p:pic>
        <p:nvPicPr>
          <p:cNvPr id="2560003" name="Picture 3" descr="2 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87525"/>
            <a:ext cx="4503737" cy="191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004" name="Picture 4" descr="5 St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3157538"/>
            <a:ext cx="5213350" cy="31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005" name="Rectangle 5"/>
          <p:cNvSpPr>
            <a:spLocks noChangeArrowheads="1"/>
          </p:cNvSpPr>
          <p:nvPr/>
        </p:nvSpPr>
        <p:spPr bwMode="auto">
          <a:xfrm>
            <a:off x="5221288" y="1782763"/>
            <a:ext cx="302577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b="1" i="1">
                <a:solidFill>
                  <a:schemeClr val="tx2"/>
                </a:solidFill>
                <a:latin typeface="Arial" charset="0"/>
              </a:rPr>
              <a:t>One Suspend State</a:t>
            </a:r>
          </a:p>
        </p:txBody>
      </p:sp>
      <p:sp>
        <p:nvSpPr>
          <p:cNvPr id="2560006" name="Rectangle 6"/>
          <p:cNvSpPr>
            <a:spLocks noChangeArrowheads="1"/>
          </p:cNvSpPr>
          <p:nvPr/>
        </p:nvSpPr>
        <p:spPr bwMode="auto">
          <a:xfrm>
            <a:off x="609600" y="4306888"/>
            <a:ext cx="302577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b="1" i="1">
                <a:solidFill>
                  <a:schemeClr val="tx2"/>
                </a:solidFill>
                <a:latin typeface="Arial" charset="0"/>
              </a:rPr>
              <a:t>Two Suspend State</a:t>
            </a:r>
          </a:p>
        </p:txBody>
      </p:sp>
      <p:sp>
        <p:nvSpPr>
          <p:cNvPr id="2560008" name="Text Box 8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Suspended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298-FC02-45B2-8511-D32E0D7DEAAF}" type="slidenum">
              <a:rPr lang="en-US"/>
              <a:pPr/>
              <a:t>25</a:t>
            </a:fld>
            <a:endParaRPr lang="en-US"/>
          </a:p>
        </p:txBody>
      </p:sp>
      <p:sp>
        <p:nvSpPr>
          <p:cNvPr id="256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Process Suspension</a:t>
            </a:r>
          </a:p>
        </p:txBody>
      </p:sp>
      <p:sp>
        <p:nvSpPr>
          <p:cNvPr id="256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343025"/>
            <a:ext cx="8356600" cy="5035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Swapping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OS needs to release sufficient main memory to bring in a process that is ready to execute</a:t>
            </a:r>
          </a:p>
          <a:p>
            <a:pPr>
              <a:lnSpc>
                <a:spcPct val="90000"/>
              </a:lnSpc>
            </a:pPr>
            <a:r>
              <a:rPr lang="en-US" sz="2400"/>
              <a:t>Other OS reason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OS may suspend a background or utility process or a process that is suspected of causing a problem</a:t>
            </a:r>
          </a:p>
          <a:p>
            <a:pPr>
              <a:lnSpc>
                <a:spcPct val="90000"/>
              </a:lnSpc>
            </a:pPr>
            <a:r>
              <a:rPr lang="en-US" sz="2400"/>
              <a:t>Interactive user request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user may wish to suspend execution of a program for purposes of debugging or in connection with the use of a resource</a:t>
            </a:r>
          </a:p>
          <a:p>
            <a:pPr>
              <a:lnSpc>
                <a:spcPct val="90000"/>
              </a:lnSpc>
            </a:pPr>
            <a:r>
              <a:rPr lang="en-US" sz="2400"/>
              <a:t>Timing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process may be executed periodically and may be suspended while waiting for the next time interval</a:t>
            </a:r>
          </a:p>
          <a:p>
            <a:pPr>
              <a:lnSpc>
                <a:spcPct val="90000"/>
              </a:lnSpc>
            </a:pPr>
            <a:r>
              <a:rPr lang="en-US" sz="2400"/>
              <a:t>Parent process request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parent process may wish to suspend execution of a descendent to examine or modify the suspended process</a:t>
            </a:r>
          </a:p>
        </p:txBody>
      </p:sp>
      <p:sp>
        <p:nvSpPr>
          <p:cNvPr id="2561029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Suspended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Define the term </a:t>
            </a:r>
            <a:r>
              <a:rPr lang="en-US" sz="2200" i="1" dirty="0" smtClean="0"/>
              <a:t>process</a:t>
            </a:r>
            <a:r>
              <a:rPr lang="en-US" sz="2200" dirty="0" smtClean="0"/>
              <a:t> and explain the relationship between processes and process control blocks.</a:t>
            </a:r>
          </a:p>
          <a:p>
            <a:r>
              <a:rPr lang="en-US" sz="2200" dirty="0" smtClean="0"/>
              <a:t>Explain the concept of a process state and discuss the state transitions the processes undergo.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List and describe the purpose of the data structures and data structure elements used by an OS to manage processes.</a:t>
            </a:r>
          </a:p>
          <a:p>
            <a:r>
              <a:rPr lang="en-US" sz="2200" dirty="0" smtClean="0"/>
              <a:t>Assess the requirements for process control by the OS.</a:t>
            </a:r>
          </a:p>
          <a:p>
            <a:r>
              <a:rPr lang="en-US" sz="2200" dirty="0" smtClean="0"/>
              <a:t>Understand the issues involved in the execution of OS code.</a:t>
            </a:r>
          </a:p>
          <a:p>
            <a:r>
              <a:rPr lang="en-US" sz="2200" dirty="0" smtClean="0"/>
              <a:t>Assess the key security issues that relate to operation systems.</a:t>
            </a:r>
          </a:p>
          <a:p>
            <a:r>
              <a:rPr lang="en-US" sz="2200" dirty="0" smtClean="0"/>
              <a:t>Describe the process management scheme for UNIX SVR4.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C691-68B1-4A9F-B8A3-5646DF0E1A57}" type="slidenum">
              <a:rPr lang="en-US"/>
              <a:pPr/>
              <a:t>27</a:t>
            </a:fld>
            <a:endParaRPr lang="en-US"/>
          </a:p>
        </p:txBody>
      </p:sp>
      <p:sp>
        <p:nvSpPr>
          <p:cNvPr id="256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7. Operating </a:t>
            </a:r>
            <a:r>
              <a:rPr lang="en-US" sz="3200" dirty="0"/>
              <a:t>System Control Tables</a:t>
            </a:r>
          </a:p>
        </p:txBody>
      </p:sp>
      <p:pic>
        <p:nvPicPr>
          <p:cNvPr id="2562051" name="Picture 3" descr="Process 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182688"/>
            <a:ext cx="7188200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053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Control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B0DF-819B-4E4D-A720-FD875099748D}" type="slidenum">
              <a:rPr lang="en-US"/>
              <a:pPr/>
              <a:t>28</a:t>
            </a:fld>
            <a:endParaRPr lang="en-US"/>
          </a:p>
        </p:txBody>
      </p:sp>
      <p:sp>
        <p:nvSpPr>
          <p:cNvPr id="256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Tables</a:t>
            </a:r>
          </a:p>
        </p:txBody>
      </p:sp>
      <p:sp>
        <p:nvSpPr>
          <p:cNvPr id="256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20813"/>
            <a:ext cx="8356600" cy="4835525"/>
          </a:xfrm>
        </p:spPr>
        <p:txBody>
          <a:bodyPr/>
          <a:lstStyle/>
          <a:p>
            <a:r>
              <a:rPr lang="en-US" sz="2800"/>
              <a:t>Memory Tables</a:t>
            </a:r>
          </a:p>
          <a:p>
            <a:pPr lvl="1"/>
            <a:r>
              <a:rPr lang="en-US" sz="2400"/>
              <a:t>Allocation of main memory to processes</a:t>
            </a:r>
          </a:p>
          <a:p>
            <a:pPr lvl="1"/>
            <a:r>
              <a:rPr lang="en-US" sz="2400"/>
              <a:t>Allocation of secondary memory to processes</a:t>
            </a:r>
          </a:p>
          <a:p>
            <a:pPr lvl="1"/>
            <a:r>
              <a:rPr lang="en-US" sz="2400"/>
              <a:t>Protection attributes for access to shared memory regions</a:t>
            </a:r>
          </a:p>
          <a:p>
            <a:pPr lvl="1"/>
            <a:r>
              <a:rPr lang="en-US" sz="2400"/>
              <a:t>Information needed to manage virtual memory</a:t>
            </a:r>
          </a:p>
          <a:p>
            <a:r>
              <a:rPr lang="en-US" sz="2800"/>
              <a:t>I/O device is available or assigned</a:t>
            </a:r>
          </a:p>
          <a:p>
            <a:pPr lvl="1"/>
            <a:r>
              <a:rPr lang="en-US" sz="2400"/>
              <a:t>Status of I/O operation</a:t>
            </a:r>
          </a:p>
          <a:p>
            <a:pPr lvl="1"/>
            <a:r>
              <a:rPr lang="en-US" sz="2400"/>
              <a:t>Location in main memory being used as the source or destination of the I/O transfer</a:t>
            </a:r>
          </a:p>
        </p:txBody>
      </p:sp>
      <p:sp>
        <p:nvSpPr>
          <p:cNvPr id="2563077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Control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D95A-121D-4A75-86FD-32A6E88E8661}" type="slidenum">
              <a:rPr lang="en-US"/>
              <a:pPr/>
              <a:t>29</a:t>
            </a:fld>
            <a:endParaRPr lang="en-US"/>
          </a:p>
        </p:txBody>
      </p:sp>
      <p:sp>
        <p:nvSpPr>
          <p:cNvPr id="256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Tables</a:t>
            </a:r>
            <a:endParaRPr lang="en-US" sz="2000"/>
          </a:p>
        </p:txBody>
      </p:sp>
      <p:sp>
        <p:nvSpPr>
          <p:cNvPr id="256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22400"/>
            <a:ext cx="8356600" cy="4891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File Tables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Existence of files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Location on secondary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Status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Usually maintained by a file management system</a:t>
            </a:r>
          </a:p>
          <a:p>
            <a:pPr>
              <a:lnSpc>
                <a:spcPct val="90000"/>
              </a:lnSpc>
            </a:pPr>
            <a:r>
              <a:rPr lang="en-US" sz="2800"/>
              <a:t>Process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Process ID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Process state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Location in memory</a:t>
            </a:r>
          </a:p>
        </p:txBody>
      </p:sp>
      <p:sp>
        <p:nvSpPr>
          <p:cNvPr id="2564101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Control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Define the term </a:t>
            </a:r>
            <a:r>
              <a:rPr lang="en-US" sz="2200" b="1" i="1" dirty="0" smtClean="0">
                <a:solidFill>
                  <a:srgbClr val="FF0000"/>
                </a:solidFill>
              </a:rPr>
              <a:t>process</a:t>
            </a:r>
            <a:r>
              <a:rPr lang="en-US" sz="2200" b="1" dirty="0" smtClean="0">
                <a:solidFill>
                  <a:srgbClr val="FF0000"/>
                </a:solidFill>
              </a:rPr>
              <a:t> and explain the relationship between processes and process control blocks.</a:t>
            </a:r>
          </a:p>
          <a:p>
            <a:r>
              <a:rPr lang="en-US" sz="2200" dirty="0" smtClean="0"/>
              <a:t>Explain the concept of a process state and discuss the state transitions the processes undergo.</a:t>
            </a:r>
          </a:p>
          <a:p>
            <a:r>
              <a:rPr lang="en-US" sz="2200" dirty="0" smtClean="0"/>
              <a:t>List and describe the purpose of the data structures and data structure elements used by an OS to manage processes.</a:t>
            </a:r>
          </a:p>
          <a:p>
            <a:r>
              <a:rPr lang="en-US" sz="2200" dirty="0" smtClean="0"/>
              <a:t>Assess the requirements for process control by the OS.</a:t>
            </a:r>
          </a:p>
          <a:p>
            <a:r>
              <a:rPr lang="en-US" sz="2200" dirty="0" smtClean="0"/>
              <a:t>Understand the issues involved in the execution of OS code.</a:t>
            </a:r>
          </a:p>
          <a:p>
            <a:r>
              <a:rPr lang="en-US" sz="2200" dirty="0" smtClean="0"/>
              <a:t>Assess the key security issues that relate to operation systems.</a:t>
            </a:r>
          </a:p>
          <a:p>
            <a:r>
              <a:rPr lang="en-US" sz="2200" dirty="0" smtClean="0"/>
              <a:t>Describe the process management scheme for UNIX SVR4.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381C-4F1D-48E6-A868-C063F43D71E3}" type="slidenum">
              <a:rPr lang="en-US"/>
              <a:pPr/>
              <a:t>30</a:t>
            </a:fld>
            <a:endParaRPr lang="en-US"/>
          </a:p>
        </p:txBody>
      </p:sp>
      <p:sp>
        <p:nvSpPr>
          <p:cNvPr id="256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Location</a:t>
            </a:r>
          </a:p>
        </p:txBody>
      </p:sp>
      <p:sp>
        <p:nvSpPr>
          <p:cNvPr id="256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4708525"/>
          </a:xfrm>
        </p:spPr>
        <p:txBody>
          <a:bodyPr/>
          <a:lstStyle/>
          <a:p>
            <a:r>
              <a:rPr lang="en-US" sz="2800"/>
              <a:t>Process includes set of programs to be executed</a:t>
            </a:r>
          </a:p>
          <a:p>
            <a:pPr lvl="1"/>
            <a:r>
              <a:rPr lang="en-US" sz="2400"/>
              <a:t>Data locations for local and global variables</a:t>
            </a:r>
          </a:p>
          <a:p>
            <a:pPr lvl="1"/>
            <a:r>
              <a:rPr lang="en-US" sz="2400"/>
              <a:t>Any defined constants</a:t>
            </a:r>
          </a:p>
          <a:p>
            <a:pPr lvl="1"/>
            <a:r>
              <a:rPr lang="en-US" sz="2400"/>
              <a:t>Stack</a:t>
            </a:r>
          </a:p>
          <a:p>
            <a:r>
              <a:rPr lang="en-US" sz="2800"/>
              <a:t>Process Control Block (PCB)</a:t>
            </a:r>
          </a:p>
          <a:p>
            <a:pPr lvl="1"/>
            <a:r>
              <a:rPr lang="en-US" sz="2400"/>
              <a:t>Collection of attributes</a:t>
            </a:r>
          </a:p>
          <a:p>
            <a:r>
              <a:rPr lang="en-US" sz="2800"/>
              <a:t>Process image</a:t>
            </a:r>
          </a:p>
          <a:p>
            <a:pPr lvl="1"/>
            <a:r>
              <a:rPr lang="en-US" sz="2400"/>
              <a:t>Collection of program, data, stack, and attributes</a:t>
            </a:r>
          </a:p>
        </p:txBody>
      </p:sp>
      <p:sp>
        <p:nvSpPr>
          <p:cNvPr id="2565125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Control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3 -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13BC-7A75-4272-B53B-E1D703A960B8}" type="slidenum">
              <a:rPr lang="en-US"/>
              <a:pPr/>
              <a:t>31</a:t>
            </a:fld>
            <a:endParaRPr lang="en-US"/>
          </a:p>
        </p:txBody>
      </p:sp>
      <p:sp>
        <p:nvSpPr>
          <p:cNvPr id="266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Control Block (</a:t>
            </a:r>
            <a:r>
              <a:rPr lang="en-US" dirty="0" err="1" smtClean="0"/>
              <a:t>tcb</a:t>
            </a:r>
            <a:r>
              <a:rPr lang="en-US" dirty="0" smtClean="0"/>
              <a:t>)</a:t>
            </a:r>
            <a:endParaRPr 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67830" y="101600"/>
            <a:ext cx="354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+mn-lt"/>
              </a:rPr>
              <a:t>P2 - Tasking</a:t>
            </a:r>
            <a:endParaRPr lang="en-US" sz="18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754" y="1488783"/>
            <a:ext cx="790082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task control block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control block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name;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name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(*task)(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**);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address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state;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state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priority;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priority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argument count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argument pointers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(P1)</a:t>
            </a:r>
          </a:p>
          <a:p>
            <a:pPr>
              <a:tabLst>
                <a:tab pos="461963" algn="l"/>
                <a:tab pos="4119563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signal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task signals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sigContHandler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mySIGCONT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 (P1)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sigIntHandler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 (P1)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sigKillHandler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mySIGKILL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 (P1)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da-D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(*sigTermHandler)(void);	// task mySIGTERM </a:t>
            </a:r>
            <a:r>
              <a:rPr lang="da-D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(P1)</a:t>
            </a:r>
            <a:endParaRPr lang="da-DK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sigTstpHandler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)(void);	// task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mySIGTSTP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handler (P1)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TID parent;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parent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RPT;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root page table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(P4)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directory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(P6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Semaphore *event;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task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 (P2)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void* stack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task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(P2)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jmp_buf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context;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context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(P2)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  <a:tab pos="41195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TCB;</a:t>
            </a:r>
          </a:p>
        </p:txBody>
      </p:sp>
    </p:spTree>
    <p:extLst>
      <p:ext uri="{BB962C8B-B14F-4D97-AF65-F5344CB8AC3E}">
        <p14:creationId xmlns:p14="http://schemas.microsoft.com/office/powerpoint/2010/main" val="16416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105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3 - Processes</a:t>
            </a:r>
            <a:endParaRPr lang="en-US" sz="140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06BB35-DD5A-45F0-B313-5C39BB53A458}" type="slidenum">
              <a:rPr lang="en-US" sz="1400"/>
              <a:pPr eaLnBrk="1" hangingPunct="1"/>
              <a:t>32</a:t>
            </a:fld>
            <a:endParaRPr lang="en-US" sz="1400"/>
          </a:p>
        </p:txBody>
      </p:sp>
      <p:pic>
        <p:nvPicPr>
          <p:cNvPr id="110597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E5BA-B124-4401-B2D0-C1BE9B67EE52}" type="slidenum">
              <a:rPr lang="en-US"/>
              <a:pPr/>
              <a:t>4</a:t>
            </a:fld>
            <a:endParaRPr lang="en-US"/>
          </a:p>
        </p:txBody>
      </p:sp>
      <p:sp>
        <p:nvSpPr>
          <p:cNvPr id="245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207963"/>
            <a:ext cx="7793038" cy="866775"/>
          </a:xfrm>
        </p:spPr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245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12875"/>
            <a:ext cx="8356600" cy="47625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What is a process?</a:t>
            </a:r>
            <a:r>
              <a:rPr lang="en-US" sz="2800" dirty="0"/>
              <a:t>	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When is a process created?</a:t>
            </a:r>
            <a:endParaRPr lang="en-US" sz="2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When is a process terminated?</a:t>
            </a:r>
            <a:endParaRPr lang="en-US" sz="2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What is a 2-state scheduling model?</a:t>
            </a:r>
            <a:endParaRPr lang="en-US" sz="2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What additional states are added with a 5-state model?</a:t>
            </a:r>
            <a:endParaRPr lang="en-US" sz="2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How does a suspended process differ from a blocked process?</a:t>
            </a:r>
            <a:endParaRPr lang="en-US" sz="2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What task variables are found in a Task Control Table?</a:t>
            </a:r>
            <a:endParaRPr lang="en-US" sz="280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869E-FDF6-49C7-B517-19C011E71E80}" type="slidenum">
              <a:rPr lang="en-US"/>
              <a:pPr/>
              <a:t>5</a:t>
            </a:fld>
            <a:endParaRPr lang="en-US"/>
          </a:p>
        </p:txBody>
      </p:sp>
      <p:sp>
        <p:nvSpPr>
          <p:cNvPr id="254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 </a:t>
            </a:r>
            <a:r>
              <a:rPr lang="en-US" dirty="0"/>
              <a:t>is a Process (or Task)?</a:t>
            </a:r>
          </a:p>
        </p:txBody>
      </p:sp>
      <p:sp>
        <p:nvSpPr>
          <p:cNvPr id="254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164513" cy="4818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Sequence of instructions that executes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entity that can be assigned to and executed on a processor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unit of activity characterized by a single sequential thread of execution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be traced</a:t>
            </a:r>
          </a:p>
          <a:p>
            <a:pPr>
              <a:lnSpc>
                <a:spcPct val="90000"/>
              </a:lnSpc>
            </a:pPr>
            <a:r>
              <a:rPr lang="en-US" sz="2800"/>
              <a:t>Associated data needed by the program</a:t>
            </a:r>
          </a:p>
          <a:p>
            <a:pPr>
              <a:lnSpc>
                <a:spcPct val="90000"/>
              </a:lnSpc>
            </a:pPr>
            <a:r>
              <a:rPr lang="en-US" sz="2800"/>
              <a:t>Context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 information the operating system needs to manage the process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current state and an associated set of system resources</a:t>
            </a:r>
          </a:p>
        </p:txBody>
      </p:sp>
      <p:sp>
        <p:nvSpPr>
          <p:cNvPr id="2542597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4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4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4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4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4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4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4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25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DB7D-79ED-42F4-95C5-47E09DA2B8DD}" type="slidenum">
              <a:rPr lang="en-US"/>
              <a:pPr/>
              <a:t>6</a:t>
            </a:fld>
            <a:endParaRPr lang="en-US"/>
          </a:p>
        </p:txBody>
      </p:sp>
      <p:sp>
        <p:nvSpPr>
          <p:cNvPr id="254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36563"/>
            <a:ext cx="7945437" cy="623887"/>
          </a:xfrm>
        </p:spPr>
        <p:txBody>
          <a:bodyPr/>
          <a:lstStyle/>
          <a:p>
            <a:r>
              <a:rPr lang="en-US" dirty="0" smtClean="0"/>
              <a:t>OS </a:t>
            </a:r>
            <a:r>
              <a:rPr lang="en-US" dirty="0"/>
              <a:t>P</a:t>
            </a:r>
            <a:r>
              <a:rPr lang="en-US" dirty="0" smtClean="0"/>
              <a:t>rocess Support?</a:t>
            </a:r>
            <a:endParaRPr lang="en-US" dirty="0"/>
          </a:p>
        </p:txBody>
      </p:sp>
      <p:sp>
        <p:nvSpPr>
          <p:cNvPr id="254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401763"/>
            <a:ext cx="8356600" cy="5073650"/>
          </a:xfrm>
        </p:spPr>
        <p:txBody>
          <a:bodyPr/>
          <a:lstStyle/>
          <a:p>
            <a:r>
              <a:rPr lang="en-US" sz="2800"/>
              <a:t>Assist the execution of a process</a:t>
            </a:r>
          </a:p>
          <a:p>
            <a:pPr lvl="1"/>
            <a:r>
              <a:rPr lang="en-US" sz="2400"/>
              <a:t>interleave the execution of several processes</a:t>
            </a:r>
          </a:p>
          <a:p>
            <a:pPr lvl="1"/>
            <a:r>
              <a:rPr lang="en-US" sz="2400"/>
              <a:t>maximize processor utilization</a:t>
            </a:r>
          </a:p>
          <a:p>
            <a:pPr lvl="1"/>
            <a:r>
              <a:rPr lang="en-US" sz="2400"/>
              <a:t>provide reasonable response time</a:t>
            </a:r>
          </a:p>
          <a:p>
            <a:r>
              <a:rPr lang="en-US" sz="2800"/>
              <a:t>Allocate resources to processes</a:t>
            </a:r>
          </a:p>
          <a:p>
            <a:pPr lvl="1"/>
            <a:r>
              <a:rPr lang="en-US" sz="2400"/>
              <a:t>fairness</a:t>
            </a:r>
          </a:p>
          <a:p>
            <a:pPr lvl="1"/>
            <a:r>
              <a:rPr lang="en-US" sz="2400"/>
              <a:t>avoid starvation / deadlock</a:t>
            </a:r>
          </a:p>
          <a:p>
            <a:r>
              <a:rPr lang="en-US" sz="2800"/>
              <a:t>Support interprocess activities</a:t>
            </a:r>
          </a:p>
          <a:p>
            <a:pPr lvl="1"/>
            <a:r>
              <a:rPr lang="en-US" sz="2400"/>
              <a:t>communication</a:t>
            </a:r>
          </a:p>
          <a:p>
            <a:pPr lvl="1"/>
            <a:r>
              <a:rPr lang="en-US" sz="2400"/>
              <a:t>user creation of processes</a:t>
            </a:r>
          </a:p>
        </p:txBody>
      </p:sp>
      <p:sp>
        <p:nvSpPr>
          <p:cNvPr id="2543621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4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4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4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4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4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4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4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4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36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7E6-3E1B-4C21-AE4B-35C6D0994D22}" type="slidenum">
              <a:rPr lang="en-US"/>
              <a:pPr/>
              <a:t>7</a:t>
            </a:fld>
            <a:endParaRPr lang="en-US"/>
          </a:p>
        </p:txBody>
      </p:sp>
      <p:sp>
        <p:nvSpPr>
          <p:cNvPr id="254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Implementation</a:t>
            </a:r>
          </a:p>
        </p:txBody>
      </p:sp>
      <p:pic>
        <p:nvPicPr>
          <p:cNvPr id="2544643" name="Picture 3" descr="Process Exec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177925"/>
            <a:ext cx="4508500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4645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2224" y="1657978"/>
            <a:ext cx="3748036" cy="1688902"/>
            <a:chOff x="462224" y="1657978"/>
            <a:chExt cx="3748036" cy="1688902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3265714" y="1657978"/>
              <a:ext cx="944546" cy="1346479"/>
            </a:xfrm>
            <a:prstGeom prst="wedgeRoundRectCallout">
              <a:avLst>
                <a:gd name="adj1" fmla="val -195170"/>
                <a:gd name="adj2" fmla="val 36857"/>
                <a:gd name="adj3" fmla="val 16667"/>
              </a:avLst>
            </a:prstGeom>
            <a:solidFill>
              <a:srgbClr val="FFFF00">
                <a:alpha val="33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2224" y="2331217"/>
              <a:ext cx="13364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latin typeface="Comic Sans MS" panose="030F0702030302020204" pitchFamily="66" charset="0"/>
                </a:rPr>
                <a:t>Process Control Blocks</a:t>
              </a:r>
              <a:endParaRPr lang="en-US" sz="20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3904" y="4664011"/>
            <a:ext cx="3748036" cy="1181070"/>
            <a:chOff x="462224" y="1657979"/>
            <a:chExt cx="3748036" cy="1181070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3265714" y="1657979"/>
              <a:ext cx="944546" cy="1181070"/>
            </a:xfrm>
            <a:prstGeom prst="wedgeRoundRectCallout">
              <a:avLst>
                <a:gd name="adj1" fmla="val -193042"/>
                <a:gd name="adj2" fmla="val 24095"/>
                <a:gd name="adj3" fmla="val 16667"/>
              </a:avLst>
            </a:prstGeom>
            <a:solidFill>
              <a:srgbClr val="FFFF00">
                <a:alpha val="33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2224" y="2331217"/>
              <a:ext cx="1336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latin typeface="Comic Sans MS" panose="030F0702030302020204" pitchFamily="66" charset="0"/>
                </a:rPr>
                <a:t>Process </a:t>
              </a:r>
              <a:endParaRPr lang="en-US" sz="20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98606" y="1467955"/>
            <a:ext cx="2984361" cy="1878925"/>
            <a:chOff x="3265714" y="1657978"/>
            <a:chExt cx="2984361" cy="1878925"/>
          </a:xfrm>
        </p:grpSpPr>
        <p:sp>
          <p:nvSpPr>
            <p:cNvPr id="15" name="Rounded Rectangular Callout 14"/>
            <p:cNvSpPr/>
            <p:nvPr/>
          </p:nvSpPr>
          <p:spPr bwMode="auto">
            <a:xfrm>
              <a:off x="3265714" y="1657978"/>
              <a:ext cx="944546" cy="1878925"/>
            </a:xfrm>
            <a:prstGeom prst="wedgeRoundRectCallout">
              <a:avLst>
                <a:gd name="adj1" fmla="val 123979"/>
                <a:gd name="adj2" fmla="val 27766"/>
                <a:gd name="adj3" fmla="val 16667"/>
              </a:avLst>
            </a:prstGeom>
            <a:solidFill>
              <a:srgbClr val="FFFF00">
                <a:alpha val="33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3644" y="2759560"/>
              <a:ext cx="1336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mic Sans MS" panose="030F0702030302020204" pitchFamily="66" charset="0"/>
                </a:rPr>
                <a:t>Active</a:t>
              </a:r>
            </a:p>
            <a:p>
              <a:r>
                <a:rPr lang="en-US" sz="2000" b="1" dirty="0" smtClean="0">
                  <a:latin typeface="Comic Sans MS" panose="030F0702030302020204" pitchFamily="66" charset="0"/>
                </a:rPr>
                <a:t>Context</a:t>
              </a:r>
              <a:endParaRPr lang="en-US" sz="2000" b="1" dirty="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2D8E-A194-4326-A129-7D4B66F00B16}" type="slidenum">
              <a:rPr lang="en-US"/>
              <a:pPr/>
              <a:t>8</a:t>
            </a:fld>
            <a:endParaRPr lang="en-US"/>
          </a:p>
        </p:txBody>
      </p:sp>
      <p:sp>
        <p:nvSpPr>
          <p:cNvPr id="254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Trace</a:t>
            </a:r>
          </a:p>
        </p:txBody>
      </p:sp>
      <p:pic>
        <p:nvPicPr>
          <p:cNvPr id="25456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528763"/>
            <a:ext cx="5021263" cy="426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45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276350"/>
            <a:ext cx="3192462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5670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6188" y="5061541"/>
            <a:ext cx="427472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An instruction trace reveals the overhead required to multi-process.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3 -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2CF8-ADD6-4680-A3FA-02092BC0D794}" type="slidenum">
              <a:rPr lang="en-US"/>
              <a:pPr/>
              <a:t>9</a:t>
            </a:fld>
            <a:endParaRPr lang="en-US"/>
          </a:p>
        </p:txBody>
      </p:sp>
      <p:sp>
        <p:nvSpPr>
          <p:cNvPr id="254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When is a Process Created?</a:t>
            </a:r>
            <a:endParaRPr lang="en-US" dirty="0"/>
          </a:p>
        </p:txBody>
      </p:sp>
      <p:sp>
        <p:nvSpPr>
          <p:cNvPr id="254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423988"/>
            <a:ext cx="8164512" cy="4719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Submission of a batch job</a:t>
            </a:r>
          </a:p>
          <a:p>
            <a:pPr>
              <a:lnSpc>
                <a:spcPct val="90000"/>
              </a:lnSpc>
            </a:pPr>
            <a:r>
              <a:rPr lang="en-US" sz="2800"/>
              <a:t>User logs on</a:t>
            </a:r>
          </a:p>
          <a:p>
            <a:pPr>
              <a:lnSpc>
                <a:spcPct val="90000"/>
              </a:lnSpc>
            </a:pPr>
            <a:r>
              <a:rPr lang="en-US" sz="2800"/>
              <a:t>Created to provide a service such as printing</a:t>
            </a:r>
          </a:p>
          <a:p>
            <a:pPr>
              <a:lnSpc>
                <a:spcPct val="90000"/>
              </a:lnSpc>
            </a:pPr>
            <a:r>
              <a:rPr lang="en-US" sz="2800"/>
              <a:t>Process creates another process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Modularity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Parallelism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Parent – child relationship</a:t>
            </a:r>
          </a:p>
          <a:p>
            <a:pPr>
              <a:lnSpc>
                <a:spcPct val="90000"/>
              </a:lnSpc>
            </a:pPr>
            <a:r>
              <a:rPr lang="en-US" sz="2800"/>
              <a:t>Deciding how to allocate the resources is a policy that is determined by the OS</a:t>
            </a:r>
          </a:p>
        </p:txBody>
      </p:sp>
      <p:sp>
        <p:nvSpPr>
          <p:cNvPr id="2547717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4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4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4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4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4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7715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7074</TotalTime>
  <Words>1747</Words>
  <Application>Microsoft Office PowerPoint</Application>
  <PresentationFormat>On-screen Show (4:3)</PresentationFormat>
  <Paragraphs>435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Blends</vt:lpstr>
      <vt:lpstr>Bitmap Image</vt:lpstr>
      <vt:lpstr>Chapter 3 Process Description and Control</vt:lpstr>
      <vt:lpstr>CS 345</vt:lpstr>
      <vt:lpstr>Chapter 3 Learning Objectives</vt:lpstr>
      <vt:lpstr>Questions…</vt:lpstr>
      <vt:lpstr>1. What is a Process (or Task)?</vt:lpstr>
      <vt:lpstr>OS Process Support?</vt:lpstr>
      <vt:lpstr>Process Implementation</vt:lpstr>
      <vt:lpstr>Process Trace</vt:lpstr>
      <vt:lpstr>2. When is a Process Created?</vt:lpstr>
      <vt:lpstr>Process Creation Decisions</vt:lpstr>
      <vt:lpstr>Example: Unix Process Creation</vt:lpstr>
      <vt:lpstr>PowerPoint Presentation</vt:lpstr>
      <vt:lpstr>Windows NT process creation</vt:lpstr>
      <vt:lpstr>PowerPoint Presentation</vt:lpstr>
      <vt:lpstr>3. When is a Process Terminated?</vt:lpstr>
      <vt:lpstr>Chapter 3 Learning Objectives</vt:lpstr>
      <vt:lpstr>4. What is a 2-State Scheduling Model?</vt:lpstr>
      <vt:lpstr>Two-state Model Problems</vt:lpstr>
      <vt:lpstr>5. What is a 5-State Scheduling Model?</vt:lpstr>
      <vt:lpstr>Five-state Model Transitions</vt:lpstr>
      <vt:lpstr>Multiple Blocked Queues</vt:lpstr>
      <vt:lpstr>5-State Scheduler</vt:lpstr>
      <vt:lpstr>6. What is a Suspended Process?</vt:lpstr>
      <vt:lpstr>Suspended State Scheduling</vt:lpstr>
      <vt:lpstr>Reasons for Process Suspension</vt:lpstr>
      <vt:lpstr>Chapter 3 Learning Objectives</vt:lpstr>
      <vt:lpstr>7. Operating System Control Tables</vt:lpstr>
      <vt:lpstr>Control Tables</vt:lpstr>
      <vt:lpstr>Control Tables</vt:lpstr>
      <vt:lpstr>Process Location</vt:lpstr>
      <vt:lpstr>Task Control Block (tcb)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343</cp:revision>
  <cp:lastPrinted>2000-08-31T19:14:43Z</cp:lastPrinted>
  <dcterms:created xsi:type="dcterms:W3CDTF">2000-08-22T23:43:45Z</dcterms:created>
  <dcterms:modified xsi:type="dcterms:W3CDTF">2016-01-20T00:04:40Z</dcterms:modified>
</cp:coreProperties>
</file>