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50"/>
  </p:notesMasterIdLst>
  <p:handoutMasterIdLst>
    <p:handoutMasterId r:id="rId51"/>
  </p:handoutMasterIdLst>
  <p:sldIdLst>
    <p:sldId id="1480" r:id="rId2"/>
    <p:sldId id="1630" r:id="rId3"/>
    <p:sldId id="1632" r:id="rId4"/>
    <p:sldId id="1635" r:id="rId5"/>
    <p:sldId id="1636" r:id="rId6"/>
    <p:sldId id="1637" r:id="rId7"/>
    <p:sldId id="1638" r:id="rId8"/>
    <p:sldId id="1633" r:id="rId9"/>
    <p:sldId id="1634" r:id="rId10"/>
    <p:sldId id="1631" r:id="rId11"/>
    <p:sldId id="1592" r:id="rId12"/>
    <p:sldId id="1593" r:id="rId13"/>
    <p:sldId id="1594" r:id="rId14"/>
    <p:sldId id="1598" r:id="rId15"/>
    <p:sldId id="1599" r:id="rId16"/>
    <p:sldId id="1595" r:id="rId17"/>
    <p:sldId id="1604" r:id="rId18"/>
    <p:sldId id="1596" r:id="rId19"/>
    <p:sldId id="1597" r:id="rId20"/>
    <p:sldId id="1628" r:id="rId21"/>
    <p:sldId id="1639" r:id="rId22"/>
    <p:sldId id="1640" r:id="rId23"/>
    <p:sldId id="1641" r:id="rId24"/>
    <p:sldId id="1642" r:id="rId25"/>
    <p:sldId id="1647" r:id="rId26"/>
    <p:sldId id="1648" r:id="rId27"/>
    <p:sldId id="1643" r:id="rId28"/>
    <p:sldId id="1485" r:id="rId29"/>
    <p:sldId id="1491" r:id="rId30"/>
    <p:sldId id="1496" r:id="rId31"/>
    <p:sldId id="1497" r:id="rId32"/>
    <p:sldId id="1498" r:id="rId33"/>
    <p:sldId id="1499" r:id="rId34"/>
    <p:sldId id="1500" r:id="rId35"/>
    <p:sldId id="1501" r:id="rId36"/>
    <p:sldId id="1502" r:id="rId37"/>
    <p:sldId id="1503" r:id="rId38"/>
    <p:sldId id="1504" r:id="rId39"/>
    <p:sldId id="1505" r:id="rId40"/>
    <p:sldId id="1649" r:id="rId41"/>
    <p:sldId id="1650" r:id="rId42"/>
    <p:sldId id="1651" r:id="rId43"/>
    <p:sldId id="1652" r:id="rId44"/>
    <p:sldId id="1653" r:id="rId45"/>
    <p:sldId id="1644" r:id="rId46"/>
    <p:sldId id="1645" r:id="rId47"/>
    <p:sldId id="1513" r:id="rId48"/>
    <p:sldId id="1629" r:id="rId49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990099"/>
    <a:srgbClr val="0033CC"/>
    <a:srgbClr val="CC3300"/>
    <a:srgbClr val="969696"/>
    <a:srgbClr val="000099"/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5" autoAdjust="0"/>
    <p:restoredTop sz="94258" autoAdjust="0"/>
  </p:normalViewPr>
  <p:slideViewPr>
    <p:cSldViewPr snapToGrid="0">
      <p:cViewPr varScale="1">
        <p:scale>
          <a:sx n="72" d="100"/>
          <a:sy n="72" d="100"/>
        </p:scale>
        <p:origin x="-960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942"/>
    </p:cViewPr>
  </p:sorterViewPr>
  <p:notesViewPr>
    <p:cSldViewPr snapToGrid="0">
      <p:cViewPr varScale="1">
        <p:scale>
          <a:sx n="78" d="100"/>
          <a:sy n="78" d="100"/>
        </p:scale>
        <p:origin x="-2040" y="-84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3387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3388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Alex Milenkovich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31263"/>
            <a:ext cx="2973387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300">
                <a:latin typeface="Times New Roman" pitchFamily="18" charset="0"/>
              </a:defRPr>
            </a:lvl1pPr>
          </a:lstStyle>
          <a:p>
            <a:fld id="{BC677B38-93EB-4D6D-B67D-5DA75220B6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34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3313" y="693738"/>
            <a:ext cx="4652962" cy="3489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14838"/>
            <a:ext cx="5032375" cy="418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3388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Alex Milenkovich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31263"/>
            <a:ext cx="2973387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300">
                <a:latin typeface="Times New Roman" pitchFamily="18" charset="0"/>
              </a:defRPr>
            </a:lvl1pPr>
          </a:lstStyle>
          <a:p>
            <a:fld id="{18A1244F-B551-486A-B096-4605159C60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8174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3ED96C-D153-4EE7-9924-FCBCC1618123}" type="slidenum">
              <a:rPr lang="en-US"/>
              <a:pPr/>
              <a:t>11</a:t>
            </a:fld>
            <a:endParaRPr lang="en-US"/>
          </a:p>
        </p:txBody>
      </p:sp>
      <p:sp>
        <p:nvSpPr>
          <p:cNvPr id="263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20775" y="719138"/>
            <a:ext cx="4614863" cy="3460750"/>
          </a:xfrm>
          <a:ln/>
        </p:spPr>
      </p:sp>
      <p:sp>
        <p:nvSpPr>
          <p:cNvPr id="2639875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</p:spPr>
        <p:txBody>
          <a:bodyPr lIns="94112" tIns="47854" rIns="94112" bIns="47854"/>
          <a:lstStyle/>
          <a:p>
            <a:pPr defTabSz="973138"/>
            <a:endParaRPr lang="en-US"/>
          </a:p>
        </p:txBody>
      </p:sp>
      <p:sp>
        <p:nvSpPr>
          <p:cNvPr id="2639876" name="Slide Number Placeholder 3"/>
          <p:cNvSpPr txBox="1">
            <a:spLocks noGrp="1"/>
          </p:cNvSpPr>
          <p:nvPr/>
        </p:nvSpPr>
        <p:spPr bwMode="auto">
          <a:xfrm>
            <a:off x="3884613" y="8831263"/>
            <a:ext cx="29749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141" tIns="0" rIns="19141" bIns="0" anchor="b"/>
          <a:lstStyle>
            <a:lvl1pPr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B6A4E3FC-7A45-4951-96EA-8B00C43790E5}" type="slidenum">
              <a:rPr lang="en-US" sz="1000" i="1"/>
              <a:pPr algn="r"/>
              <a:t>11</a:t>
            </a:fld>
            <a:endParaRPr lang="en-US" sz="1000" i="1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FB543E-6E75-4715-ADC8-9EFFFEFE49D1}" type="slidenum">
              <a:rPr lang="en-US"/>
              <a:pPr/>
              <a:t>29</a:t>
            </a:fld>
            <a:endParaRPr lang="en-US"/>
          </a:p>
        </p:txBody>
      </p:sp>
      <p:sp>
        <p:nvSpPr>
          <p:cNvPr id="2494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22363" y="719138"/>
            <a:ext cx="4611687" cy="3459162"/>
          </a:xfrm>
          <a:ln/>
        </p:spPr>
      </p:sp>
      <p:sp>
        <p:nvSpPr>
          <p:cNvPr id="2494467" name="Notes Placeholder 2"/>
          <p:cNvSpPr>
            <a:spLocks noGrp="1"/>
          </p:cNvSpPr>
          <p:nvPr>
            <p:ph type="body" idx="1"/>
          </p:nvPr>
        </p:nvSpPr>
        <p:spPr>
          <a:xfrm>
            <a:off x="912813" y="4418013"/>
            <a:ext cx="5030787" cy="4183062"/>
          </a:xfrm>
        </p:spPr>
        <p:txBody>
          <a:bodyPr lIns="93114" tIns="47347" rIns="93114" bIns="47347"/>
          <a:lstStyle/>
          <a:p>
            <a:pPr defTabSz="973138"/>
            <a:endParaRPr lang="en-US"/>
          </a:p>
        </p:txBody>
      </p:sp>
      <p:sp>
        <p:nvSpPr>
          <p:cNvPr id="2494468" name="Slide Number Placeholder 3"/>
          <p:cNvSpPr txBox="1">
            <a:spLocks noGrp="1"/>
          </p:cNvSpPr>
          <p:nvPr/>
        </p:nvSpPr>
        <p:spPr bwMode="auto">
          <a:xfrm>
            <a:off x="3884613" y="8831263"/>
            <a:ext cx="29749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938" tIns="0" rIns="18938" bIns="0" anchor="b"/>
          <a:lstStyle>
            <a:lvl1pPr defTabSz="965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5013" indent="-282575" defTabSz="965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30300" indent="-225425" defTabSz="965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82738" indent="-225425" defTabSz="965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35175" indent="-225425" defTabSz="965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92375" indent="-225425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49575" indent="-225425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06775" indent="-225425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63975" indent="-225425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40FD2B0B-2DEF-4B20-8CA1-827AF875BBC7}" type="slidenum">
              <a:rPr lang="en-US" sz="1000" i="1"/>
              <a:pPr algn="r"/>
              <a:t>29</a:t>
            </a:fld>
            <a:endParaRPr lang="en-US" sz="1000" i="1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1AA1C3-230D-4C22-BF46-BCEDA1D1E007}" type="slidenum">
              <a:rPr lang="en-US"/>
              <a:pPr/>
              <a:t>33</a:t>
            </a:fld>
            <a:endParaRPr lang="en-US"/>
          </a:p>
        </p:txBody>
      </p:sp>
      <p:sp>
        <p:nvSpPr>
          <p:cNvPr id="2507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5325"/>
            <a:ext cx="4649788" cy="3487738"/>
          </a:xfrm>
          <a:ln/>
        </p:spPr>
      </p:sp>
      <p:sp>
        <p:nvSpPr>
          <p:cNvPr id="2507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8013"/>
            <a:ext cx="5029200" cy="4183062"/>
          </a:xfrm>
        </p:spPr>
        <p:txBody>
          <a:bodyPr/>
          <a:lstStyle/>
          <a:p>
            <a:r>
              <a:rPr lang="en-US"/>
              <a:t>Writer’s priority is much more difficult!  This demonstrates a very import pattern.</a:t>
            </a:r>
          </a:p>
          <a:p>
            <a:r>
              <a:rPr lang="en-US"/>
              <a:t>rmutex – protects incrementing readcnt</a:t>
            </a:r>
          </a:p>
          <a:p>
            <a:r>
              <a:rPr lang="en-US"/>
              <a:t>rsem – stops readers when writers want to go.</a:t>
            </a:r>
          </a:p>
          <a:p>
            <a:r>
              <a:rPr lang="en-US"/>
              <a:t>outer – allows writers to jump ahead of the readers</a:t>
            </a:r>
          </a:p>
          <a:p>
            <a:endParaRPr lang="en-US"/>
          </a:p>
          <a:p>
            <a:r>
              <a:rPr lang="en-US"/>
              <a:t>writer doesn’t have to wait on reader’s queue – wait at most on 1 reader.</a:t>
            </a:r>
          </a:p>
          <a:p>
            <a:r>
              <a:rPr lang="en-US"/>
              <a:t>rsem limits the number of readers</a:t>
            </a:r>
          </a:p>
          <a:p>
            <a:r>
              <a:rPr lang="en-US"/>
              <a:t>What about letting 4 in?  Change outer to 4</a:t>
            </a:r>
          </a:p>
          <a:p>
            <a:r>
              <a:rPr lang="en-US"/>
              <a:t>Again, semaphores must have FIFO queues!!!</a:t>
            </a:r>
          </a:p>
          <a:p>
            <a:r>
              <a:rPr lang="en-US"/>
              <a:t>A writer can jump in anytime.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234B81-9ADD-4D8B-94C4-4283A1EEA77F}" type="slidenum">
              <a:rPr lang="en-US"/>
              <a:pPr/>
              <a:t>36</a:t>
            </a:fld>
            <a:endParaRPr lang="en-US"/>
          </a:p>
        </p:txBody>
      </p:sp>
      <p:sp>
        <p:nvSpPr>
          <p:cNvPr id="251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5325"/>
            <a:ext cx="4649788" cy="3487738"/>
          </a:xfrm>
          <a:ln/>
        </p:spPr>
      </p:sp>
      <p:sp>
        <p:nvSpPr>
          <p:cNvPr id="2511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8013"/>
            <a:ext cx="5029200" cy="418306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1784E2-D8F4-407E-9D94-168363D096B1}" type="slidenum">
              <a:rPr lang="en-US"/>
              <a:pPr/>
              <a:t>37</a:t>
            </a:fld>
            <a:endParaRPr lang="en-US"/>
          </a:p>
        </p:txBody>
      </p:sp>
      <p:sp>
        <p:nvSpPr>
          <p:cNvPr id="251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5325"/>
            <a:ext cx="4649788" cy="3487738"/>
          </a:xfrm>
          <a:ln/>
        </p:spPr>
      </p:sp>
      <p:sp>
        <p:nvSpPr>
          <p:cNvPr id="251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8013"/>
            <a:ext cx="5029200" cy="4183062"/>
          </a:xfrm>
        </p:spPr>
        <p:txBody>
          <a:bodyPr/>
          <a:lstStyle/>
          <a:p>
            <a:pPr marL="228600" indent="-228600"/>
            <a:r>
              <a:rPr lang="en-US"/>
              <a:t>Philosophers eat and think for a random amount of time.</a:t>
            </a:r>
          </a:p>
          <a:p>
            <a:pPr marL="228600" indent="-228600"/>
            <a:r>
              <a:rPr lang="en-US"/>
              <a:t>(They are not self-aware.  ha ha)</a:t>
            </a:r>
          </a:p>
          <a:p>
            <a:pPr marL="228600" indent="-228600"/>
            <a:r>
              <a:rPr lang="en-US"/>
              <a:t>Can’t proceed if my right fork has been picked up.</a:t>
            </a:r>
          </a:p>
          <a:p>
            <a:pPr marL="228600" indent="-228600"/>
            <a:r>
              <a:rPr lang="en-US"/>
              <a:t>Mutual exclusion</a:t>
            </a:r>
          </a:p>
          <a:p>
            <a:pPr marL="228600" indent="-228600"/>
            <a:r>
              <a:rPr lang="en-US"/>
              <a:t>Bounded wait problem</a:t>
            </a:r>
          </a:p>
          <a:p>
            <a:pPr marL="228600" indent="-228600"/>
            <a:r>
              <a:rPr lang="en-US"/>
              <a:t>Progress</a:t>
            </a:r>
          </a:p>
          <a:p>
            <a:pPr marL="228600" indent="-228600"/>
            <a:r>
              <a:rPr lang="en-US"/>
              <a:t>Possible Solutions:</a:t>
            </a:r>
          </a:p>
          <a:p>
            <a:pPr marL="228600" indent="-228600">
              <a:buFontTx/>
              <a:buAutoNum type="arabicPeriod"/>
            </a:pPr>
            <a:r>
              <a:rPr lang="en-US"/>
              <a:t>Only one allowed to pick up forks.  If not available, put back down.  (All or nothing)</a:t>
            </a:r>
          </a:p>
          <a:p>
            <a:pPr marL="228600" indent="-228600"/>
            <a:r>
              <a:rPr lang="en-US"/>
              <a:t>2. Only allow four people to pick up – guarantees at least one to succeed.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DDD01A-2FE2-4217-A2CD-91EA8B96E437}" type="slidenum">
              <a:rPr lang="en-US"/>
              <a:pPr/>
              <a:t>38</a:t>
            </a:fld>
            <a:endParaRPr lang="en-US"/>
          </a:p>
        </p:txBody>
      </p:sp>
      <p:sp>
        <p:nvSpPr>
          <p:cNvPr id="251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5325"/>
            <a:ext cx="4649788" cy="3487738"/>
          </a:xfrm>
          <a:ln/>
        </p:spPr>
      </p:sp>
      <p:sp>
        <p:nvSpPr>
          <p:cNvPr id="2515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8013"/>
            <a:ext cx="5029200" cy="4183062"/>
          </a:xfrm>
        </p:spPr>
        <p:txBody>
          <a:bodyPr/>
          <a:lstStyle/>
          <a:p>
            <a:r>
              <a:rPr lang="en-US"/>
              <a:t>T allows only 4 people in.</a:t>
            </a:r>
          </a:p>
          <a:p>
            <a:r>
              <a:rPr lang="en-US"/>
              <a:t>Maybe not the most efficient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72EC74-77BE-4D95-A622-25DB359B7A4A}" type="slidenum">
              <a:rPr lang="en-US"/>
              <a:pPr/>
              <a:t>40</a:t>
            </a:fld>
            <a:endParaRPr lang="en-US"/>
          </a:p>
        </p:txBody>
      </p:sp>
      <p:sp>
        <p:nvSpPr>
          <p:cNvPr id="2484226" name="Rectangle 5"/>
          <p:cNvSpPr txBox="1">
            <a:spLocks noGrp="1" noChangeArrowheads="1"/>
          </p:cNvSpPr>
          <p:nvPr/>
        </p:nvSpPr>
        <p:spPr bwMode="auto">
          <a:xfrm>
            <a:off x="3884613" y="8831263"/>
            <a:ext cx="29749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938" tIns="0" rIns="18938" bIns="0" anchor="b"/>
          <a:lstStyle>
            <a:lvl1pPr defTabSz="965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5013" indent="-282575" defTabSz="965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30300" indent="-225425" defTabSz="965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82738" indent="-225425" defTabSz="965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35175" indent="-225425" defTabSz="965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92375" indent="-225425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49575" indent="-225425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06775" indent="-225425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63975" indent="-225425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FEDBFA4C-4EFF-4C90-B1FB-BCA2DE341D10}" type="slidenum">
              <a:rPr lang="en-US" sz="1000" i="1"/>
              <a:pPr algn="r"/>
              <a:t>40</a:t>
            </a:fld>
            <a:endParaRPr lang="en-US" sz="1000" i="1"/>
          </a:p>
        </p:txBody>
      </p:sp>
      <p:sp>
        <p:nvSpPr>
          <p:cNvPr id="2484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6913"/>
            <a:ext cx="4646612" cy="3484562"/>
          </a:xfrm>
          <a:ln cap="flat"/>
        </p:spPr>
      </p:sp>
      <p:sp>
        <p:nvSpPr>
          <p:cNvPr id="2484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8013"/>
            <a:ext cx="5029200" cy="4183062"/>
          </a:xfrm>
        </p:spPr>
        <p:txBody>
          <a:bodyPr lIns="91536" tIns="45769" rIns="91536" bIns="45769"/>
          <a:lstStyle/>
          <a:p>
            <a:pPr defTabSz="973138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91C258-7B56-42E5-A848-A65A73E39B60}" type="slidenum">
              <a:rPr lang="en-US"/>
              <a:pPr/>
              <a:t>41</a:t>
            </a:fld>
            <a:endParaRPr lang="en-US"/>
          </a:p>
        </p:txBody>
      </p:sp>
      <p:sp>
        <p:nvSpPr>
          <p:cNvPr id="2486274" name="Rectangle 5"/>
          <p:cNvSpPr txBox="1">
            <a:spLocks noGrp="1" noChangeArrowheads="1"/>
          </p:cNvSpPr>
          <p:nvPr/>
        </p:nvSpPr>
        <p:spPr bwMode="auto">
          <a:xfrm>
            <a:off x="3884613" y="8831263"/>
            <a:ext cx="29749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938" tIns="0" rIns="18938" bIns="0" anchor="b"/>
          <a:lstStyle>
            <a:lvl1pPr defTabSz="965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5013" indent="-282575" defTabSz="965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30300" indent="-225425" defTabSz="965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82738" indent="-225425" defTabSz="965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35175" indent="-225425" defTabSz="965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92375" indent="-225425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49575" indent="-225425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06775" indent="-225425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63975" indent="-225425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FB79348E-2692-4A5E-87BF-8ED2D7960706}" type="slidenum">
              <a:rPr lang="en-US" sz="1000" i="1"/>
              <a:pPr algn="r"/>
              <a:t>41</a:t>
            </a:fld>
            <a:endParaRPr lang="en-US" sz="1000" i="1"/>
          </a:p>
        </p:txBody>
      </p:sp>
      <p:sp>
        <p:nvSpPr>
          <p:cNvPr id="2486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6913"/>
            <a:ext cx="4646612" cy="3484562"/>
          </a:xfrm>
          <a:ln cap="flat"/>
        </p:spPr>
      </p:sp>
      <p:sp>
        <p:nvSpPr>
          <p:cNvPr id="2486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8013"/>
            <a:ext cx="5029200" cy="4183062"/>
          </a:xfrm>
        </p:spPr>
        <p:txBody>
          <a:bodyPr lIns="91536" tIns="45769" rIns="91536" bIns="45769"/>
          <a:lstStyle/>
          <a:p>
            <a:pPr defTabSz="973138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3202FD-FA25-4018-8ADA-4BAA966146DE}" type="slidenum">
              <a:rPr lang="en-US"/>
              <a:pPr/>
              <a:t>42</a:t>
            </a:fld>
            <a:endParaRPr lang="en-US"/>
          </a:p>
        </p:txBody>
      </p:sp>
      <p:sp>
        <p:nvSpPr>
          <p:cNvPr id="2488322" name="Rectangle 5"/>
          <p:cNvSpPr txBox="1">
            <a:spLocks noGrp="1" noChangeArrowheads="1"/>
          </p:cNvSpPr>
          <p:nvPr/>
        </p:nvSpPr>
        <p:spPr bwMode="auto">
          <a:xfrm>
            <a:off x="3884613" y="8831263"/>
            <a:ext cx="29749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938" tIns="0" rIns="18938" bIns="0" anchor="b"/>
          <a:lstStyle>
            <a:lvl1pPr defTabSz="965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5013" indent="-282575" defTabSz="965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30300" indent="-225425" defTabSz="965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82738" indent="-225425" defTabSz="965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35175" indent="-225425" defTabSz="965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92375" indent="-225425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49575" indent="-225425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06775" indent="-225425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63975" indent="-225425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1DDB7B75-6463-431C-BAA5-9043FE09FFF1}" type="slidenum">
              <a:rPr lang="en-US" sz="1000" i="1"/>
              <a:pPr algn="r"/>
              <a:t>42</a:t>
            </a:fld>
            <a:endParaRPr lang="en-US" sz="1000" i="1"/>
          </a:p>
        </p:txBody>
      </p:sp>
      <p:sp>
        <p:nvSpPr>
          <p:cNvPr id="2488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6913"/>
            <a:ext cx="4646612" cy="3484562"/>
          </a:xfrm>
          <a:ln cap="flat"/>
        </p:spPr>
      </p:sp>
      <p:sp>
        <p:nvSpPr>
          <p:cNvPr id="2488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8013"/>
            <a:ext cx="5029200" cy="4183062"/>
          </a:xfrm>
        </p:spPr>
        <p:txBody>
          <a:bodyPr lIns="91536" tIns="45769" rIns="91536" bIns="45769"/>
          <a:lstStyle/>
          <a:p>
            <a:pPr defTabSz="973138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FA3FED-E503-4AB6-8937-3CEF98E9CB73}" type="slidenum">
              <a:rPr lang="en-US"/>
              <a:pPr/>
              <a:t>43</a:t>
            </a:fld>
            <a:endParaRPr lang="en-US"/>
          </a:p>
        </p:txBody>
      </p:sp>
      <p:sp>
        <p:nvSpPr>
          <p:cNvPr id="2490370" name="Rectangle 5"/>
          <p:cNvSpPr txBox="1">
            <a:spLocks noGrp="1" noChangeArrowheads="1"/>
          </p:cNvSpPr>
          <p:nvPr/>
        </p:nvSpPr>
        <p:spPr bwMode="auto">
          <a:xfrm>
            <a:off x="3884613" y="8831263"/>
            <a:ext cx="29749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938" tIns="0" rIns="18938" bIns="0" anchor="b"/>
          <a:lstStyle>
            <a:lvl1pPr defTabSz="965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5013" indent="-282575" defTabSz="965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30300" indent="-225425" defTabSz="965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82738" indent="-225425" defTabSz="965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35175" indent="-225425" defTabSz="965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92375" indent="-225425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49575" indent="-225425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06775" indent="-225425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63975" indent="-225425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180A25EB-B6BF-4A18-8ACB-3DE3E6B85984}" type="slidenum">
              <a:rPr lang="en-US" sz="1000" i="1"/>
              <a:pPr algn="r"/>
              <a:t>43</a:t>
            </a:fld>
            <a:endParaRPr lang="en-US" sz="1000" i="1"/>
          </a:p>
        </p:txBody>
      </p:sp>
      <p:sp>
        <p:nvSpPr>
          <p:cNvPr id="2490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6913"/>
            <a:ext cx="4646612" cy="3484562"/>
          </a:xfrm>
          <a:ln cap="flat"/>
        </p:spPr>
      </p:sp>
      <p:sp>
        <p:nvSpPr>
          <p:cNvPr id="2490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8013"/>
            <a:ext cx="5029200" cy="4183062"/>
          </a:xfrm>
        </p:spPr>
        <p:txBody>
          <a:bodyPr lIns="91536" tIns="45769" rIns="91536" bIns="45769"/>
          <a:lstStyle/>
          <a:p>
            <a:pPr defTabSz="973138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A510A9-B006-487D-9F0E-04803C53F9A1}" type="slidenum">
              <a:rPr lang="en-US"/>
              <a:pPr/>
              <a:t>44</a:t>
            </a:fld>
            <a:endParaRPr lang="en-US"/>
          </a:p>
        </p:txBody>
      </p:sp>
      <p:sp>
        <p:nvSpPr>
          <p:cNvPr id="2492418" name="Rectangle 5"/>
          <p:cNvSpPr txBox="1">
            <a:spLocks noGrp="1" noChangeArrowheads="1"/>
          </p:cNvSpPr>
          <p:nvPr/>
        </p:nvSpPr>
        <p:spPr bwMode="auto">
          <a:xfrm>
            <a:off x="3884613" y="8831263"/>
            <a:ext cx="29749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938" tIns="0" rIns="18938" bIns="0" anchor="b"/>
          <a:lstStyle>
            <a:lvl1pPr defTabSz="965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5013" indent="-282575" defTabSz="965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30300" indent="-225425" defTabSz="965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82738" indent="-225425" defTabSz="965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35175" indent="-225425" defTabSz="965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92375" indent="-225425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49575" indent="-225425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06775" indent="-225425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63975" indent="-225425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9DED9B33-9258-42FC-84B6-57A4AC18DC54}" type="slidenum">
              <a:rPr lang="en-US" sz="1000" i="1"/>
              <a:pPr algn="r"/>
              <a:t>44</a:t>
            </a:fld>
            <a:endParaRPr lang="en-US" sz="1000" i="1"/>
          </a:p>
        </p:txBody>
      </p:sp>
      <p:sp>
        <p:nvSpPr>
          <p:cNvPr id="2492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6913"/>
            <a:ext cx="4646612" cy="3484562"/>
          </a:xfrm>
          <a:ln cap="flat"/>
        </p:spPr>
      </p:sp>
      <p:sp>
        <p:nvSpPr>
          <p:cNvPr id="2492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8013"/>
            <a:ext cx="5029200" cy="4183062"/>
          </a:xfrm>
        </p:spPr>
        <p:txBody>
          <a:bodyPr lIns="91536" tIns="45769" rIns="91536" bIns="45769"/>
          <a:lstStyle/>
          <a:p>
            <a:pPr defTabSz="973138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F2FA3B-FFF6-4D86-A900-ABE0AE0BC39D}" type="slidenum">
              <a:rPr lang="en-US"/>
              <a:pPr/>
              <a:t>12</a:t>
            </a:fld>
            <a:endParaRPr lang="en-US"/>
          </a:p>
        </p:txBody>
      </p:sp>
      <p:sp>
        <p:nvSpPr>
          <p:cNvPr id="264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20775" y="719138"/>
            <a:ext cx="4614863" cy="3460750"/>
          </a:xfrm>
          <a:ln/>
        </p:spPr>
      </p:sp>
      <p:sp>
        <p:nvSpPr>
          <p:cNvPr id="264192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</p:spPr>
        <p:txBody>
          <a:bodyPr lIns="94112" tIns="47854" rIns="94112" bIns="47854"/>
          <a:lstStyle/>
          <a:p>
            <a:pPr defTabSz="973138"/>
            <a:endParaRPr lang="en-US"/>
          </a:p>
        </p:txBody>
      </p:sp>
      <p:sp>
        <p:nvSpPr>
          <p:cNvPr id="2641924" name="Slide Number Placeholder 3"/>
          <p:cNvSpPr txBox="1">
            <a:spLocks noGrp="1"/>
          </p:cNvSpPr>
          <p:nvPr/>
        </p:nvSpPr>
        <p:spPr bwMode="auto">
          <a:xfrm>
            <a:off x="3884613" y="8831263"/>
            <a:ext cx="29749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141" tIns="0" rIns="19141" bIns="0" anchor="b"/>
          <a:lstStyle>
            <a:lvl1pPr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EC78BEC4-7FEE-4F36-85DE-63C6976DF22A}" type="slidenum">
              <a:rPr lang="en-US" sz="1000" i="1"/>
              <a:pPr algn="r"/>
              <a:t>12</a:t>
            </a:fld>
            <a:endParaRPr lang="en-US" sz="1000" i="1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8BB81E-69E1-42B4-A55B-31CBCAEFE70B}" type="slidenum">
              <a:rPr lang="en-US"/>
              <a:pPr/>
              <a:t>45</a:t>
            </a:fld>
            <a:endParaRPr lang="en-US"/>
          </a:p>
        </p:txBody>
      </p:sp>
      <p:sp>
        <p:nvSpPr>
          <p:cNvPr id="2498562" name="Rectangle 5"/>
          <p:cNvSpPr txBox="1">
            <a:spLocks noGrp="1" noChangeArrowheads="1"/>
          </p:cNvSpPr>
          <p:nvPr/>
        </p:nvSpPr>
        <p:spPr bwMode="auto">
          <a:xfrm>
            <a:off x="3884613" y="8831263"/>
            <a:ext cx="29749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938" tIns="0" rIns="18938" bIns="0" anchor="b"/>
          <a:lstStyle>
            <a:lvl1pPr defTabSz="965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5013" indent="-282575" defTabSz="965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30300" indent="-225425" defTabSz="965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82738" indent="-225425" defTabSz="965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35175" indent="-225425" defTabSz="965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92375" indent="-225425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49575" indent="-225425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06775" indent="-225425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63975" indent="-225425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7918B661-F8CB-4FE3-8F9E-9711EC53FFF3}" type="slidenum">
              <a:rPr lang="en-US" sz="1000" i="1"/>
              <a:pPr algn="r"/>
              <a:t>45</a:t>
            </a:fld>
            <a:endParaRPr lang="en-US" sz="1000" i="1"/>
          </a:p>
        </p:txBody>
      </p:sp>
      <p:sp>
        <p:nvSpPr>
          <p:cNvPr id="2498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6913"/>
            <a:ext cx="4646612" cy="3484562"/>
          </a:xfrm>
          <a:ln cap="flat"/>
        </p:spPr>
      </p:sp>
      <p:sp>
        <p:nvSpPr>
          <p:cNvPr id="2498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8013"/>
            <a:ext cx="5029200" cy="4183062"/>
          </a:xfrm>
          <a:noFill/>
        </p:spPr>
        <p:txBody>
          <a:bodyPr lIns="91536" tIns="45769" rIns="91536" bIns="45769"/>
          <a:lstStyle/>
          <a:p>
            <a:pPr defTabSz="973138"/>
            <a:r>
              <a:rPr lang="en-US"/>
              <a:t>Need to give someone in the monitor preference to someone waiting to get into the monitor.</a:t>
            </a:r>
          </a:p>
          <a:p>
            <a:pPr defTabSz="973138"/>
            <a:r>
              <a:rPr lang="en-US"/>
              <a:t>Check urgent queue first.</a:t>
            </a:r>
          </a:p>
          <a:p>
            <a:pPr defTabSz="973138"/>
            <a:r>
              <a:rPr lang="en-US"/>
              <a:t>How is it implemented?  Semaphores</a:t>
            </a:r>
          </a:p>
          <a:p>
            <a:pPr defTabSz="973138"/>
            <a:r>
              <a:rPr lang="en-US"/>
              <a:t>Wrap semaphore in procedure call (wait on entry)</a:t>
            </a:r>
          </a:p>
          <a:p>
            <a:pPr defTabSz="973138"/>
            <a:r>
              <a:rPr lang="en-US"/>
              <a:t>Signal when leaving – BUT need to look in urgent queue first, if empty, signal entry queue.</a:t>
            </a:r>
          </a:p>
          <a:p>
            <a:pPr defTabSz="973138"/>
            <a:r>
              <a:rPr lang="en-US"/>
              <a:t>Each conditional variable is a semaphore</a:t>
            </a:r>
          </a:p>
          <a:p>
            <a:pPr defTabSz="973138"/>
            <a:r>
              <a:rPr lang="en-US"/>
              <a:t>cwait – needs to check the urgent queue first</a:t>
            </a:r>
          </a:p>
          <a:p>
            <a:pPr defTabSz="973138"/>
            <a:r>
              <a:rPr lang="en-US"/>
              <a:t>csignal – may have to move condition variable semaphore to urgent queue.</a:t>
            </a:r>
          </a:p>
          <a:p>
            <a:pPr defTabSz="973138"/>
            <a:r>
              <a:rPr lang="en-US"/>
              <a:t>Good or bad??  Could be more restrictive than just using semaphores.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DD7039-E174-47A5-8A6B-80A029A2A56C}" type="slidenum">
              <a:rPr lang="en-US"/>
              <a:pPr/>
              <a:t>46</a:t>
            </a:fld>
            <a:endParaRPr lang="en-US"/>
          </a:p>
        </p:txBody>
      </p:sp>
      <p:sp>
        <p:nvSpPr>
          <p:cNvPr id="2502658" name="Rectangle 5"/>
          <p:cNvSpPr txBox="1">
            <a:spLocks noGrp="1" noChangeArrowheads="1"/>
          </p:cNvSpPr>
          <p:nvPr/>
        </p:nvSpPr>
        <p:spPr bwMode="auto">
          <a:xfrm>
            <a:off x="3884613" y="8831263"/>
            <a:ext cx="29749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938" tIns="0" rIns="18938" bIns="0" anchor="b"/>
          <a:lstStyle>
            <a:lvl1pPr defTabSz="965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5013" indent="-282575" defTabSz="965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30300" indent="-225425" defTabSz="965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82738" indent="-225425" defTabSz="965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35175" indent="-225425" defTabSz="965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92375" indent="-225425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49575" indent="-225425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06775" indent="-225425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63975" indent="-225425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686D5CC4-3B7E-4953-B9AE-E92942D42F9D}" type="slidenum">
              <a:rPr lang="en-US" sz="1000" i="1"/>
              <a:pPr algn="r"/>
              <a:t>46</a:t>
            </a:fld>
            <a:endParaRPr lang="en-US" sz="1000" i="1"/>
          </a:p>
        </p:txBody>
      </p:sp>
      <p:sp>
        <p:nvSpPr>
          <p:cNvPr id="2502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6913"/>
            <a:ext cx="4646612" cy="3484562"/>
          </a:xfrm>
          <a:solidFill>
            <a:srgbClr val="FFFFFF"/>
          </a:solidFill>
          <a:ln w="12700" cap="flat"/>
        </p:spPr>
      </p:sp>
      <p:sp>
        <p:nvSpPr>
          <p:cNvPr id="2502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8013"/>
            <a:ext cx="5029200" cy="4183062"/>
          </a:xfrm>
          <a:ln/>
        </p:spPr>
        <p:txBody>
          <a:bodyPr lIns="91536" tIns="45769" rIns="91536" bIns="45769"/>
          <a:lstStyle/>
          <a:p>
            <a:pPr defTabSz="973138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8FD194-827C-4B98-A3F3-FD3891F3EC69}" type="slidenum">
              <a:rPr lang="en-US"/>
              <a:pPr/>
              <a:t>47</a:t>
            </a:fld>
            <a:endParaRPr lang="en-US"/>
          </a:p>
        </p:txBody>
      </p:sp>
      <p:sp>
        <p:nvSpPr>
          <p:cNvPr id="252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6913"/>
            <a:ext cx="4646612" cy="3484562"/>
          </a:xfrm>
          <a:ln w="12700" cap="flat"/>
        </p:spPr>
      </p:sp>
      <p:sp>
        <p:nvSpPr>
          <p:cNvPr id="2529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8013"/>
            <a:ext cx="5029200" cy="4183062"/>
          </a:xfrm>
          <a:ln/>
        </p:spPr>
        <p:txBody>
          <a:bodyPr lIns="91536" tIns="45769" rIns="91536" bIns="45769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A287A4-DD9B-4491-B09D-992787A7F42E}" type="slidenum">
              <a:rPr lang="en-US"/>
              <a:pPr/>
              <a:t>48</a:t>
            </a:fld>
            <a:endParaRPr lang="en-US"/>
          </a:p>
        </p:txBody>
      </p:sp>
      <p:sp>
        <p:nvSpPr>
          <p:cNvPr id="2694146" name="Rectangle 6"/>
          <p:cNvSpPr txBox="1">
            <a:spLocks noGrp="1" noChangeArrowheads="1"/>
          </p:cNvSpPr>
          <p:nvPr/>
        </p:nvSpPr>
        <p:spPr bwMode="auto">
          <a:xfrm>
            <a:off x="0" y="8831263"/>
            <a:ext cx="2973388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227" tIns="46114" rIns="92227" bIns="46114" anchor="b"/>
          <a:lstStyle>
            <a:lvl1pPr defTabSz="92233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300"/>
              <a:t>Paul Roper</a:t>
            </a:r>
          </a:p>
        </p:txBody>
      </p:sp>
      <p:sp>
        <p:nvSpPr>
          <p:cNvPr id="2694147" name="Rectangle 7"/>
          <p:cNvSpPr txBox="1">
            <a:spLocks noGrp="1" noChangeArrowheads="1"/>
          </p:cNvSpPr>
          <p:nvPr/>
        </p:nvSpPr>
        <p:spPr bwMode="auto">
          <a:xfrm>
            <a:off x="3884613" y="8831263"/>
            <a:ext cx="297338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227" tIns="46114" rIns="92227" bIns="46114" anchor="b"/>
          <a:lstStyle>
            <a:lvl1pPr defTabSz="92233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245F0631-7874-4D7E-9E20-2ADC07E67592}" type="slidenum">
              <a:rPr lang="en-US" sz="1300"/>
              <a:pPr algn="r"/>
              <a:t>48</a:t>
            </a:fld>
            <a:endParaRPr lang="en-US" sz="1300"/>
          </a:p>
        </p:txBody>
      </p:sp>
      <p:sp>
        <p:nvSpPr>
          <p:cNvPr id="2694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4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227" tIns="46114" rIns="92227" bIns="4611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468F50-22E6-48DF-9560-11F7F0E07187}" type="slidenum">
              <a:rPr lang="en-US"/>
              <a:pPr/>
              <a:t>13</a:t>
            </a:fld>
            <a:endParaRPr lang="en-US"/>
          </a:p>
        </p:txBody>
      </p:sp>
      <p:sp>
        <p:nvSpPr>
          <p:cNvPr id="264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20775" y="719138"/>
            <a:ext cx="4614863" cy="3460750"/>
          </a:xfrm>
          <a:ln/>
        </p:spPr>
      </p:sp>
      <p:sp>
        <p:nvSpPr>
          <p:cNvPr id="2643971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</p:spPr>
        <p:txBody>
          <a:bodyPr lIns="94112" tIns="47854" rIns="94112" bIns="47854"/>
          <a:lstStyle/>
          <a:p>
            <a:pPr defTabSz="973138"/>
            <a:endParaRPr lang="en-US"/>
          </a:p>
        </p:txBody>
      </p:sp>
      <p:sp>
        <p:nvSpPr>
          <p:cNvPr id="2643972" name="Slide Number Placeholder 3"/>
          <p:cNvSpPr txBox="1">
            <a:spLocks noGrp="1"/>
          </p:cNvSpPr>
          <p:nvPr/>
        </p:nvSpPr>
        <p:spPr bwMode="auto">
          <a:xfrm>
            <a:off x="3884613" y="8831263"/>
            <a:ext cx="29749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141" tIns="0" rIns="19141" bIns="0" anchor="b"/>
          <a:lstStyle>
            <a:lvl1pPr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8B56A2C9-FA5C-49B2-9F4A-A2AB5B77C93E}" type="slidenum">
              <a:rPr lang="en-US" sz="1000" i="1"/>
              <a:pPr algn="r"/>
              <a:t>13</a:t>
            </a:fld>
            <a:endParaRPr lang="en-US" sz="1000" i="1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313B24-C243-416D-B9E5-409EACEC2AED}" type="slidenum">
              <a:rPr lang="en-US"/>
              <a:pPr/>
              <a:t>14</a:t>
            </a:fld>
            <a:endParaRPr lang="en-US"/>
          </a:p>
        </p:txBody>
      </p:sp>
      <p:sp>
        <p:nvSpPr>
          <p:cNvPr id="2652162" name="Rectangle 5"/>
          <p:cNvSpPr txBox="1">
            <a:spLocks noGrp="1" noChangeArrowheads="1"/>
          </p:cNvSpPr>
          <p:nvPr/>
        </p:nvSpPr>
        <p:spPr bwMode="auto">
          <a:xfrm>
            <a:off x="3884613" y="8831263"/>
            <a:ext cx="29749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938" tIns="0" rIns="18938" bIns="0" anchor="b"/>
          <a:lstStyle>
            <a:lvl1pPr defTabSz="965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5013" indent="-282575" defTabSz="965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30300" indent="-225425" defTabSz="965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82738" indent="-225425" defTabSz="965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35175" indent="-225425" defTabSz="965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92375" indent="-225425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49575" indent="-225425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06775" indent="-225425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63975" indent="-225425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0EF3D0E3-DB19-4DD1-B1A7-1D3EE97B64BF}" type="slidenum">
              <a:rPr lang="en-US" sz="1000" i="1"/>
              <a:pPr algn="r"/>
              <a:t>14</a:t>
            </a:fld>
            <a:endParaRPr lang="en-US" sz="1000" i="1"/>
          </a:p>
        </p:txBody>
      </p:sp>
      <p:sp>
        <p:nvSpPr>
          <p:cNvPr id="265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5325"/>
            <a:ext cx="4649788" cy="3487738"/>
          </a:xfrm>
          <a:ln/>
        </p:spPr>
      </p:sp>
      <p:sp>
        <p:nvSpPr>
          <p:cNvPr id="265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8013"/>
            <a:ext cx="5029200" cy="4183062"/>
          </a:xfrm>
        </p:spPr>
        <p:txBody>
          <a:bodyPr lIns="93114" tIns="47347" rIns="93114" bIns="47347"/>
          <a:lstStyle/>
          <a:p>
            <a:pPr defTabSz="973138"/>
            <a:r>
              <a:rPr lang="en-US"/>
              <a:t>How does deadlock occur?</a:t>
            </a:r>
          </a:p>
          <a:p>
            <a:pPr defTabSz="973138"/>
            <a:r>
              <a:rPr lang="en-US"/>
              <a:t>P0 gets into S; interrupt; P1 gets into Q, waits on S; interrupt; P0 is waiting on Q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BA0AC1-229E-4F29-ADB5-6ECDA8F05187}" type="slidenum">
              <a:rPr lang="en-US"/>
              <a:pPr/>
              <a:t>16</a:t>
            </a:fld>
            <a:endParaRPr lang="en-US"/>
          </a:p>
        </p:txBody>
      </p:sp>
      <p:sp>
        <p:nvSpPr>
          <p:cNvPr id="264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20775" y="719138"/>
            <a:ext cx="4614863" cy="3460750"/>
          </a:xfrm>
          <a:ln/>
        </p:spPr>
      </p:sp>
      <p:sp>
        <p:nvSpPr>
          <p:cNvPr id="2646019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</p:spPr>
        <p:txBody>
          <a:bodyPr lIns="94112" tIns="47854" rIns="94112" bIns="47854"/>
          <a:lstStyle/>
          <a:p>
            <a:pPr defTabSz="973138"/>
            <a:endParaRPr lang="en-US"/>
          </a:p>
        </p:txBody>
      </p:sp>
      <p:sp>
        <p:nvSpPr>
          <p:cNvPr id="2646020" name="Slide Number Placeholder 3"/>
          <p:cNvSpPr txBox="1">
            <a:spLocks noGrp="1"/>
          </p:cNvSpPr>
          <p:nvPr/>
        </p:nvSpPr>
        <p:spPr bwMode="auto">
          <a:xfrm>
            <a:off x="3884613" y="8831263"/>
            <a:ext cx="29749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141" tIns="0" rIns="19141" bIns="0" anchor="b"/>
          <a:lstStyle>
            <a:lvl1pPr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9089013D-0CC7-4EDC-BF91-ABD1AAE1F0B7}" type="slidenum">
              <a:rPr lang="en-US" sz="1000" i="1"/>
              <a:pPr algn="r"/>
              <a:t>16</a:t>
            </a:fld>
            <a:endParaRPr lang="en-US" sz="1000" i="1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BE8139-9FCB-4E6B-AD41-7654AA4E930B}" type="slidenum">
              <a:rPr lang="en-US"/>
              <a:pPr/>
              <a:t>18</a:t>
            </a:fld>
            <a:endParaRPr lang="en-US"/>
          </a:p>
        </p:txBody>
      </p:sp>
      <p:sp>
        <p:nvSpPr>
          <p:cNvPr id="264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20775" y="719138"/>
            <a:ext cx="4614863" cy="3460750"/>
          </a:xfrm>
          <a:ln/>
        </p:spPr>
      </p:sp>
      <p:sp>
        <p:nvSpPr>
          <p:cNvPr id="2648067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</p:spPr>
        <p:txBody>
          <a:bodyPr lIns="94112" tIns="47854" rIns="94112" bIns="47854"/>
          <a:lstStyle/>
          <a:p>
            <a:pPr defTabSz="973138"/>
            <a:endParaRPr lang="en-US"/>
          </a:p>
        </p:txBody>
      </p:sp>
      <p:sp>
        <p:nvSpPr>
          <p:cNvPr id="2648068" name="Slide Number Placeholder 3"/>
          <p:cNvSpPr txBox="1">
            <a:spLocks noGrp="1"/>
          </p:cNvSpPr>
          <p:nvPr/>
        </p:nvSpPr>
        <p:spPr bwMode="auto">
          <a:xfrm>
            <a:off x="3884613" y="8831263"/>
            <a:ext cx="29749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141" tIns="0" rIns="19141" bIns="0" anchor="b"/>
          <a:lstStyle>
            <a:lvl1pPr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7F46D70E-6E76-4C59-9BC3-747CCFF4017E}" type="slidenum">
              <a:rPr lang="en-US" sz="1000" i="1"/>
              <a:pPr algn="r"/>
              <a:t>18</a:t>
            </a:fld>
            <a:endParaRPr lang="en-US" sz="1000" i="1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9326B7-E480-4221-BD8D-C697ED4E8ED5}" type="slidenum">
              <a:rPr lang="en-US"/>
              <a:pPr/>
              <a:t>19</a:t>
            </a:fld>
            <a:endParaRPr lang="en-US"/>
          </a:p>
        </p:txBody>
      </p:sp>
      <p:sp>
        <p:nvSpPr>
          <p:cNvPr id="265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20775" y="719138"/>
            <a:ext cx="4614863" cy="3460750"/>
          </a:xfrm>
          <a:ln/>
        </p:spPr>
      </p:sp>
      <p:sp>
        <p:nvSpPr>
          <p:cNvPr id="2650115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</p:spPr>
        <p:txBody>
          <a:bodyPr lIns="94112" tIns="47854" rIns="94112" bIns="47854"/>
          <a:lstStyle/>
          <a:p>
            <a:pPr defTabSz="973138"/>
            <a:endParaRPr lang="en-US"/>
          </a:p>
        </p:txBody>
      </p:sp>
      <p:sp>
        <p:nvSpPr>
          <p:cNvPr id="2650116" name="Slide Number Placeholder 3"/>
          <p:cNvSpPr txBox="1">
            <a:spLocks noGrp="1"/>
          </p:cNvSpPr>
          <p:nvPr/>
        </p:nvSpPr>
        <p:spPr bwMode="auto">
          <a:xfrm>
            <a:off x="3884613" y="8831263"/>
            <a:ext cx="29749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141" tIns="0" rIns="19141" bIns="0" anchor="b"/>
          <a:lstStyle>
            <a:lvl1pPr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F82CF8D0-A725-4CA4-8B70-295B997A100A}" type="slidenum">
              <a:rPr lang="en-US" sz="1000" i="1"/>
              <a:pPr algn="r"/>
              <a:t>19</a:t>
            </a:fld>
            <a:endParaRPr lang="en-US" sz="1000" i="1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57DE00-1689-40AD-8AE9-0D24304F2440}" type="slidenum">
              <a:rPr lang="en-US"/>
              <a:pPr/>
              <a:t>20</a:t>
            </a:fld>
            <a:endParaRPr lang="en-US"/>
          </a:p>
        </p:txBody>
      </p:sp>
      <p:sp>
        <p:nvSpPr>
          <p:cNvPr id="26900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20775" y="719138"/>
            <a:ext cx="4614863" cy="3460750"/>
          </a:xfrm>
          <a:ln/>
        </p:spPr>
      </p:sp>
      <p:sp>
        <p:nvSpPr>
          <p:cNvPr id="2690051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</p:spPr>
        <p:txBody>
          <a:bodyPr lIns="94112" tIns="47854" rIns="94112" bIns="47854"/>
          <a:lstStyle/>
          <a:p>
            <a:pPr defTabSz="973138"/>
            <a:endParaRPr lang="en-US"/>
          </a:p>
        </p:txBody>
      </p:sp>
      <p:sp>
        <p:nvSpPr>
          <p:cNvPr id="2690052" name="Slide Number Placeholder 3"/>
          <p:cNvSpPr txBox="1">
            <a:spLocks noGrp="1"/>
          </p:cNvSpPr>
          <p:nvPr/>
        </p:nvSpPr>
        <p:spPr bwMode="auto">
          <a:xfrm>
            <a:off x="3884613" y="8831263"/>
            <a:ext cx="29749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141" tIns="0" rIns="19141" bIns="0" anchor="b"/>
          <a:lstStyle>
            <a:lvl1pPr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5DDDCFE0-2D28-491F-AA9A-56395903B5EC}" type="slidenum">
              <a:rPr lang="en-US" sz="1000" i="1"/>
              <a:pPr algn="r"/>
              <a:t>20</a:t>
            </a:fld>
            <a:endParaRPr lang="en-US" sz="1000" i="1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2656F4-C658-4578-BEED-34D1093CE696}" type="slidenum">
              <a:rPr lang="en-US"/>
              <a:pPr/>
              <a:t>28</a:t>
            </a:fld>
            <a:endParaRPr lang="en-US"/>
          </a:p>
        </p:txBody>
      </p:sp>
      <p:sp>
        <p:nvSpPr>
          <p:cNvPr id="2482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22363" y="719138"/>
            <a:ext cx="4611687" cy="3459162"/>
          </a:xfrm>
          <a:ln/>
        </p:spPr>
      </p:sp>
      <p:sp>
        <p:nvSpPr>
          <p:cNvPr id="2482179" name="Notes Placeholder 2"/>
          <p:cNvSpPr>
            <a:spLocks noGrp="1"/>
          </p:cNvSpPr>
          <p:nvPr>
            <p:ph type="body" idx="1"/>
          </p:nvPr>
        </p:nvSpPr>
        <p:spPr>
          <a:xfrm>
            <a:off x="912813" y="4418013"/>
            <a:ext cx="5030787" cy="4183062"/>
          </a:xfrm>
        </p:spPr>
        <p:txBody>
          <a:bodyPr lIns="93114" tIns="47347" rIns="93114" bIns="47347"/>
          <a:lstStyle/>
          <a:p>
            <a:pPr defTabSz="973138"/>
            <a:endParaRPr lang="en-US"/>
          </a:p>
        </p:txBody>
      </p:sp>
      <p:sp>
        <p:nvSpPr>
          <p:cNvPr id="2482180" name="Slide Number Placeholder 3"/>
          <p:cNvSpPr txBox="1">
            <a:spLocks noGrp="1"/>
          </p:cNvSpPr>
          <p:nvPr/>
        </p:nvSpPr>
        <p:spPr bwMode="auto">
          <a:xfrm>
            <a:off x="3884613" y="8831263"/>
            <a:ext cx="29749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938" tIns="0" rIns="18938" bIns="0" anchor="b"/>
          <a:lstStyle>
            <a:lvl1pPr defTabSz="965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5013" indent="-282575" defTabSz="965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30300" indent="-225425" defTabSz="965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82738" indent="-225425" defTabSz="965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35175" indent="-225425" defTabSz="965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92375" indent="-225425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49575" indent="-225425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06775" indent="-225425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63975" indent="-225425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E21E81D8-2FC2-4C19-9E4A-CA3D7EC037E7}" type="slidenum">
              <a:rPr lang="en-US" sz="1000" i="1"/>
              <a:pPr algn="r"/>
              <a:t>28</a:t>
            </a:fld>
            <a:endParaRPr lang="en-US" sz="1000" i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08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5808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55808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808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5808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55808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808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808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809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809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809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084263" y="1452563"/>
            <a:ext cx="7853362" cy="1563687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5809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987425" y="3624263"/>
            <a:ext cx="7453313" cy="2463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Mutual Exclusion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243F97-16AD-42F3-9A96-761D496235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1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5300" y="193675"/>
            <a:ext cx="2098675" cy="61309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6100" y="193675"/>
            <a:ext cx="6146800" cy="61309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Mutual Exclusion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A6A6CC-81CF-4ADA-9E18-F9A1F19925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73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193675"/>
            <a:ext cx="7793037" cy="866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46100" y="1416050"/>
            <a:ext cx="4005263" cy="4908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703763" y="1416050"/>
            <a:ext cx="4006850" cy="490855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0038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51063" y="6324600"/>
            <a:ext cx="4911725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Mutual Exclusion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37375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F564C6F-D79E-4B84-94A3-47EF35A05A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84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193675"/>
            <a:ext cx="7793037" cy="866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46100" y="1416050"/>
            <a:ext cx="4005263" cy="4908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416050"/>
            <a:ext cx="4006850" cy="4908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0038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51063" y="6324600"/>
            <a:ext cx="4911725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Mutual Exclusion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37375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24A4839-94CB-4809-B19C-D40EAD3AAF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5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Mutual Exclusion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FF8BAA-258E-447F-BA81-FBE29F81AB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13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Mutual Exclusion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425DCA-83BB-4472-8282-E7648A8019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8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6100" y="1416050"/>
            <a:ext cx="4005263" cy="4908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416050"/>
            <a:ext cx="4006850" cy="4908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Mutual Exclusion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7FF68F-3D09-4DE8-A900-0EE3E8C955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27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Mutual Exclusion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63035-689F-4001-9FF4-714DD45D4E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90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Mutual Exclusion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9475BA-3BB8-46C7-AEF7-5EF7CDE840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45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Mutual Exclusion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2D28FE-EF57-4016-BB9D-352E236CA0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02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Mutual Exclusion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66C01D-7961-47FB-8324-FAB790135B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82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Mutual Exclusion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32CB80-8071-4A0D-8F4B-EEBEDA602F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58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ChangeArrowheads="1"/>
          </p:cNvSpPr>
          <p:nvPr/>
        </p:nvSpPr>
        <p:spPr bwMode="ltGray">
          <a:xfrm>
            <a:off x="417513" y="455613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59" name="Rectangle 3"/>
          <p:cNvSpPr>
            <a:spLocks noChangeArrowheads="1"/>
          </p:cNvSpPr>
          <p:nvPr/>
        </p:nvSpPr>
        <p:spPr bwMode="ltGray">
          <a:xfrm>
            <a:off x="800100" y="45561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60" name="Rectangle 4"/>
          <p:cNvSpPr>
            <a:spLocks noChangeArrowheads="1"/>
          </p:cNvSpPr>
          <p:nvPr/>
        </p:nvSpPr>
        <p:spPr bwMode="ltGray">
          <a:xfrm>
            <a:off x="541338" y="877888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61" name="Rectangle 5"/>
          <p:cNvSpPr>
            <a:spLocks noChangeArrowheads="1"/>
          </p:cNvSpPr>
          <p:nvPr/>
        </p:nvSpPr>
        <p:spPr bwMode="ltGray">
          <a:xfrm>
            <a:off x="911225" y="8778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62" name="Rectangle 6"/>
          <p:cNvSpPr>
            <a:spLocks noChangeArrowheads="1"/>
          </p:cNvSpPr>
          <p:nvPr/>
        </p:nvSpPr>
        <p:spPr bwMode="ltGray">
          <a:xfrm>
            <a:off x="127000" y="8048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63" name="Rectangle 7"/>
          <p:cNvSpPr>
            <a:spLocks noChangeArrowheads="1"/>
          </p:cNvSpPr>
          <p:nvPr/>
        </p:nvSpPr>
        <p:spPr bwMode="gray">
          <a:xfrm>
            <a:off x="762000" y="447675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64" name="Rectangle 8"/>
          <p:cNvSpPr>
            <a:spLocks noChangeArrowheads="1"/>
          </p:cNvSpPr>
          <p:nvPr/>
        </p:nvSpPr>
        <p:spPr bwMode="gray">
          <a:xfrm>
            <a:off x="442913" y="11382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6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193675"/>
            <a:ext cx="7793037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5706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6100" y="1416050"/>
            <a:ext cx="8164513" cy="490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5706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0038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55706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51063" y="6324600"/>
            <a:ext cx="4911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/>
              <a:t>Mutual Exclusion</a:t>
            </a:r>
          </a:p>
        </p:txBody>
      </p:sp>
      <p:sp>
        <p:nvSpPr>
          <p:cNvPr id="55706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7375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A1A9E25-FCAF-4F78-9767-07D2BA920AF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50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5</a:t>
            </a:r>
            <a:br>
              <a:rPr lang="en-US" dirty="0"/>
            </a:br>
            <a:r>
              <a:rPr lang="en-US" dirty="0" smtClean="0"/>
              <a:t>Concurrency:</a:t>
            </a:r>
            <a:br>
              <a:rPr lang="en-US" dirty="0" smtClean="0"/>
            </a:br>
            <a:r>
              <a:rPr lang="en-US" dirty="0" smtClean="0"/>
              <a:t>Mutual Exclusion and</a:t>
            </a:r>
            <a:br>
              <a:rPr lang="en-US" dirty="0" smtClean="0"/>
            </a:br>
            <a:r>
              <a:rPr lang="en-US" dirty="0" smtClean="0"/>
              <a:t>Synchronization</a:t>
            </a:r>
            <a:endParaRPr lang="en-US" dirty="0"/>
          </a:p>
        </p:txBody>
      </p:sp>
      <p:pic>
        <p:nvPicPr>
          <p:cNvPr id="2475012" name="Picture 4" descr="keys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188" y="3776663"/>
            <a:ext cx="2314575" cy="226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5 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Discuss basic concepts related to concurrency, such as race conditions, OS concerns, and mutual exclusion requirements.</a:t>
            </a:r>
          </a:p>
          <a:p>
            <a:r>
              <a:rPr lang="en-US" sz="2400" dirty="0" smtClean="0"/>
              <a:t>Understand hardware approaches to supporting mutual exclusion.</a:t>
            </a:r>
          </a:p>
          <a:p>
            <a:r>
              <a:rPr lang="en-US" sz="2400" dirty="0" smtClean="0"/>
              <a:t>Define and explain semaphores.</a:t>
            </a:r>
          </a:p>
          <a:p>
            <a:r>
              <a:rPr lang="en-US" sz="2400" dirty="0" smtClean="0"/>
              <a:t>Define and explain monitors.</a:t>
            </a:r>
          </a:p>
          <a:p>
            <a:r>
              <a:rPr lang="en-US" sz="2400" dirty="0" smtClean="0"/>
              <a:t>Explain</a:t>
            </a:r>
          </a:p>
          <a:p>
            <a:pPr lvl="1"/>
            <a:r>
              <a:rPr lang="en-US" sz="2000" dirty="0" smtClean="0"/>
              <a:t>Producer/Consumer</a:t>
            </a:r>
          </a:p>
          <a:p>
            <a:pPr lvl="1"/>
            <a:r>
              <a:rPr lang="en-US" sz="2000" dirty="0" smtClean="0"/>
              <a:t>Bounded buffer</a:t>
            </a:r>
          </a:p>
          <a:p>
            <a:pPr lvl="1"/>
            <a:r>
              <a:rPr lang="en-US" sz="2000" dirty="0" smtClean="0"/>
              <a:t>Readers/writers problem</a:t>
            </a:r>
          </a:p>
          <a:p>
            <a:pPr lvl="1"/>
            <a:r>
              <a:rPr lang="en-US" sz="2000" dirty="0" smtClean="0"/>
              <a:t>Classical synchronization problems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Mutual Exclusion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BAB05-2959-4C31-8750-F05C131CA0C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2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Mutual Exclusion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B8EDA-C859-4DFB-B094-F8BCF076822C}" type="slidenum">
              <a:rPr lang="en-US"/>
              <a:pPr/>
              <a:t>11</a:t>
            </a:fld>
            <a:endParaRPr lang="en-US"/>
          </a:p>
        </p:txBody>
      </p:sp>
      <p:sp>
        <p:nvSpPr>
          <p:cNvPr id="263885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r>
              <a:rPr lang="en-US"/>
              <a:t>Review…</a:t>
            </a:r>
          </a:p>
        </p:txBody>
      </p:sp>
      <p:sp>
        <p:nvSpPr>
          <p:cNvPr id="263885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2075" tIns="46038" rIns="92075" bIns="46038"/>
          <a:lstStyle/>
          <a:p>
            <a:r>
              <a:rPr lang="en-US" sz="2800"/>
              <a:t>The OS must keep track of active processes.</a:t>
            </a:r>
          </a:p>
          <a:p>
            <a:r>
              <a:rPr lang="en-US" sz="2800"/>
              <a:t>The OS must allocate and deallocate resources.</a:t>
            </a:r>
          </a:p>
          <a:p>
            <a:pPr lvl="1"/>
            <a:r>
              <a:rPr lang="en-US" sz="2400"/>
              <a:t>Processor time</a:t>
            </a:r>
          </a:p>
          <a:p>
            <a:pPr lvl="1"/>
            <a:r>
              <a:rPr lang="en-US" sz="2400"/>
              <a:t>Memory</a:t>
            </a:r>
          </a:p>
          <a:p>
            <a:pPr lvl="1"/>
            <a:r>
              <a:rPr lang="en-US" sz="2400"/>
              <a:t>Files</a:t>
            </a:r>
          </a:p>
          <a:p>
            <a:pPr lvl="1"/>
            <a:r>
              <a:rPr lang="en-US" sz="2400"/>
              <a:t>I/O devices</a:t>
            </a:r>
          </a:p>
          <a:p>
            <a:r>
              <a:rPr lang="en-US" sz="2800"/>
              <a:t>The OS must protect the data and physical resources.</a:t>
            </a:r>
          </a:p>
          <a:p>
            <a:r>
              <a:rPr lang="en-US" sz="2800"/>
              <a:t>The results of a process must be independent of the speed of execution relative to the speed of other concurrent processes.</a:t>
            </a:r>
          </a:p>
        </p:txBody>
      </p:sp>
      <p:sp>
        <p:nvSpPr>
          <p:cNvPr id="2638855" name="Text Box 7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pitchFamily="34" charset="0"/>
              </a:rPr>
              <a:t>Mutual Exclusion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Mutual Exclusion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8631-CB05-400B-B84A-5419C0764859}" type="slidenum">
              <a:rPr lang="en-US"/>
              <a:pPr/>
              <a:t>12</a:t>
            </a:fld>
            <a:endParaRPr lang="en-US"/>
          </a:p>
        </p:txBody>
      </p:sp>
      <p:sp>
        <p:nvSpPr>
          <p:cNvPr id="26409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r>
              <a:rPr lang="en-US"/>
              <a:t>Resource Allocation</a:t>
            </a:r>
          </a:p>
        </p:txBody>
      </p:sp>
      <p:sp>
        <p:nvSpPr>
          <p:cNvPr id="264090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46100" y="1360488"/>
            <a:ext cx="8164513" cy="4908550"/>
          </a:xfrm>
        </p:spPr>
        <p:txBody>
          <a:bodyPr lIns="92075" tIns="46038" rIns="92075" bIns="46038"/>
          <a:lstStyle/>
          <a:p>
            <a:r>
              <a:rPr lang="en-US" sz="2800"/>
              <a:t>Mutual Exclusion</a:t>
            </a:r>
          </a:p>
          <a:p>
            <a:pPr lvl="1"/>
            <a:r>
              <a:rPr lang="en-US" sz="2400"/>
              <a:t>Critical resource – a single nonsharable resource.</a:t>
            </a:r>
          </a:p>
          <a:p>
            <a:pPr lvl="1"/>
            <a:r>
              <a:rPr lang="en-US" sz="2400"/>
              <a:t>Critical section – portion of the program that accesses a critical resource.</a:t>
            </a:r>
          </a:p>
          <a:p>
            <a:r>
              <a:rPr lang="en-US" sz="2800"/>
              <a:t>Deadlock</a:t>
            </a:r>
          </a:p>
          <a:p>
            <a:pPr lvl="1"/>
            <a:r>
              <a:rPr lang="en-US" sz="2400"/>
              <a:t>Each process owns a resource that the other is waiting for.</a:t>
            </a:r>
          </a:p>
          <a:p>
            <a:pPr lvl="1"/>
            <a:r>
              <a:rPr lang="en-US" sz="2400"/>
              <a:t>Two processes are waiting for communication from the other.</a:t>
            </a:r>
          </a:p>
          <a:p>
            <a:r>
              <a:rPr lang="en-US" sz="2800"/>
              <a:t>Starvation</a:t>
            </a:r>
          </a:p>
          <a:p>
            <a:pPr lvl="1"/>
            <a:r>
              <a:rPr lang="en-US" sz="2400"/>
              <a:t>A process is denied access to a resource, even though there is no deadlock situation.</a:t>
            </a:r>
          </a:p>
        </p:txBody>
      </p:sp>
      <p:sp>
        <p:nvSpPr>
          <p:cNvPr id="2640903" name="Text Box 7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pitchFamily="34" charset="0"/>
              </a:rPr>
              <a:t>Mutual Exclusion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Mutual Exclusion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50D7-9456-455B-95F1-9FD67D3013E6}" type="slidenum">
              <a:rPr lang="en-US"/>
              <a:pPr/>
              <a:t>13</a:t>
            </a:fld>
            <a:endParaRPr lang="en-US"/>
          </a:p>
        </p:txBody>
      </p:sp>
      <p:sp>
        <p:nvSpPr>
          <p:cNvPr id="264294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r>
              <a:rPr lang="en-US"/>
              <a:t>Semaphores</a:t>
            </a:r>
          </a:p>
        </p:txBody>
      </p:sp>
      <p:sp>
        <p:nvSpPr>
          <p:cNvPr id="807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1325" y="1422400"/>
            <a:ext cx="7780338" cy="4886325"/>
          </a:xfrm>
        </p:spPr>
        <p:txBody>
          <a:bodyPr lIns="92075" tIns="46038" rIns="92075" bIns="46038"/>
          <a:lstStyle/>
          <a:p>
            <a:r>
              <a:rPr lang="en-US" sz="2800"/>
              <a:t>SEM_SIGNAL</a:t>
            </a:r>
          </a:p>
          <a:p>
            <a:pPr lvl="1"/>
            <a:r>
              <a:rPr lang="en-US" sz="2400"/>
              <a:t>Producer</a:t>
            </a:r>
          </a:p>
          <a:p>
            <a:r>
              <a:rPr lang="en-US" sz="2800"/>
              <a:t>SEM_WAIT</a:t>
            </a:r>
          </a:p>
          <a:p>
            <a:pPr lvl="1"/>
            <a:r>
              <a:rPr lang="en-US" sz="2400"/>
              <a:t>Consumer</a:t>
            </a:r>
          </a:p>
          <a:p>
            <a:r>
              <a:rPr lang="en-US" sz="2800"/>
              <a:t>SEM_TRYLOCK</a:t>
            </a:r>
          </a:p>
          <a:p>
            <a:pPr lvl="1"/>
            <a:r>
              <a:rPr lang="en-US" sz="2400"/>
              <a:t>Conditional consumer</a:t>
            </a:r>
          </a:p>
          <a:p>
            <a:r>
              <a:rPr lang="en-US" sz="2800"/>
              <a:t>Semaphores used for:</a:t>
            </a:r>
          </a:p>
          <a:p>
            <a:pPr lvl="1"/>
            <a:r>
              <a:rPr lang="en-US" sz="2400"/>
              <a:t>Synchronization</a:t>
            </a:r>
          </a:p>
          <a:p>
            <a:pPr lvl="1"/>
            <a:r>
              <a:rPr lang="en-US" sz="2400"/>
              <a:t>Resource</a:t>
            </a:r>
          </a:p>
          <a:p>
            <a:pPr lvl="1"/>
            <a:r>
              <a:rPr lang="en-US" sz="2400"/>
              <a:t>Mutual Exclusion</a:t>
            </a:r>
          </a:p>
          <a:p>
            <a:endParaRPr lang="en-US" sz="2800"/>
          </a:p>
        </p:txBody>
      </p:sp>
      <p:sp>
        <p:nvSpPr>
          <p:cNvPr id="2642951" name="Text Box 7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pitchFamily="34" charset="0"/>
              </a:rPr>
              <a:t>Semaphores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0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0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0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0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0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0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0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0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07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07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7939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Mutual Exclusion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C78E-395B-4964-AF7D-594D569CF0D9}" type="slidenum">
              <a:rPr lang="en-US"/>
              <a:pPr/>
              <a:t>14</a:t>
            </a:fld>
            <a:endParaRPr lang="en-US"/>
          </a:p>
        </p:txBody>
      </p:sp>
      <p:sp>
        <p:nvSpPr>
          <p:cNvPr id="26511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r>
              <a:rPr lang="en-US"/>
              <a:t>Consider…</a:t>
            </a:r>
          </a:p>
        </p:txBody>
      </p:sp>
      <p:sp>
        <p:nvSpPr>
          <p:cNvPr id="2651139" name="Text Box 3"/>
          <p:cNvSpPr txBox="1">
            <a:spLocks noChangeArrowheads="1"/>
          </p:cNvSpPr>
          <p:nvPr/>
        </p:nvSpPr>
        <p:spPr bwMode="auto">
          <a:xfrm>
            <a:off x="2057400" y="1828800"/>
            <a:ext cx="2009775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 u="sng">
                <a:latin typeface="Courier New" pitchFamily="49" charset="0"/>
              </a:rPr>
              <a:t>P0:</a:t>
            </a:r>
          </a:p>
          <a:p>
            <a:endParaRPr lang="en-US" b="1">
              <a:latin typeface="Courier New" pitchFamily="49" charset="0"/>
            </a:endParaRPr>
          </a:p>
          <a:p>
            <a:r>
              <a:rPr lang="en-US" b="1">
                <a:latin typeface="Courier New" pitchFamily="49" charset="0"/>
              </a:rPr>
              <a:t>wait(S);</a:t>
            </a:r>
          </a:p>
          <a:p>
            <a:r>
              <a:rPr lang="en-US" b="1">
                <a:latin typeface="Courier New" pitchFamily="49" charset="0"/>
              </a:rPr>
              <a:t>wait(Q);</a:t>
            </a:r>
          </a:p>
          <a:p>
            <a:r>
              <a:rPr lang="en-US" b="1">
                <a:latin typeface="Courier New" pitchFamily="49" charset="0"/>
              </a:rPr>
              <a:t>     .</a:t>
            </a:r>
          </a:p>
          <a:p>
            <a:r>
              <a:rPr lang="en-US" b="1">
                <a:latin typeface="Courier New" pitchFamily="49" charset="0"/>
              </a:rPr>
              <a:t>     .</a:t>
            </a:r>
          </a:p>
          <a:p>
            <a:r>
              <a:rPr lang="en-US" b="1">
                <a:latin typeface="Courier New" pitchFamily="49" charset="0"/>
              </a:rPr>
              <a:t>     .</a:t>
            </a:r>
          </a:p>
          <a:p>
            <a:r>
              <a:rPr lang="en-US" b="1">
                <a:latin typeface="Courier New" pitchFamily="49" charset="0"/>
              </a:rPr>
              <a:t>signal(S);</a:t>
            </a:r>
          </a:p>
          <a:p>
            <a:r>
              <a:rPr lang="en-US" b="1">
                <a:latin typeface="Courier New" pitchFamily="49" charset="0"/>
              </a:rPr>
              <a:t>signal(Q);</a:t>
            </a:r>
          </a:p>
        </p:txBody>
      </p:sp>
      <p:sp>
        <p:nvSpPr>
          <p:cNvPr id="2651140" name="Text Box 4"/>
          <p:cNvSpPr txBox="1">
            <a:spLocks noChangeArrowheads="1"/>
          </p:cNvSpPr>
          <p:nvPr/>
        </p:nvSpPr>
        <p:spPr bwMode="auto">
          <a:xfrm>
            <a:off x="5286375" y="1828800"/>
            <a:ext cx="2009775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 u="sng">
                <a:latin typeface="Courier New" pitchFamily="49" charset="0"/>
              </a:rPr>
              <a:t>P1:</a:t>
            </a:r>
          </a:p>
          <a:p>
            <a:endParaRPr lang="en-US" b="1">
              <a:latin typeface="Courier New" pitchFamily="49" charset="0"/>
            </a:endParaRPr>
          </a:p>
          <a:p>
            <a:r>
              <a:rPr lang="en-US" b="1">
                <a:latin typeface="Courier New" pitchFamily="49" charset="0"/>
              </a:rPr>
              <a:t>wait(Q);</a:t>
            </a:r>
          </a:p>
          <a:p>
            <a:r>
              <a:rPr lang="en-US" b="1">
                <a:latin typeface="Courier New" pitchFamily="49" charset="0"/>
              </a:rPr>
              <a:t>wait(S);</a:t>
            </a:r>
          </a:p>
          <a:p>
            <a:r>
              <a:rPr lang="en-US" b="1">
                <a:latin typeface="Courier New" pitchFamily="49" charset="0"/>
              </a:rPr>
              <a:t>     .</a:t>
            </a:r>
          </a:p>
          <a:p>
            <a:r>
              <a:rPr lang="en-US" b="1">
                <a:latin typeface="Courier New" pitchFamily="49" charset="0"/>
              </a:rPr>
              <a:t>     .</a:t>
            </a:r>
          </a:p>
          <a:p>
            <a:r>
              <a:rPr lang="en-US" b="1">
                <a:latin typeface="Courier New" pitchFamily="49" charset="0"/>
              </a:rPr>
              <a:t>     .</a:t>
            </a:r>
          </a:p>
          <a:p>
            <a:r>
              <a:rPr lang="en-US" b="1">
                <a:latin typeface="Courier New" pitchFamily="49" charset="0"/>
              </a:rPr>
              <a:t>signal(Q);</a:t>
            </a:r>
          </a:p>
          <a:p>
            <a:r>
              <a:rPr lang="en-US" b="1">
                <a:latin typeface="Courier New" pitchFamily="49" charset="0"/>
              </a:rPr>
              <a:t>signal(S);</a:t>
            </a:r>
          </a:p>
        </p:txBody>
      </p:sp>
      <p:sp>
        <p:nvSpPr>
          <p:cNvPr id="2651141" name="Text Box 5"/>
          <p:cNvSpPr txBox="1">
            <a:spLocks noChangeArrowheads="1"/>
          </p:cNvSpPr>
          <p:nvPr/>
        </p:nvSpPr>
        <p:spPr bwMode="auto">
          <a:xfrm>
            <a:off x="1674813" y="5578475"/>
            <a:ext cx="55499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3200">
                <a:solidFill>
                  <a:schemeClr val="hlink"/>
                </a:solidFill>
                <a:latin typeface="Arial" pitchFamily="34" charset="0"/>
              </a:rPr>
              <a:t>Is there anything wrong here?</a:t>
            </a:r>
          </a:p>
        </p:txBody>
      </p:sp>
      <p:sp>
        <p:nvSpPr>
          <p:cNvPr id="2651142" name="Text Box 6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pitchFamily="34" charset="0"/>
              </a:rPr>
              <a:t>Semaphores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Mutual Exclusion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FB41D-3EFA-40A5-9250-7A7B107C1B75}" type="slidenum">
              <a:rPr lang="en-US"/>
              <a:pPr/>
              <a:t>15</a:t>
            </a:fld>
            <a:endParaRPr lang="en-US"/>
          </a:p>
        </p:txBody>
      </p:sp>
      <p:sp>
        <p:nvSpPr>
          <p:cNvPr id="26531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r>
              <a:rPr lang="en-US"/>
              <a:t>The Producer-Consumer Problem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44500" y="1846263"/>
            <a:ext cx="3143250" cy="3451225"/>
            <a:chOff x="175" y="1163"/>
            <a:chExt cx="1980" cy="2174"/>
          </a:xfrm>
        </p:grpSpPr>
        <p:sp>
          <p:nvSpPr>
            <p:cNvPr id="2653188" name="Text Box 4"/>
            <p:cNvSpPr txBox="1">
              <a:spLocks noChangeArrowheads="1"/>
            </p:cNvSpPr>
            <p:nvPr/>
          </p:nvSpPr>
          <p:spPr bwMode="auto">
            <a:xfrm>
              <a:off x="175" y="1549"/>
              <a:ext cx="1980" cy="1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 b="1">
                  <a:latin typeface="Arial" pitchFamily="34" charset="0"/>
                </a:rPr>
                <a:t>repeat</a:t>
              </a:r>
            </a:p>
            <a:p>
              <a:r>
                <a:rPr lang="en-US" sz="1800" b="1">
                  <a:latin typeface="Arial" pitchFamily="34" charset="0"/>
                </a:rPr>
                <a:t>    …</a:t>
              </a:r>
            </a:p>
            <a:p>
              <a:r>
                <a:rPr lang="en-US" sz="1800" b="1">
                  <a:latin typeface="Arial" pitchFamily="34" charset="0"/>
                </a:rPr>
                <a:t>    produce an item in nextp</a:t>
              </a:r>
            </a:p>
            <a:p>
              <a:r>
                <a:rPr lang="en-US" sz="1800" b="1">
                  <a:latin typeface="Arial" pitchFamily="34" charset="0"/>
                </a:rPr>
                <a:t>    …</a:t>
              </a:r>
            </a:p>
            <a:p>
              <a:r>
                <a:rPr lang="en-US" sz="1800" b="1">
                  <a:latin typeface="Arial" pitchFamily="34" charset="0"/>
                </a:rPr>
                <a:t>    while (counter == n);</a:t>
              </a:r>
            </a:p>
            <a:p>
              <a:r>
                <a:rPr lang="en-US" sz="1800" b="1">
                  <a:latin typeface="Arial" pitchFamily="34" charset="0"/>
                </a:rPr>
                <a:t>    buffer[in] = nextp</a:t>
              </a:r>
            </a:p>
            <a:p>
              <a:r>
                <a:rPr lang="en-US" sz="1800" b="1">
                  <a:latin typeface="Arial" pitchFamily="34" charset="0"/>
                </a:rPr>
                <a:t>    in = (in + 1) mod n</a:t>
              </a:r>
            </a:p>
            <a:p>
              <a:r>
                <a:rPr lang="en-US" sz="1800" b="1">
                  <a:latin typeface="Arial" pitchFamily="34" charset="0"/>
                </a:rPr>
                <a:t>    counter = counter + 1</a:t>
              </a:r>
            </a:p>
            <a:p>
              <a:endParaRPr lang="en-US" sz="1800" b="1">
                <a:latin typeface="Arial" pitchFamily="34" charset="0"/>
              </a:endParaRPr>
            </a:p>
            <a:p>
              <a:r>
                <a:rPr lang="en-US" sz="1800" b="1">
                  <a:latin typeface="Arial" pitchFamily="34" charset="0"/>
                </a:rPr>
                <a:t>until false</a:t>
              </a:r>
            </a:p>
          </p:txBody>
        </p:sp>
        <p:sp>
          <p:nvSpPr>
            <p:cNvPr id="2653189" name="Text Box 5"/>
            <p:cNvSpPr txBox="1">
              <a:spLocks noChangeArrowheads="1"/>
            </p:cNvSpPr>
            <p:nvPr/>
          </p:nvSpPr>
          <p:spPr bwMode="auto">
            <a:xfrm>
              <a:off x="175" y="1163"/>
              <a:ext cx="14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 u="sng">
                  <a:latin typeface="Arial" pitchFamily="34" charset="0"/>
                </a:rPr>
                <a:t>Producer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708525" y="1843088"/>
            <a:ext cx="3308350" cy="3454400"/>
            <a:chOff x="2966" y="1161"/>
            <a:chExt cx="2084" cy="2176"/>
          </a:xfrm>
        </p:grpSpPr>
        <p:sp>
          <p:nvSpPr>
            <p:cNvPr id="2653191" name="Text Box 7"/>
            <p:cNvSpPr txBox="1">
              <a:spLocks noChangeArrowheads="1"/>
            </p:cNvSpPr>
            <p:nvPr/>
          </p:nvSpPr>
          <p:spPr bwMode="auto">
            <a:xfrm>
              <a:off x="2966" y="1549"/>
              <a:ext cx="2084" cy="1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 b="1">
                  <a:latin typeface="Arial" pitchFamily="34" charset="0"/>
                </a:rPr>
                <a:t>repeat</a:t>
              </a:r>
            </a:p>
            <a:p>
              <a:r>
                <a:rPr lang="en-US" sz="1800" b="1">
                  <a:latin typeface="Arial" pitchFamily="34" charset="0"/>
                </a:rPr>
                <a:t>    …</a:t>
              </a:r>
            </a:p>
            <a:p>
              <a:r>
                <a:rPr lang="en-US" sz="1800" b="1">
                  <a:latin typeface="Arial" pitchFamily="34" charset="0"/>
                </a:rPr>
                <a:t>    while (counter == 0);</a:t>
              </a:r>
            </a:p>
            <a:p>
              <a:r>
                <a:rPr lang="en-US" sz="1800" b="1">
                  <a:latin typeface="Arial" pitchFamily="34" charset="0"/>
                </a:rPr>
                <a:t>    nextc = buffer[out]</a:t>
              </a:r>
            </a:p>
            <a:p>
              <a:r>
                <a:rPr lang="en-US" sz="1800" b="1">
                  <a:latin typeface="Arial" pitchFamily="34" charset="0"/>
                </a:rPr>
                <a:t>    out = (out + 1) mod n</a:t>
              </a:r>
            </a:p>
            <a:p>
              <a:r>
                <a:rPr lang="en-US" sz="1800" b="1">
                  <a:latin typeface="Arial" pitchFamily="34" charset="0"/>
                </a:rPr>
                <a:t>    counter = counter - 1</a:t>
              </a:r>
            </a:p>
            <a:p>
              <a:r>
                <a:rPr lang="en-US" sz="1800" b="1">
                  <a:latin typeface="Arial" pitchFamily="34" charset="0"/>
                </a:rPr>
                <a:t>    …</a:t>
              </a:r>
            </a:p>
            <a:p>
              <a:r>
                <a:rPr lang="en-US" sz="1800" b="1">
                  <a:latin typeface="Arial" pitchFamily="34" charset="0"/>
                </a:rPr>
                <a:t>    consume the item in nextc</a:t>
              </a:r>
            </a:p>
            <a:p>
              <a:r>
                <a:rPr lang="en-US" sz="1800" b="1">
                  <a:latin typeface="Arial" pitchFamily="34" charset="0"/>
                </a:rPr>
                <a:t>    …</a:t>
              </a:r>
            </a:p>
            <a:p>
              <a:r>
                <a:rPr lang="en-US" sz="1800" b="1">
                  <a:latin typeface="Arial" pitchFamily="34" charset="0"/>
                </a:rPr>
                <a:t>until false</a:t>
              </a:r>
            </a:p>
          </p:txBody>
        </p:sp>
        <p:sp>
          <p:nvSpPr>
            <p:cNvPr id="2653192" name="Text Box 8"/>
            <p:cNvSpPr txBox="1">
              <a:spLocks noChangeArrowheads="1"/>
            </p:cNvSpPr>
            <p:nvPr/>
          </p:nvSpPr>
          <p:spPr bwMode="auto">
            <a:xfrm>
              <a:off x="2966" y="1161"/>
              <a:ext cx="14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 u="sng">
                  <a:latin typeface="Arial" pitchFamily="34" charset="0"/>
                </a:rPr>
                <a:t>Consumer</a:t>
              </a:r>
            </a:p>
          </p:txBody>
        </p:sp>
      </p:grpSp>
      <p:sp>
        <p:nvSpPr>
          <p:cNvPr id="2653193" name="Text Box 9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pitchFamily="34" charset="0"/>
              </a:rPr>
              <a:t>Producer/Consumer</a:t>
            </a:r>
          </a:p>
        </p:txBody>
      </p:sp>
      <p:sp>
        <p:nvSpPr>
          <p:cNvPr id="2653194" name="Text Box 5"/>
          <p:cNvSpPr txBox="1">
            <a:spLocks noChangeArrowheads="1"/>
          </p:cNvSpPr>
          <p:nvPr/>
        </p:nvSpPr>
        <p:spPr bwMode="auto">
          <a:xfrm>
            <a:off x="1674813" y="5578475"/>
            <a:ext cx="55499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3200">
                <a:solidFill>
                  <a:schemeClr val="hlink"/>
                </a:solidFill>
                <a:latin typeface="Arial" pitchFamily="34" charset="0"/>
              </a:rPr>
              <a:t>Is there anything wrong here?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Mutual Exclusion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898B2-3FA1-4761-B99F-A0AF3255C7F4}" type="slidenum">
              <a:rPr lang="en-US"/>
              <a:pPr/>
              <a:t>16</a:t>
            </a:fld>
            <a:endParaRPr lang="en-US"/>
          </a:p>
        </p:txBody>
      </p:sp>
      <p:sp>
        <p:nvSpPr>
          <p:cNvPr id="264499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r>
              <a:rPr lang="en-US"/>
              <a:t>Autonomy</a:t>
            </a:r>
          </a:p>
        </p:txBody>
      </p:sp>
      <p:sp>
        <p:nvSpPr>
          <p:cNvPr id="807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1325" y="1433513"/>
            <a:ext cx="4308475" cy="4886325"/>
          </a:xfrm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800"/>
              <a:t>Critical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Semaphore operations must be atomic</a:t>
            </a:r>
          </a:p>
          <a:p>
            <a:pPr>
              <a:lnSpc>
                <a:spcPct val="90000"/>
              </a:lnSpc>
            </a:pPr>
            <a:r>
              <a:rPr lang="en-US" sz="2800"/>
              <a:t>Uniprocessor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simply inhibit interrupts (normal user can’t)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Use TestAndSet to create a mutex in the calls</a:t>
            </a:r>
          </a:p>
          <a:p>
            <a:pPr>
              <a:lnSpc>
                <a:spcPct val="90000"/>
              </a:lnSpc>
            </a:pPr>
            <a:r>
              <a:rPr lang="en-US" sz="2800"/>
              <a:t>Multiprocessor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hardware must provide special support, or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use software solutions</a:t>
            </a:r>
          </a:p>
        </p:txBody>
      </p:sp>
      <p:sp>
        <p:nvSpPr>
          <p:cNvPr id="807940" name="Text Box 4"/>
          <p:cNvSpPr txBox="1">
            <a:spLocks noChangeArrowheads="1"/>
          </p:cNvSpPr>
          <p:nvPr/>
        </p:nvSpPr>
        <p:spPr bwMode="auto">
          <a:xfrm>
            <a:off x="4640263" y="2108200"/>
            <a:ext cx="4313237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 b="1">
                <a:latin typeface="Courier New" pitchFamily="49" charset="0"/>
              </a:rPr>
              <a:t>semWait(Semaphore s)</a:t>
            </a:r>
          </a:p>
          <a:p>
            <a:r>
              <a:rPr lang="en-US" sz="1800" b="1">
                <a:latin typeface="Courier New" pitchFamily="49" charset="0"/>
              </a:rPr>
              <a:t>{</a:t>
            </a:r>
          </a:p>
          <a:p>
            <a:r>
              <a:rPr lang="en-US" sz="1800" b="1">
                <a:latin typeface="Courier New" pitchFamily="49" charset="0"/>
              </a:rPr>
              <a:t>   </a:t>
            </a:r>
            <a:r>
              <a:rPr lang="en-US" sz="1800" b="1">
                <a:solidFill>
                  <a:srgbClr val="FF0033"/>
                </a:solidFill>
                <a:latin typeface="Courier New" pitchFamily="49" charset="0"/>
              </a:rPr>
              <a:t>while(TestAndSet(&amp;lock));</a:t>
            </a:r>
          </a:p>
          <a:p>
            <a:r>
              <a:rPr lang="en-US" sz="1800" b="1">
                <a:latin typeface="Courier New" pitchFamily="49" charset="0"/>
              </a:rPr>
              <a:t>   s.value--;</a:t>
            </a:r>
          </a:p>
          <a:p>
            <a:r>
              <a:rPr lang="en-US" sz="1800" b="1">
                <a:latin typeface="Courier New" pitchFamily="49" charset="0"/>
              </a:rPr>
              <a:t>   if (s.value &lt; 0)</a:t>
            </a:r>
          </a:p>
          <a:p>
            <a:r>
              <a:rPr lang="en-US" sz="1800" b="1">
                <a:latin typeface="Courier New" pitchFamily="49" charset="0"/>
              </a:rPr>
              <a:t>   {</a:t>
            </a:r>
          </a:p>
          <a:p>
            <a:r>
              <a:rPr lang="en-US" sz="1800" b="1">
                <a:latin typeface="Courier New" pitchFamily="49" charset="0"/>
              </a:rPr>
              <a:t>      add process to s.queue</a:t>
            </a:r>
          </a:p>
          <a:p>
            <a:r>
              <a:rPr lang="en-US" sz="1800" b="1">
                <a:latin typeface="Courier New" pitchFamily="49" charset="0"/>
              </a:rPr>
              <a:t>      *</a:t>
            </a:r>
            <a:r>
              <a:rPr lang="en-US" sz="1800" b="1">
                <a:solidFill>
                  <a:srgbClr val="FF0033"/>
                </a:solidFill>
                <a:latin typeface="Courier New" pitchFamily="49" charset="0"/>
              </a:rPr>
              <a:t>lock = FALSE;</a:t>
            </a:r>
          </a:p>
          <a:p>
            <a:r>
              <a:rPr lang="en-US" sz="1800" b="1">
                <a:latin typeface="Courier New" pitchFamily="49" charset="0"/>
              </a:rPr>
              <a:t>      block;</a:t>
            </a:r>
          </a:p>
          <a:p>
            <a:r>
              <a:rPr lang="en-US" sz="1800" b="1">
                <a:latin typeface="Courier New" pitchFamily="49" charset="0"/>
              </a:rPr>
              <a:t>   }</a:t>
            </a:r>
          </a:p>
          <a:p>
            <a:r>
              <a:rPr lang="en-US" sz="1800" b="1">
                <a:latin typeface="Courier New" pitchFamily="49" charset="0"/>
              </a:rPr>
              <a:t>   </a:t>
            </a:r>
            <a:r>
              <a:rPr lang="en-US" sz="1800" b="1">
                <a:solidFill>
                  <a:srgbClr val="FF0033"/>
                </a:solidFill>
                <a:latin typeface="Courier New" pitchFamily="49" charset="0"/>
              </a:rPr>
              <a:t>else *lock = FALSE;</a:t>
            </a:r>
          </a:p>
          <a:p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2645000" name="Text Box 8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pitchFamily="34" charset="0"/>
              </a:rPr>
              <a:t>Semaphores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0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0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0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0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0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0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0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0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0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7939" grpId="0" build="p" autoUpdateAnimBg="0"/>
      <p:bldP spid="80794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Mutual Exclusion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9F88-AA4C-4FFA-A08A-CEDEFC2DB3B2}" type="slidenum">
              <a:rPr lang="en-US"/>
              <a:pPr/>
              <a:t>17</a:t>
            </a:fld>
            <a:endParaRPr lang="en-US"/>
          </a:p>
        </p:txBody>
      </p:sp>
      <p:sp>
        <p:nvSpPr>
          <p:cNvPr id="266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Semaphores</a:t>
            </a:r>
          </a:p>
        </p:txBody>
      </p:sp>
      <p:sp>
        <p:nvSpPr>
          <p:cNvPr id="266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Binary Semaphore</a:t>
            </a:r>
          </a:p>
          <a:p>
            <a:pPr lvl="1"/>
            <a:r>
              <a:rPr lang="en-US"/>
              <a:t>2 states</a:t>
            </a:r>
          </a:p>
          <a:p>
            <a:pPr lvl="2"/>
            <a:r>
              <a:rPr lang="en-US"/>
              <a:t>0 = nothing produced, maybe tasks in queue</a:t>
            </a:r>
          </a:p>
          <a:p>
            <a:pPr lvl="2"/>
            <a:r>
              <a:rPr lang="en-US"/>
              <a:t>1 = something produced, no tasks in queue</a:t>
            </a:r>
          </a:p>
          <a:p>
            <a:r>
              <a:rPr lang="en-US"/>
              <a:t>Counting Semaphore</a:t>
            </a:r>
          </a:p>
          <a:p>
            <a:pPr lvl="1"/>
            <a:r>
              <a:rPr lang="en-US"/>
              <a:t>Resource counter</a:t>
            </a:r>
          </a:p>
          <a:p>
            <a:pPr lvl="2"/>
            <a:r>
              <a:rPr lang="en-US"/>
              <a:t>0 = nothing produced, nothing in queue</a:t>
            </a:r>
          </a:p>
          <a:p>
            <a:pPr lvl="2"/>
            <a:r>
              <a:rPr lang="en-US"/>
              <a:t>-n = nothing produced, n tasks queued</a:t>
            </a:r>
          </a:p>
          <a:p>
            <a:pPr lvl="2"/>
            <a:r>
              <a:rPr lang="en-US"/>
              <a:t>+n = n items produced, no tasks in queue</a:t>
            </a:r>
          </a:p>
        </p:txBody>
      </p:sp>
      <p:sp>
        <p:nvSpPr>
          <p:cNvPr id="2660356" name="Text Box 4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pitchFamily="34" charset="0"/>
              </a:rPr>
              <a:t>Semaphores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6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6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66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66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66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6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66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66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035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Mutual Exclusion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4E0A-824F-4284-AE9C-2F17B1843B48}" type="slidenum">
              <a:rPr lang="en-US"/>
              <a:pPr/>
              <a:t>18</a:t>
            </a:fld>
            <a:endParaRPr lang="en-US"/>
          </a:p>
        </p:txBody>
      </p:sp>
      <p:sp>
        <p:nvSpPr>
          <p:cNvPr id="264704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r>
              <a:rPr lang="en-US" i="1"/>
              <a:t>SEM_SIGNAL - Producer</a:t>
            </a:r>
          </a:p>
        </p:txBody>
      </p:sp>
      <p:sp>
        <p:nvSpPr>
          <p:cNvPr id="2647047" name="Text Box 7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pitchFamily="34" charset="0"/>
              </a:rPr>
              <a:t>Semaphores</a:t>
            </a:r>
          </a:p>
        </p:txBody>
      </p:sp>
      <p:sp>
        <p:nvSpPr>
          <p:cNvPr id="2647048" name="Text Box 3"/>
          <p:cNvSpPr txBox="1">
            <a:spLocks noChangeArrowheads="1"/>
          </p:cNvSpPr>
          <p:nvPr/>
        </p:nvSpPr>
        <p:spPr bwMode="auto">
          <a:xfrm>
            <a:off x="412750" y="1524000"/>
            <a:ext cx="8320088" cy="219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7213" algn="l"/>
                <a:tab pos="2290763" algn="l"/>
                <a:tab pos="2741613" algn="l"/>
                <a:tab pos="4800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7213" algn="l"/>
                <a:tab pos="2290763" algn="l"/>
                <a:tab pos="2741613" algn="l"/>
                <a:tab pos="4800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7213" algn="l"/>
                <a:tab pos="2290763" algn="l"/>
                <a:tab pos="2741613" algn="l"/>
                <a:tab pos="4800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7213" algn="l"/>
                <a:tab pos="2290763" algn="l"/>
                <a:tab pos="2741613" algn="l"/>
                <a:tab pos="4800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7213" algn="l"/>
                <a:tab pos="2290763" algn="l"/>
                <a:tab pos="2741613" algn="l"/>
                <a:tab pos="4800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7213" algn="l"/>
                <a:tab pos="2290763" algn="l"/>
                <a:tab pos="2741613" algn="l"/>
                <a:tab pos="4800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7213" algn="l"/>
                <a:tab pos="2290763" algn="l"/>
                <a:tab pos="2741613" algn="l"/>
                <a:tab pos="4800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7213" algn="l"/>
                <a:tab pos="2290763" algn="l"/>
                <a:tab pos="2741613" algn="l"/>
                <a:tab pos="4800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7213" algn="l"/>
                <a:tab pos="2290763" algn="l"/>
                <a:tab pos="2741613" algn="l"/>
                <a:tab pos="4800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1800" b="1">
                <a:solidFill>
                  <a:srgbClr val="000000"/>
                </a:solidFill>
                <a:latin typeface="Arial Narrow" pitchFamily="34" charset="0"/>
              </a:rPr>
              <a:t>void semSignalBinary(Semaphore* semaphore)	// signal binary semaphore</a:t>
            </a:r>
          </a:p>
          <a:p>
            <a:pPr>
              <a:lnSpc>
                <a:spcPct val="85000"/>
              </a:lnSpc>
            </a:pPr>
            <a:r>
              <a:rPr lang="en-US" sz="1800" b="1">
                <a:solidFill>
                  <a:srgbClr val="000000"/>
                </a:solidFill>
                <a:latin typeface="Arial Narrow" pitchFamily="34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sz="1800" b="1">
                <a:solidFill>
                  <a:srgbClr val="000000"/>
                </a:solidFill>
                <a:latin typeface="Arial Narrow" pitchFamily="34" charset="0"/>
              </a:rPr>
              <a:t>	semaphore-&gt;state = 1;		// produce (signal) binary semaphore</a:t>
            </a:r>
          </a:p>
          <a:p>
            <a:pPr>
              <a:lnSpc>
                <a:spcPct val="85000"/>
              </a:lnSpc>
            </a:pPr>
            <a:r>
              <a:rPr lang="en-US" sz="1800" b="1">
                <a:solidFill>
                  <a:srgbClr val="000000"/>
                </a:solidFill>
                <a:latin typeface="Arial Narrow" pitchFamily="34" charset="0"/>
              </a:rPr>
              <a:t>	if (tid = deQ(semaphore-&gt;queue) &lt; 0) return;	// dequeue blocked task (if any)</a:t>
            </a:r>
          </a:p>
          <a:p>
            <a:pPr>
              <a:lnSpc>
                <a:spcPct val="85000"/>
              </a:lnSpc>
            </a:pPr>
            <a:r>
              <a:rPr lang="en-US" sz="1800" b="1">
                <a:solidFill>
                  <a:srgbClr val="000000"/>
                </a:solidFill>
                <a:latin typeface="Arial Narrow" pitchFamily="34" charset="0"/>
              </a:rPr>
              <a:t>	semaphore-&gt;state = 0;		// consume (clear) semaphore</a:t>
            </a:r>
          </a:p>
          <a:p>
            <a:pPr>
              <a:lnSpc>
                <a:spcPct val="85000"/>
              </a:lnSpc>
            </a:pPr>
            <a:r>
              <a:rPr lang="en-US" sz="1800" b="1">
                <a:solidFill>
                  <a:srgbClr val="000000"/>
                </a:solidFill>
                <a:latin typeface="Arial Narrow" pitchFamily="34" charset="0"/>
              </a:rPr>
              <a:t>	tcb[tid].state = S_READY;	// ready task for execution</a:t>
            </a:r>
          </a:p>
          <a:p>
            <a:pPr>
              <a:lnSpc>
                <a:spcPct val="85000"/>
              </a:lnSpc>
            </a:pPr>
            <a:r>
              <a:rPr lang="en-US" sz="1800" b="1">
                <a:solidFill>
                  <a:srgbClr val="000000"/>
                </a:solidFill>
                <a:latin typeface="Arial Narrow" pitchFamily="34" charset="0"/>
              </a:rPr>
              <a:t>	enQ(rq, tid);				// move task to ready queue</a:t>
            </a:r>
          </a:p>
          <a:p>
            <a:pPr>
              <a:lnSpc>
                <a:spcPct val="85000"/>
              </a:lnSpc>
            </a:pPr>
            <a:r>
              <a:rPr lang="en-US" sz="1800" b="1">
                <a:solidFill>
                  <a:srgbClr val="000000"/>
                </a:solidFill>
                <a:latin typeface="Arial Narrow" pitchFamily="34" charset="0"/>
              </a:rPr>
              <a:t>	return;</a:t>
            </a:r>
          </a:p>
          <a:p>
            <a:pPr>
              <a:lnSpc>
                <a:spcPct val="85000"/>
              </a:lnSpc>
            </a:pPr>
            <a:r>
              <a:rPr lang="en-US" sz="1800" b="1">
                <a:solidFill>
                  <a:srgbClr val="000000"/>
                </a:solidFill>
                <a:latin typeface="Arial Narrow" pitchFamily="34" charset="0"/>
              </a:rPr>
              <a:t>} // end semSignalBinary</a:t>
            </a:r>
          </a:p>
        </p:txBody>
      </p:sp>
      <p:sp>
        <p:nvSpPr>
          <p:cNvPr id="2647049" name="Text Box 3"/>
          <p:cNvSpPr txBox="1">
            <a:spLocks noChangeArrowheads="1"/>
          </p:cNvSpPr>
          <p:nvPr/>
        </p:nvSpPr>
        <p:spPr bwMode="auto">
          <a:xfrm>
            <a:off x="412750" y="4175125"/>
            <a:ext cx="8320088" cy="195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7213" algn="l"/>
                <a:tab pos="2290763" algn="l"/>
                <a:tab pos="2741613" algn="l"/>
                <a:tab pos="4800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7213" algn="l"/>
                <a:tab pos="2290763" algn="l"/>
                <a:tab pos="2741613" algn="l"/>
                <a:tab pos="4800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7213" algn="l"/>
                <a:tab pos="2290763" algn="l"/>
                <a:tab pos="2741613" algn="l"/>
                <a:tab pos="4800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7213" algn="l"/>
                <a:tab pos="2290763" algn="l"/>
                <a:tab pos="2741613" algn="l"/>
                <a:tab pos="4800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7213" algn="l"/>
                <a:tab pos="2290763" algn="l"/>
                <a:tab pos="2741613" algn="l"/>
                <a:tab pos="4800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7213" algn="l"/>
                <a:tab pos="2290763" algn="l"/>
                <a:tab pos="2741613" algn="l"/>
                <a:tab pos="4800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7213" algn="l"/>
                <a:tab pos="2290763" algn="l"/>
                <a:tab pos="2741613" algn="l"/>
                <a:tab pos="4800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7213" algn="l"/>
                <a:tab pos="2290763" algn="l"/>
                <a:tab pos="2741613" algn="l"/>
                <a:tab pos="4800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7213" algn="l"/>
                <a:tab pos="2290763" algn="l"/>
                <a:tab pos="2741613" algn="l"/>
                <a:tab pos="4800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1800" b="1">
                <a:solidFill>
                  <a:srgbClr val="000000"/>
                </a:solidFill>
                <a:latin typeface="Arial Narrow" pitchFamily="34" charset="0"/>
              </a:rPr>
              <a:t>void semSignalCounting(Semaphore* semaphore)	// signal counting semaphore</a:t>
            </a:r>
          </a:p>
          <a:p>
            <a:pPr>
              <a:lnSpc>
                <a:spcPct val="85000"/>
              </a:lnSpc>
            </a:pPr>
            <a:r>
              <a:rPr lang="en-US" sz="1800" b="1">
                <a:solidFill>
                  <a:srgbClr val="000000"/>
                </a:solidFill>
                <a:latin typeface="Arial Narrow" pitchFamily="34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sz="1800" b="1">
                <a:solidFill>
                  <a:srgbClr val="000000"/>
                </a:solidFill>
                <a:latin typeface="Arial Narrow" pitchFamily="34" charset="0"/>
              </a:rPr>
              <a:t>	if (++semaphore-&gt;state &gt; 0) return;	// return if nothing in queue</a:t>
            </a:r>
          </a:p>
          <a:p>
            <a:pPr>
              <a:lnSpc>
                <a:spcPct val="85000"/>
              </a:lnSpc>
            </a:pPr>
            <a:r>
              <a:rPr lang="en-US" sz="1800" b="1">
                <a:solidFill>
                  <a:srgbClr val="000000"/>
                </a:solidFill>
                <a:latin typeface="Arial Narrow" pitchFamily="34" charset="0"/>
              </a:rPr>
              <a:t>	tid = deQ(semaphore-&gt;queue);	// dequeue task</a:t>
            </a:r>
          </a:p>
          <a:p>
            <a:pPr>
              <a:lnSpc>
                <a:spcPct val="85000"/>
              </a:lnSpc>
            </a:pPr>
            <a:r>
              <a:rPr lang="en-US" sz="1800" b="1">
                <a:solidFill>
                  <a:srgbClr val="000000"/>
                </a:solidFill>
                <a:latin typeface="Arial Narrow" pitchFamily="34" charset="0"/>
              </a:rPr>
              <a:t>	tcb[tid].state = S_READY;	// ready task for execution</a:t>
            </a:r>
          </a:p>
          <a:p>
            <a:pPr>
              <a:lnSpc>
                <a:spcPct val="85000"/>
              </a:lnSpc>
            </a:pPr>
            <a:r>
              <a:rPr lang="en-US" sz="1800" b="1">
                <a:solidFill>
                  <a:srgbClr val="000000"/>
                </a:solidFill>
                <a:latin typeface="Arial Narrow" pitchFamily="34" charset="0"/>
              </a:rPr>
              <a:t>	enQ(rq, tid);				// move task to ready queue</a:t>
            </a:r>
          </a:p>
          <a:p>
            <a:pPr>
              <a:lnSpc>
                <a:spcPct val="85000"/>
              </a:lnSpc>
            </a:pPr>
            <a:r>
              <a:rPr lang="en-US" sz="1800" b="1">
                <a:solidFill>
                  <a:srgbClr val="000000"/>
                </a:solidFill>
                <a:latin typeface="Arial Narrow" pitchFamily="34" charset="0"/>
              </a:rPr>
              <a:t>	return;</a:t>
            </a:r>
          </a:p>
          <a:p>
            <a:pPr>
              <a:lnSpc>
                <a:spcPct val="85000"/>
              </a:lnSpc>
            </a:pPr>
            <a:r>
              <a:rPr lang="en-US" sz="1800" b="1">
                <a:solidFill>
                  <a:srgbClr val="000000"/>
                </a:solidFill>
                <a:latin typeface="Arial Narrow" pitchFamily="34" charset="0"/>
              </a:rPr>
              <a:t>} // end semSignalCounting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4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4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7048" grpId="0"/>
      <p:bldP spid="264704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Mutual Exclusion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9F72-6046-4CF5-9F9E-AC01735B3B5C}" type="slidenum">
              <a:rPr lang="en-US"/>
              <a:pPr/>
              <a:t>19</a:t>
            </a:fld>
            <a:endParaRPr lang="en-US"/>
          </a:p>
        </p:txBody>
      </p:sp>
      <p:sp>
        <p:nvSpPr>
          <p:cNvPr id="264909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r>
              <a:rPr lang="en-US" i="1"/>
              <a:t>SEM_WAIT - Consumer</a:t>
            </a:r>
          </a:p>
        </p:txBody>
      </p:sp>
      <p:sp>
        <p:nvSpPr>
          <p:cNvPr id="2649096" name="Text Box 8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pitchFamily="34" charset="0"/>
              </a:rPr>
              <a:t>Semaphores</a:t>
            </a:r>
          </a:p>
        </p:txBody>
      </p:sp>
      <p:sp>
        <p:nvSpPr>
          <p:cNvPr id="2649097" name="Text Box 3"/>
          <p:cNvSpPr txBox="1">
            <a:spLocks noChangeArrowheads="1"/>
          </p:cNvSpPr>
          <p:nvPr/>
        </p:nvSpPr>
        <p:spPr bwMode="auto">
          <a:xfrm>
            <a:off x="412750" y="1574800"/>
            <a:ext cx="8320088" cy="335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7213" algn="l"/>
                <a:tab pos="2290763" algn="l"/>
                <a:tab pos="2741613" algn="l"/>
                <a:tab pos="4800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7213" algn="l"/>
                <a:tab pos="2290763" algn="l"/>
                <a:tab pos="2741613" algn="l"/>
                <a:tab pos="4800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7213" algn="l"/>
                <a:tab pos="2290763" algn="l"/>
                <a:tab pos="2741613" algn="l"/>
                <a:tab pos="4800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7213" algn="l"/>
                <a:tab pos="2290763" algn="l"/>
                <a:tab pos="2741613" algn="l"/>
                <a:tab pos="4800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7213" algn="l"/>
                <a:tab pos="2290763" algn="l"/>
                <a:tab pos="2741613" algn="l"/>
                <a:tab pos="4800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7213" algn="l"/>
                <a:tab pos="2290763" algn="l"/>
                <a:tab pos="2741613" algn="l"/>
                <a:tab pos="4800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7213" algn="l"/>
                <a:tab pos="2290763" algn="l"/>
                <a:tab pos="2741613" algn="l"/>
                <a:tab pos="4800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7213" algn="l"/>
                <a:tab pos="2290763" algn="l"/>
                <a:tab pos="2741613" algn="l"/>
                <a:tab pos="4800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7213" algn="l"/>
                <a:tab pos="2290763" algn="l"/>
                <a:tab pos="2741613" algn="l"/>
                <a:tab pos="4800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1800" b="1">
                <a:solidFill>
                  <a:srgbClr val="000000"/>
                </a:solidFill>
                <a:latin typeface="Arial Narrow" pitchFamily="34" charset="0"/>
              </a:rPr>
              <a:t>void semWaitBinary(Semaphore* semaphore)	// wait binary semaphore</a:t>
            </a:r>
          </a:p>
          <a:p>
            <a:pPr>
              <a:lnSpc>
                <a:spcPct val="85000"/>
              </a:lnSpc>
            </a:pPr>
            <a:r>
              <a:rPr lang="en-US" sz="1800" b="1">
                <a:solidFill>
                  <a:srgbClr val="000000"/>
                </a:solidFill>
                <a:latin typeface="Arial Narrow" pitchFamily="34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sz="1800" b="1">
                <a:solidFill>
                  <a:srgbClr val="000000"/>
                </a:solidFill>
                <a:latin typeface="Arial Narrow" pitchFamily="34" charset="0"/>
              </a:rPr>
              <a:t>	if (semaphore-&gt;state == 1)	// signaled?</a:t>
            </a:r>
          </a:p>
          <a:p>
            <a:pPr>
              <a:lnSpc>
                <a:spcPct val="85000"/>
              </a:lnSpc>
            </a:pPr>
            <a:r>
              <a:rPr lang="en-US" sz="1800" b="1">
                <a:solidFill>
                  <a:srgbClr val="000000"/>
                </a:solidFill>
                <a:latin typeface="Arial Narrow" pitchFamily="34" charset="0"/>
              </a:rPr>
              <a:t>	{</a:t>
            </a:r>
          </a:p>
          <a:p>
            <a:pPr>
              <a:lnSpc>
                <a:spcPct val="85000"/>
              </a:lnSpc>
            </a:pPr>
            <a:r>
              <a:rPr lang="en-US" sz="1800" b="1">
                <a:solidFill>
                  <a:srgbClr val="000000"/>
                </a:solidFill>
                <a:latin typeface="Arial Narrow" pitchFamily="34" charset="0"/>
              </a:rPr>
              <a:t>		semaphore-&gt;state = 0;	// y, consume semaphore</a:t>
            </a:r>
          </a:p>
          <a:p>
            <a:pPr>
              <a:lnSpc>
                <a:spcPct val="85000"/>
              </a:lnSpc>
            </a:pPr>
            <a:r>
              <a:rPr lang="en-US" sz="1800" b="1">
                <a:solidFill>
                  <a:srgbClr val="000000"/>
                </a:solidFill>
                <a:latin typeface="Arial Narrow" pitchFamily="34" charset="0"/>
              </a:rPr>
              <a:t>		return;				// return w/no block</a:t>
            </a:r>
          </a:p>
          <a:p>
            <a:pPr>
              <a:lnSpc>
                <a:spcPct val="85000"/>
              </a:lnSpc>
            </a:pPr>
            <a:r>
              <a:rPr lang="en-US" sz="1800" b="1">
                <a:solidFill>
                  <a:srgbClr val="000000"/>
                </a:solidFill>
                <a:latin typeface="Arial Narrow" pitchFamily="34" charset="0"/>
              </a:rPr>
              <a:t>	}</a:t>
            </a:r>
          </a:p>
          <a:p>
            <a:pPr>
              <a:lnSpc>
                <a:spcPct val="85000"/>
              </a:lnSpc>
            </a:pPr>
            <a:endParaRPr lang="en-US" sz="1800" b="1">
              <a:solidFill>
                <a:srgbClr val="000000"/>
              </a:solidFill>
              <a:latin typeface="Arial Narrow" pitchFamily="34" charset="0"/>
            </a:endParaRPr>
          </a:p>
          <a:p>
            <a:pPr>
              <a:lnSpc>
                <a:spcPct val="85000"/>
              </a:lnSpc>
            </a:pPr>
            <a:r>
              <a:rPr lang="en-US" sz="1800" b="1">
                <a:solidFill>
                  <a:srgbClr val="000000"/>
                </a:solidFill>
                <a:latin typeface="Arial Narrow" pitchFamily="34" charset="0"/>
              </a:rPr>
              <a:t>	// resource not available, block task</a:t>
            </a:r>
          </a:p>
          <a:p>
            <a:pPr>
              <a:lnSpc>
                <a:spcPct val="85000"/>
              </a:lnSpc>
            </a:pPr>
            <a:r>
              <a:rPr lang="en-US" sz="1800" b="1">
                <a:solidFill>
                  <a:srgbClr val="000000"/>
                </a:solidFill>
                <a:latin typeface="Arial Narrow" pitchFamily="34" charset="0"/>
              </a:rPr>
              <a:t>	tcb[curTask].state = S_BLOCKED;	// change task state to blocked</a:t>
            </a:r>
          </a:p>
          <a:p>
            <a:pPr>
              <a:lnSpc>
                <a:spcPct val="85000"/>
              </a:lnSpc>
            </a:pPr>
            <a:r>
              <a:rPr lang="en-US" sz="1800" b="1">
                <a:solidFill>
                  <a:srgbClr val="000000"/>
                </a:solidFill>
                <a:latin typeface="Arial Narrow" pitchFamily="34" charset="0"/>
              </a:rPr>
              <a:t>	enQ(semaphore-&gt;queue, deQTask(rq, curTask));	// move from ready  to blocked queue</a:t>
            </a:r>
          </a:p>
          <a:p>
            <a:pPr>
              <a:lnSpc>
                <a:spcPct val="85000"/>
              </a:lnSpc>
            </a:pPr>
            <a:r>
              <a:rPr lang="en-US" sz="1800" b="1">
                <a:solidFill>
                  <a:srgbClr val="000000"/>
                </a:solidFill>
                <a:latin typeface="Arial Narrow" pitchFamily="34" charset="0"/>
              </a:rPr>
              <a:t>	</a:t>
            </a:r>
            <a:r>
              <a:rPr lang="en-US" sz="1800" b="1">
                <a:solidFill>
                  <a:srgbClr val="FF0033"/>
                </a:solidFill>
                <a:latin typeface="Arial Narrow" pitchFamily="34" charset="0"/>
              </a:rPr>
              <a:t>swapTask();				// reschedule the tasks</a:t>
            </a:r>
          </a:p>
          <a:p>
            <a:pPr>
              <a:lnSpc>
                <a:spcPct val="85000"/>
              </a:lnSpc>
            </a:pPr>
            <a:r>
              <a:rPr lang="en-US" sz="1800" b="1">
                <a:solidFill>
                  <a:srgbClr val="000000"/>
                </a:solidFill>
                <a:latin typeface="Arial Narrow" pitchFamily="34" charset="0"/>
              </a:rPr>
              <a:t>	return;					// returning from blocked state</a:t>
            </a:r>
          </a:p>
          <a:p>
            <a:pPr>
              <a:lnSpc>
                <a:spcPct val="85000"/>
              </a:lnSpc>
            </a:pPr>
            <a:r>
              <a:rPr lang="en-US" sz="1800" b="1">
                <a:solidFill>
                  <a:srgbClr val="000000"/>
                </a:solidFill>
                <a:latin typeface="Arial Narrow" pitchFamily="34" charset="0"/>
              </a:rPr>
              <a:t>} // end semWaitBinary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rgbClr val="000000"/>
                </a:solidFill>
              </a:rPr>
              <a:t>BYU CS 345</a:t>
            </a:r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rgbClr val="000000"/>
                </a:solidFill>
              </a:rPr>
              <a:t>Mutual Exclusion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4AF8A52-0C54-4320-96F8-B3B7314C1F95}" type="slidenum">
              <a:rPr lang="en-US" sz="1400" smtClean="0">
                <a:solidFill>
                  <a:srgbClr val="000000"/>
                </a:solidFill>
              </a:rPr>
              <a:pPr eaLnBrk="1" hangingPunct="1"/>
              <a:t>2</a:t>
            </a:fld>
            <a:endParaRPr lang="en-US" sz="1400" smtClean="0">
              <a:solidFill>
                <a:srgbClr val="000000"/>
              </a:solidFill>
            </a:endParaRPr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403225"/>
            <a:ext cx="7183437" cy="657225"/>
          </a:xfrm>
        </p:spPr>
        <p:txBody>
          <a:bodyPr/>
          <a:lstStyle/>
          <a:p>
            <a:pPr eaLnBrk="1" hangingPunct="1"/>
            <a:r>
              <a:rPr lang="en-US" dirty="0" smtClean="0">
                <a:cs typeface="Times New Roman" pitchFamily="18" charset="0"/>
              </a:rPr>
              <a:t>CS 345</a:t>
            </a:r>
            <a:endParaRPr lang="en-US" sz="2000" dirty="0" smtClean="0"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288534"/>
              </p:ext>
            </p:extLst>
          </p:nvPr>
        </p:nvGraphicFramePr>
        <p:xfrm>
          <a:off x="829743" y="1625600"/>
          <a:ext cx="7851913" cy="458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9383"/>
                <a:gridCol w="576469"/>
                <a:gridCol w="22760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Stalling’s Chapter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1: Computer System Overview</a:t>
                      </a:r>
                    </a:p>
                    <a:p>
                      <a:r>
                        <a:rPr lang="en-US" dirty="0" smtClean="0"/>
                        <a:t>2: Operating System Overview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P1:</a:t>
                      </a:r>
                      <a:r>
                        <a:rPr lang="en-US" baseline="0" dirty="0" smtClean="0"/>
                        <a:t> Shell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3: Process Description and Control</a:t>
                      </a:r>
                    </a:p>
                    <a:p>
                      <a:r>
                        <a:rPr lang="en-US" dirty="0" smtClean="0"/>
                        <a:t>4: Threads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P2: Tasking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5: Concurrency: ME and Synchronization</a:t>
                      </a:r>
                    </a:p>
                    <a:p>
                      <a:r>
                        <a:rPr lang="en-US" dirty="0" smtClean="0"/>
                        <a:t>6: Concurrency: Deadlock and Starvation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P3: Jurassic Park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7: Memory</a:t>
                      </a:r>
                      <a:r>
                        <a:rPr lang="en-US" baseline="0" dirty="0" smtClean="0"/>
                        <a:t> Management</a:t>
                      </a:r>
                    </a:p>
                    <a:p>
                      <a:r>
                        <a:rPr lang="en-US" baseline="0" dirty="0" smtClean="0"/>
                        <a:t>8: Virtual 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P4: Virtual Memory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9: Uniprocessor Scheduling</a:t>
                      </a:r>
                    </a:p>
                    <a:p>
                      <a:r>
                        <a:rPr lang="en-US" dirty="0" smtClean="0"/>
                        <a:t>10:</a:t>
                      </a:r>
                      <a:r>
                        <a:rPr lang="en-US" baseline="0" dirty="0" smtClean="0"/>
                        <a:t> Multiprocessor and Real-Time Scheduling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P5: Scheduling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11: I/O Management and Disk Scheduling</a:t>
                      </a:r>
                    </a:p>
                    <a:p>
                      <a:r>
                        <a:rPr lang="en-US" dirty="0" smtClean="0"/>
                        <a:t>12: File 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P6: FAT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r>
                        <a:rPr lang="en-US" baseline="0" dirty="0" smtClean="0"/>
                        <a:t> Presentations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ight Arrow 1"/>
          <p:cNvSpPr/>
          <p:nvPr/>
        </p:nvSpPr>
        <p:spPr bwMode="auto">
          <a:xfrm>
            <a:off x="336778" y="3250817"/>
            <a:ext cx="537882" cy="443753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71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Mutual Exclusion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84A6-B026-4FAB-8D92-307B72EF386A}" type="slidenum">
              <a:rPr lang="en-US"/>
              <a:pPr/>
              <a:t>20</a:t>
            </a:fld>
            <a:endParaRPr lang="en-US"/>
          </a:p>
        </p:txBody>
      </p:sp>
      <p:sp>
        <p:nvSpPr>
          <p:cNvPr id="26890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r>
              <a:rPr lang="en-US" i="1"/>
              <a:t>SEM_WAIT - Consumer</a:t>
            </a:r>
          </a:p>
        </p:txBody>
      </p:sp>
      <p:sp>
        <p:nvSpPr>
          <p:cNvPr id="2689027" name="Text Box 3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pitchFamily="34" charset="0"/>
              </a:rPr>
              <a:t>Semaphores</a:t>
            </a:r>
          </a:p>
        </p:txBody>
      </p:sp>
      <p:sp>
        <p:nvSpPr>
          <p:cNvPr id="2689028" name="Text Box 3"/>
          <p:cNvSpPr txBox="1">
            <a:spLocks noChangeArrowheads="1"/>
          </p:cNvSpPr>
          <p:nvPr/>
        </p:nvSpPr>
        <p:spPr bwMode="auto">
          <a:xfrm>
            <a:off x="412750" y="1574800"/>
            <a:ext cx="8320088" cy="265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7213" algn="l"/>
                <a:tab pos="2290763" algn="l"/>
                <a:tab pos="2741613" algn="l"/>
                <a:tab pos="4800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7213" algn="l"/>
                <a:tab pos="2290763" algn="l"/>
                <a:tab pos="2741613" algn="l"/>
                <a:tab pos="4800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7213" algn="l"/>
                <a:tab pos="2290763" algn="l"/>
                <a:tab pos="2741613" algn="l"/>
                <a:tab pos="4800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7213" algn="l"/>
                <a:tab pos="2290763" algn="l"/>
                <a:tab pos="2741613" algn="l"/>
                <a:tab pos="4800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7213" algn="l"/>
                <a:tab pos="2290763" algn="l"/>
                <a:tab pos="2741613" algn="l"/>
                <a:tab pos="4800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7213" algn="l"/>
                <a:tab pos="2290763" algn="l"/>
                <a:tab pos="2741613" algn="l"/>
                <a:tab pos="4800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7213" algn="l"/>
                <a:tab pos="2290763" algn="l"/>
                <a:tab pos="2741613" algn="l"/>
                <a:tab pos="4800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7213" algn="l"/>
                <a:tab pos="2290763" algn="l"/>
                <a:tab pos="2741613" algn="l"/>
                <a:tab pos="4800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7213" algn="l"/>
                <a:tab pos="2290763" algn="l"/>
                <a:tab pos="2741613" algn="l"/>
                <a:tab pos="4800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1800" b="1">
                <a:solidFill>
                  <a:srgbClr val="000000"/>
                </a:solidFill>
                <a:latin typeface="Arial Narrow" pitchFamily="34" charset="0"/>
              </a:rPr>
              <a:t>void semWaitCounting(Semaphore* semaphore)	// wait counting semaphore</a:t>
            </a:r>
          </a:p>
          <a:p>
            <a:pPr>
              <a:lnSpc>
                <a:spcPct val="85000"/>
              </a:lnSpc>
            </a:pPr>
            <a:r>
              <a:rPr lang="en-US" sz="1800" b="1">
                <a:solidFill>
                  <a:srgbClr val="000000"/>
                </a:solidFill>
                <a:latin typeface="Arial Narrow" pitchFamily="34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sz="1800" b="1">
                <a:solidFill>
                  <a:srgbClr val="000000"/>
                </a:solidFill>
                <a:latin typeface="Arial Narrow" pitchFamily="34" charset="0"/>
              </a:rPr>
              <a:t>	semaphore-&gt;state--;			// consume</a:t>
            </a:r>
          </a:p>
          <a:p>
            <a:pPr>
              <a:lnSpc>
                <a:spcPct val="85000"/>
              </a:lnSpc>
            </a:pPr>
            <a:r>
              <a:rPr lang="en-US" sz="1800" b="1">
                <a:solidFill>
                  <a:srgbClr val="000000"/>
                </a:solidFill>
                <a:latin typeface="Arial Narrow" pitchFamily="34" charset="0"/>
              </a:rPr>
              <a:t>	if (semaphore-&gt;state &gt;= 0) return;	// if available, return</a:t>
            </a:r>
          </a:p>
          <a:p>
            <a:pPr>
              <a:lnSpc>
                <a:spcPct val="85000"/>
              </a:lnSpc>
            </a:pPr>
            <a:r>
              <a:rPr lang="en-US" sz="1800" b="1">
                <a:solidFill>
                  <a:srgbClr val="000000"/>
                </a:solidFill>
                <a:latin typeface="Arial Narrow" pitchFamily="34" charset="0"/>
              </a:rPr>
              <a:t>	</a:t>
            </a:r>
          </a:p>
          <a:p>
            <a:pPr>
              <a:lnSpc>
                <a:spcPct val="85000"/>
              </a:lnSpc>
            </a:pPr>
            <a:r>
              <a:rPr lang="en-US" sz="1800" b="1">
                <a:solidFill>
                  <a:srgbClr val="000000"/>
                </a:solidFill>
                <a:latin typeface="Arial Narrow" pitchFamily="34" charset="0"/>
              </a:rPr>
              <a:t>	// resource not available, block task</a:t>
            </a:r>
          </a:p>
          <a:p>
            <a:pPr>
              <a:lnSpc>
                <a:spcPct val="85000"/>
              </a:lnSpc>
            </a:pPr>
            <a:r>
              <a:rPr lang="en-US" sz="1800" b="1">
                <a:solidFill>
                  <a:srgbClr val="000000"/>
                </a:solidFill>
                <a:latin typeface="Arial Narrow" pitchFamily="34" charset="0"/>
              </a:rPr>
              <a:t>	tcb[curTask].state = S_BLOCKED;	// change task state to blocked</a:t>
            </a:r>
          </a:p>
          <a:p>
            <a:pPr>
              <a:lnSpc>
                <a:spcPct val="85000"/>
              </a:lnSpc>
            </a:pPr>
            <a:r>
              <a:rPr lang="en-US" sz="1800" b="1">
                <a:solidFill>
                  <a:srgbClr val="000000"/>
                </a:solidFill>
                <a:latin typeface="Arial Narrow" pitchFamily="34" charset="0"/>
              </a:rPr>
              <a:t>	enQ(semaphore-&gt;queue, deQTask(rq, curTask));	// move from ready  to blocked queue</a:t>
            </a:r>
          </a:p>
          <a:p>
            <a:pPr>
              <a:lnSpc>
                <a:spcPct val="85000"/>
              </a:lnSpc>
            </a:pPr>
            <a:r>
              <a:rPr lang="en-US" sz="1800" b="1">
                <a:solidFill>
                  <a:srgbClr val="000000"/>
                </a:solidFill>
                <a:latin typeface="Arial Narrow" pitchFamily="34" charset="0"/>
              </a:rPr>
              <a:t>	</a:t>
            </a:r>
            <a:r>
              <a:rPr lang="en-US" sz="1800" b="1">
                <a:solidFill>
                  <a:srgbClr val="FF0033"/>
                </a:solidFill>
                <a:latin typeface="Arial Narrow" pitchFamily="34" charset="0"/>
              </a:rPr>
              <a:t>swapTask();				// reschedule the tasks</a:t>
            </a:r>
          </a:p>
          <a:p>
            <a:pPr>
              <a:lnSpc>
                <a:spcPct val="85000"/>
              </a:lnSpc>
            </a:pPr>
            <a:r>
              <a:rPr lang="en-US" sz="1800" b="1">
                <a:solidFill>
                  <a:srgbClr val="000000"/>
                </a:solidFill>
                <a:latin typeface="Arial Narrow" pitchFamily="34" charset="0"/>
              </a:rPr>
              <a:t>	return;					// returning from blocked state</a:t>
            </a:r>
          </a:p>
          <a:p>
            <a:pPr>
              <a:lnSpc>
                <a:spcPct val="85000"/>
              </a:lnSpc>
            </a:pPr>
            <a:r>
              <a:rPr lang="en-US" sz="1800" b="1">
                <a:solidFill>
                  <a:srgbClr val="000000"/>
                </a:solidFill>
                <a:latin typeface="Arial Narrow" pitchFamily="34" charset="0"/>
              </a:rPr>
              <a:t>} // end semWaitCounting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193675"/>
            <a:ext cx="7907337" cy="866775"/>
          </a:xfrm>
        </p:spPr>
        <p:txBody>
          <a:bodyPr/>
          <a:lstStyle/>
          <a:p>
            <a:r>
              <a:rPr lang="en-US" dirty="0" smtClean="0"/>
              <a:t>Step 3: 5-State Scheduling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160" y="1479882"/>
            <a:ext cx="8060239" cy="4820653"/>
          </a:xfrm>
        </p:spPr>
        <p:txBody>
          <a:bodyPr/>
          <a:lstStyle/>
          <a:p>
            <a:r>
              <a:rPr lang="en-US" sz="2400" dirty="0" smtClean="0"/>
              <a:t>Add priority queue to semaphore </a:t>
            </a:r>
            <a:r>
              <a:rPr lang="en-US" sz="2400" dirty="0" err="1" smtClean="0"/>
              <a:t>struct</a:t>
            </a:r>
            <a:endParaRPr lang="en-US" sz="2400" dirty="0"/>
          </a:p>
          <a:p>
            <a:pPr lvl="1">
              <a:tabLst>
                <a:tab pos="1143000" algn="l"/>
                <a:tab pos="4457700" algn="l"/>
              </a:tabLst>
            </a:pPr>
            <a:r>
              <a:rPr lang="en-US" sz="1600" dirty="0" err="1"/>
              <a:t>typedef</a:t>
            </a:r>
            <a:r>
              <a:rPr lang="en-US" sz="1600" dirty="0"/>
              <a:t> </a:t>
            </a:r>
            <a:r>
              <a:rPr lang="en-US" sz="1600" dirty="0" err="1"/>
              <a:t>struct</a:t>
            </a:r>
            <a:r>
              <a:rPr lang="en-US" sz="1600" dirty="0"/>
              <a:t> </a:t>
            </a:r>
            <a:r>
              <a:rPr lang="en-US" sz="1600" dirty="0" smtClean="0"/>
              <a:t>semaphore</a:t>
            </a:r>
            <a:r>
              <a:rPr lang="en-US" sz="1600" dirty="0"/>
              <a:t>		// semaphore</a:t>
            </a:r>
          </a:p>
          <a:p>
            <a:pPr lvl="1">
              <a:lnSpc>
                <a:spcPts val="1600"/>
              </a:lnSpc>
              <a:spcBef>
                <a:spcPts val="0"/>
              </a:spcBef>
              <a:buNone/>
              <a:tabLst>
                <a:tab pos="1143000" algn="l"/>
                <a:tab pos="4457700" algn="l"/>
              </a:tabLst>
            </a:pPr>
            <a:r>
              <a:rPr lang="en-US" sz="1600" dirty="0" smtClean="0"/>
              <a:t>	{	</a:t>
            </a:r>
            <a:r>
              <a:rPr lang="en-US" sz="1600" dirty="0" err="1" smtClean="0"/>
              <a:t>struct</a:t>
            </a:r>
            <a:r>
              <a:rPr lang="en-US" sz="1600" dirty="0" smtClean="0"/>
              <a:t> </a:t>
            </a:r>
            <a:r>
              <a:rPr lang="en-US" sz="1600" dirty="0"/>
              <a:t>semaphore* </a:t>
            </a:r>
            <a:r>
              <a:rPr lang="en-US" sz="1600" dirty="0" err="1"/>
              <a:t>semLink</a:t>
            </a:r>
            <a:r>
              <a:rPr lang="en-US" sz="1600" dirty="0"/>
              <a:t>;	</a:t>
            </a:r>
            <a:r>
              <a:rPr lang="en-US" sz="1600" dirty="0" smtClean="0"/>
              <a:t>// link to next semaphore</a:t>
            </a:r>
            <a:endParaRPr lang="en-US" sz="1600" dirty="0"/>
          </a:p>
          <a:p>
            <a:pPr lvl="1">
              <a:lnSpc>
                <a:spcPts val="1600"/>
              </a:lnSpc>
              <a:spcBef>
                <a:spcPts val="0"/>
              </a:spcBef>
              <a:buNone/>
              <a:tabLst>
                <a:tab pos="1143000" algn="l"/>
                <a:tab pos="4457700" algn="l"/>
              </a:tabLst>
            </a:pPr>
            <a:r>
              <a:rPr lang="en-US" sz="1600" dirty="0" smtClean="0"/>
              <a:t>		char</a:t>
            </a:r>
            <a:r>
              <a:rPr lang="en-US" sz="1600" dirty="0"/>
              <a:t>* name</a:t>
            </a:r>
            <a:r>
              <a:rPr lang="en-US" sz="1600" dirty="0" smtClean="0"/>
              <a:t>;</a:t>
            </a:r>
            <a:r>
              <a:rPr lang="en-US" sz="1600" dirty="0"/>
              <a:t>	// </a:t>
            </a:r>
            <a:r>
              <a:rPr lang="en-US" sz="1600" dirty="0" smtClean="0"/>
              <a:t>semaphore name (</a:t>
            </a:r>
            <a:r>
              <a:rPr lang="en-US" sz="1600" dirty="0" err="1" smtClean="0"/>
              <a:t>malloc</a:t>
            </a:r>
            <a:r>
              <a:rPr lang="en-US" sz="1600" dirty="0" smtClean="0"/>
              <a:t>)</a:t>
            </a:r>
            <a:endParaRPr lang="en-US" sz="1600" dirty="0"/>
          </a:p>
          <a:p>
            <a:pPr marL="457200" lvl="1" indent="0">
              <a:lnSpc>
                <a:spcPts val="1600"/>
              </a:lnSpc>
              <a:spcBef>
                <a:spcPts val="0"/>
              </a:spcBef>
              <a:buNone/>
              <a:tabLst>
                <a:tab pos="1143000" algn="l"/>
                <a:tab pos="4457700" algn="l"/>
              </a:tabLst>
            </a:pPr>
            <a:r>
              <a:rPr lang="en-US" sz="1600" dirty="0"/>
              <a:t>	int state;	</a:t>
            </a:r>
            <a:r>
              <a:rPr lang="en-US" sz="1600" dirty="0" smtClean="0"/>
              <a:t>// state (count)</a:t>
            </a:r>
            <a:endParaRPr lang="en-US" sz="1600" dirty="0"/>
          </a:p>
          <a:p>
            <a:pPr marL="457200" lvl="1" indent="0">
              <a:lnSpc>
                <a:spcPts val="1600"/>
              </a:lnSpc>
              <a:spcBef>
                <a:spcPts val="0"/>
              </a:spcBef>
              <a:buNone/>
              <a:tabLst>
                <a:tab pos="1143000" algn="l"/>
                <a:tab pos="4457700" algn="l"/>
              </a:tabLst>
            </a:pPr>
            <a:r>
              <a:rPr lang="en-US" sz="1600" dirty="0"/>
              <a:t>	int type;	</a:t>
            </a:r>
            <a:r>
              <a:rPr lang="en-US" sz="1600" dirty="0" smtClean="0"/>
              <a:t>// type (binary/counting)</a:t>
            </a:r>
            <a:endParaRPr lang="en-US" sz="1600" dirty="0"/>
          </a:p>
          <a:p>
            <a:pPr marL="457200" lvl="1" indent="0">
              <a:lnSpc>
                <a:spcPts val="1600"/>
              </a:lnSpc>
              <a:spcBef>
                <a:spcPts val="0"/>
              </a:spcBef>
              <a:buNone/>
              <a:tabLst>
                <a:tab pos="1143000" algn="l"/>
                <a:tab pos="4457700" algn="l"/>
              </a:tabLst>
            </a:pPr>
            <a:r>
              <a:rPr lang="en-US" sz="1600" dirty="0"/>
              <a:t>	int </a:t>
            </a:r>
            <a:r>
              <a:rPr lang="en-US" sz="1600" dirty="0" err="1"/>
              <a:t>taskNum</a:t>
            </a:r>
            <a:r>
              <a:rPr lang="en-US" sz="1600" dirty="0"/>
              <a:t>;	</a:t>
            </a:r>
            <a:r>
              <a:rPr lang="en-US" sz="1600" dirty="0" smtClean="0"/>
              <a:t>// </a:t>
            </a:r>
            <a:r>
              <a:rPr lang="en-US" sz="1600" dirty="0" err="1" smtClean="0"/>
              <a:t>tid</a:t>
            </a:r>
            <a:r>
              <a:rPr lang="en-US" sz="1600" dirty="0" smtClean="0"/>
              <a:t> of creator</a:t>
            </a:r>
          </a:p>
          <a:p>
            <a:pPr marL="457200" lvl="1" indent="0">
              <a:lnSpc>
                <a:spcPts val="1600"/>
              </a:lnSpc>
              <a:spcBef>
                <a:spcPts val="0"/>
              </a:spcBef>
              <a:buNone/>
              <a:tabLst>
                <a:tab pos="1143000" algn="l"/>
                <a:tab pos="4457700" algn="l"/>
              </a:tabLst>
            </a:pPr>
            <a:r>
              <a:rPr lang="en-US" sz="1600" dirty="0"/>
              <a:t>	</a:t>
            </a:r>
            <a:r>
              <a:rPr lang="en-US" sz="1600" b="1" dirty="0" err="1" smtClean="0">
                <a:solidFill>
                  <a:srgbClr val="FF0000"/>
                </a:solidFill>
              </a:rPr>
              <a:t>PQueue</a:t>
            </a:r>
            <a:r>
              <a:rPr lang="en-US" sz="1600" b="1" dirty="0" smtClean="0">
                <a:solidFill>
                  <a:srgbClr val="FF0000"/>
                </a:solidFill>
              </a:rPr>
              <a:t> q;	// blocked queue</a:t>
            </a:r>
            <a:endParaRPr lang="en-US" sz="1600" b="1" dirty="0">
              <a:solidFill>
                <a:srgbClr val="FF0000"/>
              </a:solidFill>
            </a:endParaRPr>
          </a:p>
          <a:p>
            <a:pPr lvl="1">
              <a:lnSpc>
                <a:spcPts val="1600"/>
              </a:lnSpc>
              <a:spcBef>
                <a:spcPts val="0"/>
              </a:spcBef>
              <a:buNone/>
              <a:tabLst>
                <a:tab pos="1143000" algn="l"/>
                <a:tab pos="4457700" algn="l"/>
              </a:tabLst>
            </a:pPr>
            <a:r>
              <a:rPr lang="en-US" sz="1600" dirty="0"/>
              <a:t>	</a:t>
            </a:r>
            <a:r>
              <a:rPr lang="en-US" sz="1600" dirty="0" smtClean="0"/>
              <a:t>} </a:t>
            </a:r>
            <a:r>
              <a:rPr lang="en-US" sz="1600" dirty="0"/>
              <a:t>Semaphore</a:t>
            </a:r>
            <a:r>
              <a:rPr lang="en-US" sz="1600" dirty="0" smtClean="0"/>
              <a:t>;</a:t>
            </a:r>
            <a:endParaRPr lang="en-US" sz="2000" dirty="0"/>
          </a:p>
          <a:p>
            <a:r>
              <a:rPr lang="en-US" sz="2400" dirty="0" err="1" smtClean="0"/>
              <a:t>Malloc</a:t>
            </a:r>
            <a:r>
              <a:rPr lang="en-US" sz="2400" dirty="0" smtClean="0"/>
              <a:t> </a:t>
            </a:r>
            <a:r>
              <a:rPr lang="en-US" sz="2400" dirty="0"/>
              <a:t>semaphore queue in </a:t>
            </a:r>
            <a:r>
              <a:rPr lang="en-US" sz="2400" dirty="0" err="1"/>
              <a:t>createSemaphore</a:t>
            </a:r>
            <a:endParaRPr lang="en-US" sz="2400" dirty="0"/>
          </a:p>
          <a:p>
            <a:pPr lvl="1"/>
            <a:r>
              <a:rPr lang="en-US" sz="1600" dirty="0" smtClean="0"/>
              <a:t>semaphore-&gt;q </a:t>
            </a:r>
            <a:r>
              <a:rPr lang="en-US" sz="1600" dirty="0"/>
              <a:t>= (int*)</a:t>
            </a:r>
            <a:r>
              <a:rPr lang="en-US" sz="1600" dirty="0" err="1"/>
              <a:t>malloc</a:t>
            </a:r>
            <a:r>
              <a:rPr lang="en-US" sz="1600" dirty="0"/>
              <a:t>(MAX_TASKS * </a:t>
            </a:r>
            <a:r>
              <a:rPr lang="en-US" sz="1600" dirty="0" err="1"/>
              <a:t>sizeof</a:t>
            </a:r>
            <a:r>
              <a:rPr lang="en-US" sz="1600" dirty="0"/>
              <a:t>(int));</a:t>
            </a:r>
          </a:p>
          <a:p>
            <a:pPr lvl="1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600" dirty="0" smtClean="0"/>
              <a:t>	semaphore-&gt;q[0</a:t>
            </a:r>
            <a:r>
              <a:rPr lang="en-US" sz="1600" dirty="0"/>
              <a:t>] = 0;			// </a:t>
            </a:r>
            <a:r>
              <a:rPr lang="en-US" sz="1600" dirty="0" err="1"/>
              <a:t>init</a:t>
            </a:r>
            <a:r>
              <a:rPr lang="en-US" sz="1600" dirty="0"/>
              <a:t> </a:t>
            </a:r>
            <a:r>
              <a:rPr lang="en-US" sz="1600" dirty="0" smtClean="0"/>
              <a:t>queue</a:t>
            </a:r>
            <a:endParaRPr lang="en-US" sz="1600" dirty="0"/>
          </a:p>
          <a:p>
            <a:r>
              <a:rPr lang="en-US" sz="2400" dirty="0" smtClean="0"/>
              <a:t>semWait: </a:t>
            </a:r>
            <a:r>
              <a:rPr lang="en-US" sz="2400" dirty="0" err="1" smtClean="0"/>
              <a:t>deQueue</a:t>
            </a:r>
            <a:r>
              <a:rPr lang="en-US" sz="2400" dirty="0" smtClean="0"/>
              <a:t> current task from ready queue and </a:t>
            </a:r>
            <a:r>
              <a:rPr lang="en-US" sz="2400" dirty="0" err="1" smtClean="0"/>
              <a:t>enQueue</a:t>
            </a:r>
            <a:r>
              <a:rPr lang="en-US" sz="2400" dirty="0" smtClean="0"/>
              <a:t> in semaphore queue</a:t>
            </a:r>
          </a:p>
          <a:p>
            <a:r>
              <a:rPr lang="en-US" sz="2400" dirty="0" smtClean="0"/>
              <a:t>semSignal: </a:t>
            </a:r>
            <a:r>
              <a:rPr lang="en-US" sz="2400" dirty="0" err="1" smtClean="0"/>
              <a:t>deQueue</a:t>
            </a:r>
            <a:r>
              <a:rPr lang="en-US" sz="2400" dirty="0" smtClean="0"/>
              <a:t> task from blocked queue and </a:t>
            </a:r>
            <a:r>
              <a:rPr lang="en-US" sz="2400" dirty="0" err="1" smtClean="0"/>
              <a:t>enQueue</a:t>
            </a:r>
            <a:r>
              <a:rPr lang="en-US" sz="2400" dirty="0" smtClean="0"/>
              <a:t> in ready queue.</a:t>
            </a:r>
            <a:endParaRPr lang="en-US" sz="14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2 - Tasking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AA88-08E6-4ECA-B8BC-502200D894D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467830" y="101600"/>
            <a:ext cx="35417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 dirty="0" smtClean="0">
                <a:solidFill>
                  <a:srgbClr val="FF0000"/>
                </a:solidFill>
                <a:latin typeface="+mn-lt"/>
              </a:rPr>
              <a:t>Project 2 Assignment</a:t>
            </a:r>
            <a:endParaRPr lang="en-US" sz="1800" b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4747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/>
          <p:cNvSpPr/>
          <p:nvPr/>
        </p:nvSpPr>
        <p:spPr bwMode="auto">
          <a:xfrm>
            <a:off x="1484580" y="1962149"/>
            <a:ext cx="6211620" cy="3914775"/>
          </a:xfrm>
          <a:prstGeom prst="ellipse">
            <a:avLst/>
          </a:prstGeom>
          <a:solidFill>
            <a:srgbClr val="FFFF00">
              <a:alpha val="81000"/>
            </a:srgbClr>
          </a:solidFill>
          <a:ln w="508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723250" y="3669455"/>
            <a:ext cx="2401743" cy="2055066"/>
            <a:chOff x="3723250" y="3669455"/>
            <a:chExt cx="2401743" cy="2055066"/>
          </a:xfrm>
        </p:grpSpPr>
        <p:cxnSp>
          <p:nvCxnSpPr>
            <p:cNvPr id="29" name="Straight Arrow Connector 28"/>
            <p:cNvCxnSpPr>
              <a:endCxn id="27" idx="7"/>
            </p:cNvCxnSpPr>
            <p:nvPr/>
          </p:nvCxnSpPr>
          <p:spPr bwMode="auto">
            <a:xfrm flipH="1">
              <a:off x="5252628" y="3669455"/>
              <a:ext cx="657372" cy="1331053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Straight Arrow Connector 32"/>
            <p:cNvCxnSpPr/>
            <p:nvPr/>
          </p:nvCxnSpPr>
          <p:spPr bwMode="auto">
            <a:xfrm flipH="1" flipV="1">
              <a:off x="3731068" y="3799323"/>
              <a:ext cx="640907" cy="1126933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6" name="Group 25"/>
            <p:cNvGrpSpPr/>
            <p:nvPr/>
          </p:nvGrpSpPr>
          <p:grpSpPr>
            <a:xfrm>
              <a:off x="3996605" y="4876284"/>
              <a:ext cx="1556470" cy="848237"/>
              <a:chOff x="466725" y="4062873"/>
              <a:chExt cx="985558" cy="504177"/>
            </a:xfrm>
          </p:grpSpPr>
          <p:sp>
            <p:nvSpPr>
              <p:cNvPr id="27" name="Oval 26"/>
              <p:cNvSpPr/>
              <p:nvPr/>
            </p:nvSpPr>
            <p:spPr bwMode="auto">
              <a:xfrm>
                <a:off x="466725" y="4062873"/>
                <a:ext cx="931769" cy="504177"/>
              </a:xfrm>
              <a:prstGeom prst="ellipse">
                <a:avLst/>
              </a:prstGeom>
              <a:gradFill>
                <a:gsLst>
                  <a:gs pos="0">
                    <a:srgbClr val="00B0F0"/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73449" y="4114043"/>
                <a:ext cx="978834" cy="420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/>
                  <a:t>Blocked</a:t>
                </a:r>
              </a:p>
              <a:p>
                <a:pPr algn="ctr"/>
                <a:r>
                  <a:rPr lang="en-US" sz="2000" b="1" dirty="0" smtClean="0"/>
                  <a:t>Queues</a:t>
                </a:r>
                <a:endParaRPr lang="en-US" sz="2000" b="1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 rot="17779538">
              <a:off x="5085967" y="4225816"/>
              <a:ext cx="15548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semWait()</a:t>
              </a:r>
            </a:p>
            <a:p>
              <a:pPr algn="ctr"/>
              <a:r>
                <a:rPr lang="en-US" sz="1400" b="1" dirty="0" smtClean="0"/>
                <a:t>semTryLock()</a:t>
              </a:r>
              <a:endParaRPr lang="en-US" sz="14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 rot="3540780">
              <a:off x="3208503" y="4326518"/>
              <a:ext cx="13372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semSignal()</a:t>
              </a:r>
              <a:endParaRPr lang="en-US" sz="14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5-State Scheduler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2 - Tasking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5D35-EB8B-43E5-BF36-CDBB75D609C7}" type="slidenum">
              <a:rPr lang="en-US" smtClean="0"/>
              <a:pPr/>
              <a:t>22</a:t>
            </a:fld>
            <a:endParaRPr lang="en-US"/>
          </a:p>
        </p:txBody>
      </p:sp>
      <p:cxnSp>
        <p:nvCxnSpPr>
          <p:cNvPr id="6" name="Straight Arrow Connector 5"/>
          <p:cNvCxnSpPr>
            <a:endCxn id="18" idx="2"/>
          </p:cNvCxnSpPr>
          <p:nvPr/>
        </p:nvCxnSpPr>
        <p:spPr bwMode="auto">
          <a:xfrm flipV="1">
            <a:off x="1484580" y="3469663"/>
            <a:ext cx="1277670" cy="7789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 w="sm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Arrow Connector 6"/>
          <p:cNvCxnSpPr>
            <a:stCxn id="22" idx="3"/>
          </p:cNvCxnSpPr>
          <p:nvPr/>
        </p:nvCxnSpPr>
        <p:spPr bwMode="auto">
          <a:xfrm>
            <a:off x="6603184" y="3477452"/>
            <a:ext cx="984692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 w="sm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/>
          <p:nvPr/>
        </p:nvCxnSpPr>
        <p:spPr bwMode="auto">
          <a:xfrm>
            <a:off x="4173566" y="3344485"/>
            <a:ext cx="1173149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 w="sm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 flipH="1">
            <a:off x="4173566" y="3631355"/>
            <a:ext cx="1173149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 w="sm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1484580" y="3540176"/>
            <a:ext cx="1470742" cy="338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createTask()</a:t>
            </a:r>
            <a:endParaRPr 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025180" y="2944787"/>
            <a:ext cx="1470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</a:t>
            </a:r>
            <a:r>
              <a:rPr lang="en-US" sz="1400" b="1" dirty="0" smtClean="0"/>
              <a:t>ispatch()</a:t>
            </a:r>
            <a:endParaRPr 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105863" y="3675408"/>
            <a:ext cx="1470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swapTask()</a:t>
            </a:r>
            <a:endParaRPr 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337696" y="3540176"/>
            <a:ext cx="1470742" cy="338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killTask()</a:t>
            </a:r>
            <a:endParaRPr lang="en-US" sz="1400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668154" y="3155582"/>
            <a:ext cx="985558" cy="643741"/>
            <a:chOff x="466725" y="3968600"/>
            <a:chExt cx="985558" cy="643741"/>
          </a:xfrm>
        </p:grpSpPr>
        <p:sp>
          <p:nvSpPr>
            <p:cNvPr id="15" name="Oval 14"/>
            <p:cNvSpPr/>
            <p:nvPr/>
          </p:nvSpPr>
          <p:spPr bwMode="auto">
            <a:xfrm>
              <a:off x="466725" y="3968600"/>
              <a:ext cx="931769" cy="643741"/>
            </a:xfrm>
            <a:prstGeom prst="ellipse">
              <a:avLst/>
            </a:prstGeom>
            <a:gradFill>
              <a:gsLst>
                <a:gs pos="0">
                  <a:srgbClr val="00B0F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3449" y="4090415"/>
              <a:ext cx="9788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New</a:t>
              </a:r>
              <a:endParaRPr lang="en-US" sz="20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752858" y="3088901"/>
            <a:ext cx="1526619" cy="761523"/>
            <a:chOff x="460703" y="3968600"/>
            <a:chExt cx="978834" cy="545743"/>
          </a:xfrm>
        </p:grpSpPr>
        <p:sp>
          <p:nvSpPr>
            <p:cNvPr id="18" name="Oval 17"/>
            <p:cNvSpPr/>
            <p:nvPr/>
          </p:nvSpPr>
          <p:spPr bwMode="auto">
            <a:xfrm>
              <a:off x="466725" y="3968600"/>
              <a:ext cx="931769" cy="545743"/>
            </a:xfrm>
            <a:prstGeom prst="ellipse">
              <a:avLst/>
            </a:prstGeom>
            <a:gradFill>
              <a:gsLst>
                <a:gs pos="0">
                  <a:srgbClr val="00B0F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0703" y="3995742"/>
              <a:ext cx="978834" cy="507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Ready</a:t>
              </a:r>
            </a:p>
            <a:p>
              <a:pPr algn="ctr"/>
              <a:r>
                <a:rPr lang="en-US" sz="2000" b="1" dirty="0" smtClean="0"/>
                <a:t>Queue</a:t>
              </a:r>
              <a:endParaRPr lang="en-US" sz="2000" b="1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269722" y="3155582"/>
            <a:ext cx="1367958" cy="643741"/>
            <a:chOff x="466725" y="3968600"/>
            <a:chExt cx="1367958" cy="643741"/>
          </a:xfrm>
        </p:grpSpPr>
        <p:sp>
          <p:nvSpPr>
            <p:cNvPr id="21" name="Oval 20"/>
            <p:cNvSpPr/>
            <p:nvPr/>
          </p:nvSpPr>
          <p:spPr bwMode="auto">
            <a:xfrm>
              <a:off x="466725" y="3968600"/>
              <a:ext cx="1367958" cy="643741"/>
            </a:xfrm>
            <a:prstGeom prst="ellipse">
              <a:avLst/>
            </a:prstGeom>
            <a:gradFill>
              <a:gsLst>
                <a:gs pos="0">
                  <a:srgbClr val="00B0F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3083" y="4090415"/>
              <a:ext cx="12671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Running</a:t>
              </a:r>
              <a:endParaRPr lang="en-US" sz="2000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554258" y="3155582"/>
            <a:ext cx="985558" cy="643741"/>
            <a:chOff x="466725" y="3968600"/>
            <a:chExt cx="985558" cy="643741"/>
          </a:xfrm>
        </p:grpSpPr>
        <p:sp>
          <p:nvSpPr>
            <p:cNvPr id="24" name="Oval 23"/>
            <p:cNvSpPr/>
            <p:nvPr/>
          </p:nvSpPr>
          <p:spPr bwMode="auto">
            <a:xfrm>
              <a:off x="466725" y="3968600"/>
              <a:ext cx="931769" cy="643741"/>
            </a:xfrm>
            <a:prstGeom prst="ellipse">
              <a:avLst/>
            </a:prstGeom>
            <a:gradFill>
              <a:gsLst>
                <a:gs pos="0">
                  <a:srgbClr val="00B0F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73449" y="4090415"/>
              <a:ext cx="9788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Exit</a:t>
              </a:r>
              <a:endParaRPr lang="en-US" sz="2000" b="1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186535" y="1371600"/>
            <a:ext cx="57328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define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SWAP           swapTask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define SEM_WAIT(s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semWait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 SEM_SIGNAL(s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semSignal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 SEM_TRYLOCK(s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semTryLock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467830" y="101600"/>
            <a:ext cx="35417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 dirty="0" smtClean="0">
                <a:latin typeface="+mn-lt"/>
              </a:rPr>
              <a:t>P2 - Tasking</a:t>
            </a:r>
            <a:endParaRPr lang="en-US" sz="1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438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3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2 - Tasking</a:t>
            </a:r>
            <a:endParaRPr lang="en-US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C2F9-D503-4F55-828D-7BBA22F2CAF5}" type="slidenum">
              <a:rPr lang="en-US"/>
              <a:pPr/>
              <a:t>23</a:t>
            </a:fld>
            <a:endParaRPr lang="en-US"/>
          </a:p>
        </p:txBody>
      </p:sp>
      <p:sp>
        <p:nvSpPr>
          <p:cNvPr id="266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 Scheduling</a:t>
            </a:r>
          </a:p>
        </p:txBody>
      </p:sp>
      <p:sp>
        <p:nvSpPr>
          <p:cNvPr id="2669571" name="Text Box 3"/>
          <p:cNvSpPr txBox="1">
            <a:spLocks noChangeArrowheads="1"/>
          </p:cNvSpPr>
          <p:nvPr/>
        </p:nvSpPr>
        <p:spPr bwMode="auto">
          <a:xfrm>
            <a:off x="2720975" y="1884363"/>
            <a:ext cx="2671763" cy="3952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b="1">
                <a:latin typeface="Arial Narrow" pitchFamily="34" charset="0"/>
              </a:rPr>
              <a:t>Ready Priority Queue</a:t>
            </a:r>
          </a:p>
        </p:txBody>
      </p:sp>
      <p:sp>
        <p:nvSpPr>
          <p:cNvPr id="2669572" name="Text Box 4"/>
          <p:cNvSpPr txBox="1">
            <a:spLocks noChangeArrowheads="1"/>
          </p:cNvSpPr>
          <p:nvPr/>
        </p:nvSpPr>
        <p:spPr bwMode="auto">
          <a:xfrm>
            <a:off x="2722563" y="3455988"/>
            <a:ext cx="2670175" cy="3952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b="1">
                <a:latin typeface="Arial Narrow" pitchFamily="34" charset="0"/>
              </a:rPr>
              <a:t>Semaphore Priority Queue</a:t>
            </a:r>
          </a:p>
        </p:txBody>
      </p:sp>
      <p:sp>
        <p:nvSpPr>
          <p:cNvPr id="2669573" name="Text Box 5"/>
          <p:cNvSpPr txBox="1">
            <a:spLocks noChangeArrowheads="1"/>
          </p:cNvSpPr>
          <p:nvPr/>
        </p:nvSpPr>
        <p:spPr bwMode="auto">
          <a:xfrm>
            <a:off x="2722563" y="4202113"/>
            <a:ext cx="2670175" cy="3952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b="1">
                <a:latin typeface="Arial Narrow" pitchFamily="34" charset="0"/>
              </a:rPr>
              <a:t>Semaphore Priority Queue</a:t>
            </a:r>
          </a:p>
        </p:txBody>
      </p:sp>
      <p:sp>
        <p:nvSpPr>
          <p:cNvPr id="2669574" name="Text Box 6"/>
          <p:cNvSpPr txBox="1">
            <a:spLocks noChangeArrowheads="1"/>
          </p:cNvSpPr>
          <p:nvPr/>
        </p:nvSpPr>
        <p:spPr bwMode="auto">
          <a:xfrm>
            <a:off x="2722563" y="4949825"/>
            <a:ext cx="2670175" cy="3952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b="1">
                <a:latin typeface="Arial Narrow" pitchFamily="34" charset="0"/>
              </a:rPr>
              <a:t>Semaphore Priority Queue</a:t>
            </a:r>
          </a:p>
        </p:txBody>
      </p:sp>
      <p:sp>
        <p:nvSpPr>
          <p:cNvPr id="2669575" name="Text Box 7"/>
          <p:cNvSpPr txBox="1">
            <a:spLocks noChangeArrowheads="1"/>
          </p:cNvSpPr>
          <p:nvPr/>
        </p:nvSpPr>
        <p:spPr bwMode="auto">
          <a:xfrm>
            <a:off x="3079750" y="5330825"/>
            <a:ext cx="2006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600" b="1">
                <a:latin typeface="Times New Roman" pitchFamily="18" charset="0"/>
              </a:rPr>
              <a:t>…</a:t>
            </a:r>
          </a:p>
        </p:txBody>
      </p:sp>
      <p:sp>
        <p:nvSpPr>
          <p:cNvPr id="2669576" name="Line 8"/>
          <p:cNvSpPr>
            <a:spLocks noChangeShapeType="1"/>
          </p:cNvSpPr>
          <p:nvPr/>
        </p:nvSpPr>
        <p:spPr bwMode="auto">
          <a:xfrm flipH="1">
            <a:off x="1100138" y="2854325"/>
            <a:ext cx="6188075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9577" name="Line 9"/>
          <p:cNvSpPr>
            <a:spLocks noChangeShapeType="1"/>
          </p:cNvSpPr>
          <p:nvPr/>
        </p:nvSpPr>
        <p:spPr bwMode="auto">
          <a:xfrm flipH="1">
            <a:off x="1100138" y="4398963"/>
            <a:ext cx="1614487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9578" name="Line 10"/>
          <p:cNvSpPr>
            <a:spLocks noChangeShapeType="1"/>
          </p:cNvSpPr>
          <p:nvPr/>
        </p:nvSpPr>
        <p:spPr bwMode="auto">
          <a:xfrm>
            <a:off x="1100138" y="2081213"/>
            <a:ext cx="1614487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9579" name="Line 11"/>
          <p:cNvSpPr>
            <a:spLocks noChangeShapeType="1"/>
          </p:cNvSpPr>
          <p:nvPr/>
        </p:nvSpPr>
        <p:spPr bwMode="auto">
          <a:xfrm>
            <a:off x="1101725" y="2070100"/>
            <a:ext cx="0" cy="399097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9580" name="Text Box 12"/>
          <p:cNvSpPr txBox="1">
            <a:spLocks noChangeArrowheads="1"/>
          </p:cNvSpPr>
          <p:nvPr/>
        </p:nvSpPr>
        <p:spPr bwMode="auto">
          <a:xfrm>
            <a:off x="3319463" y="2511425"/>
            <a:ext cx="1365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SWAP</a:t>
            </a:r>
          </a:p>
        </p:txBody>
      </p:sp>
      <p:sp>
        <p:nvSpPr>
          <p:cNvPr id="2669581" name="Text Box 13"/>
          <p:cNvSpPr txBox="1">
            <a:spLocks noChangeArrowheads="1"/>
          </p:cNvSpPr>
          <p:nvPr/>
        </p:nvSpPr>
        <p:spPr bwMode="auto">
          <a:xfrm>
            <a:off x="1101725" y="3324225"/>
            <a:ext cx="1684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b="1">
                <a:latin typeface="Arial" charset="0"/>
              </a:rPr>
              <a:t>SEM_SIGNAL</a:t>
            </a:r>
          </a:p>
        </p:txBody>
      </p:sp>
      <p:sp>
        <p:nvSpPr>
          <p:cNvPr id="2669582" name="Text Box 14"/>
          <p:cNvSpPr txBox="1">
            <a:spLocks noChangeArrowheads="1"/>
          </p:cNvSpPr>
          <p:nvPr/>
        </p:nvSpPr>
        <p:spPr bwMode="auto">
          <a:xfrm>
            <a:off x="5487988" y="3324225"/>
            <a:ext cx="1684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b="1">
                <a:latin typeface="Arial" charset="0"/>
              </a:rPr>
              <a:t>SEM_WAIT</a:t>
            </a:r>
          </a:p>
        </p:txBody>
      </p:sp>
      <p:sp>
        <p:nvSpPr>
          <p:cNvPr id="2669583" name="Line 15"/>
          <p:cNvSpPr>
            <a:spLocks noChangeShapeType="1"/>
          </p:cNvSpPr>
          <p:nvPr/>
        </p:nvSpPr>
        <p:spPr bwMode="auto">
          <a:xfrm flipH="1">
            <a:off x="1096963" y="5162550"/>
            <a:ext cx="1614487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9584" name="Line 16"/>
          <p:cNvSpPr>
            <a:spLocks noChangeShapeType="1"/>
          </p:cNvSpPr>
          <p:nvPr/>
        </p:nvSpPr>
        <p:spPr bwMode="auto">
          <a:xfrm flipH="1">
            <a:off x="1096963" y="3646488"/>
            <a:ext cx="1614487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9585" name="Line 17"/>
          <p:cNvSpPr>
            <a:spLocks noChangeShapeType="1"/>
          </p:cNvSpPr>
          <p:nvPr/>
        </p:nvSpPr>
        <p:spPr bwMode="auto">
          <a:xfrm flipH="1">
            <a:off x="5394325" y="3646488"/>
            <a:ext cx="1887538" cy="127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9586" name="Line 18"/>
          <p:cNvSpPr>
            <a:spLocks noChangeShapeType="1"/>
          </p:cNvSpPr>
          <p:nvPr/>
        </p:nvSpPr>
        <p:spPr bwMode="auto">
          <a:xfrm>
            <a:off x="7286625" y="2470150"/>
            <a:ext cx="12700" cy="35877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9587" name="Text Box 19"/>
          <p:cNvSpPr txBox="1">
            <a:spLocks noChangeArrowheads="1"/>
          </p:cNvSpPr>
          <p:nvPr/>
        </p:nvSpPr>
        <p:spPr bwMode="auto">
          <a:xfrm>
            <a:off x="1098550" y="4043363"/>
            <a:ext cx="1684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b="1">
                <a:latin typeface="Arial" charset="0"/>
              </a:rPr>
              <a:t>SEM_SIGNAL</a:t>
            </a:r>
          </a:p>
        </p:txBody>
      </p:sp>
      <p:sp>
        <p:nvSpPr>
          <p:cNvPr id="2669588" name="Text Box 20"/>
          <p:cNvSpPr txBox="1">
            <a:spLocks noChangeArrowheads="1"/>
          </p:cNvSpPr>
          <p:nvPr/>
        </p:nvSpPr>
        <p:spPr bwMode="auto">
          <a:xfrm>
            <a:off x="5484813" y="4043363"/>
            <a:ext cx="1684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b="1">
                <a:latin typeface="Arial" charset="0"/>
              </a:rPr>
              <a:t>SEM_WAIT</a:t>
            </a:r>
          </a:p>
        </p:txBody>
      </p:sp>
      <p:sp>
        <p:nvSpPr>
          <p:cNvPr id="2669589" name="Text Box 21"/>
          <p:cNvSpPr txBox="1">
            <a:spLocks noChangeArrowheads="1"/>
          </p:cNvSpPr>
          <p:nvPr/>
        </p:nvSpPr>
        <p:spPr bwMode="auto">
          <a:xfrm>
            <a:off x="1106488" y="4829175"/>
            <a:ext cx="1684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b="1">
                <a:latin typeface="Arial" charset="0"/>
              </a:rPr>
              <a:t>SEM_SIGNAL</a:t>
            </a:r>
          </a:p>
        </p:txBody>
      </p:sp>
      <p:sp>
        <p:nvSpPr>
          <p:cNvPr id="2669590" name="Text Box 22"/>
          <p:cNvSpPr txBox="1">
            <a:spLocks noChangeArrowheads="1"/>
          </p:cNvSpPr>
          <p:nvPr/>
        </p:nvSpPr>
        <p:spPr bwMode="auto">
          <a:xfrm>
            <a:off x="5492750" y="4829175"/>
            <a:ext cx="1684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b="1">
                <a:latin typeface="Arial" charset="0"/>
              </a:rPr>
              <a:t>SEM_WAIT</a:t>
            </a:r>
          </a:p>
        </p:txBody>
      </p:sp>
      <p:sp>
        <p:nvSpPr>
          <p:cNvPr id="2669591" name="Line 23"/>
          <p:cNvSpPr>
            <a:spLocks noChangeShapeType="1"/>
          </p:cNvSpPr>
          <p:nvPr/>
        </p:nvSpPr>
        <p:spPr bwMode="auto">
          <a:xfrm flipV="1">
            <a:off x="5395913" y="2065338"/>
            <a:ext cx="1031875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9592" name="Oval 24"/>
          <p:cNvSpPr>
            <a:spLocks noChangeArrowheads="1"/>
          </p:cNvSpPr>
          <p:nvPr/>
        </p:nvSpPr>
        <p:spPr bwMode="auto">
          <a:xfrm>
            <a:off x="6424613" y="1662113"/>
            <a:ext cx="1746250" cy="795337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9593" name="Text Box 25"/>
          <p:cNvSpPr txBox="1">
            <a:spLocks noChangeArrowheads="1"/>
          </p:cNvSpPr>
          <p:nvPr/>
        </p:nvSpPr>
        <p:spPr bwMode="auto">
          <a:xfrm>
            <a:off x="6451600" y="1843088"/>
            <a:ext cx="1716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Arial" charset="0"/>
              </a:rPr>
              <a:t>Executing</a:t>
            </a:r>
          </a:p>
        </p:txBody>
      </p:sp>
      <p:sp>
        <p:nvSpPr>
          <p:cNvPr id="2669594" name="Text Box 26"/>
          <p:cNvSpPr txBox="1">
            <a:spLocks noChangeArrowheads="1"/>
          </p:cNvSpPr>
          <p:nvPr/>
        </p:nvSpPr>
        <p:spPr bwMode="auto">
          <a:xfrm>
            <a:off x="2671763" y="1468438"/>
            <a:ext cx="2790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Scheduler / Dispatcher</a:t>
            </a:r>
          </a:p>
        </p:txBody>
      </p:sp>
      <p:sp>
        <p:nvSpPr>
          <p:cNvPr id="2669595" name="Line 27"/>
          <p:cNvSpPr>
            <a:spLocks noChangeShapeType="1"/>
          </p:cNvSpPr>
          <p:nvPr/>
        </p:nvSpPr>
        <p:spPr bwMode="auto">
          <a:xfrm flipH="1">
            <a:off x="5403850" y="4392613"/>
            <a:ext cx="1887538" cy="127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9596" name="Line 28"/>
          <p:cNvSpPr>
            <a:spLocks noChangeShapeType="1"/>
          </p:cNvSpPr>
          <p:nvPr/>
        </p:nvSpPr>
        <p:spPr bwMode="auto">
          <a:xfrm flipH="1">
            <a:off x="5403850" y="5154613"/>
            <a:ext cx="1887538" cy="127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5467830" y="101600"/>
            <a:ext cx="35417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 dirty="0" smtClean="0">
                <a:latin typeface="+mn-lt"/>
              </a:rPr>
              <a:t>Scheduling</a:t>
            </a:r>
            <a:endParaRPr lang="en-US" sz="1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510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193675"/>
            <a:ext cx="7907337" cy="866775"/>
          </a:xfrm>
        </p:spPr>
        <p:txBody>
          <a:bodyPr/>
          <a:lstStyle/>
          <a:p>
            <a:r>
              <a:rPr lang="en-US" dirty="0" smtClean="0"/>
              <a:t>Step 4a: Counting Semaphore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160" y="1479882"/>
            <a:ext cx="8060239" cy="4820653"/>
          </a:xfrm>
        </p:spPr>
        <p:txBody>
          <a:bodyPr/>
          <a:lstStyle/>
          <a:p>
            <a:r>
              <a:rPr lang="en-US" sz="2400" dirty="0" smtClean="0"/>
              <a:t>Add counting functionality to semaphores</a:t>
            </a:r>
          </a:p>
          <a:p>
            <a:pPr lvl="1"/>
            <a:r>
              <a:rPr lang="en-US" sz="2000" dirty="0" smtClean="0"/>
              <a:t>os345semaphores.c: semSignal, semWait, semTryLock</a:t>
            </a:r>
          </a:p>
          <a:p>
            <a:pPr lvl="1"/>
            <a:r>
              <a:rPr lang="en-US" sz="2000" dirty="0" smtClean="0"/>
              <a:t>Replace </a:t>
            </a:r>
            <a:r>
              <a:rPr lang="en-US" sz="2000" dirty="0" err="1" smtClean="0"/>
              <a:t>goto</a:t>
            </a:r>
            <a:r>
              <a:rPr lang="en-US" sz="2000" dirty="0" smtClean="0"/>
              <a:t> temp;</a:t>
            </a:r>
          </a:p>
          <a:p>
            <a:r>
              <a:rPr lang="en-US" sz="2400" dirty="0" smtClean="0"/>
              <a:t>Add a 10 second timer (tics10sec) counting semaphore to the polling routine (os345interrupts.c).</a:t>
            </a:r>
          </a:p>
          <a:p>
            <a:pPr lvl="1"/>
            <a:r>
              <a:rPr lang="en-US" sz="2000" dirty="0" smtClean="0"/>
              <a:t>#include </a:t>
            </a:r>
            <a:r>
              <a:rPr lang="en-US" sz="2000" dirty="0"/>
              <a:t>&lt;</a:t>
            </a:r>
            <a:r>
              <a:rPr lang="en-US" sz="2000" dirty="0" err="1"/>
              <a:t>time.h</a:t>
            </a:r>
            <a:r>
              <a:rPr lang="en-US" sz="2000" dirty="0"/>
              <a:t>&gt; </a:t>
            </a:r>
            <a:r>
              <a:rPr lang="en-US" sz="2000" dirty="0" smtClean="0"/>
              <a:t>header.</a:t>
            </a:r>
          </a:p>
          <a:p>
            <a:pPr lvl="1"/>
            <a:r>
              <a:rPr lang="en-US" sz="2000" dirty="0" smtClean="0"/>
              <a:t>Call </a:t>
            </a:r>
            <a:r>
              <a:rPr lang="en-US" sz="2000" dirty="0"/>
              <a:t>the C function time(</a:t>
            </a:r>
            <a:r>
              <a:rPr lang="en-US" sz="2000" dirty="0" err="1"/>
              <a:t>time_t</a:t>
            </a:r>
            <a:r>
              <a:rPr lang="en-US" sz="2000" dirty="0"/>
              <a:t> *timer</a:t>
            </a:r>
            <a:r>
              <a:rPr lang="en-US" sz="2000" dirty="0" smtClean="0"/>
              <a:t>).</a:t>
            </a:r>
          </a:p>
          <a:p>
            <a:pPr lvl="1"/>
            <a:r>
              <a:rPr lang="en-US" sz="2000" dirty="0" smtClean="0"/>
              <a:t>semSignal </a:t>
            </a:r>
            <a:r>
              <a:rPr lang="en-US" sz="2000" dirty="0"/>
              <a:t>the </a:t>
            </a:r>
            <a:r>
              <a:rPr lang="en-US" sz="2000" dirty="0" smtClean="0"/>
              <a:t>tics10sec </a:t>
            </a:r>
            <a:r>
              <a:rPr lang="en-US" sz="2000" dirty="0"/>
              <a:t>semaphore every 10 seconds</a:t>
            </a:r>
            <a:r>
              <a:rPr lang="en-US" sz="2000" dirty="0" smtClean="0"/>
              <a:t>.</a:t>
            </a:r>
          </a:p>
          <a:p>
            <a:r>
              <a:rPr lang="en-US" sz="2400" dirty="0"/>
              <a:t>Create a reentrant high priority </a:t>
            </a:r>
            <a:r>
              <a:rPr lang="en-US" sz="2400" dirty="0" smtClean="0"/>
              <a:t>timing task that</a:t>
            </a:r>
          </a:p>
          <a:p>
            <a:pPr lvl="1"/>
            <a:r>
              <a:rPr lang="en-US" sz="2000" dirty="0" smtClean="0"/>
              <a:t>blocks </a:t>
            </a:r>
            <a:r>
              <a:rPr lang="en-US" sz="2000" dirty="0"/>
              <a:t>(SEM_WAIT) on the 10 second timer semaphore (tics10sec</a:t>
            </a:r>
            <a:r>
              <a:rPr lang="en-US" sz="2000" dirty="0" smtClean="0"/>
              <a:t>).</a:t>
            </a:r>
          </a:p>
          <a:p>
            <a:pPr lvl="1"/>
            <a:r>
              <a:rPr lang="en-US" sz="2000" dirty="0"/>
              <a:t>w</a:t>
            </a:r>
            <a:r>
              <a:rPr lang="en-US" sz="2000" dirty="0" smtClean="0"/>
              <a:t>hen </a:t>
            </a:r>
            <a:r>
              <a:rPr lang="en-US" sz="2000" dirty="0"/>
              <a:t>activated, </a:t>
            </a:r>
            <a:r>
              <a:rPr lang="en-US" sz="2000" dirty="0" smtClean="0"/>
              <a:t>outputs </a:t>
            </a:r>
            <a:r>
              <a:rPr lang="en-US" sz="2000" dirty="0"/>
              <a:t>a message with the current task number and time and then </a:t>
            </a:r>
            <a:r>
              <a:rPr lang="en-US" sz="2000" dirty="0" smtClean="0"/>
              <a:t>blocks </a:t>
            </a:r>
            <a:r>
              <a:rPr lang="en-US" sz="2000" dirty="0"/>
              <a:t>again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14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2 - Tasking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AA88-08E6-4ECA-B8BC-502200D894D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467830" y="101600"/>
            <a:ext cx="35417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 dirty="0" smtClean="0">
                <a:solidFill>
                  <a:srgbClr val="FF0000"/>
                </a:solidFill>
                <a:latin typeface="+mn-lt"/>
              </a:rPr>
              <a:t>Project 2 Assignment</a:t>
            </a:r>
            <a:endParaRPr lang="en-US" sz="1800" b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0840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193675"/>
            <a:ext cx="7907337" cy="866775"/>
          </a:xfrm>
        </p:spPr>
        <p:txBody>
          <a:bodyPr/>
          <a:lstStyle/>
          <a:p>
            <a:r>
              <a:rPr lang="en-US" dirty="0" smtClean="0"/>
              <a:t>Step 4b: List Tasks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160" y="1479882"/>
            <a:ext cx="8060239" cy="4820653"/>
          </a:xfrm>
        </p:spPr>
        <p:txBody>
          <a:bodyPr/>
          <a:lstStyle/>
          <a:p>
            <a:r>
              <a:rPr lang="en-US" sz="2400" dirty="0"/>
              <a:t>Modify the list tasks command </a:t>
            </a:r>
            <a:r>
              <a:rPr lang="en-US" sz="2400" dirty="0" smtClean="0"/>
              <a:t>to</a:t>
            </a:r>
          </a:p>
          <a:p>
            <a:pPr lvl="1"/>
            <a:r>
              <a:rPr lang="en-US" sz="2000" dirty="0" smtClean="0"/>
              <a:t>Display </a:t>
            </a:r>
            <a:r>
              <a:rPr lang="en-US" sz="2000" dirty="0"/>
              <a:t>all tasks in </a:t>
            </a:r>
            <a:r>
              <a:rPr lang="en-US" sz="2000" dirty="0" smtClean="0"/>
              <a:t>all system queues </a:t>
            </a:r>
            <a:r>
              <a:rPr lang="en-US" sz="2000" dirty="0"/>
              <a:t>in execution/priority </a:t>
            </a:r>
            <a:r>
              <a:rPr lang="en-US" sz="2000" dirty="0" smtClean="0"/>
              <a:t>order</a:t>
            </a:r>
          </a:p>
          <a:p>
            <a:pPr lvl="1"/>
            <a:r>
              <a:rPr lang="en-US" sz="2000" dirty="0" smtClean="0"/>
              <a:t>List </a:t>
            </a:r>
            <a:r>
              <a:rPr lang="en-US" sz="2000" dirty="0"/>
              <a:t>task name, if the task </a:t>
            </a:r>
            <a:r>
              <a:rPr lang="en-US" sz="2000" dirty="0" smtClean="0"/>
              <a:t>is </a:t>
            </a:r>
            <a:r>
              <a:rPr lang="en-US" sz="2000" dirty="0"/>
              <a:t>ready, paused, executing, or blocked, and the task priority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If </a:t>
            </a:r>
            <a:r>
              <a:rPr lang="en-US" sz="2000" dirty="0"/>
              <a:t>the </a:t>
            </a:r>
            <a:r>
              <a:rPr lang="en-US" sz="2000" dirty="0" smtClean="0"/>
              <a:t>task </a:t>
            </a:r>
            <a:r>
              <a:rPr lang="en-US" sz="2000" dirty="0"/>
              <a:t>is blocked, list the reason for the block</a:t>
            </a:r>
            <a:r>
              <a:rPr lang="en-US" sz="2000" dirty="0" smtClean="0"/>
              <a:t>.</a:t>
            </a:r>
          </a:p>
          <a:p>
            <a:r>
              <a:rPr lang="en-US" sz="2400" dirty="0" smtClean="0"/>
              <a:t>Use the </a:t>
            </a:r>
            <a:r>
              <a:rPr lang="en-US" sz="2400" dirty="0"/>
              <a:t>project2 command </a:t>
            </a:r>
            <a:r>
              <a:rPr lang="en-US" sz="2400" dirty="0" smtClean="0"/>
              <a:t>to schedule </a:t>
            </a:r>
            <a:r>
              <a:rPr lang="en-US" sz="2400" dirty="0"/>
              <a:t>timer tasks 1 through 9, 2 signal tasks and 2 “</a:t>
            </a:r>
            <a:r>
              <a:rPr lang="en-US" sz="2400" dirty="0" err="1"/>
              <a:t>ImAlive</a:t>
            </a:r>
            <a:r>
              <a:rPr lang="en-US" sz="2400" dirty="0"/>
              <a:t>” tasks</a:t>
            </a:r>
            <a:r>
              <a:rPr lang="en-US" sz="2400" dirty="0" smtClean="0"/>
              <a:t>.</a:t>
            </a:r>
          </a:p>
          <a:p>
            <a:pPr lvl="1"/>
            <a:r>
              <a:rPr lang="en-US" sz="2000" dirty="0" smtClean="0"/>
              <a:t>The </a:t>
            </a:r>
            <a:r>
              <a:rPr lang="en-US" sz="2000" dirty="0"/>
              <a:t>tics10sec task about the current time every 10 seconds in a round robin order</a:t>
            </a:r>
            <a:r>
              <a:rPr lang="en-US" sz="2000" dirty="0" smtClean="0"/>
              <a:t>.  (Round Robin)</a:t>
            </a:r>
          </a:p>
          <a:p>
            <a:pPr lvl="1"/>
            <a:r>
              <a:rPr lang="en-US" sz="2000" dirty="0" smtClean="0"/>
              <a:t>The </a:t>
            </a:r>
            <a:r>
              <a:rPr lang="en-US" sz="2000" dirty="0"/>
              <a:t>“</a:t>
            </a:r>
            <a:r>
              <a:rPr lang="en-US" sz="2000" dirty="0" err="1"/>
              <a:t>ImAlive</a:t>
            </a:r>
            <a:r>
              <a:rPr lang="en-US" sz="2000" dirty="0"/>
              <a:t>” tasks will periodically say hello</a:t>
            </a:r>
            <a:r>
              <a:rPr lang="en-US" sz="2000" dirty="0" smtClean="0"/>
              <a:t>.  (Blocking)</a:t>
            </a:r>
          </a:p>
          <a:p>
            <a:pPr lvl="1"/>
            <a:r>
              <a:rPr lang="en-US" sz="2000" dirty="0" smtClean="0"/>
              <a:t>The </a:t>
            </a:r>
            <a:r>
              <a:rPr lang="en-US" sz="2000" dirty="0"/>
              <a:t>high priority “Signal” tasks should respond immediately when semaphore signaled</a:t>
            </a:r>
            <a:r>
              <a:rPr lang="en-US" sz="2000" dirty="0" smtClean="0"/>
              <a:t>.  (Priority)</a:t>
            </a:r>
          </a:p>
          <a:p>
            <a:endParaRPr lang="en-US" sz="14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Project 2 - Tasking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AA88-08E6-4ECA-B8BC-502200D894D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467830" y="101600"/>
            <a:ext cx="35417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 dirty="0" smtClean="0">
                <a:solidFill>
                  <a:srgbClr val="FF0000"/>
                </a:solidFill>
                <a:latin typeface="+mn-lt"/>
              </a:rPr>
              <a:t>Project 2 Assignment</a:t>
            </a:r>
            <a:endParaRPr lang="en-US" sz="1800" b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2812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193675"/>
            <a:ext cx="7907337" cy="866775"/>
          </a:xfrm>
        </p:spPr>
        <p:txBody>
          <a:bodyPr/>
          <a:lstStyle/>
          <a:p>
            <a:r>
              <a:rPr lang="en-US" dirty="0" smtClean="0"/>
              <a:t>Step 4c: Verification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160" y="1479883"/>
            <a:ext cx="8060239" cy="2539668"/>
          </a:xfrm>
        </p:spPr>
        <p:txBody>
          <a:bodyPr/>
          <a:lstStyle/>
          <a:p>
            <a:r>
              <a:rPr lang="en-US" sz="2400" dirty="0" smtClean="0"/>
              <a:t>Demo</a:t>
            </a:r>
            <a:endParaRPr lang="en-US" sz="2400" dirty="0"/>
          </a:p>
          <a:p>
            <a:endParaRPr lang="en-US" sz="2400" dirty="0"/>
          </a:p>
          <a:p>
            <a:endParaRPr lang="en-US" sz="14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2 - Tasking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AA88-08E6-4ECA-B8BC-502200D894DF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7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6289330"/>
              </p:ext>
            </p:extLst>
          </p:nvPr>
        </p:nvGraphicFramePr>
        <p:xfrm>
          <a:off x="522288" y="2460484"/>
          <a:ext cx="8299450" cy="2346960"/>
        </p:xfrm>
        <a:graphic>
          <a:graphicData uri="http://schemas.openxmlformats.org/drawingml/2006/table">
            <a:tbl>
              <a:tblPr/>
              <a:tblGrid>
                <a:gridCol w="627062"/>
                <a:gridCol w="3132138"/>
                <a:gridCol w="966787"/>
                <a:gridCol w="1200150"/>
                <a:gridCol w="2373313"/>
              </a:tblGrid>
              <a:tr h="2333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#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Task Name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Priority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Time slice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Blocking Semaphore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99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CLI w/pseudo-input interrupts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Courier New" pitchFamily="49" charset="0"/>
                        </a:rPr>
                        <a:t>inBufferReady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8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1-9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TenSeconds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Courier New" pitchFamily="49" charset="0"/>
                        </a:rPr>
                        <a:t>tics10sec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sTask1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sTask10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8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sTask2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sTask11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ImAlive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None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8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13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ImAlive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None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467830" y="101600"/>
            <a:ext cx="35417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 dirty="0" smtClean="0">
                <a:solidFill>
                  <a:srgbClr val="FF0000"/>
                </a:solidFill>
                <a:latin typeface="+mn-lt"/>
              </a:rPr>
              <a:t>Project 2 Assignment</a:t>
            </a:r>
            <a:endParaRPr lang="en-US" sz="1800" b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5962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2 - Tasking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213BC-7A75-4272-B53B-E1D703A960B8}" type="slidenum">
              <a:rPr lang="en-US"/>
              <a:pPr/>
              <a:t>27</a:t>
            </a:fld>
            <a:endParaRPr lang="en-US"/>
          </a:p>
        </p:txBody>
      </p:sp>
      <p:sp>
        <p:nvSpPr>
          <p:cNvPr id="266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Control Block (</a:t>
            </a:r>
            <a:r>
              <a:rPr lang="en-US" dirty="0" err="1" smtClean="0"/>
              <a:t>tcb</a:t>
            </a:r>
            <a:r>
              <a:rPr lang="en-US" dirty="0" smtClean="0"/>
              <a:t>)</a:t>
            </a:r>
            <a:endParaRPr lang="en-US" sz="200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467830" y="101600"/>
            <a:ext cx="35417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 dirty="0" smtClean="0">
                <a:latin typeface="+mn-lt"/>
              </a:rPr>
              <a:t>P2 - Tasking</a:t>
            </a:r>
            <a:endParaRPr lang="en-US" sz="1800" b="1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52754" y="1488783"/>
            <a:ext cx="7900827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4119563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task control block</a:t>
            </a:r>
          </a:p>
          <a:p>
            <a:pPr>
              <a:tabLst>
                <a:tab pos="461963" algn="l"/>
                <a:tab pos="4119563" algn="l"/>
              </a:tabLst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task control block</a:t>
            </a:r>
          </a:p>
          <a:p>
            <a:pPr>
              <a:tabLst>
                <a:tab pos="461963" algn="l"/>
                <a:tab pos="4119563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461963" algn="l"/>
                <a:tab pos="4119563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name;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task name</a:t>
            </a:r>
          </a:p>
          <a:p>
            <a:pPr>
              <a:tabLst>
                <a:tab pos="461963" algn="l"/>
                <a:tab pos="4119563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 (*task)(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int,char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**);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task address</a:t>
            </a:r>
          </a:p>
          <a:p>
            <a:pPr>
              <a:tabLst>
                <a:tab pos="461963" algn="l"/>
                <a:tab pos="4119563" algn="l"/>
              </a:tabLst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state;	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 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 (P2)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461963" algn="l"/>
                <a:tab pos="4119563" algn="l"/>
              </a:tabLst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priority;	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 priority 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(P2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461963" algn="l"/>
                <a:tab pos="4119563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task argument count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(P1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461963" algn="l"/>
                <a:tab pos="4119563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task argument pointers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(P1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461963" algn="l"/>
                <a:tab pos="4119563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 signal;				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task signals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(P1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461963" algn="l"/>
                <a:tab pos="4119563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	void (*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sigContHandler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)(void);	// task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mySIGCONT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handler</a:t>
            </a:r>
          </a:p>
          <a:p>
            <a:pPr>
              <a:tabLst>
                <a:tab pos="461963" algn="l"/>
                <a:tab pos="4119563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void (*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sigIntHandler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)(void);	// task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mySIGINT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handler</a:t>
            </a:r>
          </a:p>
          <a:p>
            <a:pPr>
              <a:tabLst>
                <a:tab pos="461963" algn="l"/>
                <a:tab pos="4119563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	void (*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sigKillHandler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)(void);	// task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mySIGKILL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handler</a:t>
            </a:r>
          </a:p>
          <a:p>
            <a:pPr>
              <a:tabLst>
                <a:tab pos="461963" algn="l"/>
                <a:tab pos="4119563" algn="l"/>
              </a:tabLst>
            </a:pPr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	void (*sigTermHandler)(void);	// task mySIGTERM handler</a:t>
            </a:r>
          </a:p>
          <a:p>
            <a:pPr>
              <a:tabLst>
                <a:tab pos="461963" algn="l"/>
                <a:tab pos="4119563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	void (*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sigTstpHandler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)(void);	// task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mySIGTSTP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handler</a:t>
            </a:r>
          </a:p>
          <a:p>
            <a:pPr>
              <a:tabLst>
                <a:tab pos="461963" algn="l"/>
                <a:tab pos="4119563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TID parent;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task parent</a:t>
            </a:r>
          </a:p>
          <a:p>
            <a:pPr>
              <a:tabLst>
                <a:tab pos="461963" algn="l"/>
                <a:tab pos="4119563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 RPT;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task root page table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(P4)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461963" algn="l"/>
                <a:tab pos="4119563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cdir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task directory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(P6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461963" algn="l"/>
                <a:tab pos="4119563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Semaphore *event;	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blocked task 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semaphore (P2)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461963" algn="l"/>
                <a:tab pos="4119563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void* stack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task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stack (P1)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461963" algn="l"/>
                <a:tab pos="4119563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jmp_buf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context;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task context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pointer (P1)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461963" algn="l"/>
                <a:tab pos="4119563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TCB;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32224" y="1309295"/>
            <a:ext cx="7816477" cy="1780792"/>
            <a:chOff x="765549" y="-24205"/>
            <a:chExt cx="7816477" cy="1780792"/>
          </a:xfrm>
        </p:grpSpPr>
        <p:sp>
          <p:nvSpPr>
            <p:cNvPr id="10" name="Rounded Rectangle 9"/>
            <p:cNvSpPr/>
            <p:nvPr/>
          </p:nvSpPr>
          <p:spPr bwMode="auto">
            <a:xfrm>
              <a:off x="765549" y="1200150"/>
              <a:ext cx="7568825" cy="556437"/>
            </a:xfrm>
            <a:prstGeom prst="roundRect">
              <a:avLst/>
            </a:prstGeom>
            <a:solidFill>
              <a:srgbClr val="FF0000">
                <a:alpha val="10000"/>
              </a:srgbClr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1" name="Rounded Rectangular Callout 10"/>
            <p:cNvSpPr/>
            <p:nvPr/>
          </p:nvSpPr>
          <p:spPr>
            <a:xfrm>
              <a:off x="2647950" y="-24205"/>
              <a:ext cx="5934076" cy="580642"/>
            </a:xfrm>
            <a:prstGeom prst="wedgeRoundRectCallout">
              <a:avLst>
                <a:gd name="adj1" fmla="val -52079"/>
                <a:gd name="adj2" fmla="val 196560"/>
                <a:gd name="adj3" fmla="val 16667"/>
              </a:avLst>
            </a:prstGeom>
            <a:solidFill>
              <a:srgbClr val="FFFF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600" b="1" dirty="0" smtClean="0">
                  <a:solidFill>
                    <a:srgbClr val="000000"/>
                  </a:solidFill>
                  <a:latin typeface="Comic Sans MS" pitchFamily="66" charset="0"/>
                </a:rPr>
                <a:t>State = { NEW, READY, RUNNING, BLOCKED, EXIT }</a:t>
              </a:r>
            </a:p>
            <a:p>
              <a:r>
                <a:rPr lang="en-US" sz="1600" b="1" dirty="0" smtClean="0">
                  <a:solidFill>
                    <a:srgbClr val="000000"/>
                  </a:solidFill>
                  <a:latin typeface="Comic Sans MS" pitchFamily="66" charset="0"/>
                </a:rPr>
                <a:t>Priority = { LOW, MED, HIGH, VERY_HIGH, HIGHEST }</a:t>
              </a:r>
              <a:endParaRPr lang="en-US" sz="1600" b="1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32223" y="4305300"/>
            <a:ext cx="7816476" cy="1566087"/>
            <a:chOff x="765549" y="190500"/>
            <a:chExt cx="7816476" cy="1566087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765549" y="1371600"/>
              <a:ext cx="7568825" cy="384987"/>
            </a:xfrm>
            <a:prstGeom prst="roundRect">
              <a:avLst/>
            </a:prstGeom>
            <a:solidFill>
              <a:srgbClr val="FF0000">
                <a:alpha val="10000"/>
              </a:srgbClr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4" name="Rounded Rectangular Callout 13"/>
            <p:cNvSpPr/>
            <p:nvPr/>
          </p:nvSpPr>
          <p:spPr>
            <a:xfrm>
              <a:off x="5019676" y="190500"/>
              <a:ext cx="3562349" cy="365936"/>
            </a:xfrm>
            <a:prstGeom prst="wedgeRoundRectCallout">
              <a:avLst>
                <a:gd name="adj1" fmla="val -98869"/>
                <a:gd name="adj2" fmla="val 301028"/>
                <a:gd name="adj3" fmla="val 16667"/>
              </a:avLst>
            </a:prstGeom>
            <a:solidFill>
              <a:srgbClr val="FFFF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smtClean="0">
                  <a:solidFill>
                    <a:srgbClr val="000000"/>
                  </a:solidFill>
                  <a:latin typeface="Comic Sans MS" pitchFamily="66" charset="0"/>
                </a:rPr>
                <a:t>Pending semaphore when blocked.</a:t>
              </a:r>
              <a:endParaRPr lang="en-US" sz="1600" b="1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583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Mutual Exclusion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8F0B-0189-4AE6-B426-D8414B8F52A1}" type="slidenum">
              <a:rPr lang="en-US"/>
              <a:pPr/>
              <a:t>28</a:t>
            </a:fld>
            <a:endParaRPr lang="en-US"/>
          </a:p>
        </p:txBody>
      </p:sp>
      <p:sp>
        <p:nvSpPr>
          <p:cNvPr id="248115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r>
              <a:rPr lang="en-US"/>
              <a:t>Bounded Buffer Solution</a:t>
            </a:r>
          </a:p>
        </p:txBody>
      </p:sp>
      <p:sp>
        <p:nvSpPr>
          <p:cNvPr id="809987" name="Text Box 3"/>
          <p:cNvSpPr txBox="1">
            <a:spLocks noChangeArrowheads="1"/>
          </p:cNvSpPr>
          <p:nvPr/>
        </p:nvSpPr>
        <p:spPr bwMode="auto">
          <a:xfrm>
            <a:off x="419100" y="2514600"/>
            <a:ext cx="3733800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 b="1">
                <a:latin typeface="Courier New" pitchFamily="49" charset="0"/>
              </a:rPr>
              <a:t>repeat</a:t>
            </a:r>
          </a:p>
          <a:p>
            <a:r>
              <a:rPr lang="en-US" sz="1800" b="1">
                <a:latin typeface="Courier New" pitchFamily="49" charset="0"/>
              </a:rPr>
              <a:t>  </a:t>
            </a:r>
            <a:r>
              <a:rPr lang="en-US" sz="1800" b="1">
                <a:solidFill>
                  <a:srgbClr val="FF0033"/>
                </a:solidFill>
                <a:latin typeface="Courier New" pitchFamily="49" charset="0"/>
              </a:rPr>
              <a:t>produce</a:t>
            </a:r>
            <a:r>
              <a:rPr lang="en-US" sz="1800" b="1">
                <a:latin typeface="Courier New" pitchFamily="49" charset="0"/>
              </a:rPr>
              <a:t> an item in nextp</a:t>
            </a:r>
          </a:p>
          <a:p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</a:rPr>
              <a:t>  wait(empty);</a:t>
            </a:r>
          </a:p>
          <a:p>
            <a:r>
              <a:rPr lang="en-US" sz="1800" b="1">
                <a:latin typeface="Courier New" pitchFamily="49" charset="0"/>
              </a:rPr>
              <a:t>  wait(mutex);</a:t>
            </a:r>
          </a:p>
          <a:p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</a:rPr>
              <a:t>  add nextp to the buffer</a:t>
            </a:r>
          </a:p>
          <a:p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</a:rPr>
              <a:t>  signal(mutex);</a:t>
            </a:r>
          </a:p>
          <a:p>
            <a:r>
              <a:rPr lang="en-US" sz="1800" b="1">
                <a:latin typeface="Courier New" pitchFamily="49" charset="0"/>
              </a:rPr>
              <a:t>  signal(full);</a:t>
            </a:r>
          </a:p>
          <a:p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</a:rPr>
              <a:t>until false</a:t>
            </a:r>
          </a:p>
        </p:txBody>
      </p:sp>
      <p:sp>
        <p:nvSpPr>
          <p:cNvPr id="809988" name="Text Box 4"/>
          <p:cNvSpPr txBox="1">
            <a:spLocks noChangeArrowheads="1"/>
          </p:cNvSpPr>
          <p:nvPr/>
        </p:nvSpPr>
        <p:spPr bwMode="auto">
          <a:xfrm>
            <a:off x="4991100" y="2514600"/>
            <a:ext cx="4006850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 b="1">
                <a:latin typeface="Courier New" pitchFamily="49" charset="0"/>
              </a:rPr>
              <a:t>repeat</a:t>
            </a:r>
          </a:p>
          <a:p>
            <a:r>
              <a:rPr lang="en-US" sz="1800" b="1">
                <a:latin typeface="Courier New" pitchFamily="49" charset="0"/>
              </a:rPr>
              <a:t>  wait(full);</a:t>
            </a:r>
          </a:p>
          <a:p>
            <a:r>
              <a:rPr lang="en-US" sz="1800" b="1">
                <a:latin typeface="Courier New" pitchFamily="49" charset="0"/>
              </a:rPr>
              <a:t>  wait(mutex);</a:t>
            </a:r>
          </a:p>
          <a:p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</a:rPr>
              <a:t>  remove an item from buffer</a:t>
            </a:r>
          </a:p>
          <a:p>
            <a:r>
              <a:rPr lang="en-US" sz="1800" b="1">
                <a:latin typeface="Courier New" pitchFamily="49" charset="0"/>
              </a:rPr>
              <a:t>  place it in nextc</a:t>
            </a:r>
          </a:p>
          <a:p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</a:rPr>
              <a:t>  signal(mutex);</a:t>
            </a:r>
          </a:p>
          <a:p>
            <a:r>
              <a:rPr lang="en-US" sz="1800" b="1">
                <a:latin typeface="Courier New" pitchFamily="49" charset="0"/>
              </a:rPr>
              <a:t>  signal(empty);</a:t>
            </a:r>
          </a:p>
          <a:p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</a:rPr>
              <a:t>  </a:t>
            </a:r>
            <a:r>
              <a:rPr lang="en-US" sz="1800" b="1">
                <a:solidFill>
                  <a:srgbClr val="FF0033"/>
                </a:solidFill>
                <a:latin typeface="Courier New" pitchFamily="49" charset="0"/>
              </a:rPr>
              <a:t>consume</a:t>
            </a:r>
            <a:r>
              <a:rPr lang="en-US" sz="1800" b="1">
                <a:latin typeface="Courier New" pitchFamily="49" charset="0"/>
              </a:rPr>
              <a:t> the item in nextc</a:t>
            </a:r>
          </a:p>
          <a:p>
            <a:r>
              <a:rPr lang="en-US" sz="1800" b="1">
                <a:latin typeface="Courier New" pitchFamily="49" charset="0"/>
              </a:rPr>
              <a:t>until false</a:t>
            </a:r>
          </a:p>
        </p:txBody>
      </p:sp>
      <p:sp>
        <p:nvSpPr>
          <p:cNvPr id="809989" name="Text Box 5"/>
          <p:cNvSpPr txBox="1">
            <a:spLocks noChangeArrowheads="1"/>
          </p:cNvSpPr>
          <p:nvPr/>
        </p:nvSpPr>
        <p:spPr bwMode="auto">
          <a:xfrm>
            <a:off x="419100" y="1743075"/>
            <a:ext cx="6873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 b="1">
                <a:latin typeface="Courier New" pitchFamily="49" charset="0"/>
              </a:rPr>
              <a:t>Shared semaphore: empty = n, full = 0, mutex = 1;</a:t>
            </a:r>
          </a:p>
        </p:txBody>
      </p:sp>
      <p:sp>
        <p:nvSpPr>
          <p:cNvPr id="2481162" name="Text Box 10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pitchFamily="34" charset="0"/>
              </a:rPr>
              <a:t>Bounded Buffer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09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0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987" grpId="0" autoUpdateAnimBg="0"/>
      <p:bldP spid="809988" grpId="0" autoUpdateAnimBg="0"/>
      <p:bldP spid="809989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Mutual Exclusion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8D6C5-8AF5-4125-B7C2-8996B46D245E}" type="slidenum">
              <a:rPr lang="en-US"/>
              <a:pPr/>
              <a:t>29</a:t>
            </a:fld>
            <a:endParaRPr lang="en-US"/>
          </a:p>
        </p:txBody>
      </p:sp>
      <p:sp>
        <p:nvSpPr>
          <p:cNvPr id="249344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2725"/>
            <a:ext cx="7793037" cy="866775"/>
          </a:xfrm>
        </p:spPr>
        <p:txBody>
          <a:bodyPr lIns="92075" tIns="46038" rIns="92075" bIns="46038"/>
          <a:lstStyle/>
          <a:p>
            <a:r>
              <a:rPr lang="en-US"/>
              <a:t>Shared Memory</a:t>
            </a:r>
          </a:p>
        </p:txBody>
      </p:sp>
      <p:sp>
        <p:nvSpPr>
          <p:cNvPr id="24934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4500" y="1400175"/>
            <a:ext cx="8456613" cy="4914900"/>
          </a:xfrm>
        </p:spPr>
        <p:txBody>
          <a:bodyPr lIns="92075" tIns="46038" rIns="92075" bIns="46038"/>
          <a:lstStyle/>
          <a:p>
            <a:r>
              <a:rPr lang="en-US"/>
              <a:t>Single atomic variables (semaphores, modes)</a:t>
            </a:r>
          </a:p>
          <a:p>
            <a:r>
              <a:rPr lang="en-US"/>
              <a:t>Memory mapping (data structures, messages)</a:t>
            </a:r>
          </a:p>
          <a:p>
            <a:r>
              <a:rPr lang="en-US"/>
              <a:t>Test-and-set (atomic instructions)</a:t>
            </a:r>
          </a:p>
          <a:p>
            <a:r>
              <a:rPr lang="en-US"/>
              <a:t>Fast – do not require data movement (reference)</a:t>
            </a:r>
          </a:p>
          <a:p>
            <a:r>
              <a:rPr lang="en-US"/>
              <a:t>Ported memory</a:t>
            </a:r>
          </a:p>
          <a:p>
            <a:r>
              <a:rPr lang="en-US"/>
              <a:t>Multi-processor systems</a:t>
            </a:r>
          </a:p>
        </p:txBody>
      </p:sp>
      <p:sp>
        <p:nvSpPr>
          <p:cNvPr id="2493448" name="Text Box 8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pitchFamily="34" charset="0"/>
              </a:rPr>
              <a:t>Message Passing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Priority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161" y="1479882"/>
            <a:ext cx="6612440" cy="4820653"/>
          </a:xfrm>
        </p:spPr>
        <p:txBody>
          <a:bodyPr/>
          <a:lstStyle/>
          <a:p>
            <a:r>
              <a:rPr lang="en-US" sz="2400" dirty="0" smtClean="0"/>
              <a:t>Create a priority queue</a:t>
            </a:r>
          </a:p>
          <a:p>
            <a:pPr lvl="1"/>
            <a:r>
              <a:rPr lang="en-US" sz="2000" dirty="0" err="1" smtClean="0"/>
              <a:t>typedef</a:t>
            </a:r>
            <a:r>
              <a:rPr lang="en-US" sz="2000" dirty="0" smtClean="0"/>
              <a:t> </a:t>
            </a:r>
            <a:r>
              <a:rPr lang="en-US" sz="2000" dirty="0" err="1" smtClean="0"/>
              <a:t>int</a:t>
            </a:r>
            <a:r>
              <a:rPr lang="en-US" sz="2000" dirty="0" smtClean="0"/>
              <a:t> TID;		// task ID</a:t>
            </a:r>
          </a:p>
          <a:p>
            <a:pPr marL="746125" lvl="1" indent="-288925">
              <a:spcBef>
                <a:spcPts val="0"/>
              </a:spcBef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typedel</a:t>
            </a:r>
            <a:r>
              <a:rPr lang="en-US" sz="2000" dirty="0" smtClean="0"/>
              <a:t> </a:t>
            </a:r>
            <a:r>
              <a:rPr lang="en-US" sz="2000" dirty="0" err="1" smtClean="0"/>
              <a:t>int</a:t>
            </a:r>
            <a:r>
              <a:rPr lang="en-US" sz="2000" dirty="0" smtClean="0"/>
              <a:t> Priority;	// task priority</a:t>
            </a:r>
          </a:p>
          <a:p>
            <a:pPr marL="746125" lvl="1" indent="-288925">
              <a:spcBef>
                <a:spcPts val="0"/>
              </a:spcBef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typedef</a:t>
            </a:r>
            <a:r>
              <a:rPr lang="en-US" sz="2000" dirty="0" smtClean="0"/>
              <a:t> </a:t>
            </a:r>
            <a:r>
              <a:rPr lang="en-US" sz="2000" dirty="0" err="1"/>
              <a:t>int</a:t>
            </a:r>
            <a:r>
              <a:rPr lang="en-US" sz="2000" dirty="0"/>
              <a:t>* </a:t>
            </a:r>
            <a:r>
              <a:rPr lang="en-US" sz="2000" dirty="0" err="1"/>
              <a:t>PQueue</a:t>
            </a:r>
            <a:r>
              <a:rPr lang="en-US" sz="2000" dirty="0"/>
              <a:t>;	// priority queue</a:t>
            </a:r>
          </a:p>
          <a:p>
            <a:pPr lvl="1"/>
            <a:r>
              <a:rPr lang="en-US" sz="2000" dirty="0" err="1"/>
              <a:t>PQueue</a:t>
            </a:r>
            <a:r>
              <a:rPr lang="en-US" sz="2000" dirty="0"/>
              <a:t> </a:t>
            </a:r>
            <a:r>
              <a:rPr lang="en-US" sz="2000" dirty="0" err="1"/>
              <a:t>rq</a:t>
            </a:r>
            <a:r>
              <a:rPr lang="en-US" sz="2000" dirty="0" smtClean="0"/>
              <a:t>;		// ready queue</a:t>
            </a:r>
            <a:endParaRPr lang="en-US" sz="2000" dirty="0"/>
          </a:p>
          <a:p>
            <a:pPr marL="746125" lvl="1" indent="-288925">
              <a:spcBef>
                <a:spcPts val="0"/>
              </a:spcBef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rq</a:t>
            </a:r>
            <a:r>
              <a:rPr lang="en-US" sz="2000" dirty="0" smtClean="0"/>
              <a:t> </a:t>
            </a:r>
            <a:r>
              <a:rPr lang="en-US" sz="2000" dirty="0"/>
              <a:t>= (</a:t>
            </a:r>
            <a:r>
              <a:rPr lang="en-US" sz="2000" dirty="0" err="1"/>
              <a:t>int</a:t>
            </a:r>
            <a:r>
              <a:rPr lang="en-US" sz="2000" dirty="0"/>
              <a:t>*)malloc(MAX_TASKS * </a:t>
            </a:r>
            <a:r>
              <a:rPr lang="en-US" sz="2000" dirty="0" err="1"/>
              <a:t>sizeof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));</a:t>
            </a:r>
          </a:p>
          <a:p>
            <a:pPr marL="746125" lvl="1" indent="-288925">
              <a:spcBef>
                <a:spcPts val="0"/>
              </a:spcBef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rq</a:t>
            </a:r>
            <a:r>
              <a:rPr lang="en-US" sz="2000" dirty="0" smtClean="0"/>
              <a:t>[0</a:t>
            </a:r>
            <a:r>
              <a:rPr lang="en-US" sz="2000" dirty="0"/>
              <a:t>] = 0;		</a:t>
            </a:r>
            <a:r>
              <a:rPr lang="en-US" sz="2000" dirty="0" smtClean="0"/>
              <a:t>	// </a:t>
            </a:r>
            <a:r>
              <a:rPr lang="en-US" sz="2000" dirty="0" err="1"/>
              <a:t>init</a:t>
            </a:r>
            <a:r>
              <a:rPr lang="en-US" sz="2000" dirty="0"/>
              <a:t> ready queue</a:t>
            </a:r>
          </a:p>
          <a:p>
            <a:r>
              <a:rPr lang="en-US" sz="2400" dirty="0" smtClean="0"/>
              <a:t>Queue functions</a:t>
            </a:r>
          </a:p>
          <a:p>
            <a:pPr lvl="1"/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enQ</a:t>
            </a:r>
            <a:r>
              <a:rPr lang="en-US" sz="2000" dirty="0"/>
              <a:t>(</a:t>
            </a:r>
            <a:r>
              <a:rPr lang="en-US" sz="2000" dirty="0" err="1"/>
              <a:t>PQueue</a:t>
            </a:r>
            <a:r>
              <a:rPr lang="en-US" sz="2000" dirty="0"/>
              <a:t> q, </a:t>
            </a:r>
            <a:r>
              <a:rPr lang="en-US" sz="2000" dirty="0" smtClean="0"/>
              <a:t>TID </a:t>
            </a:r>
            <a:r>
              <a:rPr lang="en-US" sz="2000" dirty="0" err="1" smtClean="0"/>
              <a:t>tid</a:t>
            </a:r>
            <a:r>
              <a:rPr lang="en-US" sz="2000" dirty="0" smtClean="0"/>
              <a:t>, Priority p);</a:t>
            </a:r>
          </a:p>
          <a:p>
            <a:pPr lvl="1"/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deQ</a:t>
            </a:r>
            <a:r>
              <a:rPr lang="en-US" sz="2000" dirty="0"/>
              <a:t>(</a:t>
            </a:r>
            <a:r>
              <a:rPr lang="en-US" sz="2000" dirty="0" err="1"/>
              <a:t>PQueue</a:t>
            </a:r>
            <a:r>
              <a:rPr lang="en-US" sz="2000" dirty="0"/>
              <a:t> q, </a:t>
            </a:r>
            <a:r>
              <a:rPr lang="en-US" sz="2000" dirty="0" smtClean="0"/>
              <a:t>TID </a:t>
            </a:r>
            <a:r>
              <a:rPr lang="en-US" sz="2000" dirty="0" err="1" smtClean="0"/>
              <a:t>tid</a:t>
            </a:r>
            <a:r>
              <a:rPr lang="en-US" sz="2000" dirty="0" smtClean="0"/>
              <a:t>);</a:t>
            </a:r>
          </a:p>
          <a:p>
            <a:pPr lvl="2"/>
            <a:r>
              <a:rPr lang="en-US" sz="1800" dirty="0" smtClean="0"/>
              <a:t>q	# | pr1/tid1 | pr2/tid2 | …</a:t>
            </a:r>
          </a:p>
          <a:p>
            <a:pPr lvl="2">
              <a:spcBef>
                <a:spcPts val="0"/>
              </a:spcBef>
            </a:pPr>
            <a:r>
              <a:rPr lang="en-US" sz="1800" dirty="0" err="1" smtClean="0"/>
              <a:t>tid</a:t>
            </a:r>
            <a:r>
              <a:rPr lang="en-US" sz="1800" dirty="0"/>
              <a:t>	&gt;=0	find </a:t>
            </a:r>
            <a:r>
              <a:rPr lang="en-US" sz="1800" dirty="0" smtClean="0"/>
              <a:t>and delete </a:t>
            </a:r>
            <a:r>
              <a:rPr lang="en-US" sz="1800" dirty="0" err="1" smtClean="0"/>
              <a:t>tid</a:t>
            </a:r>
            <a:r>
              <a:rPr lang="en-US" sz="1800" dirty="0" smtClean="0"/>
              <a:t> from </a:t>
            </a:r>
            <a:r>
              <a:rPr lang="en-US" sz="1800" dirty="0"/>
              <a:t>q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800" dirty="0"/>
              <a:t>	-1	return highest </a:t>
            </a:r>
            <a:r>
              <a:rPr lang="en-US" sz="1800" dirty="0" smtClean="0"/>
              <a:t>priority </a:t>
            </a:r>
            <a:r>
              <a:rPr lang="en-US" sz="1800" dirty="0" err="1" smtClean="0"/>
              <a:t>tid</a:t>
            </a:r>
            <a:endParaRPr lang="en-US" sz="1800" dirty="0"/>
          </a:p>
          <a:p>
            <a:pPr lvl="2">
              <a:spcBef>
                <a:spcPts val="0"/>
              </a:spcBef>
            </a:pPr>
            <a:r>
              <a:rPr lang="en-US" sz="1800" dirty="0" err="1" smtClean="0"/>
              <a:t>int</a:t>
            </a:r>
            <a:r>
              <a:rPr lang="en-US" sz="1800" dirty="0" smtClean="0"/>
              <a:t>	</a:t>
            </a:r>
            <a:r>
              <a:rPr lang="en-US" sz="1800" dirty="0" err="1" smtClean="0"/>
              <a:t>tid</a:t>
            </a:r>
            <a:r>
              <a:rPr lang="en-US" sz="1800" dirty="0" smtClean="0"/>
              <a:t>	(if found and deleted from q)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800" dirty="0" smtClean="0"/>
              <a:t>	-1	(if q empty or task not found)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2 - Tasking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AA88-08E6-4ECA-B8BC-502200D894DF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838577"/>
              </p:ext>
            </p:extLst>
          </p:nvPr>
        </p:nvGraphicFramePr>
        <p:xfrm>
          <a:off x="7347284" y="1300747"/>
          <a:ext cx="133951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5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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Priority/TID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Priority/TID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Priority/TID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Priority/TID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 of entries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039912"/>
              </p:ext>
            </p:extLst>
          </p:nvPr>
        </p:nvGraphicFramePr>
        <p:xfrm>
          <a:off x="7042484" y="3895638"/>
          <a:ext cx="176463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979"/>
                <a:gridCol w="10106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rq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rq</a:t>
                      </a:r>
                      <a:r>
                        <a:rPr lang="en-US" dirty="0" smtClean="0"/>
                        <a:t>[4]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 /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rq</a:t>
                      </a:r>
                      <a:r>
                        <a:rPr lang="en-US" dirty="0" smtClean="0"/>
                        <a:t>[3]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 /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rq</a:t>
                      </a:r>
                      <a:r>
                        <a:rPr lang="en-US" dirty="0" smtClean="0"/>
                        <a:t>[2]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 /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rq</a:t>
                      </a:r>
                      <a:r>
                        <a:rPr lang="en-US" dirty="0" smtClean="0"/>
                        <a:t>[1]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/ 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rq</a:t>
                      </a:r>
                      <a:r>
                        <a:rPr lang="en-US" dirty="0" smtClean="0"/>
                        <a:t>[0]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467830" y="101600"/>
            <a:ext cx="35417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 dirty="0" smtClean="0">
                <a:solidFill>
                  <a:srgbClr val="FF0000"/>
                </a:solidFill>
                <a:latin typeface="+mn-lt"/>
              </a:rPr>
              <a:t>Project 2 Assignment</a:t>
            </a:r>
            <a:endParaRPr lang="en-US" sz="1800" b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5602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Mutual Exclusion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E444-A51F-4579-9311-8803B17B0638}" type="slidenum">
              <a:rPr lang="en-US"/>
              <a:pPr/>
              <a:t>30</a:t>
            </a:fld>
            <a:endParaRPr lang="en-US"/>
          </a:p>
        </p:txBody>
      </p:sp>
      <p:sp>
        <p:nvSpPr>
          <p:cNvPr id="250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Synchronization</a:t>
            </a:r>
          </a:p>
        </p:txBody>
      </p:sp>
      <p:sp>
        <p:nvSpPr>
          <p:cNvPr id="2503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350" y="1365250"/>
            <a:ext cx="8356600" cy="47879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/>
              <a:t>Classical Synchronization Problems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	Reader/Writer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	Barbershop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	Dining philosophers</a:t>
            </a:r>
          </a:p>
          <a:p>
            <a:pPr>
              <a:buFont typeface="Wingdings" pitchFamily="2" charset="2"/>
              <a:buNone/>
            </a:pPr>
            <a:r>
              <a:rPr lang="en-US"/>
              <a:t>	Current System Implementations</a:t>
            </a:r>
          </a:p>
          <a:p>
            <a:pPr>
              <a:buFont typeface="Wingdings" pitchFamily="2" charset="2"/>
              <a:buNone/>
            </a:pPr>
            <a:r>
              <a:rPr lang="en-US"/>
              <a:t>	Delta Clock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Mutual Exclusion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8F4DB-3390-4BA6-BA9C-0E874E0785AC}" type="slidenum">
              <a:rPr lang="en-US"/>
              <a:pPr/>
              <a:t>31</a:t>
            </a:fld>
            <a:endParaRPr lang="en-US"/>
          </a:p>
        </p:txBody>
      </p:sp>
      <p:sp>
        <p:nvSpPr>
          <p:cNvPr id="250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Readers and Writers Problem</a:t>
            </a:r>
          </a:p>
        </p:txBody>
      </p:sp>
      <p:sp>
        <p:nvSpPr>
          <p:cNvPr id="2504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850" y="1416050"/>
            <a:ext cx="8164513" cy="4908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Data object is shared (file, memory, registers)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many processes that only read data (readers)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sz="2400"/>
              <a:t>many processes that only write data (writers)</a:t>
            </a:r>
          </a:p>
          <a:p>
            <a:pPr>
              <a:lnSpc>
                <a:spcPct val="90000"/>
              </a:lnSpc>
            </a:pPr>
            <a:r>
              <a:rPr lang="en-US" sz="2800"/>
              <a:t>Conditions needing to be satisfied: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many can read at the same time (patron of library)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only one writer at a time (librarian)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no one allowed to read while someone is writing</a:t>
            </a:r>
          </a:p>
          <a:p>
            <a:pPr>
              <a:lnSpc>
                <a:spcPct val="90000"/>
              </a:lnSpc>
            </a:pPr>
            <a:r>
              <a:rPr lang="en-US" sz="2800"/>
              <a:t>Different from producer/consumer (general case with mutual exclusion of critical section) – possible for more efficient solution if only writers write and readers read.</a:t>
            </a:r>
          </a:p>
          <a:p>
            <a:pPr>
              <a:lnSpc>
                <a:spcPct val="90000"/>
              </a:lnSpc>
            </a:pPr>
            <a:r>
              <a:rPr lang="en-US" sz="2800"/>
              <a:t>Solutions result in reader or writer priority</a:t>
            </a:r>
          </a:p>
        </p:txBody>
      </p:sp>
      <p:sp>
        <p:nvSpPr>
          <p:cNvPr id="2504709" name="Text Box 5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pitchFamily="34" charset="0"/>
              </a:rPr>
              <a:t>Reader/Writer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4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04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4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04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4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04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4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04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4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04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4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04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4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04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4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04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4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04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4707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Mutual Exclusion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4E5F7-AC3A-445C-AFC5-D58113A0E90A}" type="slidenum">
              <a:rPr lang="en-US"/>
              <a:pPr/>
              <a:t>32</a:t>
            </a:fld>
            <a:endParaRPr lang="en-US"/>
          </a:p>
        </p:txBody>
      </p:sp>
      <p:sp>
        <p:nvSpPr>
          <p:cNvPr id="250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Readers/Writers (priority?)</a:t>
            </a:r>
          </a:p>
        </p:txBody>
      </p:sp>
      <p:sp>
        <p:nvSpPr>
          <p:cNvPr id="2505731" name="Text Box 3"/>
          <p:cNvSpPr txBox="1">
            <a:spLocks noChangeArrowheads="1"/>
          </p:cNvSpPr>
          <p:nvPr/>
        </p:nvSpPr>
        <p:spPr bwMode="auto">
          <a:xfrm>
            <a:off x="457200" y="1393825"/>
            <a:ext cx="44164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b="1">
                <a:latin typeface="Courier New" pitchFamily="49" charset="0"/>
              </a:rPr>
              <a:t>Semaphore rmutex=1, wmutex = 1;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integer readcount = 0;</a:t>
            </a:r>
          </a:p>
        </p:txBody>
      </p:sp>
      <p:sp>
        <p:nvSpPr>
          <p:cNvPr id="2505732" name="Text Box 4"/>
          <p:cNvSpPr txBox="1">
            <a:spLocks noChangeArrowheads="1"/>
          </p:cNvSpPr>
          <p:nvPr/>
        </p:nvSpPr>
        <p:spPr bwMode="auto">
          <a:xfrm>
            <a:off x="1933575" y="2092325"/>
            <a:ext cx="414337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b="1">
                <a:latin typeface="Courier New" pitchFamily="49" charset="0"/>
              </a:rPr>
              <a:t>while(true)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{  </a:t>
            </a:r>
            <a:r>
              <a:rPr lang="en-US" sz="1800" b="1">
                <a:solidFill>
                  <a:srgbClr val="FF0033"/>
                </a:solidFill>
                <a:latin typeface="Courier New" pitchFamily="49" charset="0"/>
              </a:rPr>
              <a:t>wait(wmutex);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   </a:t>
            </a:r>
            <a:r>
              <a:rPr lang="en-US" sz="1800" b="1" i="1">
                <a:solidFill>
                  <a:srgbClr val="33CC33"/>
                </a:solidFill>
                <a:latin typeface="Courier New" pitchFamily="49" charset="0"/>
              </a:rPr>
              <a:t>&lt;write to the data object&gt;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   </a:t>
            </a:r>
            <a:r>
              <a:rPr lang="en-US" sz="1800" b="1">
                <a:solidFill>
                  <a:srgbClr val="FF0033"/>
                </a:solidFill>
                <a:latin typeface="Courier New" pitchFamily="49" charset="0"/>
              </a:rPr>
              <a:t>signal(wmutex);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};</a:t>
            </a:r>
          </a:p>
        </p:txBody>
      </p:sp>
      <p:sp>
        <p:nvSpPr>
          <p:cNvPr id="2505733" name="Text Box 5"/>
          <p:cNvSpPr txBox="1">
            <a:spLocks noChangeArrowheads="1"/>
          </p:cNvSpPr>
          <p:nvPr/>
        </p:nvSpPr>
        <p:spPr bwMode="auto">
          <a:xfrm>
            <a:off x="3589338" y="3281363"/>
            <a:ext cx="5426075" cy="311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800" b="1">
                <a:latin typeface="Courier New" pitchFamily="49" charset="0"/>
              </a:rPr>
              <a:t>while(true)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{  </a:t>
            </a:r>
            <a:r>
              <a:rPr lang="en-US" sz="1800" b="1">
                <a:solidFill>
                  <a:srgbClr val="33CC33"/>
                </a:solidFill>
                <a:latin typeface="Courier New" pitchFamily="49" charset="0"/>
              </a:rPr>
              <a:t>wait(rmutex);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   readcount++;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   if (readcount == 1) </a:t>
            </a:r>
            <a:r>
              <a:rPr lang="en-US" sz="1800" b="1">
                <a:solidFill>
                  <a:srgbClr val="FF0033"/>
                </a:solidFill>
                <a:latin typeface="Courier New" pitchFamily="49" charset="0"/>
              </a:rPr>
              <a:t>wait(wmutex);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   </a:t>
            </a:r>
            <a:r>
              <a:rPr lang="en-US" sz="1800" b="1">
                <a:solidFill>
                  <a:srgbClr val="33CC33"/>
                </a:solidFill>
                <a:latin typeface="Courier New" pitchFamily="49" charset="0"/>
              </a:rPr>
              <a:t>signal(rmutex);</a:t>
            </a:r>
          </a:p>
          <a:p>
            <a:pPr eaLnBrk="0" hangingPunct="0"/>
            <a:r>
              <a:rPr lang="en-US" sz="1800" b="1">
                <a:solidFill>
                  <a:srgbClr val="33CC33"/>
                </a:solidFill>
                <a:latin typeface="Courier New" pitchFamily="49" charset="0"/>
              </a:rPr>
              <a:t>   </a:t>
            </a:r>
            <a:r>
              <a:rPr lang="en-US" sz="1800" b="1" i="1">
                <a:latin typeface="Courier New" pitchFamily="49" charset="0"/>
              </a:rPr>
              <a:t>&lt;read the data&gt;</a:t>
            </a:r>
          </a:p>
          <a:p>
            <a:pPr eaLnBrk="0" hangingPunct="0"/>
            <a:r>
              <a:rPr lang="en-US" sz="1800" b="1">
                <a:solidFill>
                  <a:srgbClr val="33CC33"/>
                </a:solidFill>
                <a:latin typeface="Courier New" pitchFamily="49" charset="0"/>
              </a:rPr>
              <a:t>   wait(rmutex);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   readcount--;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   if (readcount == 0) </a:t>
            </a:r>
            <a:r>
              <a:rPr lang="en-US" sz="1800" b="1">
                <a:solidFill>
                  <a:srgbClr val="FF0033"/>
                </a:solidFill>
                <a:latin typeface="Courier New" pitchFamily="49" charset="0"/>
              </a:rPr>
              <a:t>signal(wmutex);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   </a:t>
            </a:r>
            <a:r>
              <a:rPr lang="en-US" sz="1800" b="1">
                <a:solidFill>
                  <a:srgbClr val="33CC33"/>
                </a:solidFill>
                <a:latin typeface="Courier New" pitchFamily="49" charset="0"/>
              </a:rPr>
              <a:t>signal(rmutex);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};</a:t>
            </a:r>
          </a:p>
        </p:txBody>
      </p:sp>
      <p:sp>
        <p:nvSpPr>
          <p:cNvPr id="2505735" name="AutoShape 7"/>
          <p:cNvSpPr>
            <a:spLocks noChangeArrowheads="1"/>
          </p:cNvSpPr>
          <p:nvPr/>
        </p:nvSpPr>
        <p:spPr bwMode="auto">
          <a:xfrm>
            <a:off x="4872038" y="1798638"/>
            <a:ext cx="1720850" cy="676275"/>
          </a:xfrm>
          <a:prstGeom prst="wedgeRoundRectCallout">
            <a:avLst>
              <a:gd name="adj1" fmla="val -97417"/>
              <a:gd name="adj2" fmla="val 55870"/>
              <a:gd name="adj3" fmla="val 16667"/>
            </a:avLst>
          </a:prstGeom>
          <a:noFill/>
          <a:ln w="12700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>
              <a:lnSpc>
                <a:spcPct val="90000"/>
              </a:lnSpc>
            </a:pPr>
            <a:r>
              <a:rPr lang="en-US" sz="1800">
                <a:solidFill>
                  <a:srgbClr val="FF0033"/>
                </a:solidFill>
                <a:latin typeface="Times New Roman" pitchFamily="18" charset="0"/>
              </a:rPr>
              <a:t>Only one writer at a time</a:t>
            </a:r>
          </a:p>
        </p:txBody>
      </p:sp>
      <p:sp>
        <p:nvSpPr>
          <p:cNvPr id="2505736" name="AutoShape 8"/>
          <p:cNvSpPr>
            <a:spLocks noChangeArrowheads="1"/>
          </p:cNvSpPr>
          <p:nvPr/>
        </p:nvSpPr>
        <p:spPr bwMode="auto">
          <a:xfrm>
            <a:off x="798513" y="4983163"/>
            <a:ext cx="2068512" cy="676275"/>
          </a:xfrm>
          <a:prstGeom prst="wedgeRoundRectCallout">
            <a:avLst>
              <a:gd name="adj1" fmla="val 108481"/>
              <a:gd name="adj2" fmla="val -58449"/>
              <a:gd name="adj3" fmla="val 16667"/>
            </a:avLst>
          </a:prstGeom>
          <a:noFill/>
          <a:ln w="12700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>
              <a:lnSpc>
                <a:spcPct val="90000"/>
              </a:lnSpc>
            </a:pPr>
            <a:r>
              <a:rPr lang="en-US" sz="1800">
                <a:solidFill>
                  <a:srgbClr val="FF0033"/>
                </a:solidFill>
                <a:latin typeface="Times New Roman" pitchFamily="18" charset="0"/>
              </a:rPr>
              <a:t>More than one reader at a time</a:t>
            </a:r>
          </a:p>
        </p:txBody>
      </p:sp>
      <p:sp>
        <p:nvSpPr>
          <p:cNvPr id="2505737" name="AutoShape 9"/>
          <p:cNvSpPr>
            <a:spLocks noChangeArrowheads="1"/>
          </p:cNvSpPr>
          <p:nvPr/>
        </p:nvSpPr>
        <p:spPr bwMode="auto">
          <a:xfrm>
            <a:off x="6943725" y="1974850"/>
            <a:ext cx="2068513" cy="984250"/>
          </a:xfrm>
          <a:prstGeom prst="wedgeRoundRectCallout">
            <a:avLst>
              <a:gd name="adj1" fmla="val -44319"/>
              <a:gd name="adj2" fmla="val 170162"/>
              <a:gd name="adj3" fmla="val 16667"/>
            </a:avLst>
          </a:prstGeom>
          <a:noFill/>
          <a:ln w="12700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>
              <a:lnSpc>
                <a:spcPct val="90000"/>
              </a:lnSpc>
            </a:pPr>
            <a:r>
              <a:rPr lang="en-US" sz="1800">
                <a:solidFill>
                  <a:srgbClr val="FF0033"/>
                </a:solidFill>
                <a:latin typeface="Times New Roman" pitchFamily="18" charset="0"/>
              </a:rPr>
              <a:t>The first reader makes sure no one can write</a:t>
            </a:r>
          </a:p>
        </p:txBody>
      </p:sp>
      <p:sp>
        <p:nvSpPr>
          <p:cNvPr id="2505738" name="AutoShape 10"/>
          <p:cNvSpPr>
            <a:spLocks noChangeArrowheads="1"/>
          </p:cNvSpPr>
          <p:nvPr/>
        </p:nvSpPr>
        <p:spPr bwMode="auto">
          <a:xfrm>
            <a:off x="6777038" y="4572000"/>
            <a:ext cx="2189162" cy="636588"/>
          </a:xfrm>
          <a:prstGeom prst="wedgeRoundRectCallout">
            <a:avLst>
              <a:gd name="adj1" fmla="val -33250"/>
              <a:gd name="adj2" fmla="val 115588"/>
              <a:gd name="adj3" fmla="val 16667"/>
            </a:avLst>
          </a:prstGeom>
          <a:noFill/>
          <a:ln w="12700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>
              <a:lnSpc>
                <a:spcPct val="90000"/>
              </a:lnSpc>
            </a:pPr>
            <a:r>
              <a:rPr lang="en-US" sz="1800">
                <a:solidFill>
                  <a:srgbClr val="FF0033"/>
                </a:solidFill>
                <a:latin typeface="Times New Roman" pitchFamily="18" charset="0"/>
              </a:rPr>
              <a:t>Last one out allows writing again</a:t>
            </a:r>
          </a:p>
        </p:txBody>
      </p:sp>
      <p:sp>
        <p:nvSpPr>
          <p:cNvPr id="2505739" name="Text Box 11"/>
          <p:cNvSpPr txBox="1">
            <a:spLocks noChangeArrowheads="1"/>
          </p:cNvSpPr>
          <p:nvPr/>
        </p:nvSpPr>
        <p:spPr bwMode="auto">
          <a:xfrm>
            <a:off x="238125" y="3806825"/>
            <a:ext cx="32210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solidFill>
                  <a:srgbClr val="FF0033"/>
                </a:solidFill>
                <a:latin typeface="Times New Roman" pitchFamily="18" charset="0"/>
              </a:rPr>
              <a:t>Readers have priority!</a:t>
            </a:r>
          </a:p>
          <a:p>
            <a:pPr algn="ctr" eaLnBrk="0" hangingPunct="0"/>
            <a:r>
              <a:rPr lang="en-US">
                <a:solidFill>
                  <a:srgbClr val="FF0033"/>
                </a:solidFill>
                <a:latin typeface="Times New Roman" pitchFamily="18" charset="0"/>
              </a:rPr>
              <a:t>(subject to starvation)</a:t>
            </a:r>
          </a:p>
        </p:txBody>
      </p:sp>
      <p:grpSp>
        <p:nvGrpSpPr>
          <p:cNvPr id="2505740" name="Group 12"/>
          <p:cNvGrpSpPr>
            <a:grpSpLocks/>
          </p:cNvGrpSpPr>
          <p:nvPr/>
        </p:nvGrpSpPr>
        <p:grpSpPr bwMode="auto">
          <a:xfrm>
            <a:off x="2268538" y="2484438"/>
            <a:ext cx="1738312" cy="3509962"/>
            <a:chOff x="1429" y="1565"/>
            <a:chExt cx="1095" cy="2211"/>
          </a:xfrm>
        </p:grpSpPr>
        <p:sp>
          <p:nvSpPr>
            <p:cNvPr id="2505741" name="AutoShape 13"/>
            <p:cNvSpPr>
              <a:spLocks/>
            </p:cNvSpPr>
            <p:nvPr/>
          </p:nvSpPr>
          <p:spPr bwMode="auto">
            <a:xfrm>
              <a:off x="2462" y="3181"/>
              <a:ext cx="56" cy="595"/>
            </a:xfrm>
            <a:prstGeom prst="leftBracket">
              <a:avLst>
                <a:gd name="adj" fmla="val 88542"/>
              </a:avLst>
            </a:prstGeom>
            <a:noFill/>
            <a:ln w="381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5742" name="AutoShape 14"/>
            <p:cNvSpPr>
              <a:spLocks/>
            </p:cNvSpPr>
            <p:nvPr/>
          </p:nvSpPr>
          <p:spPr bwMode="auto">
            <a:xfrm>
              <a:off x="2468" y="2323"/>
              <a:ext cx="56" cy="595"/>
            </a:xfrm>
            <a:prstGeom prst="leftBracket">
              <a:avLst>
                <a:gd name="adj" fmla="val 88542"/>
              </a:avLst>
            </a:prstGeom>
            <a:noFill/>
            <a:ln w="381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5743" name="AutoShape 15"/>
            <p:cNvSpPr>
              <a:spLocks/>
            </p:cNvSpPr>
            <p:nvPr/>
          </p:nvSpPr>
          <p:spPr bwMode="auto">
            <a:xfrm>
              <a:off x="1429" y="1565"/>
              <a:ext cx="50" cy="426"/>
            </a:xfrm>
            <a:prstGeom prst="leftBracket">
              <a:avLst>
                <a:gd name="adj" fmla="val 71000"/>
              </a:avLst>
            </a:prstGeom>
            <a:noFill/>
            <a:ln w="381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05744" name="Text Box 16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pitchFamily="34" charset="0"/>
              </a:rPr>
              <a:t>Reader/Writer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0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05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05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05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5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05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5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05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5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505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5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505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5732" grpId="0" autoUpdateAnimBg="0"/>
      <p:bldP spid="2505733" grpId="0" autoUpdateAnimBg="0"/>
      <p:bldP spid="2505735" grpId="0" animBg="1" autoUpdateAnimBg="0"/>
      <p:bldP spid="2505736" grpId="0" animBg="1" autoUpdateAnimBg="0"/>
      <p:bldP spid="2505737" grpId="0" animBg="1" autoUpdateAnimBg="0"/>
      <p:bldP spid="2505738" grpId="0" animBg="1" autoUpdateAnimBg="0"/>
      <p:bldP spid="2505739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Mutual Exclusion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E8A2-ABAB-4FAE-9EFE-ED9A4115A440}" type="slidenum">
              <a:rPr lang="en-US"/>
              <a:pPr/>
              <a:t>33</a:t>
            </a:fld>
            <a:endParaRPr lang="en-US"/>
          </a:p>
        </p:txBody>
      </p:sp>
      <p:sp>
        <p:nvSpPr>
          <p:cNvPr id="250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Writers/Readers (priority?)</a:t>
            </a:r>
          </a:p>
        </p:txBody>
      </p:sp>
      <p:sp>
        <p:nvSpPr>
          <p:cNvPr id="2506755" name="Text Box 3"/>
          <p:cNvSpPr txBox="1">
            <a:spLocks noChangeArrowheads="1"/>
          </p:cNvSpPr>
          <p:nvPr/>
        </p:nvSpPr>
        <p:spPr bwMode="auto">
          <a:xfrm>
            <a:off x="498475" y="1739900"/>
            <a:ext cx="3597275" cy="479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800" b="1">
                <a:latin typeface="Courier New" pitchFamily="49" charset="0"/>
              </a:rPr>
              <a:t>while(true)</a:t>
            </a:r>
          </a:p>
          <a:p>
            <a:pPr eaLnBrk="0" hangingPunct="0">
              <a:lnSpc>
                <a:spcPct val="90000"/>
              </a:lnSpc>
            </a:pPr>
            <a:r>
              <a:rPr lang="en-US" sz="1800" b="1">
                <a:latin typeface="Courier New" pitchFamily="49" charset="0"/>
              </a:rPr>
              <a:t>{ wait(outerQ);</a:t>
            </a:r>
          </a:p>
          <a:p>
            <a:pPr eaLnBrk="0" hangingPunct="0">
              <a:lnSpc>
                <a:spcPct val="90000"/>
              </a:lnSpc>
            </a:pPr>
            <a:r>
              <a:rPr lang="en-US" sz="1800" b="1">
                <a:solidFill>
                  <a:srgbClr val="669900"/>
                </a:solidFill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009900"/>
                </a:solidFill>
                <a:latin typeface="Courier New" pitchFamily="49" charset="0"/>
              </a:rPr>
              <a:t>wait(rsem);</a:t>
            </a:r>
          </a:p>
          <a:p>
            <a:pPr eaLnBrk="0" hangingPunct="0">
              <a:lnSpc>
                <a:spcPct val="90000"/>
              </a:lnSpc>
            </a:pPr>
            <a:r>
              <a:rPr lang="en-US" sz="1800" b="1">
                <a:solidFill>
                  <a:srgbClr val="009900"/>
                </a:solidFill>
                <a:latin typeface="Courier New" pitchFamily="49" charset="0"/>
              </a:rPr>
              <a:t>      wait(rmutex);</a:t>
            </a:r>
          </a:p>
          <a:p>
            <a:pPr eaLnBrk="0" hangingPunct="0">
              <a:lnSpc>
                <a:spcPct val="90000"/>
              </a:lnSpc>
            </a:pPr>
            <a:r>
              <a:rPr lang="en-US" sz="1800" b="1">
                <a:solidFill>
                  <a:srgbClr val="009900"/>
                </a:solidFill>
                <a:latin typeface="Courier New" pitchFamily="49" charset="0"/>
              </a:rPr>
              <a:t>        readcnt++</a:t>
            </a:r>
          </a:p>
          <a:p>
            <a:pPr eaLnBrk="0" hangingPunct="0">
              <a:lnSpc>
                <a:spcPct val="90000"/>
              </a:lnSpc>
            </a:pPr>
            <a:r>
              <a:rPr lang="en-US" sz="1800" b="1">
                <a:solidFill>
                  <a:srgbClr val="009900"/>
                </a:solidFill>
                <a:latin typeface="Courier New" pitchFamily="49" charset="0"/>
              </a:rPr>
              <a:t>        if (readcnt == 1)</a:t>
            </a:r>
          </a:p>
          <a:p>
            <a:pPr eaLnBrk="0" hangingPunct="0">
              <a:lnSpc>
                <a:spcPct val="90000"/>
              </a:lnSpc>
            </a:pPr>
            <a:r>
              <a:rPr lang="en-US" sz="1800" b="1">
                <a:solidFill>
                  <a:schemeClr val="tx2"/>
                </a:solidFill>
                <a:latin typeface="Courier New" pitchFamily="49" charset="0"/>
              </a:rPr>
              <a:t>          </a:t>
            </a:r>
            <a:r>
              <a:rPr lang="en-US" sz="1800" b="1">
                <a:solidFill>
                  <a:srgbClr val="FF0033"/>
                </a:solidFill>
                <a:latin typeface="Courier New" pitchFamily="49" charset="0"/>
              </a:rPr>
              <a:t>wait(wsem);</a:t>
            </a:r>
          </a:p>
          <a:p>
            <a:pPr eaLnBrk="0" hangingPunct="0">
              <a:lnSpc>
                <a:spcPct val="90000"/>
              </a:lnSpc>
            </a:pPr>
            <a:r>
              <a:rPr lang="en-US" sz="1800" b="1">
                <a:solidFill>
                  <a:srgbClr val="669900"/>
                </a:solidFill>
                <a:latin typeface="Courier New" pitchFamily="49" charset="0"/>
              </a:rPr>
              <a:t>      </a:t>
            </a:r>
            <a:r>
              <a:rPr lang="en-US" sz="1800" b="1">
                <a:solidFill>
                  <a:srgbClr val="009900"/>
                </a:solidFill>
                <a:latin typeface="Courier New" pitchFamily="49" charset="0"/>
              </a:rPr>
              <a:t>signal(rmutex);</a:t>
            </a:r>
          </a:p>
          <a:p>
            <a:pPr eaLnBrk="0" hangingPunct="0">
              <a:lnSpc>
                <a:spcPct val="90000"/>
              </a:lnSpc>
            </a:pPr>
            <a:r>
              <a:rPr lang="en-US" sz="1800" b="1">
                <a:solidFill>
                  <a:srgbClr val="009900"/>
                </a:solidFill>
                <a:latin typeface="Courier New" pitchFamily="49" charset="0"/>
              </a:rPr>
              <a:t>    signal(rsem);</a:t>
            </a:r>
          </a:p>
          <a:p>
            <a:pPr eaLnBrk="0" hangingPunct="0">
              <a:lnSpc>
                <a:spcPct val="90000"/>
              </a:lnSpc>
            </a:pPr>
            <a:r>
              <a:rPr lang="en-US" sz="1800" b="1">
                <a:solidFill>
                  <a:schemeClr val="tx2"/>
                </a:solidFill>
                <a:latin typeface="Courier New" pitchFamily="49" charset="0"/>
              </a:rPr>
              <a:t>  signal(outerQ);</a:t>
            </a:r>
          </a:p>
          <a:p>
            <a:pPr eaLnBrk="0" hangingPunct="0">
              <a:lnSpc>
                <a:spcPct val="90000"/>
              </a:lnSpc>
            </a:pPr>
            <a:endParaRPr lang="en-US" sz="1800" b="1">
              <a:solidFill>
                <a:schemeClr val="tx2"/>
              </a:solidFill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1800" b="1">
                <a:solidFill>
                  <a:schemeClr val="tx2"/>
                </a:solidFill>
                <a:latin typeface="Courier New" pitchFamily="49" charset="0"/>
              </a:rPr>
              <a:t>  READ</a:t>
            </a:r>
          </a:p>
          <a:p>
            <a:pPr eaLnBrk="0" hangingPunct="0">
              <a:lnSpc>
                <a:spcPct val="90000"/>
              </a:lnSpc>
            </a:pPr>
            <a:endParaRPr lang="en-US" sz="1800" b="1">
              <a:solidFill>
                <a:schemeClr val="tx2"/>
              </a:solidFill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1800" b="1">
                <a:solidFill>
                  <a:schemeClr val="tx2"/>
                </a:solidFill>
                <a:latin typeface="Courier New" pitchFamily="49" charset="0"/>
              </a:rPr>
              <a:t>  wait(rmutex);</a:t>
            </a:r>
          </a:p>
          <a:p>
            <a:pPr eaLnBrk="0" hangingPunct="0">
              <a:lnSpc>
                <a:spcPct val="90000"/>
              </a:lnSpc>
            </a:pPr>
            <a:r>
              <a:rPr lang="en-US" sz="1800" b="1">
                <a:solidFill>
                  <a:schemeClr val="tx2"/>
                </a:solidFill>
                <a:latin typeface="Courier New" pitchFamily="49" charset="0"/>
              </a:rPr>
              <a:t>    readcnt--;</a:t>
            </a:r>
          </a:p>
          <a:p>
            <a:pPr eaLnBrk="0" hangingPunct="0">
              <a:lnSpc>
                <a:spcPct val="90000"/>
              </a:lnSpc>
            </a:pPr>
            <a:r>
              <a:rPr lang="en-US" sz="1800" b="1">
                <a:solidFill>
                  <a:schemeClr val="tx2"/>
                </a:solidFill>
                <a:latin typeface="Courier New" pitchFamily="49" charset="0"/>
              </a:rPr>
              <a:t>    if(readcnt == 0)</a:t>
            </a:r>
          </a:p>
          <a:p>
            <a:pPr eaLnBrk="0" hangingPunct="0">
              <a:lnSpc>
                <a:spcPct val="90000"/>
              </a:lnSpc>
            </a:pPr>
            <a:r>
              <a:rPr lang="en-US" sz="1800" b="1">
                <a:solidFill>
                  <a:schemeClr val="tx2"/>
                </a:solidFill>
                <a:latin typeface="Courier New" pitchFamily="49" charset="0"/>
              </a:rPr>
              <a:t>      </a:t>
            </a:r>
            <a:r>
              <a:rPr lang="en-US" sz="1800" b="1">
                <a:solidFill>
                  <a:srgbClr val="FF0033"/>
                </a:solidFill>
                <a:latin typeface="Courier New" pitchFamily="49" charset="0"/>
              </a:rPr>
              <a:t>signal(wsem);</a:t>
            </a:r>
          </a:p>
          <a:p>
            <a:pPr eaLnBrk="0" hangingPunct="0">
              <a:lnSpc>
                <a:spcPct val="90000"/>
              </a:lnSpc>
            </a:pPr>
            <a:r>
              <a:rPr lang="en-US" sz="1800" b="1">
                <a:solidFill>
                  <a:schemeClr val="tx2"/>
                </a:solidFill>
                <a:latin typeface="Courier New" pitchFamily="49" charset="0"/>
              </a:rPr>
              <a:t>  signal(rmutex);</a:t>
            </a:r>
          </a:p>
          <a:p>
            <a:pPr eaLnBrk="0" hangingPunct="0">
              <a:lnSpc>
                <a:spcPct val="90000"/>
              </a:lnSpc>
            </a:pPr>
            <a:r>
              <a:rPr lang="en-US" sz="1800" b="1">
                <a:latin typeface="Courier New" pitchFamily="49" charset="0"/>
              </a:rPr>
              <a:t>};</a:t>
            </a:r>
          </a:p>
        </p:txBody>
      </p:sp>
      <p:sp>
        <p:nvSpPr>
          <p:cNvPr id="2506756" name="Text Box 4"/>
          <p:cNvSpPr txBox="1">
            <a:spLocks noChangeArrowheads="1"/>
          </p:cNvSpPr>
          <p:nvPr/>
        </p:nvSpPr>
        <p:spPr bwMode="auto">
          <a:xfrm>
            <a:off x="5507038" y="1739900"/>
            <a:ext cx="3187700" cy="430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800" b="1">
                <a:solidFill>
                  <a:schemeClr val="tx2"/>
                </a:solidFill>
                <a:latin typeface="Courier New" pitchFamily="49" charset="0"/>
              </a:rPr>
              <a:t>while(true)</a:t>
            </a:r>
          </a:p>
          <a:p>
            <a:pPr eaLnBrk="0" hangingPunct="0">
              <a:lnSpc>
                <a:spcPct val="90000"/>
              </a:lnSpc>
            </a:pPr>
            <a:r>
              <a:rPr lang="en-US" sz="1800" b="1">
                <a:solidFill>
                  <a:schemeClr val="tx2"/>
                </a:solidFill>
                <a:latin typeface="Courier New" pitchFamily="49" charset="0"/>
              </a:rPr>
              <a:t>{ wait(wmutex);</a:t>
            </a:r>
          </a:p>
          <a:p>
            <a:pPr eaLnBrk="0" hangingPunct="0">
              <a:lnSpc>
                <a:spcPct val="90000"/>
              </a:lnSpc>
            </a:pPr>
            <a:r>
              <a:rPr lang="en-US" sz="1800" b="1">
                <a:solidFill>
                  <a:schemeClr val="tx2"/>
                </a:solidFill>
                <a:latin typeface="Courier New" pitchFamily="49" charset="0"/>
              </a:rPr>
              <a:t>    writecnt++;</a:t>
            </a:r>
          </a:p>
          <a:p>
            <a:pPr eaLnBrk="0" hangingPunct="0">
              <a:lnSpc>
                <a:spcPct val="90000"/>
              </a:lnSpc>
            </a:pPr>
            <a:r>
              <a:rPr lang="en-US" sz="1800" b="1">
                <a:solidFill>
                  <a:schemeClr val="tx2"/>
                </a:solidFill>
                <a:latin typeface="Courier New" pitchFamily="49" charset="0"/>
              </a:rPr>
              <a:t>    if (writecnt == 1)</a:t>
            </a:r>
          </a:p>
          <a:p>
            <a:pPr eaLnBrk="0" hangingPunct="0">
              <a:lnSpc>
                <a:spcPct val="90000"/>
              </a:lnSpc>
            </a:pPr>
            <a:r>
              <a:rPr lang="en-US" sz="1800" b="1">
                <a:solidFill>
                  <a:srgbClr val="FF0033"/>
                </a:solidFill>
                <a:latin typeface="Courier New" pitchFamily="49" charset="0"/>
              </a:rPr>
              <a:t>       </a:t>
            </a:r>
            <a:r>
              <a:rPr lang="en-US" sz="1800" b="1">
                <a:solidFill>
                  <a:srgbClr val="009900"/>
                </a:solidFill>
                <a:latin typeface="Courier New" pitchFamily="49" charset="0"/>
              </a:rPr>
              <a:t>wait(rsem);</a:t>
            </a:r>
          </a:p>
          <a:p>
            <a:pPr eaLnBrk="0" hangingPunct="0">
              <a:lnSpc>
                <a:spcPct val="90000"/>
              </a:lnSpc>
            </a:pPr>
            <a:r>
              <a:rPr lang="en-US" sz="1800" b="1">
                <a:solidFill>
                  <a:srgbClr val="FF0033"/>
                </a:solidFill>
                <a:latin typeface="Courier New" pitchFamily="49" charset="0"/>
              </a:rPr>
              <a:t>  </a:t>
            </a:r>
            <a:r>
              <a:rPr lang="en-US" sz="1800" b="1">
                <a:solidFill>
                  <a:schemeClr val="tx2"/>
                </a:solidFill>
                <a:latin typeface="Courier New" pitchFamily="49" charset="0"/>
              </a:rPr>
              <a:t>signal(wmutex);</a:t>
            </a:r>
          </a:p>
          <a:p>
            <a:pPr eaLnBrk="0" hangingPunct="0">
              <a:lnSpc>
                <a:spcPct val="90000"/>
              </a:lnSpc>
            </a:pPr>
            <a:r>
              <a:rPr lang="en-US" sz="1800" b="1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sz="1800" b="1">
                <a:solidFill>
                  <a:srgbClr val="FF0033"/>
                </a:solidFill>
                <a:latin typeface="Courier New" pitchFamily="49" charset="0"/>
              </a:rPr>
              <a:t>wait(wsem);</a:t>
            </a:r>
          </a:p>
          <a:p>
            <a:pPr eaLnBrk="0" hangingPunct="0">
              <a:lnSpc>
                <a:spcPct val="90000"/>
              </a:lnSpc>
            </a:pPr>
            <a:endParaRPr lang="en-US" sz="1800" b="1">
              <a:solidFill>
                <a:srgbClr val="FF0033"/>
              </a:solidFill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1800" b="1">
                <a:solidFill>
                  <a:srgbClr val="FF0033"/>
                </a:solidFill>
                <a:latin typeface="Courier New" pitchFamily="49" charset="0"/>
              </a:rPr>
              <a:t>  WRITE</a:t>
            </a:r>
          </a:p>
          <a:p>
            <a:pPr eaLnBrk="0" hangingPunct="0">
              <a:lnSpc>
                <a:spcPct val="90000"/>
              </a:lnSpc>
            </a:pPr>
            <a:endParaRPr lang="en-US" sz="1800" b="1">
              <a:solidFill>
                <a:srgbClr val="FF0033"/>
              </a:solidFill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1800" b="1">
                <a:solidFill>
                  <a:srgbClr val="FF0033"/>
                </a:solidFill>
                <a:latin typeface="Courier New" pitchFamily="49" charset="0"/>
              </a:rPr>
              <a:t>  signal(wsem);</a:t>
            </a:r>
          </a:p>
          <a:p>
            <a:pPr eaLnBrk="0" hangingPunct="0">
              <a:lnSpc>
                <a:spcPct val="90000"/>
              </a:lnSpc>
            </a:pPr>
            <a:r>
              <a:rPr lang="en-US" sz="1800" b="1">
                <a:solidFill>
                  <a:srgbClr val="FF0033"/>
                </a:solidFill>
                <a:latin typeface="Courier New" pitchFamily="49" charset="0"/>
              </a:rPr>
              <a:t>  </a:t>
            </a:r>
            <a:r>
              <a:rPr lang="en-US" sz="1800" b="1">
                <a:solidFill>
                  <a:schemeClr val="tx2"/>
                </a:solidFill>
                <a:latin typeface="Courier New" pitchFamily="49" charset="0"/>
              </a:rPr>
              <a:t>wait(wmutex);</a:t>
            </a:r>
          </a:p>
          <a:p>
            <a:pPr eaLnBrk="0" hangingPunct="0">
              <a:lnSpc>
                <a:spcPct val="90000"/>
              </a:lnSpc>
            </a:pPr>
            <a:r>
              <a:rPr lang="en-US" sz="1800" b="1">
                <a:solidFill>
                  <a:schemeClr val="tx2"/>
                </a:solidFill>
                <a:latin typeface="Courier New" pitchFamily="49" charset="0"/>
              </a:rPr>
              <a:t>    writecnt--;</a:t>
            </a:r>
          </a:p>
          <a:p>
            <a:pPr eaLnBrk="0" hangingPunct="0">
              <a:lnSpc>
                <a:spcPct val="90000"/>
              </a:lnSpc>
            </a:pPr>
            <a:r>
              <a:rPr lang="en-US" sz="1800" b="1">
                <a:solidFill>
                  <a:schemeClr val="tx2"/>
                </a:solidFill>
                <a:latin typeface="Courier New" pitchFamily="49" charset="0"/>
              </a:rPr>
              <a:t>    if (writecnt == 0)</a:t>
            </a:r>
          </a:p>
          <a:p>
            <a:pPr eaLnBrk="0" hangingPunct="0">
              <a:lnSpc>
                <a:spcPct val="90000"/>
              </a:lnSpc>
            </a:pPr>
            <a:r>
              <a:rPr lang="en-US" sz="1800" b="1">
                <a:solidFill>
                  <a:srgbClr val="FF0033"/>
                </a:solidFill>
                <a:latin typeface="Courier New" pitchFamily="49" charset="0"/>
              </a:rPr>
              <a:t>      </a:t>
            </a:r>
            <a:r>
              <a:rPr lang="en-US" sz="1800" b="1">
                <a:solidFill>
                  <a:srgbClr val="009900"/>
                </a:solidFill>
                <a:latin typeface="Courier New" pitchFamily="49" charset="0"/>
              </a:rPr>
              <a:t>signal(rsem);</a:t>
            </a:r>
          </a:p>
          <a:p>
            <a:pPr eaLnBrk="0" hangingPunct="0">
              <a:lnSpc>
                <a:spcPct val="90000"/>
              </a:lnSpc>
            </a:pPr>
            <a:r>
              <a:rPr lang="en-US" sz="1800" b="1">
                <a:solidFill>
                  <a:srgbClr val="FF0033"/>
                </a:solidFill>
                <a:latin typeface="Courier New" pitchFamily="49" charset="0"/>
              </a:rPr>
              <a:t>  </a:t>
            </a:r>
            <a:r>
              <a:rPr lang="en-US" sz="1800" b="1">
                <a:solidFill>
                  <a:schemeClr val="tx2"/>
                </a:solidFill>
                <a:latin typeface="Courier New" pitchFamily="49" charset="0"/>
              </a:rPr>
              <a:t>signal(wmutex);</a:t>
            </a:r>
          </a:p>
          <a:p>
            <a:pPr eaLnBrk="0" hangingPunct="0">
              <a:lnSpc>
                <a:spcPct val="90000"/>
              </a:lnSpc>
            </a:pPr>
            <a:r>
              <a:rPr lang="en-US" sz="1800" b="1">
                <a:solidFill>
                  <a:schemeClr val="tx2"/>
                </a:solidFill>
                <a:latin typeface="Courier New" pitchFamily="49" charset="0"/>
              </a:rPr>
              <a:t>};</a:t>
            </a:r>
          </a:p>
        </p:txBody>
      </p:sp>
      <p:sp>
        <p:nvSpPr>
          <p:cNvPr id="2506757" name="Text Box 5"/>
          <p:cNvSpPr txBox="1">
            <a:spLocks noChangeArrowheads="1"/>
          </p:cNvSpPr>
          <p:nvPr/>
        </p:nvSpPr>
        <p:spPr bwMode="auto">
          <a:xfrm>
            <a:off x="412750" y="1397000"/>
            <a:ext cx="6873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urier New" pitchFamily="49" charset="0"/>
              </a:rPr>
              <a:t>Semaphore outerQ, rsem, rmutex, wmutex, wsem = 1;</a:t>
            </a:r>
          </a:p>
        </p:txBody>
      </p:sp>
      <p:sp>
        <p:nvSpPr>
          <p:cNvPr id="2506759" name="AutoShape 7"/>
          <p:cNvSpPr>
            <a:spLocks noChangeArrowheads="1"/>
          </p:cNvSpPr>
          <p:nvPr/>
        </p:nvSpPr>
        <p:spPr bwMode="auto">
          <a:xfrm>
            <a:off x="3211513" y="4181475"/>
            <a:ext cx="2406650" cy="925513"/>
          </a:xfrm>
          <a:prstGeom prst="wedgeRoundRectCallout">
            <a:avLst>
              <a:gd name="adj1" fmla="val 85750"/>
              <a:gd name="adj2" fmla="val -181218"/>
              <a:gd name="adj3" fmla="val 16667"/>
            </a:avLst>
          </a:prstGeom>
          <a:noFill/>
          <a:ln w="12700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>
              <a:lnSpc>
                <a:spcPct val="90000"/>
              </a:lnSpc>
            </a:pPr>
            <a:r>
              <a:rPr lang="en-US" sz="1800">
                <a:solidFill>
                  <a:srgbClr val="FF0033"/>
                </a:solidFill>
                <a:latin typeface="Times New Roman" pitchFamily="18" charset="0"/>
              </a:rPr>
              <a:t>Once a writer wants to write – no new readers allowed</a:t>
            </a:r>
          </a:p>
        </p:txBody>
      </p:sp>
      <p:sp>
        <p:nvSpPr>
          <p:cNvPr id="2506760" name="AutoShape 8"/>
          <p:cNvSpPr>
            <a:spLocks noChangeArrowheads="1"/>
          </p:cNvSpPr>
          <p:nvPr/>
        </p:nvSpPr>
        <p:spPr bwMode="auto">
          <a:xfrm>
            <a:off x="3175000" y="1751013"/>
            <a:ext cx="2249488" cy="1123950"/>
          </a:xfrm>
          <a:prstGeom prst="wedgeRoundRectCallout">
            <a:avLst>
              <a:gd name="adj1" fmla="val -72231"/>
              <a:gd name="adj2" fmla="val -10454"/>
              <a:gd name="adj3" fmla="val 16667"/>
            </a:avLst>
          </a:prstGeom>
          <a:noFill/>
          <a:ln w="12700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>
              <a:lnSpc>
                <a:spcPct val="90000"/>
              </a:lnSpc>
            </a:pPr>
            <a:r>
              <a:rPr lang="en-US" sz="1800">
                <a:solidFill>
                  <a:srgbClr val="FF0033"/>
                </a:solidFill>
                <a:latin typeface="Times New Roman" pitchFamily="18" charset="0"/>
              </a:rPr>
              <a:t>Additional readers queue here allowing writers to jump ahead of the readers</a:t>
            </a:r>
          </a:p>
        </p:txBody>
      </p:sp>
      <p:sp>
        <p:nvSpPr>
          <p:cNvPr id="2506761" name="AutoShape 9"/>
          <p:cNvSpPr>
            <a:spLocks noChangeArrowheads="1"/>
          </p:cNvSpPr>
          <p:nvPr/>
        </p:nvSpPr>
        <p:spPr bwMode="auto">
          <a:xfrm>
            <a:off x="4033838" y="3073400"/>
            <a:ext cx="1076325" cy="677863"/>
          </a:xfrm>
          <a:prstGeom prst="wedgeRoundRectCallout">
            <a:avLst>
              <a:gd name="adj1" fmla="val -108407"/>
              <a:gd name="adj2" fmla="val -116"/>
              <a:gd name="adj3" fmla="val 16667"/>
            </a:avLst>
          </a:prstGeom>
          <a:noFill/>
          <a:ln w="12700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>
              <a:lnSpc>
                <a:spcPct val="90000"/>
              </a:lnSpc>
            </a:pPr>
            <a:r>
              <a:rPr lang="en-US" sz="1800">
                <a:solidFill>
                  <a:srgbClr val="FF0033"/>
                </a:solidFill>
                <a:latin typeface="Times New Roman" pitchFamily="18" charset="0"/>
              </a:rPr>
              <a:t>Disable writers</a:t>
            </a:r>
          </a:p>
        </p:txBody>
      </p:sp>
      <p:sp>
        <p:nvSpPr>
          <p:cNvPr id="2506762" name="AutoShape 10"/>
          <p:cNvSpPr>
            <a:spLocks noChangeArrowheads="1"/>
          </p:cNvSpPr>
          <p:nvPr/>
        </p:nvSpPr>
        <p:spPr bwMode="auto">
          <a:xfrm>
            <a:off x="3721100" y="5665788"/>
            <a:ext cx="1682750" cy="677862"/>
          </a:xfrm>
          <a:prstGeom prst="wedgeRoundRectCallout">
            <a:avLst>
              <a:gd name="adj1" fmla="val -80565"/>
              <a:gd name="adj2" fmla="val -18148"/>
              <a:gd name="adj3" fmla="val 16667"/>
            </a:avLst>
          </a:prstGeom>
          <a:noFill/>
          <a:ln w="12700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>
              <a:lnSpc>
                <a:spcPct val="90000"/>
              </a:lnSpc>
            </a:pPr>
            <a:r>
              <a:rPr lang="en-US" sz="1800">
                <a:solidFill>
                  <a:srgbClr val="FF0033"/>
                </a:solidFill>
                <a:latin typeface="Times New Roman" pitchFamily="18" charset="0"/>
              </a:rPr>
              <a:t>Last reader out allows writers</a:t>
            </a:r>
          </a:p>
        </p:txBody>
      </p:sp>
      <p:sp>
        <p:nvSpPr>
          <p:cNvPr id="2506763" name="AutoShape 11"/>
          <p:cNvSpPr>
            <a:spLocks noChangeArrowheads="1"/>
          </p:cNvSpPr>
          <p:nvPr/>
        </p:nvSpPr>
        <p:spPr bwMode="auto">
          <a:xfrm>
            <a:off x="7339013" y="5767388"/>
            <a:ext cx="1682750" cy="677862"/>
          </a:xfrm>
          <a:prstGeom prst="wedgeRoundRectCallout">
            <a:avLst>
              <a:gd name="adj1" fmla="val -16602"/>
              <a:gd name="adj2" fmla="val -87236"/>
              <a:gd name="adj3" fmla="val 16667"/>
            </a:avLst>
          </a:prstGeom>
          <a:noFill/>
          <a:ln w="12700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>
              <a:lnSpc>
                <a:spcPct val="90000"/>
              </a:lnSpc>
            </a:pPr>
            <a:r>
              <a:rPr lang="en-US" sz="1800">
                <a:solidFill>
                  <a:srgbClr val="FF0033"/>
                </a:solidFill>
                <a:latin typeface="Times New Roman" pitchFamily="18" charset="0"/>
              </a:rPr>
              <a:t>Last writer out allows readers</a:t>
            </a:r>
          </a:p>
        </p:txBody>
      </p:sp>
      <p:grpSp>
        <p:nvGrpSpPr>
          <p:cNvPr id="2506764" name="Group 12"/>
          <p:cNvGrpSpPr>
            <a:grpSpLocks/>
          </p:cNvGrpSpPr>
          <p:nvPr/>
        </p:nvGrpSpPr>
        <p:grpSpPr bwMode="auto">
          <a:xfrm>
            <a:off x="723900" y="2163763"/>
            <a:ext cx="5116513" cy="3940175"/>
            <a:chOff x="456" y="1243"/>
            <a:chExt cx="3223" cy="2482"/>
          </a:xfrm>
        </p:grpSpPr>
        <p:sp>
          <p:nvSpPr>
            <p:cNvPr id="2506765" name="AutoShape 13"/>
            <p:cNvSpPr>
              <a:spLocks/>
            </p:cNvSpPr>
            <p:nvPr/>
          </p:nvSpPr>
          <p:spPr bwMode="auto">
            <a:xfrm>
              <a:off x="456" y="3130"/>
              <a:ext cx="56" cy="595"/>
            </a:xfrm>
            <a:prstGeom prst="leftBracket">
              <a:avLst>
                <a:gd name="adj" fmla="val 88542"/>
              </a:avLst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6766" name="AutoShape 14"/>
            <p:cNvSpPr>
              <a:spLocks/>
            </p:cNvSpPr>
            <p:nvPr/>
          </p:nvSpPr>
          <p:spPr bwMode="auto">
            <a:xfrm>
              <a:off x="821" y="1565"/>
              <a:ext cx="56" cy="595"/>
            </a:xfrm>
            <a:prstGeom prst="leftBracket">
              <a:avLst>
                <a:gd name="adj" fmla="val 88542"/>
              </a:avLst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6767" name="AutoShape 15"/>
            <p:cNvSpPr>
              <a:spLocks/>
            </p:cNvSpPr>
            <p:nvPr/>
          </p:nvSpPr>
          <p:spPr bwMode="auto">
            <a:xfrm>
              <a:off x="3610" y="2803"/>
              <a:ext cx="56" cy="595"/>
            </a:xfrm>
            <a:prstGeom prst="leftBracket">
              <a:avLst>
                <a:gd name="adj" fmla="val 88542"/>
              </a:avLst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6768" name="AutoShape 16"/>
            <p:cNvSpPr>
              <a:spLocks/>
            </p:cNvSpPr>
            <p:nvPr/>
          </p:nvSpPr>
          <p:spPr bwMode="auto">
            <a:xfrm>
              <a:off x="3610" y="1243"/>
              <a:ext cx="69" cy="627"/>
            </a:xfrm>
            <a:prstGeom prst="leftBracket">
              <a:avLst>
                <a:gd name="adj" fmla="val 75725"/>
              </a:avLst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06769" name="AutoShape 17"/>
          <p:cNvSpPr>
            <a:spLocks/>
          </p:cNvSpPr>
          <p:nvPr/>
        </p:nvSpPr>
        <p:spPr bwMode="auto">
          <a:xfrm>
            <a:off x="5730875" y="3411538"/>
            <a:ext cx="88900" cy="944562"/>
          </a:xfrm>
          <a:prstGeom prst="leftBracket">
            <a:avLst>
              <a:gd name="adj" fmla="val 88542"/>
            </a:avLst>
          </a:prstGeom>
          <a:noFill/>
          <a:ln w="38100">
            <a:solidFill>
              <a:srgbClr val="FF00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06770" name="Group 18"/>
          <p:cNvGrpSpPr>
            <a:grpSpLocks/>
          </p:cNvGrpSpPr>
          <p:nvPr/>
        </p:nvGrpSpPr>
        <p:grpSpPr bwMode="auto">
          <a:xfrm>
            <a:off x="723900" y="2166938"/>
            <a:ext cx="374650" cy="1997075"/>
            <a:chOff x="456" y="1245"/>
            <a:chExt cx="236" cy="1258"/>
          </a:xfrm>
        </p:grpSpPr>
        <p:sp>
          <p:nvSpPr>
            <p:cNvPr id="2506771" name="AutoShape 19"/>
            <p:cNvSpPr>
              <a:spLocks/>
            </p:cNvSpPr>
            <p:nvPr/>
          </p:nvSpPr>
          <p:spPr bwMode="auto">
            <a:xfrm>
              <a:off x="456" y="1245"/>
              <a:ext cx="57" cy="1258"/>
            </a:xfrm>
            <a:prstGeom prst="leftBracket">
              <a:avLst>
                <a:gd name="adj" fmla="val 183918"/>
              </a:avLst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6772" name="AutoShape 20"/>
            <p:cNvSpPr>
              <a:spLocks/>
            </p:cNvSpPr>
            <p:nvPr/>
          </p:nvSpPr>
          <p:spPr bwMode="auto">
            <a:xfrm>
              <a:off x="630" y="1411"/>
              <a:ext cx="62" cy="921"/>
            </a:xfrm>
            <a:prstGeom prst="leftBracket">
              <a:avLst>
                <a:gd name="adj" fmla="val 123790"/>
              </a:avLst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06773" name="AutoShape 21"/>
          <p:cNvSpPr>
            <a:spLocks noChangeArrowheads="1"/>
          </p:cNvSpPr>
          <p:nvPr/>
        </p:nvSpPr>
        <p:spPr bwMode="auto">
          <a:xfrm>
            <a:off x="7369175" y="3619500"/>
            <a:ext cx="1774825" cy="677863"/>
          </a:xfrm>
          <a:prstGeom prst="wedgeRoundRectCallout">
            <a:avLst>
              <a:gd name="adj1" fmla="val -51519"/>
              <a:gd name="adj2" fmla="val -82319"/>
              <a:gd name="adj3" fmla="val 16667"/>
            </a:avLst>
          </a:prstGeom>
          <a:noFill/>
          <a:ln w="12700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>
              <a:lnSpc>
                <a:spcPct val="90000"/>
              </a:lnSpc>
            </a:pPr>
            <a:r>
              <a:rPr lang="en-US" sz="1800">
                <a:solidFill>
                  <a:srgbClr val="FF0033"/>
                </a:solidFill>
                <a:latin typeface="Times New Roman" pitchFamily="18" charset="0"/>
              </a:rPr>
              <a:t>Wait here until all readers done</a:t>
            </a:r>
          </a:p>
        </p:txBody>
      </p:sp>
      <p:sp>
        <p:nvSpPr>
          <p:cNvPr id="2506774" name="Text Box 22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pitchFamily="34" charset="0"/>
              </a:rPr>
              <a:t>Reader/Writer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06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06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06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06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06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06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50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506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506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6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506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506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506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6755" grpId="0" autoUpdateAnimBg="0"/>
      <p:bldP spid="2506756" grpId="0" autoUpdateAnimBg="0"/>
      <p:bldP spid="2506757" grpId="0" autoUpdateAnimBg="0"/>
      <p:bldP spid="2506759" grpId="0" animBg="1" autoUpdateAnimBg="0"/>
      <p:bldP spid="2506760" grpId="0" animBg="1" autoUpdateAnimBg="0"/>
      <p:bldP spid="2506761" grpId="0" animBg="1" autoUpdateAnimBg="0"/>
      <p:bldP spid="2506762" grpId="0" animBg="1" autoUpdateAnimBg="0"/>
      <p:bldP spid="2506763" grpId="0" animBg="1" autoUpdateAnimBg="0"/>
      <p:bldP spid="2506769" grpId="0" animBg="1"/>
      <p:bldP spid="2506773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Mutual Exclusion</a:t>
            </a:r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8EEB-DD2B-4C61-B3E5-BB2743936B1F}" type="slidenum">
              <a:rPr lang="en-US"/>
              <a:pPr/>
              <a:t>34</a:t>
            </a:fld>
            <a:endParaRPr lang="en-US"/>
          </a:p>
        </p:txBody>
      </p:sp>
      <p:sp>
        <p:nvSpPr>
          <p:cNvPr id="2508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20788" y="338138"/>
            <a:ext cx="7161212" cy="722312"/>
          </a:xfrm>
        </p:spPr>
        <p:txBody>
          <a:bodyPr/>
          <a:lstStyle/>
          <a:p>
            <a:r>
              <a:rPr lang="en-US"/>
              <a:t>Barbershop Problem</a:t>
            </a:r>
          </a:p>
        </p:txBody>
      </p:sp>
      <p:sp>
        <p:nvSpPr>
          <p:cNvPr id="2508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85875"/>
            <a:ext cx="8408988" cy="48212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3 barbers, each with a barber chair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Haircuts vary in time</a:t>
            </a:r>
          </a:p>
          <a:p>
            <a:pPr>
              <a:lnSpc>
                <a:spcPct val="90000"/>
              </a:lnSpc>
            </a:pPr>
            <a:r>
              <a:rPr lang="en-US" sz="2800"/>
              <a:t>Sofa can hold 4 customers</a:t>
            </a:r>
          </a:p>
          <a:p>
            <a:pPr>
              <a:lnSpc>
                <a:spcPct val="90000"/>
              </a:lnSpc>
            </a:pPr>
            <a:r>
              <a:rPr lang="en-US" sz="2800"/>
              <a:t>Maximum of 20 in shop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Customers wait outside if necessary</a:t>
            </a:r>
          </a:p>
          <a:p>
            <a:pPr>
              <a:lnSpc>
                <a:spcPct val="90000"/>
              </a:lnSpc>
            </a:pPr>
            <a:r>
              <a:rPr lang="en-US" sz="2800"/>
              <a:t>When a chair is empty: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Customer sitting longest on sofa is served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Customer standing the longest sits down</a:t>
            </a:r>
          </a:p>
          <a:p>
            <a:pPr>
              <a:lnSpc>
                <a:spcPct val="90000"/>
              </a:lnSpc>
            </a:pPr>
            <a:r>
              <a:rPr lang="en-US" sz="2800"/>
              <a:t>After haircut, customer pays cashier at cash register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Algorithm has a separate cashier, but often barbers also take payment</a:t>
            </a:r>
          </a:p>
        </p:txBody>
      </p:sp>
      <p:grpSp>
        <p:nvGrpSpPr>
          <p:cNvPr id="2508805" name="Group 5"/>
          <p:cNvGrpSpPr>
            <a:grpSpLocks/>
          </p:cNvGrpSpPr>
          <p:nvPr/>
        </p:nvGrpSpPr>
        <p:grpSpPr bwMode="auto">
          <a:xfrm>
            <a:off x="5932488" y="1677988"/>
            <a:ext cx="3211512" cy="1631950"/>
            <a:chOff x="3323" y="883"/>
            <a:chExt cx="2023" cy="1028"/>
          </a:xfrm>
        </p:grpSpPr>
        <p:sp>
          <p:nvSpPr>
            <p:cNvPr id="2508806" name="Rectangle 6"/>
            <p:cNvSpPr>
              <a:spLocks noChangeArrowheads="1"/>
            </p:cNvSpPr>
            <p:nvPr/>
          </p:nvSpPr>
          <p:spPr bwMode="auto">
            <a:xfrm>
              <a:off x="3436" y="883"/>
              <a:ext cx="1769" cy="1002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8807" name="Line 7"/>
            <p:cNvSpPr>
              <a:spLocks noChangeShapeType="1"/>
            </p:cNvSpPr>
            <p:nvPr/>
          </p:nvSpPr>
          <p:spPr bwMode="auto">
            <a:xfrm>
              <a:off x="3436" y="883"/>
              <a:ext cx="0" cy="4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8808" name="Line 8"/>
            <p:cNvSpPr>
              <a:spLocks noChangeShapeType="1"/>
            </p:cNvSpPr>
            <p:nvPr/>
          </p:nvSpPr>
          <p:spPr bwMode="auto">
            <a:xfrm>
              <a:off x="3436" y="1485"/>
              <a:ext cx="0" cy="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8809" name="Line 9"/>
            <p:cNvSpPr>
              <a:spLocks noChangeShapeType="1"/>
            </p:cNvSpPr>
            <p:nvPr/>
          </p:nvSpPr>
          <p:spPr bwMode="auto">
            <a:xfrm>
              <a:off x="3324" y="1396"/>
              <a:ext cx="112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8810" name="Line 10"/>
            <p:cNvSpPr>
              <a:spLocks noChangeShapeType="1"/>
            </p:cNvSpPr>
            <p:nvPr/>
          </p:nvSpPr>
          <p:spPr bwMode="auto">
            <a:xfrm>
              <a:off x="3437" y="1885"/>
              <a:ext cx="1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8811" name="Line 11"/>
            <p:cNvSpPr>
              <a:spLocks noChangeShapeType="1"/>
            </p:cNvSpPr>
            <p:nvPr/>
          </p:nvSpPr>
          <p:spPr bwMode="auto">
            <a:xfrm flipV="1">
              <a:off x="5205" y="1685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8812" name="Line 12"/>
            <p:cNvSpPr>
              <a:spLocks noChangeShapeType="1"/>
            </p:cNvSpPr>
            <p:nvPr/>
          </p:nvSpPr>
          <p:spPr bwMode="auto">
            <a:xfrm>
              <a:off x="3437" y="883"/>
              <a:ext cx="1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8813" name="Line 13"/>
            <p:cNvSpPr>
              <a:spLocks noChangeShapeType="1"/>
            </p:cNvSpPr>
            <p:nvPr/>
          </p:nvSpPr>
          <p:spPr bwMode="auto">
            <a:xfrm>
              <a:off x="5205" y="883"/>
              <a:ext cx="0" cy="6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8814" name="Line 14"/>
            <p:cNvSpPr>
              <a:spLocks noChangeShapeType="1"/>
            </p:cNvSpPr>
            <p:nvPr/>
          </p:nvSpPr>
          <p:spPr bwMode="auto">
            <a:xfrm>
              <a:off x="5206" y="1529"/>
              <a:ext cx="140" cy="1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8815" name="Rectangle 15"/>
            <p:cNvSpPr>
              <a:spLocks noChangeArrowheads="1"/>
            </p:cNvSpPr>
            <p:nvPr/>
          </p:nvSpPr>
          <p:spPr bwMode="auto">
            <a:xfrm>
              <a:off x="3829" y="1083"/>
              <a:ext cx="112" cy="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8816" name="Rectangle 16"/>
            <p:cNvSpPr>
              <a:spLocks noChangeArrowheads="1"/>
            </p:cNvSpPr>
            <p:nvPr/>
          </p:nvSpPr>
          <p:spPr bwMode="auto">
            <a:xfrm>
              <a:off x="4138" y="1083"/>
              <a:ext cx="112" cy="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8817" name="Rectangle 17"/>
            <p:cNvSpPr>
              <a:spLocks noChangeArrowheads="1"/>
            </p:cNvSpPr>
            <p:nvPr/>
          </p:nvSpPr>
          <p:spPr bwMode="auto">
            <a:xfrm>
              <a:off x="4475" y="1083"/>
              <a:ext cx="112" cy="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8818" name="Rectangle 18"/>
            <p:cNvSpPr>
              <a:spLocks noChangeArrowheads="1"/>
            </p:cNvSpPr>
            <p:nvPr/>
          </p:nvSpPr>
          <p:spPr bwMode="auto">
            <a:xfrm>
              <a:off x="4952" y="1284"/>
              <a:ext cx="113" cy="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8819" name="Rectangle 19"/>
            <p:cNvSpPr>
              <a:spLocks noChangeArrowheads="1"/>
            </p:cNvSpPr>
            <p:nvPr/>
          </p:nvSpPr>
          <p:spPr bwMode="auto">
            <a:xfrm>
              <a:off x="3323" y="1305"/>
              <a:ext cx="45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200">
                  <a:latin typeface="Times New Roman" pitchFamily="18" charset="0"/>
                </a:rPr>
                <a:t>Entrance</a:t>
              </a:r>
            </a:p>
          </p:txBody>
        </p:sp>
        <p:sp>
          <p:nvSpPr>
            <p:cNvPr id="2508820" name="Rectangle 20"/>
            <p:cNvSpPr>
              <a:spLocks noChangeArrowheads="1"/>
            </p:cNvSpPr>
            <p:nvPr/>
          </p:nvSpPr>
          <p:spPr bwMode="auto">
            <a:xfrm>
              <a:off x="3446" y="1595"/>
              <a:ext cx="6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pitchFamily="18" charset="0"/>
                </a:rPr>
                <a:t>Standing</a:t>
              </a:r>
            </a:p>
            <a:p>
              <a:pPr algn="ctr" eaLnBrk="0" hangingPunct="0"/>
              <a:r>
                <a:rPr lang="en-US" sz="1200">
                  <a:latin typeface="Times New Roman" pitchFamily="18" charset="0"/>
                </a:rPr>
                <a:t>room area</a:t>
              </a:r>
            </a:p>
          </p:txBody>
        </p:sp>
        <p:sp>
          <p:nvSpPr>
            <p:cNvPr id="2508821" name="Rectangle 21"/>
            <p:cNvSpPr>
              <a:spLocks noChangeArrowheads="1"/>
            </p:cNvSpPr>
            <p:nvPr/>
          </p:nvSpPr>
          <p:spPr bwMode="auto">
            <a:xfrm>
              <a:off x="4327" y="1738"/>
              <a:ext cx="29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200">
                  <a:latin typeface="Times New Roman" pitchFamily="18" charset="0"/>
                </a:rPr>
                <a:t>Sofa</a:t>
              </a:r>
            </a:p>
          </p:txBody>
        </p:sp>
        <p:sp>
          <p:nvSpPr>
            <p:cNvPr id="2508822" name="Rectangle 22"/>
            <p:cNvSpPr>
              <a:spLocks noChangeArrowheads="1"/>
            </p:cNvSpPr>
            <p:nvPr/>
          </p:nvSpPr>
          <p:spPr bwMode="auto">
            <a:xfrm>
              <a:off x="3900" y="912"/>
              <a:ext cx="6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200">
                  <a:latin typeface="Times New Roman" pitchFamily="18" charset="0"/>
                </a:rPr>
                <a:t>Barber chairs</a:t>
              </a:r>
            </a:p>
          </p:txBody>
        </p:sp>
        <p:sp>
          <p:nvSpPr>
            <p:cNvPr id="2508823" name="Rectangle 23"/>
            <p:cNvSpPr>
              <a:spLocks noChangeArrowheads="1"/>
            </p:cNvSpPr>
            <p:nvPr/>
          </p:nvSpPr>
          <p:spPr bwMode="auto">
            <a:xfrm>
              <a:off x="4816" y="1118"/>
              <a:ext cx="41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200">
                  <a:latin typeface="Times New Roman" pitchFamily="18" charset="0"/>
                </a:rPr>
                <a:t>Cashier</a:t>
              </a:r>
            </a:p>
          </p:txBody>
        </p:sp>
        <p:sp>
          <p:nvSpPr>
            <p:cNvPr id="2508824" name="Rectangle 24"/>
            <p:cNvSpPr>
              <a:spLocks noChangeArrowheads="1"/>
            </p:cNvSpPr>
            <p:nvPr/>
          </p:nvSpPr>
          <p:spPr bwMode="auto">
            <a:xfrm>
              <a:off x="5045" y="1530"/>
              <a:ext cx="27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200">
                  <a:latin typeface="Times New Roman" pitchFamily="18" charset="0"/>
                </a:rPr>
                <a:t>Exit</a:t>
              </a:r>
            </a:p>
          </p:txBody>
        </p:sp>
        <p:sp>
          <p:nvSpPr>
            <p:cNvPr id="2508825" name="Rectangle 25"/>
            <p:cNvSpPr>
              <a:spLocks noChangeArrowheads="1"/>
            </p:cNvSpPr>
            <p:nvPr/>
          </p:nvSpPr>
          <p:spPr bwMode="auto">
            <a:xfrm>
              <a:off x="4222" y="1684"/>
              <a:ext cx="506" cy="9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8826" name="Line 26"/>
            <p:cNvSpPr>
              <a:spLocks noChangeShapeType="1"/>
            </p:cNvSpPr>
            <p:nvPr/>
          </p:nvSpPr>
          <p:spPr bwMode="auto">
            <a:xfrm>
              <a:off x="4335" y="1685"/>
              <a:ext cx="0" cy="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8827" name="Line 27"/>
            <p:cNvSpPr>
              <a:spLocks noChangeShapeType="1"/>
            </p:cNvSpPr>
            <p:nvPr/>
          </p:nvSpPr>
          <p:spPr bwMode="auto">
            <a:xfrm>
              <a:off x="4475" y="1685"/>
              <a:ext cx="0" cy="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8828" name="Line 28"/>
            <p:cNvSpPr>
              <a:spLocks noChangeShapeType="1"/>
            </p:cNvSpPr>
            <p:nvPr/>
          </p:nvSpPr>
          <p:spPr bwMode="auto">
            <a:xfrm>
              <a:off x="4615" y="1685"/>
              <a:ext cx="0" cy="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08829" name="Text Box 29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pitchFamily="34" charset="0"/>
              </a:rPr>
              <a:t>Barbershop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08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08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08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08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08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08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08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08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08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08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03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Mutual Exclusion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BE05-6DBC-4674-94D8-E43A1E8D24E3}" type="slidenum">
              <a:rPr lang="en-US"/>
              <a:pPr/>
              <a:t>35</a:t>
            </a:fld>
            <a:endParaRPr lang="en-US"/>
          </a:p>
        </p:txBody>
      </p:sp>
      <p:sp>
        <p:nvSpPr>
          <p:cNvPr id="2509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09675" y="412750"/>
            <a:ext cx="7353300" cy="660400"/>
          </a:xfrm>
        </p:spPr>
        <p:txBody>
          <a:bodyPr/>
          <a:lstStyle/>
          <a:p>
            <a:r>
              <a:rPr lang="en-US"/>
              <a:t>Fair Barbershop</a:t>
            </a:r>
          </a:p>
        </p:txBody>
      </p:sp>
      <p:sp>
        <p:nvSpPr>
          <p:cNvPr id="2509827" name="Text Box 3"/>
          <p:cNvSpPr txBox="1">
            <a:spLocks noChangeArrowheads="1"/>
          </p:cNvSpPr>
          <p:nvPr/>
        </p:nvSpPr>
        <p:spPr bwMode="auto">
          <a:xfrm>
            <a:off x="750888" y="1362075"/>
            <a:ext cx="7299325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200" b="1">
                <a:latin typeface="Arial Narrow" pitchFamily="34" charset="0"/>
              </a:rPr>
              <a:t>procedure customer;	        procedure barber;		procedure cashier;</a:t>
            </a:r>
          </a:p>
          <a:p>
            <a:pPr eaLnBrk="0" hangingPunct="0"/>
            <a:r>
              <a:rPr lang="en-US" sz="1200" b="1">
                <a:latin typeface="Arial Narrow" pitchFamily="34" charset="0"/>
              </a:rPr>
              <a:t>var custnr: integer;	        var b_cust: integer		begin</a:t>
            </a:r>
          </a:p>
          <a:p>
            <a:pPr eaLnBrk="0" hangingPunct="0"/>
            <a:r>
              <a:rPr lang="en-US" sz="1200" b="1">
                <a:latin typeface="Arial Narrow" pitchFamily="34" charset="0"/>
              </a:rPr>
              <a:t>begin		        begin			    repeat</a:t>
            </a:r>
          </a:p>
          <a:p>
            <a:pPr eaLnBrk="0" hangingPunct="0"/>
            <a:r>
              <a:rPr lang="en-US" sz="1200" b="1">
                <a:latin typeface="Arial Narrow" pitchFamily="34" charset="0"/>
              </a:rPr>
              <a:t>    wait ( max_capacity );	            repeat	                                                              wait( payment );</a:t>
            </a:r>
          </a:p>
          <a:p>
            <a:pPr eaLnBrk="0" hangingPunct="0"/>
            <a:r>
              <a:rPr lang="en-US" sz="1200" b="1">
                <a:latin typeface="Arial Narrow" pitchFamily="34" charset="0"/>
              </a:rPr>
              <a:t>    </a:t>
            </a:r>
            <a:r>
              <a:rPr lang="en-US" sz="1200" b="1">
                <a:solidFill>
                  <a:srgbClr val="FF0033"/>
                </a:solidFill>
                <a:latin typeface="Arial Narrow" pitchFamily="34" charset="0"/>
              </a:rPr>
              <a:t>/* enter_shop */</a:t>
            </a:r>
            <a:r>
              <a:rPr lang="en-US" sz="1200" b="1">
                <a:latin typeface="Arial Narrow" pitchFamily="34" charset="0"/>
              </a:rPr>
              <a:t>                                      wait( cust_ready );	                                    wait( coord );</a:t>
            </a:r>
          </a:p>
          <a:p>
            <a:pPr eaLnBrk="0" hangingPunct="0"/>
            <a:r>
              <a:rPr lang="en-US" sz="1200" b="1">
                <a:latin typeface="Arial Narrow" pitchFamily="34" charset="0"/>
              </a:rPr>
              <a:t>    wait( mutex1 );	                wait( mutex2 );		          </a:t>
            </a:r>
            <a:r>
              <a:rPr lang="en-US" sz="1200" b="1">
                <a:solidFill>
                  <a:srgbClr val="FF0033"/>
                </a:solidFill>
                <a:latin typeface="Arial Narrow" pitchFamily="34" charset="0"/>
              </a:rPr>
              <a:t>/* accept payment */</a:t>
            </a:r>
          </a:p>
          <a:p>
            <a:pPr eaLnBrk="0" hangingPunct="0"/>
            <a:r>
              <a:rPr lang="en-US" sz="1200" b="1">
                <a:latin typeface="Arial Narrow" pitchFamily="34" charset="0"/>
              </a:rPr>
              <a:t>    count := count + 1;	                dequeue1( b_cust );	                                    signal( coord );</a:t>
            </a:r>
          </a:p>
          <a:p>
            <a:pPr eaLnBrk="0" hangingPunct="0"/>
            <a:r>
              <a:rPr lang="en-US" sz="1200" b="1">
                <a:latin typeface="Arial Narrow" pitchFamily="34" charset="0"/>
              </a:rPr>
              <a:t>    custnr := count;	                signal( mutex2 );	                                    signal( receipt );</a:t>
            </a:r>
          </a:p>
          <a:p>
            <a:pPr eaLnBrk="0" hangingPunct="0"/>
            <a:r>
              <a:rPr lang="en-US" sz="1200" b="1">
                <a:latin typeface="Arial Narrow" pitchFamily="34" charset="0"/>
              </a:rPr>
              <a:t>    signal( mutex1 );	                wait( coord );		    forever</a:t>
            </a:r>
          </a:p>
          <a:p>
            <a:pPr eaLnBrk="0" hangingPunct="0"/>
            <a:r>
              <a:rPr lang="en-US" sz="1200" b="1">
                <a:latin typeface="Arial Narrow" pitchFamily="34" charset="0"/>
              </a:rPr>
              <a:t>    wait( sofa );	                                          </a:t>
            </a:r>
            <a:r>
              <a:rPr lang="en-US" sz="1200" b="1">
                <a:solidFill>
                  <a:srgbClr val="FF0033"/>
                </a:solidFill>
                <a:latin typeface="Arial Narrow" pitchFamily="34" charset="0"/>
              </a:rPr>
              <a:t>/* cut hair */</a:t>
            </a:r>
            <a:r>
              <a:rPr lang="en-US" sz="1200" b="1">
                <a:latin typeface="Arial Narrow" pitchFamily="34" charset="0"/>
              </a:rPr>
              <a:t>		end;</a:t>
            </a:r>
          </a:p>
          <a:p>
            <a:pPr eaLnBrk="0" hangingPunct="0"/>
            <a:r>
              <a:rPr lang="en-US" sz="1200" b="1">
                <a:latin typeface="Arial Narrow" pitchFamily="34" charset="0"/>
              </a:rPr>
              <a:t>    </a:t>
            </a:r>
            <a:r>
              <a:rPr lang="en-US" sz="1200" b="1">
                <a:solidFill>
                  <a:srgbClr val="FF0033"/>
                </a:solidFill>
                <a:latin typeface="Arial Narrow" pitchFamily="34" charset="0"/>
              </a:rPr>
              <a:t>/* sit on sofa */</a:t>
            </a:r>
            <a:r>
              <a:rPr lang="en-US" sz="1200" b="1">
                <a:latin typeface="Arial Narrow" pitchFamily="34" charset="0"/>
              </a:rPr>
              <a:t>                                       signal( coord );</a:t>
            </a:r>
          </a:p>
          <a:p>
            <a:pPr eaLnBrk="0" hangingPunct="0"/>
            <a:r>
              <a:rPr lang="en-US" sz="1200" b="1">
                <a:latin typeface="Arial Narrow" pitchFamily="34" charset="0"/>
              </a:rPr>
              <a:t>    wait( barber_chair );	                signal( finished[b_cust] );</a:t>
            </a:r>
          </a:p>
          <a:p>
            <a:pPr eaLnBrk="0" hangingPunct="0"/>
            <a:r>
              <a:rPr lang="en-US" sz="1200" b="1">
                <a:latin typeface="Arial Narrow" pitchFamily="34" charset="0"/>
              </a:rPr>
              <a:t>    </a:t>
            </a:r>
            <a:r>
              <a:rPr lang="en-US" sz="1200" b="1">
                <a:solidFill>
                  <a:srgbClr val="FF0033"/>
                </a:solidFill>
                <a:latin typeface="Arial Narrow" pitchFamily="34" charset="0"/>
              </a:rPr>
              <a:t>/* get up from sofa */</a:t>
            </a:r>
            <a:r>
              <a:rPr lang="en-US" sz="1200" b="1">
                <a:latin typeface="Arial Narrow" pitchFamily="34" charset="0"/>
              </a:rPr>
              <a:t>	                wait( leave_b_chair );</a:t>
            </a:r>
          </a:p>
          <a:p>
            <a:pPr eaLnBrk="0" hangingPunct="0"/>
            <a:r>
              <a:rPr lang="en-US" sz="1200" b="1">
                <a:latin typeface="Arial Narrow" pitchFamily="34" charset="0"/>
              </a:rPr>
              <a:t>    signal( sofa );	                signal( barber_chair );</a:t>
            </a:r>
          </a:p>
          <a:p>
            <a:pPr eaLnBrk="0" hangingPunct="0"/>
            <a:r>
              <a:rPr lang="en-US" sz="1200" b="1">
                <a:latin typeface="Arial Narrow" pitchFamily="34" charset="0"/>
              </a:rPr>
              <a:t>    </a:t>
            </a:r>
            <a:r>
              <a:rPr lang="en-US" sz="1200" b="1">
                <a:solidFill>
                  <a:srgbClr val="FF0033"/>
                </a:solidFill>
                <a:latin typeface="Arial Narrow" pitchFamily="34" charset="0"/>
              </a:rPr>
              <a:t>/* sit in barber chair */</a:t>
            </a:r>
            <a:r>
              <a:rPr lang="en-US" sz="1200" b="1">
                <a:latin typeface="Arial Narrow" pitchFamily="34" charset="0"/>
              </a:rPr>
              <a:t>	            forever</a:t>
            </a:r>
          </a:p>
          <a:p>
            <a:pPr eaLnBrk="0" hangingPunct="0"/>
            <a:r>
              <a:rPr lang="en-US" sz="1200" b="1">
                <a:latin typeface="Arial Narrow" pitchFamily="34" charset="0"/>
              </a:rPr>
              <a:t>    wait( mutex2 );	        end;</a:t>
            </a:r>
          </a:p>
          <a:p>
            <a:pPr eaLnBrk="0" hangingPunct="0"/>
            <a:r>
              <a:rPr lang="en-US" sz="1200" b="1">
                <a:latin typeface="Arial Narrow" pitchFamily="34" charset="0"/>
              </a:rPr>
              <a:t>    enqueue1( custnr );</a:t>
            </a:r>
          </a:p>
          <a:p>
            <a:pPr eaLnBrk="0" hangingPunct="0"/>
            <a:r>
              <a:rPr lang="en-US" sz="1200" b="1">
                <a:latin typeface="Arial Narrow" pitchFamily="34" charset="0"/>
              </a:rPr>
              <a:t>    signal( cust_ready );</a:t>
            </a:r>
          </a:p>
          <a:p>
            <a:pPr eaLnBrk="0" hangingPunct="0"/>
            <a:r>
              <a:rPr lang="en-US" sz="1200" b="1">
                <a:latin typeface="Arial Narrow" pitchFamily="34" charset="0"/>
              </a:rPr>
              <a:t>    signal( mutex2 );</a:t>
            </a:r>
          </a:p>
          <a:p>
            <a:pPr eaLnBrk="0" hangingPunct="0"/>
            <a:r>
              <a:rPr lang="en-US" sz="1200" b="1">
                <a:latin typeface="Arial Narrow" pitchFamily="34" charset="0"/>
              </a:rPr>
              <a:t>    wait( finished[custnr] );</a:t>
            </a:r>
          </a:p>
          <a:p>
            <a:pPr eaLnBrk="0" hangingPunct="0"/>
            <a:r>
              <a:rPr lang="en-US" sz="1200" b="1">
                <a:latin typeface="Arial Narrow" pitchFamily="34" charset="0"/>
              </a:rPr>
              <a:t>    </a:t>
            </a:r>
            <a:r>
              <a:rPr lang="en-US" sz="1200" b="1">
                <a:solidFill>
                  <a:srgbClr val="FF0033"/>
                </a:solidFill>
                <a:latin typeface="Arial Narrow" pitchFamily="34" charset="0"/>
              </a:rPr>
              <a:t>/* leave barber chair */</a:t>
            </a:r>
          </a:p>
          <a:p>
            <a:pPr eaLnBrk="0" hangingPunct="0"/>
            <a:r>
              <a:rPr lang="en-US" sz="1200" b="1">
                <a:latin typeface="Arial Narrow" pitchFamily="34" charset="0"/>
              </a:rPr>
              <a:t>    signal( leave_b_chair );</a:t>
            </a:r>
          </a:p>
          <a:p>
            <a:pPr eaLnBrk="0" hangingPunct="0"/>
            <a:r>
              <a:rPr lang="en-US" sz="1200" b="1">
                <a:latin typeface="Arial Narrow" pitchFamily="34" charset="0"/>
              </a:rPr>
              <a:t>    </a:t>
            </a:r>
            <a:r>
              <a:rPr lang="en-US" sz="1200" b="1">
                <a:solidFill>
                  <a:srgbClr val="FF0033"/>
                </a:solidFill>
                <a:latin typeface="Arial Narrow" pitchFamily="34" charset="0"/>
              </a:rPr>
              <a:t>/* pay */</a:t>
            </a:r>
          </a:p>
          <a:p>
            <a:pPr eaLnBrk="0" hangingPunct="0"/>
            <a:r>
              <a:rPr lang="en-US" sz="1200" b="1">
                <a:latin typeface="Arial Narrow" pitchFamily="34" charset="0"/>
              </a:rPr>
              <a:t>    signal( payment );</a:t>
            </a:r>
          </a:p>
          <a:p>
            <a:pPr eaLnBrk="0" hangingPunct="0"/>
            <a:r>
              <a:rPr lang="en-US" sz="1200" b="1">
                <a:latin typeface="Arial Narrow" pitchFamily="34" charset="0"/>
              </a:rPr>
              <a:t>    wait( receipt );</a:t>
            </a:r>
          </a:p>
          <a:p>
            <a:pPr eaLnBrk="0" hangingPunct="0"/>
            <a:r>
              <a:rPr lang="en-US" sz="1200" b="1">
                <a:latin typeface="Arial Narrow" pitchFamily="34" charset="0"/>
              </a:rPr>
              <a:t>    </a:t>
            </a:r>
            <a:r>
              <a:rPr lang="en-US" sz="1200" b="1">
                <a:solidFill>
                  <a:srgbClr val="FF0033"/>
                </a:solidFill>
                <a:latin typeface="Arial Narrow" pitchFamily="34" charset="0"/>
              </a:rPr>
              <a:t>/* exit shop */</a:t>
            </a:r>
          </a:p>
          <a:p>
            <a:pPr eaLnBrk="0" hangingPunct="0"/>
            <a:r>
              <a:rPr lang="en-US" sz="1200" b="1">
                <a:latin typeface="Arial Narrow" pitchFamily="34" charset="0"/>
              </a:rPr>
              <a:t>    signal( max_capacity );</a:t>
            </a:r>
          </a:p>
          <a:p>
            <a:pPr eaLnBrk="0" hangingPunct="0"/>
            <a:r>
              <a:rPr lang="en-US" sz="1200" b="1">
                <a:latin typeface="Arial Narrow" pitchFamily="34" charset="0"/>
              </a:rPr>
              <a:t>end;</a:t>
            </a:r>
          </a:p>
        </p:txBody>
      </p:sp>
      <p:sp>
        <p:nvSpPr>
          <p:cNvPr id="2509828" name="Rectangle 4"/>
          <p:cNvSpPr>
            <a:spLocks noChangeArrowheads="1"/>
          </p:cNvSpPr>
          <p:nvPr/>
        </p:nvSpPr>
        <p:spPr bwMode="auto">
          <a:xfrm>
            <a:off x="4044950" y="4572000"/>
            <a:ext cx="50292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200" b="1">
                <a:latin typeface="Arial Narrow" pitchFamily="34" charset="0"/>
              </a:rPr>
              <a:t>program 	barbershop2;</a:t>
            </a:r>
          </a:p>
          <a:p>
            <a:pPr eaLnBrk="0" hangingPunct="0"/>
            <a:r>
              <a:rPr lang="en-US" sz="1200" b="1">
                <a:latin typeface="Arial Narrow" pitchFamily="34" charset="0"/>
              </a:rPr>
              <a:t>var	max_capacity: semaphore (:=20);</a:t>
            </a:r>
          </a:p>
          <a:p>
            <a:pPr eaLnBrk="0" hangingPunct="0"/>
            <a:r>
              <a:rPr lang="en-US" sz="1200" b="1">
                <a:latin typeface="Arial Narrow" pitchFamily="34" charset="0"/>
              </a:rPr>
              <a:t>	sofa: semaphore (:=4);</a:t>
            </a:r>
          </a:p>
          <a:p>
            <a:pPr eaLnBrk="0" hangingPunct="0"/>
            <a:r>
              <a:rPr lang="en-US" sz="1200" b="1">
                <a:latin typeface="Arial Narrow" pitchFamily="34" charset="0"/>
              </a:rPr>
              <a:t>	barber_chair, coord: semaphore (:=3);</a:t>
            </a:r>
          </a:p>
          <a:p>
            <a:pPr eaLnBrk="0" hangingPunct="0"/>
            <a:r>
              <a:rPr lang="en-US" sz="1200" b="1">
                <a:latin typeface="Arial Narrow" pitchFamily="34" charset="0"/>
              </a:rPr>
              <a:t>	mutex1, mutex2: semaphore (:=1);</a:t>
            </a:r>
          </a:p>
          <a:p>
            <a:pPr eaLnBrk="0" hangingPunct="0"/>
            <a:r>
              <a:rPr lang="en-US" sz="1200" b="1">
                <a:latin typeface="Arial Narrow" pitchFamily="34" charset="0"/>
              </a:rPr>
              <a:t>	cust_ready, leave_b_chair, payment, receipt: semaphore (:=0)</a:t>
            </a:r>
          </a:p>
          <a:p>
            <a:pPr eaLnBrk="0" hangingPunct="0"/>
            <a:r>
              <a:rPr lang="en-US" sz="1200" b="1">
                <a:latin typeface="Arial Narrow" pitchFamily="34" charset="0"/>
              </a:rPr>
              <a:t>	finished: array [1..50] of semaphore (:=0);</a:t>
            </a:r>
          </a:p>
          <a:p>
            <a:pPr eaLnBrk="0" hangingPunct="0"/>
            <a:r>
              <a:rPr lang="en-US" sz="1200" b="1">
                <a:latin typeface="Arial Narrow" pitchFamily="34" charset="0"/>
              </a:rPr>
              <a:t>	count: integer;</a:t>
            </a:r>
          </a:p>
        </p:txBody>
      </p:sp>
      <p:sp>
        <p:nvSpPr>
          <p:cNvPr id="2509830" name="Line 6"/>
          <p:cNvSpPr>
            <a:spLocks noChangeShapeType="1"/>
          </p:cNvSpPr>
          <p:nvPr/>
        </p:nvSpPr>
        <p:spPr bwMode="auto">
          <a:xfrm flipV="1">
            <a:off x="2078038" y="2106613"/>
            <a:ext cx="3636962" cy="3608387"/>
          </a:xfrm>
          <a:prstGeom prst="line">
            <a:avLst/>
          </a:prstGeom>
          <a:noFill/>
          <a:ln w="19050">
            <a:solidFill>
              <a:srgbClr val="FF0033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09831" name="Line 7"/>
          <p:cNvSpPr>
            <a:spLocks noChangeShapeType="1"/>
          </p:cNvSpPr>
          <p:nvPr/>
        </p:nvSpPr>
        <p:spPr bwMode="auto">
          <a:xfrm flipH="1">
            <a:off x="1911350" y="2836863"/>
            <a:ext cx="3768725" cy="3089275"/>
          </a:xfrm>
          <a:prstGeom prst="line">
            <a:avLst/>
          </a:prstGeom>
          <a:noFill/>
          <a:ln w="19050">
            <a:solidFill>
              <a:srgbClr val="FF0033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09832" name="Text Box 8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pitchFamily="34" charset="0"/>
              </a:rPr>
              <a:t>Barbershop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09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09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9830" grpId="0" animBg="1"/>
      <p:bldP spid="250983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Mutual Exclusion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1643-D552-41B8-9558-BA43EB19E4CE}" type="slidenum">
              <a:rPr lang="en-US"/>
              <a:pPr/>
              <a:t>36</a:t>
            </a:fld>
            <a:endParaRPr lang="en-US"/>
          </a:p>
        </p:txBody>
      </p:sp>
      <p:sp>
        <p:nvSpPr>
          <p:cNvPr id="251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Dining Philosophers Problem</a:t>
            </a:r>
          </a:p>
        </p:txBody>
      </p:sp>
      <p:sp>
        <p:nvSpPr>
          <p:cNvPr id="25108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8150" y="1428750"/>
            <a:ext cx="4627563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5 philosophers who only eat and think.</a:t>
            </a:r>
          </a:p>
          <a:p>
            <a:pPr>
              <a:lnSpc>
                <a:spcPct val="90000"/>
              </a:lnSpc>
            </a:pPr>
            <a:r>
              <a:rPr lang="en-US" sz="2800"/>
              <a:t>Each need to use 2 forks for eating.</a:t>
            </a:r>
          </a:p>
          <a:p>
            <a:pPr>
              <a:lnSpc>
                <a:spcPct val="90000"/>
              </a:lnSpc>
            </a:pPr>
            <a:r>
              <a:rPr lang="en-US" sz="2800"/>
              <a:t>There are only 5 forks.</a:t>
            </a:r>
          </a:p>
          <a:p>
            <a:pPr>
              <a:lnSpc>
                <a:spcPct val="90000"/>
              </a:lnSpc>
            </a:pPr>
            <a:r>
              <a:rPr lang="en-US" sz="2800"/>
              <a:t>Classical synchronization problem.</a:t>
            </a:r>
          </a:p>
          <a:p>
            <a:pPr>
              <a:lnSpc>
                <a:spcPct val="90000"/>
              </a:lnSpc>
            </a:pPr>
            <a:r>
              <a:rPr lang="en-US" sz="2800"/>
              <a:t>Illustrates the difficulty of allocating resources among process without deadlock and starvation.</a:t>
            </a:r>
          </a:p>
        </p:txBody>
      </p:sp>
      <p:pic>
        <p:nvPicPr>
          <p:cNvPr id="2510853" name="Picture 5" descr="Dining Philosoph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613" y="1768475"/>
            <a:ext cx="3733800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10854" name="Text Box 6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pitchFamily="34" charset="0"/>
              </a:rPr>
              <a:t>Dining Philosophers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10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10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10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10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10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0851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Mutual Exclusion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66E1-00BB-4021-B4E0-655EE2F25924}" type="slidenum">
              <a:rPr lang="en-US"/>
              <a:pPr/>
              <a:t>37</a:t>
            </a:fld>
            <a:endParaRPr lang="en-US"/>
          </a:p>
        </p:txBody>
      </p:sp>
      <p:sp>
        <p:nvSpPr>
          <p:cNvPr id="2512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66700"/>
            <a:ext cx="7231062" cy="793750"/>
          </a:xfrm>
        </p:spPr>
        <p:txBody>
          <a:bodyPr/>
          <a:lstStyle/>
          <a:p>
            <a:r>
              <a:rPr lang="en-US"/>
              <a:t>Solution??</a:t>
            </a:r>
          </a:p>
        </p:txBody>
      </p:sp>
      <p:sp>
        <p:nvSpPr>
          <p:cNvPr id="25128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21263" y="1990725"/>
            <a:ext cx="3684587" cy="2867025"/>
          </a:xfrm>
        </p:spPr>
        <p:txBody>
          <a:bodyPr/>
          <a:lstStyle/>
          <a:p>
            <a:r>
              <a:rPr lang="en-US" sz="2400"/>
              <a:t>Each philosopher is a process.</a:t>
            </a:r>
          </a:p>
          <a:p>
            <a:r>
              <a:rPr lang="en-US" sz="2400"/>
              <a:t>One semaphore per fork:</a:t>
            </a:r>
          </a:p>
          <a:p>
            <a:pPr lvl="1"/>
            <a:r>
              <a:rPr lang="en-US" sz="2000"/>
              <a:t>forks: array[0..4] of semaphores</a:t>
            </a:r>
          </a:p>
          <a:p>
            <a:pPr lvl="1"/>
            <a:r>
              <a:rPr lang="en-US" sz="2000"/>
              <a:t>Initialization: forks[i].count:=1 for i:=0..4</a:t>
            </a:r>
          </a:p>
        </p:txBody>
      </p:sp>
      <p:sp>
        <p:nvSpPr>
          <p:cNvPr id="2512900" name="Text Box 4"/>
          <p:cNvSpPr txBox="1">
            <a:spLocks noChangeArrowheads="1"/>
          </p:cNvSpPr>
          <p:nvPr/>
        </p:nvSpPr>
        <p:spPr bwMode="auto">
          <a:xfrm>
            <a:off x="438150" y="1773238"/>
            <a:ext cx="4391025" cy="347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200" b="1">
                <a:latin typeface="Courier New" pitchFamily="49" charset="0"/>
              </a:rPr>
              <a:t>Process Pi:</a:t>
            </a:r>
          </a:p>
          <a:p>
            <a:pPr eaLnBrk="0" hangingPunct="0"/>
            <a:r>
              <a:rPr lang="en-US" sz="2200" b="1">
                <a:latin typeface="Courier New" pitchFamily="49" charset="0"/>
              </a:rPr>
              <a:t>repeat</a:t>
            </a:r>
          </a:p>
          <a:p>
            <a:pPr eaLnBrk="0" hangingPunct="0"/>
            <a:r>
              <a:rPr lang="en-US" sz="2200" b="1">
                <a:latin typeface="Courier New" pitchFamily="49" charset="0"/>
              </a:rPr>
              <a:t>  think;</a:t>
            </a:r>
          </a:p>
          <a:p>
            <a:pPr eaLnBrk="0" hangingPunct="0"/>
            <a:r>
              <a:rPr lang="en-US" sz="2200" b="1">
                <a:latin typeface="Courier New" pitchFamily="49" charset="0"/>
              </a:rPr>
              <a:t>  wait(forks[i]);</a:t>
            </a:r>
          </a:p>
          <a:p>
            <a:pPr eaLnBrk="0" hangingPunct="0"/>
            <a:r>
              <a:rPr lang="en-US" sz="2200" b="1">
                <a:latin typeface="Courier New" pitchFamily="49" charset="0"/>
              </a:rPr>
              <a:t>  wait(forks[(i+1)%5]);</a:t>
            </a:r>
          </a:p>
          <a:p>
            <a:pPr eaLnBrk="0" hangingPunct="0"/>
            <a:r>
              <a:rPr lang="en-US" sz="2200" b="1">
                <a:latin typeface="Courier New" pitchFamily="49" charset="0"/>
              </a:rPr>
              <a:t>  eat;</a:t>
            </a:r>
          </a:p>
          <a:p>
            <a:pPr eaLnBrk="0" hangingPunct="0"/>
            <a:r>
              <a:rPr lang="en-US" sz="2200" b="1">
                <a:latin typeface="Courier New" pitchFamily="49" charset="0"/>
              </a:rPr>
              <a:t>  signal(forks[(i+1)%5]);</a:t>
            </a:r>
          </a:p>
          <a:p>
            <a:pPr eaLnBrk="0" hangingPunct="0"/>
            <a:r>
              <a:rPr lang="en-US" sz="2200" b="1">
                <a:latin typeface="Courier New" pitchFamily="49" charset="0"/>
              </a:rPr>
              <a:t>  signal(forks[i]);  </a:t>
            </a:r>
          </a:p>
          <a:p>
            <a:pPr eaLnBrk="0" hangingPunct="0"/>
            <a:r>
              <a:rPr lang="en-US" sz="2200" b="1">
                <a:latin typeface="Courier New" pitchFamily="49" charset="0"/>
              </a:rPr>
              <a:t>forever</a:t>
            </a:r>
          </a:p>
          <a:p>
            <a:pPr eaLnBrk="0" hangingPunct="0"/>
            <a:endParaRPr lang="en-US">
              <a:latin typeface="Times New Roman" pitchFamily="18" charset="0"/>
            </a:endParaRPr>
          </a:p>
        </p:txBody>
      </p:sp>
      <p:sp>
        <p:nvSpPr>
          <p:cNvPr id="2512901" name="Text Box 5"/>
          <p:cNvSpPr txBox="1">
            <a:spLocks noChangeArrowheads="1"/>
          </p:cNvSpPr>
          <p:nvPr/>
        </p:nvSpPr>
        <p:spPr bwMode="auto">
          <a:xfrm>
            <a:off x="314325" y="5486400"/>
            <a:ext cx="77311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FFCC00"/>
              </a:buClr>
              <a:buFontTx/>
              <a:buChar char="•"/>
            </a:pPr>
            <a:r>
              <a:rPr kumimoji="1" lang="en-US">
                <a:solidFill>
                  <a:srgbClr val="FF0000"/>
                </a:solidFill>
                <a:latin typeface="Arial" pitchFamily="34" charset="0"/>
              </a:rPr>
              <a:t> Deadlock if each philosopher starts by picking left fork!</a:t>
            </a:r>
          </a:p>
          <a:p>
            <a:pPr eaLnBrk="0" hangingPunct="0"/>
            <a:endParaRPr lang="en-US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512903" name="Text Box 7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pitchFamily="34" charset="0"/>
              </a:rPr>
              <a:t>Dining Philosophers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12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2901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Mutual Exclusion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7E25-FC6D-45CC-A9D7-AE4EAC600BC3}" type="slidenum">
              <a:rPr lang="en-US"/>
              <a:pPr/>
              <a:t>38</a:t>
            </a:fld>
            <a:endParaRPr lang="en-US"/>
          </a:p>
        </p:txBody>
      </p:sp>
      <p:sp>
        <p:nvSpPr>
          <p:cNvPr id="251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Solution</a:t>
            </a:r>
          </a:p>
        </p:txBody>
      </p:sp>
      <p:sp>
        <p:nvSpPr>
          <p:cNvPr id="25149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49250" y="1390650"/>
            <a:ext cx="4019550" cy="4460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/>
              <a:t>A solution: admit only 4 philosophers at a time that tries to eat</a:t>
            </a:r>
          </a:p>
          <a:p>
            <a:pPr>
              <a:lnSpc>
                <a:spcPct val="90000"/>
              </a:lnSpc>
            </a:pPr>
            <a:r>
              <a:rPr lang="en-US" sz="2600"/>
              <a:t>Then 1 philosopher can always eat when the other 3 are holding 1 fork</a:t>
            </a:r>
          </a:p>
          <a:p>
            <a:pPr>
              <a:lnSpc>
                <a:spcPct val="90000"/>
              </a:lnSpc>
            </a:pPr>
            <a:r>
              <a:rPr lang="en-US" sz="2600"/>
              <a:t>Introduce semaphore T that limits to 4 the number of philosophers “sitting at the table”</a:t>
            </a:r>
          </a:p>
          <a:p>
            <a:pPr>
              <a:lnSpc>
                <a:spcPct val="90000"/>
              </a:lnSpc>
            </a:pPr>
            <a:r>
              <a:rPr lang="en-US" sz="2600"/>
              <a:t>Initialize: T.count:=4</a:t>
            </a:r>
          </a:p>
        </p:txBody>
      </p:sp>
      <p:sp>
        <p:nvSpPr>
          <p:cNvPr id="2514948" name="Text Box 4"/>
          <p:cNvSpPr txBox="1">
            <a:spLocks noChangeArrowheads="1"/>
          </p:cNvSpPr>
          <p:nvPr/>
        </p:nvSpPr>
        <p:spPr bwMode="auto">
          <a:xfrm>
            <a:off x="4667250" y="1600200"/>
            <a:ext cx="4391025" cy="414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200" b="1">
                <a:latin typeface="Courier New" pitchFamily="49" charset="0"/>
              </a:rPr>
              <a:t>Process Pi:</a:t>
            </a:r>
          </a:p>
          <a:p>
            <a:pPr eaLnBrk="0" hangingPunct="0"/>
            <a:r>
              <a:rPr lang="en-US" sz="2200" b="1">
                <a:latin typeface="Courier New" pitchFamily="49" charset="0"/>
              </a:rPr>
              <a:t>repeat</a:t>
            </a:r>
          </a:p>
          <a:p>
            <a:pPr eaLnBrk="0" hangingPunct="0"/>
            <a:r>
              <a:rPr lang="en-US" sz="2200" b="1">
                <a:latin typeface="Courier New" pitchFamily="49" charset="0"/>
              </a:rPr>
              <a:t>  think;</a:t>
            </a:r>
          </a:p>
          <a:p>
            <a:pPr eaLnBrk="0" hangingPunct="0"/>
            <a:r>
              <a:rPr lang="en-US" sz="2200" b="1">
                <a:latin typeface="Courier New" pitchFamily="49" charset="0"/>
              </a:rPr>
              <a:t>  wait(T);</a:t>
            </a:r>
          </a:p>
          <a:p>
            <a:pPr eaLnBrk="0" hangingPunct="0"/>
            <a:r>
              <a:rPr lang="en-US" sz="2200" b="1">
                <a:latin typeface="Courier New" pitchFamily="49" charset="0"/>
              </a:rPr>
              <a:t>  wait(forks[i]);</a:t>
            </a:r>
          </a:p>
          <a:p>
            <a:pPr eaLnBrk="0" hangingPunct="0"/>
            <a:r>
              <a:rPr lang="en-US" sz="2200" b="1">
                <a:latin typeface="Courier New" pitchFamily="49" charset="0"/>
              </a:rPr>
              <a:t>  wait(forks[(i+1)%5]);</a:t>
            </a:r>
          </a:p>
          <a:p>
            <a:pPr eaLnBrk="0" hangingPunct="0"/>
            <a:r>
              <a:rPr lang="en-US" sz="2200" b="1">
                <a:latin typeface="Courier New" pitchFamily="49" charset="0"/>
              </a:rPr>
              <a:t>  eat;</a:t>
            </a:r>
          </a:p>
          <a:p>
            <a:pPr eaLnBrk="0" hangingPunct="0"/>
            <a:r>
              <a:rPr lang="en-US" sz="2200" b="1">
                <a:latin typeface="Courier New" pitchFamily="49" charset="0"/>
              </a:rPr>
              <a:t>  signal(forks[(i+1)%5]);</a:t>
            </a:r>
          </a:p>
          <a:p>
            <a:pPr eaLnBrk="0" hangingPunct="0"/>
            <a:r>
              <a:rPr lang="en-US" sz="2200" b="1">
                <a:latin typeface="Courier New" pitchFamily="49" charset="0"/>
              </a:rPr>
              <a:t>  signal(forks[i]);</a:t>
            </a:r>
          </a:p>
          <a:p>
            <a:pPr eaLnBrk="0" hangingPunct="0"/>
            <a:r>
              <a:rPr lang="en-US" sz="2200" b="1">
                <a:latin typeface="Courier New" pitchFamily="49" charset="0"/>
              </a:rPr>
              <a:t>  signal(T);  </a:t>
            </a:r>
          </a:p>
          <a:p>
            <a:pPr eaLnBrk="0" hangingPunct="0"/>
            <a:r>
              <a:rPr lang="en-US" sz="2200" b="1">
                <a:latin typeface="Courier New" pitchFamily="49" charset="0"/>
              </a:rPr>
              <a:t>forever</a:t>
            </a:r>
          </a:p>
          <a:p>
            <a:pPr eaLnBrk="0" hangingPunct="0"/>
            <a:endParaRPr lang="en-US">
              <a:latin typeface="Times New Roman" pitchFamily="18" charset="0"/>
            </a:endParaRPr>
          </a:p>
        </p:txBody>
      </p:sp>
      <p:sp>
        <p:nvSpPr>
          <p:cNvPr id="2514950" name="Text Box 6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pitchFamily="34" charset="0"/>
              </a:rPr>
              <a:t>Dining Philosophers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Mutual Exclusion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2BA0-4181-4DC1-B17E-25672BCBEC71}" type="slidenum">
              <a:rPr lang="en-US"/>
              <a:pPr/>
              <a:t>39</a:t>
            </a:fld>
            <a:endParaRPr lang="en-US"/>
          </a:p>
        </p:txBody>
      </p:sp>
      <p:sp>
        <p:nvSpPr>
          <p:cNvPr id="2516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2850" y="277813"/>
            <a:ext cx="7161213" cy="758825"/>
          </a:xfrm>
        </p:spPr>
        <p:txBody>
          <a:bodyPr/>
          <a:lstStyle/>
          <a:p>
            <a:r>
              <a:rPr lang="en-US"/>
              <a:t>Other Solutions…</a:t>
            </a:r>
          </a:p>
        </p:txBody>
      </p:sp>
      <p:sp>
        <p:nvSpPr>
          <p:cNvPr id="2516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675" y="1416050"/>
            <a:ext cx="8475663" cy="50847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Buy more Forks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Equivalent to increasing resources</a:t>
            </a:r>
          </a:p>
          <a:p>
            <a:pPr>
              <a:lnSpc>
                <a:spcPct val="90000"/>
              </a:lnSpc>
            </a:pPr>
            <a:r>
              <a:rPr lang="en-US" sz="2800"/>
              <a:t>Put fork down if 2</a:t>
            </a:r>
            <a:r>
              <a:rPr lang="en-US" sz="2800" baseline="30000"/>
              <a:t>nd</a:t>
            </a:r>
            <a:r>
              <a:rPr lang="en-US" sz="2800"/>
              <a:t> fork busy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“livelock” if philosophers stay synchronized</a:t>
            </a:r>
          </a:p>
          <a:p>
            <a:pPr>
              <a:lnSpc>
                <a:spcPct val="90000"/>
              </a:lnSpc>
            </a:pPr>
            <a:r>
              <a:rPr lang="en-US" sz="2800"/>
              <a:t>Room Attendant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Only let 4 of the philosophers into the room at once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May have 4 philosophers in room, but only 1 can eat</a:t>
            </a:r>
          </a:p>
          <a:p>
            <a:pPr>
              <a:lnSpc>
                <a:spcPct val="90000"/>
              </a:lnSpc>
            </a:pPr>
            <a:r>
              <a:rPr lang="en-US" sz="2800"/>
              <a:t>Left-Handed Philosophers (asymmetric solution)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Grab forks in the other order (right fork, then left fork)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Any mix will avoid deadlock (linear ordering on forks)</a:t>
            </a:r>
          </a:p>
          <a:p>
            <a:pPr>
              <a:lnSpc>
                <a:spcPct val="90000"/>
              </a:lnSpc>
            </a:pPr>
            <a:r>
              <a:rPr lang="en-US" sz="2800"/>
              <a:t>A philosopher may only pick up forks in pairs.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must allocate all resources at once</a:t>
            </a:r>
          </a:p>
        </p:txBody>
      </p:sp>
      <p:sp>
        <p:nvSpPr>
          <p:cNvPr id="2516997" name="Text Box 5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pitchFamily="34" charset="0"/>
              </a:rPr>
              <a:t>Dining Philosophers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6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16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1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1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6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16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6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16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6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16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6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16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6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16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6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16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6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16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6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516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69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5169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6995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C027F-E85C-4EDD-AC75-EE7A637ED418}" type="slidenum">
              <a:rPr lang="en-US"/>
              <a:pPr/>
              <a:t>4</a:t>
            </a:fld>
            <a:endParaRPr lang="en-US"/>
          </a:p>
        </p:txBody>
      </p:sp>
      <p:sp>
        <p:nvSpPr>
          <p:cNvPr id="2522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Change in C</a:t>
            </a:r>
            <a:endParaRPr lang="en-US" dirty="0"/>
          </a:p>
        </p:txBody>
      </p:sp>
      <p:sp>
        <p:nvSpPr>
          <p:cNvPr id="252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dirty="0"/>
              <a:t>The </a:t>
            </a:r>
            <a:r>
              <a:rPr lang="en-US" sz="2200" dirty="0" err="1"/>
              <a:t>setjmp</a:t>
            </a:r>
            <a:r>
              <a:rPr lang="en-US" sz="2200" dirty="0"/>
              <a:t>/</a:t>
            </a:r>
            <a:r>
              <a:rPr lang="en-US" sz="2200" dirty="0" err="1"/>
              <a:t>longjmp</a:t>
            </a:r>
            <a:r>
              <a:rPr lang="en-US" sz="2200" dirty="0"/>
              <a:t> set of macros implemented in the </a:t>
            </a:r>
            <a:r>
              <a:rPr lang="en-US" sz="2200" dirty="0" smtClean="0"/>
              <a:t>C </a:t>
            </a:r>
            <a:r>
              <a:rPr lang="en-US" sz="2200" dirty="0"/>
              <a:t>provide the perfect platform to perform complex flow-control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The </a:t>
            </a:r>
            <a:r>
              <a:rPr lang="en-US" sz="2200" dirty="0" err="1"/>
              <a:t>setjmp</a:t>
            </a:r>
            <a:r>
              <a:rPr lang="en-US" sz="2200" dirty="0"/>
              <a:t> function saves the state of a program.  The state of a program, to be precise, are the values of </a:t>
            </a:r>
            <a:r>
              <a:rPr lang="en-US" sz="2200" dirty="0" err="1"/>
              <a:t>sp</a:t>
            </a:r>
            <a:r>
              <a:rPr lang="en-US" sz="2200" dirty="0"/>
              <a:t> (stack pointer), </a:t>
            </a:r>
            <a:r>
              <a:rPr lang="en-US" sz="2200" dirty="0" err="1"/>
              <a:t>fp</a:t>
            </a:r>
            <a:r>
              <a:rPr lang="en-US" sz="2200" dirty="0"/>
              <a:t> (frame pointer), pc (program counter</a:t>
            </a:r>
            <a:r>
              <a:rPr lang="en-US" sz="2200" dirty="0" smtClean="0"/>
              <a:t>).</a:t>
            </a:r>
          </a:p>
          <a:p>
            <a:r>
              <a:rPr lang="en-US" sz="2200" dirty="0" smtClean="0"/>
              <a:t>A </a:t>
            </a:r>
            <a:r>
              <a:rPr lang="en-US" sz="2200" dirty="0"/>
              <a:t>program state is completely defined by this set of registers and the contents of the memory, which includes </a:t>
            </a:r>
            <a:r>
              <a:rPr lang="en-US" sz="2200" dirty="0" smtClean="0"/>
              <a:t>the </a:t>
            </a:r>
            <a:r>
              <a:rPr lang="en-US" sz="2200" dirty="0"/>
              <a:t>stack</a:t>
            </a:r>
            <a:r>
              <a:rPr lang="en-US" sz="2200" dirty="0" smtClean="0"/>
              <a:t>.</a:t>
            </a:r>
            <a:endParaRPr lang="en-US" sz="2200" dirty="0"/>
          </a:p>
          <a:p>
            <a:r>
              <a:rPr lang="en-US" sz="2200" dirty="0" smtClean="0"/>
              <a:t>Executing a </a:t>
            </a:r>
            <a:r>
              <a:rPr lang="en-US" sz="2200" dirty="0" err="1" smtClean="0"/>
              <a:t>setjmp</a:t>
            </a:r>
            <a:r>
              <a:rPr lang="en-US" sz="2200" dirty="0" smtClean="0"/>
              <a:t> </a:t>
            </a:r>
            <a:r>
              <a:rPr lang="en-US" sz="2200" dirty="0"/>
              <a:t>returns 0 after saving the stack environment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If </a:t>
            </a:r>
            <a:r>
              <a:rPr lang="en-US" sz="2200" dirty="0" err="1"/>
              <a:t>setjmp</a:t>
            </a:r>
            <a:r>
              <a:rPr lang="en-US" sz="2200" dirty="0"/>
              <a:t> returns as a result of a </a:t>
            </a:r>
            <a:r>
              <a:rPr lang="en-US" sz="2200" dirty="0" err="1"/>
              <a:t>longjmp</a:t>
            </a:r>
            <a:r>
              <a:rPr lang="en-US" sz="2200" dirty="0"/>
              <a:t> call, </a:t>
            </a:r>
            <a:r>
              <a:rPr lang="en-US" sz="2200" dirty="0" smtClean="0"/>
              <a:t>the </a:t>
            </a:r>
            <a:r>
              <a:rPr lang="en-US" sz="2200" dirty="0"/>
              <a:t>value </a:t>
            </a:r>
            <a:r>
              <a:rPr lang="en-US" sz="2200" dirty="0" smtClean="0"/>
              <a:t>is the argument of the </a:t>
            </a:r>
            <a:r>
              <a:rPr lang="en-US" sz="2200" dirty="0" err="1" smtClean="0"/>
              <a:t>longjmp</a:t>
            </a:r>
            <a:r>
              <a:rPr lang="en-US" sz="2200" dirty="0"/>
              <a:t> </a:t>
            </a:r>
            <a:r>
              <a:rPr lang="en-US" sz="2200" dirty="0" smtClean="0"/>
              <a:t>(0 is never returned).</a:t>
            </a:r>
          </a:p>
          <a:p>
            <a:r>
              <a:rPr lang="en-US" sz="2200" dirty="0" smtClean="0"/>
              <a:t>A </a:t>
            </a:r>
            <a:r>
              <a:rPr lang="en-US" sz="2200" dirty="0"/>
              <a:t>call to </a:t>
            </a:r>
            <a:r>
              <a:rPr lang="en-US" sz="2200" dirty="0" err="1"/>
              <a:t>longjmp</a:t>
            </a:r>
            <a:r>
              <a:rPr lang="en-US" sz="2200" dirty="0"/>
              <a:t> restores the saved environment and returns control to the point just after the corresponding </a:t>
            </a:r>
            <a:r>
              <a:rPr lang="en-US" sz="2200" dirty="0" err="1"/>
              <a:t>setjmp</a:t>
            </a:r>
            <a:r>
              <a:rPr lang="en-US" sz="2200" dirty="0"/>
              <a:t> call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 dirty="0" smtClean="0">
                <a:latin typeface="Arial" charset="0"/>
              </a:rPr>
              <a:t>C Threads</a:t>
            </a:r>
            <a:endParaRPr lang="en-US" sz="18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9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22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22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22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22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22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22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2115" grpId="0" build="p" bldLvl="3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Mutual Exclusion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25AE9-A4A5-4646-9E28-F5D821C05A38}" type="slidenum">
              <a:rPr lang="en-US"/>
              <a:pPr/>
              <a:t>40</a:t>
            </a:fld>
            <a:endParaRPr lang="en-US"/>
          </a:p>
        </p:txBody>
      </p:sp>
      <p:sp>
        <p:nvSpPr>
          <p:cNvPr id="248320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76338" y="284163"/>
            <a:ext cx="6627812" cy="782637"/>
          </a:xfrm>
          <a:noFill/>
        </p:spPr>
        <p:txBody>
          <a:bodyPr lIns="92075" tIns="46038" rIns="92075" bIns="46038"/>
          <a:lstStyle/>
          <a:p>
            <a:r>
              <a:rPr lang="en-US"/>
              <a:t>Message Passing</a:t>
            </a:r>
          </a:p>
        </p:txBody>
      </p:sp>
      <p:sp>
        <p:nvSpPr>
          <p:cNvPr id="811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7675" y="1409700"/>
            <a:ext cx="8394700" cy="4889500"/>
          </a:xfrm>
          <a:noFill/>
        </p:spPr>
        <p:txBody>
          <a:bodyPr lIns="92075" tIns="46038" rIns="92075" bIns="46038"/>
          <a:lstStyle/>
          <a:p>
            <a:r>
              <a:rPr lang="en-US" sz="2800"/>
              <a:t>A general method used for interprocess communication (IPC)</a:t>
            </a:r>
          </a:p>
          <a:p>
            <a:pPr lvl="1"/>
            <a:r>
              <a:rPr lang="en-US" sz="2400"/>
              <a:t>for processes inside the same computer</a:t>
            </a:r>
          </a:p>
          <a:p>
            <a:pPr lvl="1"/>
            <a:r>
              <a:rPr lang="en-US" sz="2400"/>
              <a:t>for processes in a distributed system</a:t>
            </a:r>
          </a:p>
          <a:p>
            <a:r>
              <a:rPr lang="en-US" sz="2800"/>
              <a:t>Another means to provide process synchronization and mutual exclusion</a:t>
            </a:r>
          </a:p>
          <a:p>
            <a:r>
              <a:rPr lang="en-US" sz="2800"/>
              <a:t>We have at least two primitives:</a:t>
            </a:r>
          </a:p>
          <a:p>
            <a:pPr lvl="1"/>
            <a:r>
              <a:rPr lang="en-US" sz="2400"/>
              <a:t>send(destination, message) or post(destination, message)</a:t>
            </a:r>
          </a:p>
          <a:p>
            <a:pPr lvl="1"/>
            <a:r>
              <a:rPr lang="en-US" sz="2400"/>
              <a:t>receive(source, message)</a:t>
            </a:r>
          </a:p>
          <a:p>
            <a:r>
              <a:rPr lang="en-US" sz="2800"/>
              <a:t>May or may not be blocking</a:t>
            </a:r>
          </a:p>
        </p:txBody>
      </p:sp>
      <p:sp>
        <p:nvSpPr>
          <p:cNvPr id="2483208" name="Text Box 8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pitchFamily="34" charset="0"/>
              </a:rPr>
              <a:t>Message Passing</a:t>
            </a:r>
          </a:p>
        </p:txBody>
      </p:sp>
    </p:spTree>
    <p:extLst>
      <p:ext uri="{BB962C8B-B14F-4D97-AF65-F5344CB8AC3E}">
        <p14:creationId xmlns:p14="http://schemas.microsoft.com/office/powerpoint/2010/main" val="2010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1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1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1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1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1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1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11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1011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Mutual Exclusion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C902-2D4A-4DBD-98C5-F7928C7915AC}" type="slidenum">
              <a:rPr lang="en-US"/>
              <a:pPr/>
              <a:t>41</a:t>
            </a:fld>
            <a:endParaRPr lang="en-US"/>
          </a:p>
        </p:txBody>
      </p:sp>
      <p:sp>
        <p:nvSpPr>
          <p:cNvPr id="248525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98563" y="288925"/>
            <a:ext cx="6999287" cy="790575"/>
          </a:xfrm>
          <a:noFill/>
        </p:spPr>
        <p:txBody>
          <a:bodyPr lIns="92075" tIns="46038" rIns="92075" bIns="46038"/>
          <a:lstStyle/>
          <a:p>
            <a:r>
              <a:rPr lang="en-US"/>
              <a:t>Synchronization</a:t>
            </a:r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6563" y="1411288"/>
            <a:ext cx="8407400" cy="481965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800"/>
              <a:t>For the sender: it is more natural not to be blocked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can send several messages to multiple destinations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sender usually expects acknowledgment of message receipt (in case receiver fails)</a:t>
            </a:r>
          </a:p>
          <a:p>
            <a:pPr lvl="1">
              <a:lnSpc>
                <a:spcPct val="90000"/>
              </a:lnSpc>
            </a:pPr>
            <a:r>
              <a:rPr lang="en-US" sz="2400" i="1"/>
              <a:t>PostMessage</a:t>
            </a:r>
            <a:r>
              <a:rPr lang="en-US" sz="2400"/>
              <a:t>() is asynchronous – returns immediately</a:t>
            </a:r>
          </a:p>
          <a:p>
            <a:pPr lvl="1">
              <a:lnSpc>
                <a:spcPct val="90000"/>
              </a:lnSpc>
            </a:pPr>
            <a:r>
              <a:rPr lang="en-US" sz="2400" i="1"/>
              <a:t>SendMessage</a:t>
            </a:r>
            <a:r>
              <a:rPr lang="en-US" sz="2400"/>
              <a:t>() is synchronous –block until message delivered and processed</a:t>
            </a:r>
          </a:p>
          <a:p>
            <a:pPr>
              <a:lnSpc>
                <a:spcPct val="90000"/>
              </a:lnSpc>
            </a:pPr>
            <a:r>
              <a:rPr lang="en-US" sz="2800"/>
              <a:t>For the receiver: it is more natural to be blocked after issuing </a:t>
            </a:r>
            <a:r>
              <a:rPr lang="en-US" sz="2800" i="1"/>
              <a:t>ReceiveMessage</a:t>
            </a:r>
            <a:r>
              <a:rPr lang="en-US" sz="2800"/>
              <a:t>()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the receiver usually needs the info before proceeding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but could be blocked indefinitely if sender process fails before sending reply</a:t>
            </a:r>
          </a:p>
        </p:txBody>
      </p:sp>
      <p:sp>
        <p:nvSpPr>
          <p:cNvPr id="2485257" name="Text Box 9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pitchFamily="34" charset="0"/>
              </a:rPr>
              <a:t>Message Passing</a:t>
            </a:r>
          </a:p>
        </p:txBody>
      </p:sp>
    </p:spTree>
    <p:extLst>
      <p:ext uri="{BB962C8B-B14F-4D97-AF65-F5344CB8AC3E}">
        <p14:creationId xmlns:p14="http://schemas.microsoft.com/office/powerpoint/2010/main" val="78272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1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1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1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1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1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13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3059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Mutual Exclusion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E676-E383-47AC-B3FF-AFB480B7D25B}" type="slidenum">
              <a:rPr lang="en-US"/>
              <a:pPr/>
              <a:t>42</a:t>
            </a:fld>
            <a:endParaRPr lang="en-US"/>
          </a:p>
        </p:txBody>
      </p:sp>
      <p:sp>
        <p:nvSpPr>
          <p:cNvPr id="248730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25550" y="228600"/>
            <a:ext cx="6200775" cy="835025"/>
          </a:xfrm>
          <a:noFill/>
        </p:spPr>
        <p:txBody>
          <a:bodyPr lIns="92075" tIns="46038" rIns="92075" bIns="46038"/>
          <a:lstStyle/>
          <a:p>
            <a:r>
              <a:rPr lang="en-US"/>
              <a:t>Addressing</a:t>
            </a:r>
          </a:p>
        </p:txBody>
      </p:sp>
      <p:sp>
        <p:nvSpPr>
          <p:cNvPr id="815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22275" y="1417638"/>
            <a:ext cx="7772400" cy="5029200"/>
          </a:xfrm>
          <a:noFill/>
        </p:spPr>
        <p:txBody>
          <a:bodyPr lIns="92075" tIns="46038" rIns="92075" bIns="46038"/>
          <a:lstStyle/>
          <a:p>
            <a:r>
              <a:rPr lang="en-US"/>
              <a:t>Direct addressing: </a:t>
            </a:r>
          </a:p>
          <a:p>
            <a:pPr lvl="1"/>
            <a:r>
              <a:rPr lang="en-US"/>
              <a:t>when a specific process identifier is used for source/destination </a:t>
            </a:r>
          </a:p>
          <a:p>
            <a:pPr lvl="1"/>
            <a:r>
              <a:rPr lang="en-US"/>
              <a:t>but it might be impossible to specify the source ahead of time (ex: a print server)</a:t>
            </a:r>
          </a:p>
          <a:p>
            <a:r>
              <a:rPr lang="en-US"/>
              <a:t>Indirect addressing (more convenient): </a:t>
            </a:r>
          </a:p>
          <a:p>
            <a:pPr lvl="1"/>
            <a:r>
              <a:rPr lang="en-US"/>
              <a:t>messages are sent to a shared </a:t>
            </a:r>
            <a:r>
              <a:rPr lang="en-US">
                <a:solidFill>
                  <a:srgbClr val="FF0000"/>
                </a:solidFill>
              </a:rPr>
              <a:t>mailbox</a:t>
            </a:r>
            <a:r>
              <a:rPr lang="en-US"/>
              <a:t> which consists of a queue of messages</a:t>
            </a:r>
          </a:p>
          <a:p>
            <a:pPr lvl="1"/>
            <a:r>
              <a:rPr lang="en-US"/>
              <a:t>senders place messages in the mailbox, receivers pick them up</a:t>
            </a:r>
          </a:p>
        </p:txBody>
      </p:sp>
      <p:sp>
        <p:nvSpPr>
          <p:cNvPr id="2487304" name="Text Box 8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pitchFamily="34" charset="0"/>
              </a:rPr>
              <a:t>Message Passing</a:t>
            </a:r>
          </a:p>
        </p:txBody>
      </p:sp>
    </p:spTree>
    <p:extLst>
      <p:ext uri="{BB962C8B-B14F-4D97-AF65-F5344CB8AC3E}">
        <p14:creationId xmlns:p14="http://schemas.microsoft.com/office/powerpoint/2010/main" val="360621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1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1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1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1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1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5107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Mutual Exclusion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2C3A8-4011-4845-ABE5-27F6578C7A09}" type="slidenum">
              <a:rPr lang="en-US"/>
              <a:pPr/>
              <a:t>43</a:t>
            </a:fld>
            <a:endParaRPr lang="en-US"/>
          </a:p>
        </p:txBody>
      </p:sp>
      <p:sp>
        <p:nvSpPr>
          <p:cNvPr id="248934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381000"/>
            <a:ext cx="6400800" cy="685800"/>
          </a:xfrm>
          <a:noFill/>
        </p:spPr>
        <p:txBody>
          <a:bodyPr lIns="92075" tIns="46038" rIns="92075" bIns="46038" anchor="ctr"/>
          <a:lstStyle/>
          <a:p>
            <a:r>
              <a:rPr lang="en-US"/>
              <a:t>Mailboxes and Ports</a:t>
            </a:r>
          </a:p>
        </p:txBody>
      </p:sp>
      <p:sp>
        <p:nvSpPr>
          <p:cNvPr id="81715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38150" y="1438275"/>
            <a:ext cx="4589463" cy="49530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400"/>
              <a:t>A mailbox can be private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one sender/receiver pair</a:t>
            </a:r>
          </a:p>
          <a:p>
            <a:pPr>
              <a:lnSpc>
                <a:spcPct val="90000"/>
              </a:lnSpc>
            </a:pPr>
            <a:r>
              <a:rPr lang="en-US" sz="2400"/>
              <a:t>A mailbox can be shared among several senders and receivers</a:t>
            </a:r>
          </a:p>
          <a:p>
            <a:pPr lvl="1">
              <a:lnSpc>
                <a:spcPct val="90000"/>
              </a:lnSpc>
            </a:pPr>
            <a:r>
              <a:rPr lang="en-US" sz="2100"/>
              <a:t>OS may then allow the use of message types (for selection)</a:t>
            </a: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FF0000"/>
                </a:solidFill>
              </a:rPr>
              <a:t>Port:</a:t>
            </a:r>
            <a:r>
              <a:rPr lang="en-US" sz="2400"/>
              <a:t> a mailbox associated with one receiver and multiple senders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sz="2100"/>
              <a:t>used for client/server application: the receiver is the server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/>
              <a:t>  </a:t>
            </a:r>
          </a:p>
        </p:txBody>
      </p:sp>
      <p:graphicFrame>
        <p:nvGraphicFramePr>
          <p:cNvPr id="2489351" name="Object 4"/>
          <p:cNvGraphicFramePr>
            <a:graphicFrameLocks/>
          </p:cNvGraphicFramePr>
          <p:nvPr/>
        </p:nvGraphicFramePr>
        <p:xfrm>
          <a:off x="4984750" y="1171575"/>
          <a:ext cx="3963988" cy="506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587" name="Artwork" r:id="rId4" imgW="3963960" imgH="5616360" progId="Adobe.Illustrator.7">
                  <p:embed/>
                </p:oleObj>
              </mc:Choice>
              <mc:Fallback>
                <p:oleObj name="Artwork" r:id="rId4" imgW="3963960" imgH="5616360" progId="Adobe.Illustrator.7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0" y="1171575"/>
                        <a:ext cx="3963988" cy="5068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9353" name="Text Box 9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pitchFamily="34" charset="0"/>
              </a:rPr>
              <a:t>Message Passing</a:t>
            </a:r>
          </a:p>
        </p:txBody>
      </p:sp>
    </p:spTree>
    <p:extLst>
      <p:ext uri="{BB962C8B-B14F-4D97-AF65-F5344CB8AC3E}">
        <p14:creationId xmlns:p14="http://schemas.microsoft.com/office/powerpoint/2010/main" val="410844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1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1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1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1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17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17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7155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Mutual Exclusion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DDFE-91A4-4DFA-A4FD-C8C498A3E0F9}" type="slidenum">
              <a:rPr lang="en-US"/>
              <a:pPr/>
              <a:t>44</a:t>
            </a:fld>
            <a:endParaRPr lang="en-US"/>
          </a:p>
        </p:txBody>
      </p:sp>
      <p:sp>
        <p:nvSpPr>
          <p:cNvPr id="24913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87450" y="230188"/>
            <a:ext cx="7756525" cy="835025"/>
          </a:xfrm>
          <a:noFill/>
        </p:spPr>
        <p:txBody>
          <a:bodyPr lIns="92075" tIns="46038" rIns="92075" bIns="46038"/>
          <a:lstStyle/>
          <a:p>
            <a:r>
              <a:rPr lang="en-US"/>
              <a:t>Port/Mailbox Ownership</a:t>
            </a:r>
          </a:p>
        </p:txBody>
      </p:sp>
      <p:sp>
        <p:nvSpPr>
          <p:cNvPr id="8192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9738" y="1422400"/>
            <a:ext cx="8356600" cy="4914900"/>
          </a:xfrm>
          <a:noFill/>
        </p:spPr>
        <p:txBody>
          <a:bodyPr lIns="92075" tIns="46038" rIns="92075" bIns="46038"/>
          <a:lstStyle/>
          <a:p>
            <a:r>
              <a:rPr lang="en-US"/>
              <a:t>A port is usually owned and created by the receiving process</a:t>
            </a:r>
          </a:p>
          <a:p>
            <a:r>
              <a:rPr lang="en-US"/>
              <a:t>The port is destroyed when the receiver terminates</a:t>
            </a:r>
          </a:p>
          <a:p>
            <a:r>
              <a:rPr lang="en-US"/>
              <a:t>The OS creates a mailbox on behalf of a process (which becomes the owner)</a:t>
            </a:r>
          </a:p>
          <a:p>
            <a:r>
              <a:rPr lang="en-US"/>
              <a:t>The mailbox is destroyed at the owner’s request or when the owner terminates</a:t>
            </a:r>
          </a:p>
          <a:p>
            <a:endParaRPr lang="en-US"/>
          </a:p>
        </p:txBody>
      </p:sp>
      <p:sp>
        <p:nvSpPr>
          <p:cNvPr id="2491400" name="Text Box 8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pitchFamily="34" charset="0"/>
              </a:rPr>
              <a:t>Message Passing</a:t>
            </a:r>
          </a:p>
        </p:txBody>
      </p:sp>
    </p:spTree>
    <p:extLst>
      <p:ext uri="{BB962C8B-B14F-4D97-AF65-F5344CB8AC3E}">
        <p14:creationId xmlns:p14="http://schemas.microsoft.com/office/powerpoint/2010/main" val="230278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03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Mutual Exclusion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8CFE1-22D0-4352-815A-F9EDCB90CD90}" type="slidenum">
              <a:rPr lang="en-US"/>
              <a:pPr/>
              <a:t>45</a:t>
            </a:fld>
            <a:endParaRPr lang="en-US"/>
          </a:p>
        </p:txBody>
      </p:sp>
      <p:sp>
        <p:nvSpPr>
          <p:cNvPr id="249754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08100" y="358775"/>
            <a:ext cx="2070100" cy="690563"/>
          </a:xfrm>
          <a:noFill/>
        </p:spPr>
        <p:txBody>
          <a:bodyPr lIns="92075" tIns="46038" rIns="92075" bIns="46038" anchor="ctr"/>
          <a:lstStyle/>
          <a:p>
            <a:r>
              <a:rPr lang="en-US"/>
              <a:t>Monitor</a:t>
            </a:r>
          </a:p>
        </p:txBody>
      </p:sp>
      <p:sp>
        <p:nvSpPr>
          <p:cNvPr id="82841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44500" y="1400175"/>
            <a:ext cx="4262438" cy="5132388"/>
          </a:xfrm>
          <a:noFill/>
        </p:spPr>
        <p:txBody>
          <a:bodyPr lIns="92075" tIns="46038" rIns="92075" bIns="46038"/>
          <a:lstStyle/>
          <a:p>
            <a:r>
              <a:rPr lang="en-US" sz="2400"/>
              <a:t>A software module containing:</a:t>
            </a:r>
          </a:p>
          <a:p>
            <a:pPr lvl="1"/>
            <a:r>
              <a:rPr lang="en-US" sz="2000"/>
              <a:t>one or more procedures</a:t>
            </a:r>
          </a:p>
          <a:p>
            <a:pPr lvl="1">
              <a:spcBef>
                <a:spcPct val="0"/>
              </a:spcBef>
            </a:pPr>
            <a:r>
              <a:rPr lang="en-US" sz="2000"/>
              <a:t>an initialization sequence</a:t>
            </a:r>
          </a:p>
          <a:p>
            <a:pPr lvl="1">
              <a:spcBef>
                <a:spcPct val="0"/>
              </a:spcBef>
            </a:pPr>
            <a:r>
              <a:rPr lang="en-US" sz="2000"/>
              <a:t>local data variables </a:t>
            </a:r>
          </a:p>
          <a:p>
            <a:r>
              <a:rPr lang="en-US" sz="2400"/>
              <a:t>Characteristics:</a:t>
            </a:r>
          </a:p>
          <a:p>
            <a:pPr lvl="1"/>
            <a:r>
              <a:rPr lang="en-US" sz="2000"/>
              <a:t>local variables accessible only by monitor’s procedures</a:t>
            </a:r>
          </a:p>
          <a:p>
            <a:pPr lvl="1">
              <a:spcBef>
                <a:spcPct val="0"/>
              </a:spcBef>
            </a:pPr>
            <a:r>
              <a:rPr lang="en-US" sz="2000"/>
              <a:t>a process enters the monitor by invoking one of its procedures</a:t>
            </a:r>
          </a:p>
          <a:p>
            <a:pPr lvl="1">
              <a:spcBef>
                <a:spcPct val="0"/>
              </a:spcBef>
            </a:pPr>
            <a:r>
              <a:rPr lang="en-US" sz="2000"/>
              <a:t>only one process can be in the monitor at any one time</a:t>
            </a:r>
          </a:p>
        </p:txBody>
      </p:sp>
      <p:graphicFrame>
        <p:nvGraphicFramePr>
          <p:cNvPr id="2497543" name="Object 4"/>
          <p:cNvGraphicFramePr>
            <a:graphicFrameLocks/>
          </p:cNvGraphicFramePr>
          <p:nvPr/>
        </p:nvGraphicFramePr>
        <p:xfrm>
          <a:off x="4800600" y="95250"/>
          <a:ext cx="4167188" cy="664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565" name="Artwork" r:id="rId4" imgW="4167000" imgH="6642000" progId="Adobe.Illustrator.7">
                  <p:embed/>
                </p:oleObj>
              </mc:Choice>
              <mc:Fallback>
                <p:oleObj name="Artwork" r:id="rId4" imgW="4167000" imgH="6642000" progId="Adobe.Illustrator.7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95250"/>
                        <a:ext cx="4167188" cy="664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7545" name="Text Box 9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pitchFamily="34" charset="0"/>
              </a:rPr>
              <a:t>Monitor</a:t>
            </a:r>
          </a:p>
        </p:txBody>
      </p:sp>
    </p:spTree>
    <p:extLst>
      <p:ext uri="{BB962C8B-B14F-4D97-AF65-F5344CB8AC3E}">
        <p14:creationId xmlns:p14="http://schemas.microsoft.com/office/powerpoint/2010/main" val="2248600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2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2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2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2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2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28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8419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Mutual Exclusion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425C-043F-43BE-91B6-06B18E900D28}" type="slidenum">
              <a:rPr lang="en-US"/>
              <a:pPr/>
              <a:t>46</a:t>
            </a:fld>
            <a:endParaRPr lang="en-US"/>
          </a:p>
        </p:txBody>
      </p:sp>
      <p:sp>
        <p:nvSpPr>
          <p:cNvPr id="2501637" name="Rectangle 3074"/>
          <p:cNvSpPr>
            <a:spLocks noChangeArrowheads="1"/>
          </p:cNvSpPr>
          <p:nvPr/>
        </p:nvSpPr>
        <p:spPr bwMode="auto">
          <a:xfrm>
            <a:off x="931863" y="1436688"/>
            <a:ext cx="7086600" cy="503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800" b="1">
                <a:latin typeface="Courier New" pitchFamily="49" charset="0"/>
              </a:rPr>
              <a:t>Monitor boundedbuffer: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  buffer: </a:t>
            </a:r>
            <a:r>
              <a:rPr lang="en-US" sz="1800" b="1">
                <a:solidFill>
                  <a:srgbClr val="FF0033"/>
                </a:solidFill>
                <a:latin typeface="Courier New" pitchFamily="49" charset="0"/>
              </a:rPr>
              <a:t>array[0..k-1] of items</a:t>
            </a:r>
            <a:r>
              <a:rPr lang="en-US" sz="1800" b="1">
                <a:latin typeface="Courier New" pitchFamily="49" charset="0"/>
              </a:rPr>
              <a:t>;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  nextin:=0, nextout:=0, count:=0: </a:t>
            </a:r>
            <a:r>
              <a:rPr lang="en-US" sz="1800" b="1">
                <a:solidFill>
                  <a:srgbClr val="FF0033"/>
                </a:solidFill>
                <a:latin typeface="Courier New" pitchFamily="49" charset="0"/>
              </a:rPr>
              <a:t>integer</a:t>
            </a:r>
            <a:r>
              <a:rPr lang="en-US" sz="1800" b="1">
                <a:latin typeface="Courier New" pitchFamily="49" charset="0"/>
              </a:rPr>
              <a:t>;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  notfull, notempty: </a:t>
            </a:r>
            <a:r>
              <a:rPr lang="en-US" sz="1800" b="1">
                <a:solidFill>
                  <a:srgbClr val="FF0033"/>
                </a:solidFill>
                <a:latin typeface="Courier New" pitchFamily="49" charset="0"/>
              </a:rPr>
              <a:t>condition</a:t>
            </a:r>
            <a:r>
              <a:rPr lang="en-US" sz="1800" b="1">
                <a:latin typeface="Courier New" pitchFamily="49" charset="0"/>
              </a:rPr>
              <a:t>;</a:t>
            </a:r>
          </a:p>
          <a:p>
            <a:pPr eaLnBrk="0" hangingPunct="0"/>
            <a:endParaRPr lang="en-US" sz="1800" b="1">
              <a:latin typeface="Courier New" pitchFamily="49" charset="0"/>
            </a:endParaRPr>
          </a:p>
          <a:p>
            <a:pPr eaLnBrk="0" hangingPunct="0"/>
            <a:r>
              <a:rPr lang="en-US" sz="1800" b="1">
                <a:latin typeface="Courier New" pitchFamily="49" charset="0"/>
              </a:rPr>
              <a:t>  Produce(v):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    if (count = k) </a:t>
            </a:r>
            <a:r>
              <a:rPr lang="en-US" sz="1800" b="1">
                <a:solidFill>
                  <a:srgbClr val="FF0033"/>
                </a:solidFill>
                <a:latin typeface="Courier New" pitchFamily="49" charset="0"/>
              </a:rPr>
              <a:t>cwait(notfull)</a:t>
            </a:r>
            <a:r>
              <a:rPr lang="en-US" sz="1800" b="1">
                <a:latin typeface="Courier New" pitchFamily="49" charset="0"/>
              </a:rPr>
              <a:t>;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    buffer[nextin] := v;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    nextin := nextin+1 mod k;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    count++;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FF0033"/>
                </a:solidFill>
                <a:latin typeface="Courier New" pitchFamily="49" charset="0"/>
              </a:rPr>
              <a:t>csignal(notempty)</a:t>
            </a:r>
            <a:r>
              <a:rPr lang="en-US" sz="1800" b="1">
                <a:latin typeface="Courier New" pitchFamily="49" charset="0"/>
              </a:rPr>
              <a:t>;</a:t>
            </a:r>
          </a:p>
          <a:p>
            <a:pPr eaLnBrk="0" hangingPunct="0"/>
            <a:endParaRPr lang="en-US" sz="1800" b="1">
              <a:latin typeface="Courier New" pitchFamily="49" charset="0"/>
            </a:endParaRPr>
          </a:p>
          <a:p>
            <a:pPr eaLnBrk="0" hangingPunct="0"/>
            <a:r>
              <a:rPr lang="en-US" sz="1800" b="1">
                <a:latin typeface="Courier New" pitchFamily="49" charset="0"/>
              </a:rPr>
              <a:t>  Consume(v):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    if (count = 0) </a:t>
            </a:r>
            <a:r>
              <a:rPr lang="en-US" sz="1800" b="1">
                <a:solidFill>
                  <a:srgbClr val="FF0033"/>
                </a:solidFill>
                <a:latin typeface="Courier New" pitchFamily="49" charset="0"/>
              </a:rPr>
              <a:t>cwait(notempty)</a:t>
            </a:r>
            <a:r>
              <a:rPr lang="en-US" sz="1800" b="1">
                <a:latin typeface="Courier New" pitchFamily="49" charset="0"/>
              </a:rPr>
              <a:t>;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    v := buffer[nextout];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    nextout := nextout+1 mod k;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    count--;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FF0033"/>
                </a:solidFill>
                <a:latin typeface="Courier New" pitchFamily="49" charset="0"/>
              </a:rPr>
              <a:t>csignal(notfull)</a:t>
            </a:r>
            <a:r>
              <a:rPr lang="en-US" sz="1800" b="1">
                <a:latin typeface="Courier New" pitchFamily="49" charset="0"/>
              </a:rPr>
              <a:t>;  </a:t>
            </a:r>
          </a:p>
        </p:txBody>
      </p:sp>
      <p:sp>
        <p:nvSpPr>
          <p:cNvPr id="2501638" name="Rectangle 3075"/>
          <p:cNvSpPr>
            <a:spLocks noGrp="1" noChangeArrowheads="1"/>
          </p:cNvSpPr>
          <p:nvPr>
            <p:ph type="title" idx="4294967295"/>
          </p:nvPr>
        </p:nvSpPr>
        <p:spPr>
          <a:xfrm>
            <a:off x="1265238" y="328613"/>
            <a:ext cx="7264400" cy="714375"/>
          </a:xfrm>
          <a:noFill/>
        </p:spPr>
        <p:txBody>
          <a:bodyPr lIns="92075" tIns="46038" rIns="92075" bIns="46038" anchor="ctr"/>
          <a:lstStyle/>
          <a:p>
            <a:r>
              <a:rPr lang="en-US"/>
              <a:t>Monitor for the P/C problem</a:t>
            </a:r>
          </a:p>
        </p:txBody>
      </p:sp>
      <p:sp>
        <p:nvSpPr>
          <p:cNvPr id="2501640" name="Text Box 8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pitchFamily="34" charset="0"/>
              </a:rPr>
              <a:t>Monitor</a:t>
            </a:r>
          </a:p>
        </p:txBody>
      </p:sp>
    </p:spTree>
    <p:extLst>
      <p:ext uri="{BB962C8B-B14F-4D97-AF65-F5344CB8AC3E}">
        <p14:creationId xmlns:p14="http://schemas.microsoft.com/office/powerpoint/2010/main" val="401809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Mutual Exclusion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F08B-8B70-48FC-86C9-2B2647CEF26E}" type="slidenum">
              <a:rPr lang="en-US"/>
              <a:pPr/>
              <a:t>47</a:t>
            </a:fld>
            <a:endParaRPr lang="en-US"/>
          </a:p>
        </p:txBody>
      </p:sp>
      <p:sp>
        <p:nvSpPr>
          <p:cNvPr id="2528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46188" y="250825"/>
            <a:ext cx="6745287" cy="835025"/>
          </a:xfrm>
          <a:noFill/>
          <a:ln/>
        </p:spPr>
        <p:txBody>
          <a:bodyPr lIns="92075" tIns="46038" rIns="92075" bIns="46038" anchor="ctr"/>
          <a:lstStyle/>
          <a:p>
            <a:r>
              <a:rPr lang="en-US"/>
              <a:t>Conclusion</a:t>
            </a:r>
          </a:p>
        </p:txBody>
      </p:sp>
      <p:sp>
        <p:nvSpPr>
          <p:cNvPr id="2528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9425" y="1425575"/>
            <a:ext cx="8164513" cy="4908550"/>
          </a:xfrm>
          <a:noFill/>
          <a:ln/>
        </p:spPr>
        <p:txBody>
          <a:bodyPr lIns="92075" tIns="46038" rIns="92075" bIns="46038"/>
          <a:lstStyle/>
          <a:p>
            <a:r>
              <a:rPr lang="en-US" sz="2800"/>
              <a:t>Semaphores are a powerful tool for enforcing mutual exclusion and to coordinate processes</a:t>
            </a:r>
          </a:p>
          <a:p>
            <a:r>
              <a:rPr lang="en-US" sz="2800"/>
              <a:t>But wait(S) and signal(S) are scattered among several processes. </a:t>
            </a:r>
          </a:p>
          <a:p>
            <a:pPr lvl="1"/>
            <a:r>
              <a:rPr lang="en-US" sz="2400"/>
              <a:t>difficult to understand their effects</a:t>
            </a:r>
          </a:p>
          <a:p>
            <a:r>
              <a:rPr lang="en-US" sz="2800"/>
              <a:t>Usage must be correct in all the processes</a:t>
            </a:r>
          </a:p>
          <a:p>
            <a:pPr lvl="1"/>
            <a:r>
              <a:rPr lang="en-US" sz="2400"/>
              <a:t>One bad (or malicious) process can fail the entire collection of processes</a:t>
            </a:r>
          </a:p>
        </p:txBody>
      </p:sp>
      <p:sp>
        <p:nvSpPr>
          <p:cNvPr id="2528261" name="Text Box 5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pitchFamily="34" charset="0"/>
              </a:rPr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Mutual Exclusion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EBE8-8F72-44A8-B157-4F9BF40DD789}" type="slidenum">
              <a:rPr lang="en-US"/>
              <a:pPr/>
              <a:t>48</a:t>
            </a:fld>
            <a:endParaRPr lang="en-US"/>
          </a:p>
        </p:txBody>
      </p:sp>
      <p:pic>
        <p:nvPicPr>
          <p:cNvPr id="2693122" name="Picture 2" descr="monkey programm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75"/>
            <a:ext cx="9144000" cy="601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2 - Tasking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810A-EAB3-41F1-AD07-765E69C5EFBF}" type="slidenum">
              <a:rPr lang="en-US"/>
              <a:pPr/>
              <a:t>5</a:t>
            </a:fld>
            <a:endParaRPr lang="en-US"/>
          </a:p>
        </p:txBody>
      </p:sp>
      <p:sp>
        <p:nvSpPr>
          <p:cNvPr id="266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setjmp / longjmp</a:t>
            </a:r>
          </a:p>
        </p:txBody>
      </p:sp>
      <p:sp>
        <p:nvSpPr>
          <p:cNvPr id="266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#include &lt;setjmp.h&gt;</a:t>
            </a:r>
          </a:p>
          <a:p>
            <a:pPr>
              <a:lnSpc>
                <a:spcPct val="90000"/>
              </a:lnSpc>
            </a:pPr>
            <a:r>
              <a:rPr lang="en-US" sz="2800"/>
              <a:t>jmp_buf struct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stack pointer (sp), frame pointer (fp), and program counter (pc). </a:t>
            </a:r>
          </a:p>
          <a:p>
            <a:pPr>
              <a:lnSpc>
                <a:spcPct val="90000"/>
              </a:lnSpc>
            </a:pPr>
            <a:r>
              <a:rPr lang="en-US" sz="2800"/>
              <a:t>setjmp(jmp_buf env);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saves the program state (sp, fp, pc) in </a:t>
            </a:r>
            <a:r>
              <a:rPr lang="en-US" sz="2400" b="1" i="1"/>
              <a:t>env</a:t>
            </a:r>
            <a:r>
              <a:rPr lang="en-US" sz="2400"/>
              <a:t> so that longjmp() can restore them later.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returns 0 value.</a:t>
            </a:r>
          </a:p>
          <a:p>
            <a:pPr>
              <a:lnSpc>
                <a:spcPct val="90000"/>
              </a:lnSpc>
            </a:pPr>
            <a:r>
              <a:rPr lang="en-US" sz="2800"/>
              <a:t>longjmp(jmp_buf env, int val);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resets the registers to the values saved in </a:t>
            </a:r>
            <a:r>
              <a:rPr lang="en-US" sz="2400" b="1" i="1"/>
              <a:t>env</a:t>
            </a:r>
            <a:r>
              <a:rPr lang="en-US" sz="2400"/>
              <a:t>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longjmp() returns as if you have just called the setjmp() call that saved env with non-zero value.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467830" y="101600"/>
            <a:ext cx="35417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 dirty="0" err="1" smtClean="0">
                <a:latin typeface="+mn-lt"/>
              </a:rPr>
              <a:t>setjmp</a:t>
            </a:r>
            <a:r>
              <a:rPr lang="en-US" sz="1800" b="1" dirty="0" smtClean="0">
                <a:latin typeface="+mn-lt"/>
              </a:rPr>
              <a:t>/</a:t>
            </a:r>
            <a:r>
              <a:rPr lang="en-US" sz="1800" b="1" dirty="0" err="1" smtClean="0">
                <a:latin typeface="+mn-lt"/>
              </a:rPr>
              <a:t>longjmp</a:t>
            </a:r>
            <a:endParaRPr lang="en-US" sz="1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8842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2 - Tasking</a:t>
            </a:r>
            <a:endParaRPr lang="en-US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C4D3B-9AA3-4159-ACB2-BB660155839A}" type="slidenum">
              <a:rPr lang="en-US"/>
              <a:pPr/>
              <a:t>6</a:t>
            </a:fld>
            <a:endParaRPr lang="en-US"/>
          </a:p>
        </p:txBody>
      </p:sp>
      <p:sp>
        <p:nvSpPr>
          <p:cNvPr id="266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Multi-threading </a:t>
            </a:r>
            <a:r>
              <a:rPr lang="en-US" dirty="0"/>
              <a:t>in C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5467830" y="101600"/>
            <a:ext cx="35417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 dirty="0" err="1" smtClean="0">
                <a:latin typeface="+mn-lt"/>
              </a:rPr>
              <a:t>setjmp</a:t>
            </a:r>
            <a:r>
              <a:rPr lang="en-US" sz="1800" b="1" dirty="0" smtClean="0">
                <a:latin typeface="+mn-lt"/>
              </a:rPr>
              <a:t>/</a:t>
            </a:r>
            <a:r>
              <a:rPr lang="en-US" sz="1800" b="1" dirty="0" err="1" smtClean="0">
                <a:latin typeface="+mn-lt"/>
              </a:rPr>
              <a:t>longjmp</a:t>
            </a:r>
            <a:endParaRPr lang="en-US" sz="1800" b="1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13459" y="1237501"/>
            <a:ext cx="433569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new threads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4;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 (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setjmp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k_context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== 0)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temp = (int*)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tcb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stackEnd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SET_STACK(temp);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setjmp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tcb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].context) == 0)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longjmp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k_context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myThread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schedule threads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(1)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scheduler();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setjmp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k_context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== 0)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longjmp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tcb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].context, 3);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3434" y="1560602"/>
            <a:ext cx="432452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jmp_buf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k_context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my thread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myThread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while (1)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setjmp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].context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longjmp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(k_context,2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 execute function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550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2 - Tasking</a:t>
            </a:r>
            <a:endParaRPr lang="en-US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C4D3B-9AA3-4159-ACB2-BB660155839A}" type="slidenum">
              <a:rPr lang="en-US"/>
              <a:pPr/>
              <a:t>7</a:t>
            </a:fld>
            <a:endParaRPr lang="en-US"/>
          </a:p>
        </p:txBody>
      </p:sp>
      <p:sp>
        <p:nvSpPr>
          <p:cNvPr id="266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Multi-tasking in C</a:t>
            </a:r>
          </a:p>
        </p:txBody>
      </p:sp>
      <p:pic>
        <p:nvPicPr>
          <p:cNvPr id="2665475" name="Picture 3" descr="Project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288" y="1108075"/>
            <a:ext cx="6567487" cy="519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5476" name="Line 4"/>
          <p:cNvSpPr>
            <a:spLocks noChangeShapeType="1"/>
          </p:cNvSpPr>
          <p:nvPr/>
        </p:nvSpPr>
        <p:spPr bwMode="auto">
          <a:xfrm>
            <a:off x="2720975" y="2039938"/>
            <a:ext cx="1527175" cy="279400"/>
          </a:xfrm>
          <a:prstGeom prst="line">
            <a:avLst/>
          </a:prstGeom>
          <a:noFill/>
          <a:ln w="38100">
            <a:solidFill>
              <a:srgbClr val="FF0033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5477" name="Line 5"/>
          <p:cNvSpPr>
            <a:spLocks noChangeShapeType="1"/>
          </p:cNvSpPr>
          <p:nvPr/>
        </p:nvSpPr>
        <p:spPr bwMode="auto">
          <a:xfrm flipH="1">
            <a:off x="5738813" y="2516188"/>
            <a:ext cx="1562100" cy="492125"/>
          </a:xfrm>
          <a:prstGeom prst="line">
            <a:avLst/>
          </a:prstGeom>
          <a:noFill/>
          <a:ln w="38100">
            <a:solidFill>
              <a:srgbClr val="FF0033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5478" name="Line 6"/>
          <p:cNvSpPr>
            <a:spLocks noChangeShapeType="1"/>
          </p:cNvSpPr>
          <p:nvPr/>
        </p:nvSpPr>
        <p:spPr bwMode="auto">
          <a:xfrm flipH="1">
            <a:off x="1600200" y="3717925"/>
            <a:ext cx="3333750" cy="1038225"/>
          </a:xfrm>
          <a:prstGeom prst="line">
            <a:avLst/>
          </a:prstGeom>
          <a:noFill/>
          <a:ln w="38100">
            <a:solidFill>
              <a:srgbClr val="FF0033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5479" name="Line 7"/>
          <p:cNvSpPr>
            <a:spLocks noChangeShapeType="1"/>
          </p:cNvSpPr>
          <p:nvPr/>
        </p:nvSpPr>
        <p:spPr bwMode="auto">
          <a:xfrm flipV="1">
            <a:off x="4227513" y="3927475"/>
            <a:ext cx="625475" cy="1771650"/>
          </a:xfrm>
          <a:prstGeom prst="line">
            <a:avLst/>
          </a:prstGeom>
          <a:noFill/>
          <a:ln w="38100">
            <a:solidFill>
              <a:srgbClr val="FF0033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5480" name="Line 8"/>
          <p:cNvSpPr>
            <a:spLocks noChangeShapeType="1"/>
          </p:cNvSpPr>
          <p:nvPr/>
        </p:nvSpPr>
        <p:spPr bwMode="auto">
          <a:xfrm flipH="1">
            <a:off x="1738313" y="3754438"/>
            <a:ext cx="3198812" cy="2176462"/>
          </a:xfrm>
          <a:prstGeom prst="line">
            <a:avLst/>
          </a:prstGeom>
          <a:noFill/>
          <a:ln w="38100">
            <a:solidFill>
              <a:srgbClr val="FF0033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5481" name="Line 9"/>
          <p:cNvSpPr>
            <a:spLocks noChangeShapeType="1"/>
          </p:cNvSpPr>
          <p:nvPr/>
        </p:nvSpPr>
        <p:spPr bwMode="auto">
          <a:xfrm flipH="1" flipV="1">
            <a:off x="4422775" y="2605088"/>
            <a:ext cx="800100" cy="1870075"/>
          </a:xfrm>
          <a:prstGeom prst="line">
            <a:avLst/>
          </a:prstGeom>
          <a:noFill/>
          <a:ln w="38100">
            <a:solidFill>
              <a:srgbClr val="FF0033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5482" name="Line 10"/>
          <p:cNvSpPr>
            <a:spLocks noChangeShapeType="1"/>
          </p:cNvSpPr>
          <p:nvPr/>
        </p:nvSpPr>
        <p:spPr bwMode="auto">
          <a:xfrm flipH="1">
            <a:off x="1731963" y="2809875"/>
            <a:ext cx="4044950" cy="3025775"/>
          </a:xfrm>
          <a:prstGeom prst="line">
            <a:avLst/>
          </a:prstGeom>
          <a:noFill/>
          <a:ln w="38100">
            <a:solidFill>
              <a:srgbClr val="FF0033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5467830" y="101600"/>
            <a:ext cx="35417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 dirty="0" err="1" smtClean="0">
                <a:latin typeface="+mn-lt"/>
              </a:rPr>
              <a:t>setjmp</a:t>
            </a:r>
            <a:r>
              <a:rPr lang="en-US" sz="1800" b="1" dirty="0" smtClean="0">
                <a:latin typeface="+mn-lt"/>
              </a:rPr>
              <a:t>/</a:t>
            </a:r>
            <a:r>
              <a:rPr lang="en-US" sz="1800" b="1" dirty="0" err="1" smtClean="0">
                <a:latin typeface="+mn-lt"/>
              </a:rPr>
              <a:t>longjmp</a:t>
            </a:r>
            <a:endParaRPr lang="en-US" sz="1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14304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54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654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654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654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654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654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6654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5476" grpId="0" animBg="1"/>
      <p:bldP spid="2665477" grpId="0" animBg="1"/>
      <p:bldP spid="2665478" grpId="0" animBg="1"/>
      <p:bldP spid="2665479" grpId="0" animBg="1"/>
      <p:bldP spid="2665480" grpId="0" animBg="1"/>
      <p:bldP spid="2665481" grpId="0" animBg="1"/>
      <p:bldP spid="266548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Schedule w/Ready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161" y="1479882"/>
            <a:ext cx="6612440" cy="4820653"/>
          </a:xfrm>
        </p:spPr>
        <p:txBody>
          <a:bodyPr/>
          <a:lstStyle/>
          <a:p>
            <a:r>
              <a:rPr lang="en-US" sz="2400" dirty="0"/>
              <a:t>Create a </a:t>
            </a:r>
            <a:r>
              <a:rPr lang="en-US" sz="2400" dirty="0" smtClean="0"/>
              <a:t>ready priority </a:t>
            </a:r>
            <a:r>
              <a:rPr lang="en-US" sz="2400" dirty="0"/>
              <a:t>queue</a:t>
            </a:r>
          </a:p>
          <a:p>
            <a:pPr lvl="1"/>
            <a:r>
              <a:rPr lang="en-US" sz="2000" dirty="0" err="1" smtClean="0"/>
              <a:t>PQueue</a:t>
            </a:r>
            <a:r>
              <a:rPr lang="en-US" sz="2000" dirty="0" smtClean="0"/>
              <a:t> </a:t>
            </a:r>
            <a:r>
              <a:rPr lang="en-US" sz="2000" dirty="0" err="1"/>
              <a:t>rq</a:t>
            </a:r>
            <a:r>
              <a:rPr lang="en-US" sz="2000" dirty="0"/>
              <a:t>;		// ready queue</a:t>
            </a:r>
          </a:p>
          <a:p>
            <a:pPr marL="746125" lvl="1" indent="-288925">
              <a:spcBef>
                <a:spcPts val="0"/>
              </a:spcBef>
              <a:buNone/>
            </a:pPr>
            <a:r>
              <a:rPr lang="en-US" sz="2000" dirty="0"/>
              <a:t>	</a:t>
            </a:r>
            <a:r>
              <a:rPr lang="en-US" sz="2000" dirty="0" err="1"/>
              <a:t>rq</a:t>
            </a:r>
            <a:r>
              <a:rPr lang="en-US" sz="2000" dirty="0"/>
              <a:t> = (</a:t>
            </a:r>
            <a:r>
              <a:rPr lang="en-US" sz="2000" dirty="0" err="1"/>
              <a:t>int</a:t>
            </a:r>
            <a:r>
              <a:rPr lang="en-US" sz="2000" dirty="0"/>
              <a:t>*)malloc(MAX_TASKS * </a:t>
            </a:r>
            <a:r>
              <a:rPr lang="en-US" sz="2000" dirty="0" err="1"/>
              <a:t>sizeof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));</a:t>
            </a:r>
          </a:p>
          <a:p>
            <a:pPr marL="746125" lvl="1" indent="-288925">
              <a:spcBef>
                <a:spcPts val="0"/>
              </a:spcBef>
              <a:buNone/>
            </a:pPr>
            <a:r>
              <a:rPr lang="en-US" sz="2000" dirty="0"/>
              <a:t>	</a:t>
            </a:r>
            <a:r>
              <a:rPr lang="en-US" sz="2000" dirty="0" err="1"/>
              <a:t>rq</a:t>
            </a:r>
            <a:r>
              <a:rPr lang="en-US" sz="2000" dirty="0"/>
              <a:t>[0] = 0;			// </a:t>
            </a:r>
            <a:r>
              <a:rPr lang="en-US" sz="2000" dirty="0" err="1"/>
              <a:t>init</a:t>
            </a:r>
            <a:r>
              <a:rPr lang="en-US" sz="2000" dirty="0"/>
              <a:t> ready </a:t>
            </a:r>
            <a:r>
              <a:rPr lang="en-US" sz="2000" dirty="0" smtClean="0"/>
              <a:t>queue</a:t>
            </a:r>
            <a:endParaRPr lang="en-US" sz="2400" dirty="0"/>
          </a:p>
          <a:p>
            <a:r>
              <a:rPr lang="en-US" sz="2400" dirty="0" smtClean="0"/>
              <a:t>Add new task to ready queue in </a:t>
            </a:r>
            <a:r>
              <a:rPr lang="en-US" sz="2400" dirty="0" err="1" smtClean="0"/>
              <a:t>createTask</a:t>
            </a:r>
            <a:endParaRPr lang="en-US" sz="2400" dirty="0" smtClean="0"/>
          </a:p>
          <a:p>
            <a:pPr lvl="1"/>
            <a:r>
              <a:rPr lang="en-US" sz="2000" dirty="0" err="1"/>
              <a:t>enQ</a:t>
            </a:r>
            <a:r>
              <a:rPr lang="en-US" sz="2000" dirty="0"/>
              <a:t>(</a:t>
            </a:r>
            <a:r>
              <a:rPr lang="en-US" sz="2000" dirty="0" err="1"/>
              <a:t>rq</a:t>
            </a:r>
            <a:r>
              <a:rPr lang="en-US" sz="2000" dirty="0"/>
              <a:t>, </a:t>
            </a:r>
            <a:r>
              <a:rPr lang="en-US" sz="2000" dirty="0" err="1" smtClean="0"/>
              <a:t>tid</a:t>
            </a:r>
            <a:r>
              <a:rPr lang="en-US" sz="2000" dirty="0" smtClean="0"/>
              <a:t>, </a:t>
            </a:r>
            <a:r>
              <a:rPr lang="en-US" sz="2000" dirty="0" err="1" smtClean="0"/>
              <a:t>tcb</a:t>
            </a:r>
            <a:r>
              <a:rPr lang="en-US" sz="2000" dirty="0" smtClean="0"/>
              <a:t>[</a:t>
            </a:r>
            <a:r>
              <a:rPr lang="en-US" sz="2000" dirty="0" err="1" smtClean="0"/>
              <a:t>tid</a:t>
            </a:r>
            <a:r>
              <a:rPr lang="en-US" sz="2000" dirty="0" smtClean="0"/>
              <a:t>].priority);</a:t>
            </a:r>
          </a:p>
          <a:p>
            <a:r>
              <a:rPr lang="en-US" sz="2400" dirty="0" smtClean="0"/>
              <a:t>Change scheduler() to </a:t>
            </a:r>
            <a:r>
              <a:rPr lang="en-US" sz="2400" dirty="0" err="1" smtClean="0"/>
              <a:t>deQueue</a:t>
            </a:r>
            <a:r>
              <a:rPr lang="en-US" sz="2400" dirty="0" smtClean="0"/>
              <a:t> and then </a:t>
            </a:r>
            <a:r>
              <a:rPr lang="en-US" sz="2400" dirty="0" err="1" smtClean="0"/>
              <a:t>enQueue</a:t>
            </a:r>
            <a:r>
              <a:rPr lang="en-US" sz="2400" dirty="0" smtClean="0"/>
              <a:t> next task</a:t>
            </a:r>
          </a:p>
          <a:p>
            <a:pPr lvl="1"/>
            <a:r>
              <a:rPr lang="en-US" sz="2000" dirty="0" smtClean="0"/>
              <a:t>if </a:t>
            </a:r>
            <a:r>
              <a:rPr lang="en-US" sz="2000" dirty="0"/>
              <a:t>((</a:t>
            </a:r>
            <a:r>
              <a:rPr lang="en-US" sz="2000" dirty="0" err="1"/>
              <a:t>nextTask</a:t>
            </a:r>
            <a:r>
              <a:rPr lang="en-US" sz="2000" dirty="0"/>
              <a:t> = </a:t>
            </a:r>
            <a:r>
              <a:rPr lang="en-US" sz="2000" dirty="0" err="1"/>
              <a:t>deQ</a:t>
            </a:r>
            <a:r>
              <a:rPr lang="en-US" sz="2000" dirty="0"/>
              <a:t>(</a:t>
            </a:r>
            <a:r>
              <a:rPr lang="en-US" sz="2000" dirty="0" err="1"/>
              <a:t>rq</a:t>
            </a:r>
            <a:r>
              <a:rPr lang="en-US" sz="2000" dirty="0"/>
              <a:t>, -1)) &gt;= 0</a:t>
            </a:r>
            <a:r>
              <a:rPr lang="en-US" sz="2000" dirty="0" smtClean="0"/>
              <a:t>)</a:t>
            </a:r>
          </a:p>
          <a:p>
            <a:pPr marL="746125" lvl="1" indent="-288925">
              <a:spcBef>
                <a:spcPts val="0"/>
              </a:spcBef>
              <a:buNone/>
              <a:tabLst>
                <a:tab pos="1143000" algn="l"/>
              </a:tabLst>
            </a:pPr>
            <a:r>
              <a:rPr lang="en-US" sz="2000" dirty="0" smtClean="0"/>
              <a:t>	{</a:t>
            </a:r>
          </a:p>
          <a:p>
            <a:pPr marL="746125" lvl="1" indent="-288925">
              <a:spcBef>
                <a:spcPts val="0"/>
              </a:spcBef>
              <a:buNone/>
              <a:tabLst>
                <a:tab pos="1143000" algn="l"/>
              </a:tabLst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 err="1" smtClean="0"/>
              <a:t>enQ</a:t>
            </a:r>
            <a:r>
              <a:rPr lang="en-US" sz="2000" dirty="0" smtClean="0"/>
              <a:t>(</a:t>
            </a:r>
            <a:r>
              <a:rPr lang="en-US" sz="2000" dirty="0" err="1" smtClean="0"/>
              <a:t>rq</a:t>
            </a:r>
            <a:r>
              <a:rPr lang="en-US" sz="2000" dirty="0"/>
              <a:t>, </a:t>
            </a:r>
            <a:r>
              <a:rPr lang="en-US" sz="2000" dirty="0" err="1"/>
              <a:t>nextTask</a:t>
            </a:r>
            <a:r>
              <a:rPr lang="en-US" sz="2000" dirty="0" smtClean="0"/>
              <a:t>);</a:t>
            </a:r>
          </a:p>
          <a:p>
            <a:pPr marL="746125" lvl="1" indent="-288925">
              <a:spcBef>
                <a:spcPts val="0"/>
              </a:spcBef>
              <a:buNone/>
              <a:tabLst>
                <a:tab pos="1143000" algn="l"/>
              </a:tabLst>
            </a:pPr>
            <a:r>
              <a:rPr lang="en-US" sz="2000" dirty="0"/>
              <a:t>	</a:t>
            </a:r>
            <a:r>
              <a:rPr lang="en-US" sz="2000" dirty="0" smtClean="0"/>
              <a:t>}</a:t>
            </a:r>
            <a:endParaRPr lang="en-US" sz="1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2 - Tasking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AA88-08E6-4ECA-B8BC-502200D894DF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784805"/>
              </p:ext>
            </p:extLst>
          </p:nvPr>
        </p:nvGraphicFramePr>
        <p:xfrm>
          <a:off x="7347284" y="1300747"/>
          <a:ext cx="133951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5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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Priority/TID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Priority/TID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Priority/TID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Priority/TID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 of entries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140792"/>
              </p:ext>
            </p:extLst>
          </p:nvPr>
        </p:nvGraphicFramePr>
        <p:xfrm>
          <a:off x="7042484" y="3895638"/>
          <a:ext cx="176463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979"/>
                <a:gridCol w="10106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rq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rq</a:t>
                      </a:r>
                      <a:r>
                        <a:rPr lang="en-US" dirty="0" smtClean="0"/>
                        <a:t>[4]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 /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rq</a:t>
                      </a:r>
                      <a:r>
                        <a:rPr lang="en-US" dirty="0" smtClean="0"/>
                        <a:t>[3]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 /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rq</a:t>
                      </a:r>
                      <a:r>
                        <a:rPr lang="en-US" dirty="0" smtClean="0"/>
                        <a:t>[2]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 /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rq</a:t>
                      </a:r>
                      <a:r>
                        <a:rPr lang="en-US" dirty="0" smtClean="0"/>
                        <a:t>[1]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/ 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rq</a:t>
                      </a:r>
                      <a:r>
                        <a:rPr lang="en-US" dirty="0" smtClean="0"/>
                        <a:t>[0]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467830" y="101600"/>
            <a:ext cx="35417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 dirty="0" smtClean="0">
                <a:solidFill>
                  <a:srgbClr val="FF0000"/>
                </a:solidFill>
                <a:latin typeface="+mn-lt"/>
              </a:rPr>
              <a:t>Project 2 Assignment</a:t>
            </a:r>
            <a:endParaRPr lang="en-US" sz="1800" b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275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/>
          <p:cNvSpPr/>
          <p:nvPr/>
        </p:nvSpPr>
        <p:spPr bwMode="auto">
          <a:xfrm>
            <a:off x="1484580" y="2466975"/>
            <a:ext cx="6211620" cy="1847850"/>
          </a:xfrm>
          <a:prstGeom prst="ellipse">
            <a:avLst/>
          </a:prstGeom>
          <a:solidFill>
            <a:srgbClr val="FFFF00">
              <a:alpha val="81000"/>
            </a:srgbClr>
          </a:solidFill>
          <a:ln w="508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2-State Scheduler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2 - Tasking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5D35-EB8B-43E5-BF36-CDBB75D609C7}" type="slidenum">
              <a:rPr lang="en-US" smtClean="0"/>
              <a:pPr/>
              <a:t>9</a:t>
            </a:fld>
            <a:endParaRPr lang="en-US"/>
          </a:p>
        </p:txBody>
      </p:sp>
      <p:cxnSp>
        <p:nvCxnSpPr>
          <p:cNvPr id="6" name="Straight Arrow Connector 5"/>
          <p:cNvCxnSpPr>
            <a:endCxn id="18" idx="2"/>
          </p:cNvCxnSpPr>
          <p:nvPr/>
        </p:nvCxnSpPr>
        <p:spPr bwMode="auto">
          <a:xfrm flipV="1">
            <a:off x="1484580" y="3469663"/>
            <a:ext cx="1277670" cy="7789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 w="sm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Arrow Connector 6"/>
          <p:cNvCxnSpPr>
            <a:stCxn id="22" idx="3"/>
          </p:cNvCxnSpPr>
          <p:nvPr/>
        </p:nvCxnSpPr>
        <p:spPr bwMode="auto">
          <a:xfrm>
            <a:off x="6603184" y="3477452"/>
            <a:ext cx="984692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 w="sm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/>
          <p:nvPr/>
        </p:nvCxnSpPr>
        <p:spPr bwMode="auto">
          <a:xfrm>
            <a:off x="4173566" y="3344485"/>
            <a:ext cx="1173149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 w="sm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 flipH="1">
            <a:off x="4173566" y="3631355"/>
            <a:ext cx="1173149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 w="sm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1484580" y="3060276"/>
            <a:ext cx="1470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createTask()</a:t>
            </a:r>
            <a:endParaRPr 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025180" y="2944787"/>
            <a:ext cx="1470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</a:t>
            </a:r>
            <a:r>
              <a:rPr lang="en-US" sz="1400" b="1" dirty="0" smtClean="0"/>
              <a:t>ispatch()</a:t>
            </a:r>
            <a:endParaRPr 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105863" y="3675408"/>
            <a:ext cx="1470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swapTask()</a:t>
            </a:r>
            <a:endParaRPr 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337696" y="3060276"/>
            <a:ext cx="1470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killTask()</a:t>
            </a:r>
            <a:endParaRPr lang="en-US" sz="1400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668154" y="3155582"/>
            <a:ext cx="985558" cy="643741"/>
            <a:chOff x="466725" y="3968600"/>
            <a:chExt cx="985558" cy="643741"/>
          </a:xfrm>
        </p:grpSpPr>
        <p:sp>
          <p:nvSpPr>
            <p:cNvPr id="15" name="Oval 14"/>
            <p:cNvSpPr/>
            <p:nvPr/>
          </p:nvSpPr>
          <p:spPr bwMode="auto">
            <a:xfrm>
              <a:off x="466725" y="3968600"/>
              <a:ext cx="931769" cy="643741"/>
            </a:xfrm>
            <a:prstGeom prst="ellipse">
              <a:avLst/>
            </a:prstGeom>
            <a:gradFill>
              <a:gsLst>
                <a:gs pos="0">
                  <a:srgbClr val="00B0F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3449" y="4090415"/>
              <a:ext cx="9788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New</a:t>
              </a:r>
              <a:endParaRPr lang="en-US" sz="20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752858" y="3088901"/>
            <a:ext cx="1526619" cy="761523"/>
            <a:chOff x="460703" y="3968600"/>
            <a:chExt cx="978834" cy="545743"/>
          </a:xfrm>
        </p:grpSpPr>
        <p:sp>
          <p:nvSpPr>
            <p:cNvPr id="18" name="Oval 17"/>
            <p:cNvSpPr/>
            <p:nvPr/>
          </p:nvSpPr>
          <p:spPr bwMode="auto">
            <a:xfrm>
              <a:off x="466725" y="3968600"/>
              <a:ext cx="931769" cy="545743"/>
            </a:xfrm>
            <a:prstGeom prst="ellipse">
              <a:avLst/>
            </a:prstGeom>
            <a:gradFill>
              <a:gsLst>
                <a:gs pos="0">
                  <a:srgbClr val="00B0F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0703" y="3995742"/>
              <a:ext cx="978834" cy="507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Ready</a:t>
              </a:r>
            </a:p>
            <a:p>
              <a:pPr algn="ctr"/>
              <a:r>
                <a:rPr lang="en-US" sz="2000" b="1" dirty="0" smtClean="0"/>
                <a:t>Queue</a:t>
              </a:r>
              <a:endParaRPr lang="en-US" sz="2000" b="1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269722" y="3155582"/>
            <a:ext cx="1367958" cy="643741"/>
            <a:chOff x="466725" y="3968600"/>
            <a:chExt cx="1367958" cy="643741"/>
          </a:xfrm>
        </p:grpSpPr>
        <p:sp>
          <p:nvSpPr>
            <p:cNvPr id="21" name="Oval 20"/>
            <p:cNvSpPr/>
            <p:nvPr/>
          </p:nvSpPr>
          <p:spPr bwMode="auto">
            <a:xfrm>
              <a:off x="466725" y="3968600"/>
              <a:ext cx="1367958" cy="643741"/>
            </a:xfrm>
            <a:prstGeom prst="ellipse">
              <a:avLst/>
            </a:prstGeom>
            <a:gradFill>
              <a:gsLst>
                <a:gs pos="0">
                  <a:srgbClr val="00B0F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3083" y="4090415"/>
              <a:ext cx="12671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Running</a:t>
              </a:r>
              <a:endParaRPr lang="en-US" sz="2000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554258" y="3155582"/>
            <a:ext cx="985558" cy="643741"/>
            <a:chOff x="466725" y="3968600"/>
            <a:chExt cx="985558" cy="643741"/>
          </a:xfrm>
        </p:grpSpPr>
        <p:sp>
          <p:nvSpPr>
            <p:cNvPr id="24" name="Oval 23"/>
            <p:cNvSpPr/>
            <p:nvPr/>
          </p:nvSpPr>
          <p:spPr bwMode="auto">
            <a:xfrm>
              <a:off x="466725" y="3968600"/>
              <a:ext cx="931769" cy="643741"/>
            </a:xfrm>
            <a:prstGeom prst="ellipse">
              <a:avLst/>
            </a:prstGeom>
            <a:gradFill>
              <a:gsLst>
                <a:gs pos="0">
                  <a:srgbClr val="00B0F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73449" y="4090415"/>
              <a:ext cx="9788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Exit</a:t>
              </a:r>
              <a:endParaRPr lang="en-US" sz="2000" b="1" dirty="0"/>
            </a:p>
          </p:txBody>
        </p:sp>
      </p:grp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467830" y="101600"/>
            <a:ext cx="35417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 dirty="0" smtClean="0">
                <a:latin typeface="+mn-lt"/>
              </a:rPr>
              <a:t>P2 - Tasking</a:t>
            </a:r>
            <a:endParaRPr lang="en-US" sz="1800" b="1" dirty="0">
              <a:latin typeface="+mn-lt"/>
            </a:endParaRPr>
          </a:p>
        </p:txBody>
      </p:sp>
      <p:sp>
        <p:nvSpPr>
          <p:cNvPr id="38" name="Rounded Rectangular Callout 37"/>
          <p:cNvSpPr/>
          <p:nvPr/>
        </p:nvSpPr>
        <p:spPr>
          <a:xfrm>
            <a:off x="3033994" y="4972050"/>
            <a:ext cx="5839413" cy="781050"/>
          </a:xfrm>
          <a:prstGeom prst="wedgeRoundRectCallout">
            <a:avLst>
              <a:gd name="adj1" fmla="val -40145"/>
              <a:gd name="adj2" fmla="val -203465"/>
              <a:gd name="adj3" fmla="val 16667"/>
            </a:avLst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 err="1">
                <a:solidFill>
                  <a:srgbClr val="000000"/>
                </a:solidFill>
                <a:latin typeface="Comic Sans MS" pitchFamily="66" charset="0"/>
              </a:rPr>
              <a:t>nextTask</a:t>
            </a:r>
            <a:r>
              <a:rPr lang="en-US" sz="2000" b="1" dirty="0">
                <a:solidFill>
                  <a:srgbClr val="000000"/>
                </a:solidFill>
                <a:latin typeface="Comic Sans MS" pitchFamily="66" charset="0"/>
              </a:rPr>
              <a:t> = </a:t>
            </a:r>
            <a:r>
              <a:rPr lang="en-US" sz="2000" b="1" dirty="0" err="1" smtClean="0">
                <a:solidFill>
                  <a:srgbClr val="000000"/>
                </a:solidFill>
                <a:latin typeface="Comic Sans MS" pitchFamily="66" charset="0"/>
              </a:rPr>
              <a:t>enQueue</a:t>
            </a:r>
            <a:r>
              <a:rPr lang="en-US" sz="2000" b="1" dirty="0" smtClean="0">
                <a:solidFill>
                  <a:srgbClr val="000000"/>
                </a:solidFill>
                <a:latin typeface="Comic Sans MS" pitchFamily="66" charset="0"/>
              </a:rPr>
              <a:t>(</a:t>
            </a:r>
            <a:r>
              <a:rPr lang="en-US" sz="2000" b="1" dirty="0" err="1" smtClean="0">
                <a:solidFill>
                  <a:srgbClr val="000000"/>
                </a:solidFill>
                <a:latin typeface="Comic Sans MS" pitchFamily="66" charset="0"/>
              </a:rPr>
              <a:t>rq</a:t>
            </a:r>
            <a:r>
              <a:rPr lang="en-US" sz="2000" b="1" dirty="0" smtClean="0">
                <a:solidFill>
                  <a:srgbClr val="000000"/>
                </a:solidFill>
                <a:latin typeface="Comic Sans MS" pitchFamily="66" charset="0"/>
              </a:rPr>
              <a:t>, </a:t>
            </a:r>
            <a:r>
              <a:rPr lang="en-US" sz="2000" b="1" dirty="0" err="1" smtClean="0">
                <a:solidFill>
                  <a:srgbClr val="000000"/>
                </a:solidFill>
                <a:latin typeface="Comic Sans MS" pitchFamily="66" charset="0"/>
              </a:rPr>
              <a:t>deQueue</a:t>
            </a:r>
            <a:r>
              <a:rPr lang="en-US" sz="2000" b="1" dirty="0" smtClean="0">
                <a:solidFill>
                  <a:srgbClr val="000000"/>
                </a:solidFill>
                <a:latin typeface="Comic Sans MS" pitchFamily="66" charset="0"/>
              </a:rPr>
              <a:t>(</a:t>
            </a:r>
            <a:r>
              <a:rPr lang="en-US" sz="2000" b="1" dirty="0" err="1" smtClean="0">
                <a:solidFill>
                  <a:srgbClr val="000000"/>
                </a:solidFill>
                <a:latin typeface="Comic Sans MS" pitchFamily="66" charset="0"/>
              </a:rPr>
              <a:t>rq</a:t>
            </a:r>
            <a:r>
              <a:rPr lang="en-US" sz="2000" b="1" dirty="0">
                <a:solidFill>
                  <a:srgbClr val="000000"/>
                </a:solidFill>
                <a:latin typeface="Comic Sans MS" pitchFamily="66" charset="0"/>
              </a:rPr>
              <a:t>, -1</a:t>
            </a:r>
            <a:r>
              <a:rPr lang="en-US" sz="2000" b="1" dirty="0" smtClean="0">
                <a:solidFill>
                  <a:srgbClr val="000000"/>
                </a:solidFill>
                <a:latin typeface="Comic Sans MS" pitchFamily="66" charset="0"/>
              </a:rPr>
              <a:t>));</a:t>
            </a:r>
            <a:endParaRPr lang="en-US" sz="2000" b="1" dirty="0">
              <a:solidFill>
                <a:srgbClr val="00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39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8" grpId="0" animBg="1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393939"/>
      </a:lt2>
      <a:accent1>
        <a:srgbClr val="CBCBCB"/>
      </a:accent1>
      <a:accent2>
        <a:srgbClr val="868686"/>
      </a:accent2>
      <a:accent3>
        <a:srgbClr val="FFFFFF"/>
      </a:accent3>
      <a:accent4>
        <a:srgbClr val="000000"/>
      </a:accent4>
      <a:accent5>
        <a:srgbClr val="E2E2E2"/>
      </a:accent5>
      <a:accent6>
        <a:srgbClr val="797979"/>
      </a:accent6>
      <a:hlink>
        <a:srgbClr val="4D4D4D"/>
      </a:hlink>
      <a:folHlink>
        <a:srgbClr val="EAEAE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4315</TotalTime>
  <Words>3655</Words>
  <Application>Microsoft Office PowerPoint</Application>
  <PresentationFormat>On-screen Show (4:3)</PresentationFormat>
  <Paragraphs>1030</Paragraphs>
  <Slides>48</Slides>
  <Notes>23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0" baseType="lpstr">
      <vt:lpstr>Blends</vt:lpstr>
      <vt:lpstr>Artwork</vt:lpstr>
      <vt:lpstr>Chapter 5 Concurrency: Mutual Exclusion and Synchronization</vt:lpstr>
      <vt:lpstr>CS 345</vt:lpstr>
      <vt:lpstr>Step 1: Priority Queue</vt:lpstr>
      <vt:lpstr>State Change in C</vt:lpstr>
      <vt:lpstr>setjmp / longjmp</vt:lpstr>
      <vt:lpstr>Multi-threading in C</vt:lpstr>
      <vt:lpstr>Multi-tasking in C</vt:lpstr>
      <vt:lpstr>Step 2: Schedule w/Ready Queue</vt:lpstr>
      <vt:lpstr>2-State Scheduler</vt:lpstr>
      <vt:lpstr>Chapter 5 Learning Objectives</vt:lpstr>
      <vt:lpstr>Review…</vt:lpstr>
      <vt:lpstr>Resource Allocation</vt:lpstr>
      <vt:lpstr>Semaphores</vt:lpstr>
      <vt:lpstr>Consider…</vt:lpstr>
      <vt:lpstr>The Producer-Consumer Problem</vt:lpstr>
      <vt:lpstr>Autonomy</vt:lpstr>
      <vt:lpstr>Semaphores</vt:lpstr>
      <vt:lpstr>SEM_SIGNAL - Producer</vt:lpstr>
      <vt:lpstr>SEM_WAIT - Consumer</vt:lpstr>
      <vt:lpstr>SEM_WAIT - Consumer</vt:lpstr>
      <vt:lpstr>Step 3: 5-State Scheduling</vt:lpstr>
      <vt:lpstr>5-State Scheduler</vt:lpstr>
      <vt:lpstr>Task Scheduling</vt:lpstr>
      <vt:lpstr>Step 4a: Counting Semaphore</vt:lpstr>
      <vt:lpstr>Step 4b: List Tasks</vt:lpstr>
      <vt:lpstr>Step 4c: Verification</vt:lpstr>
      <vt:lpstr>Task Control Block (tcb)</vt:lpstr>
      <vt:lpstr>Bounded Buffer Solution</vt:lpstr>
      <vt:lpstr>Shared Memory</vt:lpstr>
      <vt:lpstr>Synchronization</vt:lpstr>
      <vt:lpstr>Readers and Writers Problem</vt:lpstr>
      <vt:lpstr>Readers/Writers (priority?)</vt:lpstr>
      <vt:lpstr>Writers/Readers (priority?)</vt:lpstr>
      <vt:lpstr>Barbershop Problem</vt:lpstr>
      <vt:lpstr>Fair Barbershop</vt:lpstr>
      <vt:lpstr>The Dining Philosophers Problem</vt:lpstr>
      <vt:lpstr>Solution??</vt:lpstr>
      <vt:lpstr>Another Solution</vt:lpstr>
      <vt:lpstr>Other Solutions…</vt:lpstr>
      <vt:lpstr>Message Passing</vt:lpstr>
      <vt:lpstr>Synchronization</vt:lpstr>
      <vt:lpstr>Addressing</vt:lpstr>
      <vt:lpstr>Mailboxes and Ports</vt:lpstr>
      <vt:lpstr>Port/Mailbox Ownership</vt:lpstr>
      <vt:lpstr>Monitor</vt:lpstr>
      <vt:lpstr>Monitor for the P/C problem</vt:lpstr>
      <vt:lpstr>Conclusion</vt:lpstr>
      <vt:lpstr>PowerPoint Presentation</vt:lpstr>
    </vt:vector>
  </TitlesOfParts>
  <Company>BYU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CS345 02 - Computer Systems</dc:title>
  <dc:creator>Paul Roper</dc:creator>
  <cp:lastModifiedBy>proper</cp:lastModifiedBy>
  <cp:revision>322</cp:revision>
  <cp:lastPrinted>2000-08-31T19:14:43Z</cp:lastPrinted>
  <dcterms:created xsi:type="dcterms:W3CDTF">2000-08-22T23:43:45Z</dcterms:created>
  <dcterms:modified xsi:type="dcterms:W3CDTF">2014-02-03T20:39:06Z</dcterms:modified>
</cp:coreProperties>
</file>