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1696" r:id="rId2"/>
    <p:sldId id="1691" r:id="rId3"/>
    <p:sldId id="1692" r:id="rId4"/>
    <p:sldId id="1693" r:id="rId5"/>
    <p:sldId id="1694" r:id="rId6"/>
    <p:sldId id="1695" r:id="rId7"/>
    <p:sldId id="1697" r:id="rId8"/>
    <p:sldId id="1677" r:id="rId9"/>
    <p:sldId id="1678" r:id="rId10"/>
    <p:sldId id="1679" r:id="rId11"/>
    <p:sldId id="1680" r:id="rId12"/>
    <p:sldId id="1681" r:id="rId13"/>
    <p:sldId id="1682" r:id="rId14"/>
    <p:sldId id="1705" r:id="rId15"/>
    <p:sldId id="1685" r:id="rId16"/>
    <p:sldId id="1686" r:id="rId17"/>
    <p:sldId id="1688" r:id="rId18"/>
    <p:sldId id="1690" r:id="rId19"/>
    <p:sldId id="1689" r:id="rId20"/>
    <p:sldId id="1710" r:id="rId21"/>
    <p:sldId id="1683" r:id="rId22"/>
    <p:sldId id="1636" r:id="rId23"/>
    <p:sldId id="1638" r:id="rId24"/>
    <p:sldId id="1642" r:id="rId25"/>
    <p:sldId id="1662" r:id="rId26"/>
    <p:sldId id="1637" r:id="rId27"/>
    <p:sldId id="1651" r:id="rId28"/>
    <p:sldId id="1630" r:id="rId29"/>
    <p:sldId id="1631" r:id="rId30"/>
    <p:sldId id="1646" r:id="rId31"/>
    <p:sldId id="1643" r:id="rId32"/>
    <p:sldId id="1644" r:id="rId33"/>
    <p:sldId id="1645" r:id="rId34"/>
    <p:sldId id="1647" r:id="rId35"/>
    <p:sldId id="1676" r:id="rId3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80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FB954668-97D2-43C2-A1B7-6412BF13C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C345F02-2D84-44AC-99B4-1EE943A5D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84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2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19138"/>
            <a:ext cx="461486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12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13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14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15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16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17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18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19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20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69D09-1624-489C-86BA-5077DA0A25C3}" type="slidenum">
              <a:rPr lang="en-US"/>
              <a:pPr/>
              <a:t>22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D025-21EF-48C2-8C7E-F56C8CD08AA1}" type="slidenum">
              <a:rPr lang="en-US"/>
              <a:pPr/>
              <a:t>3</a:t>
            </a:fld>
            <a:endParaRPr lang="en-US"/>
          </a:p>
        </p:txBody>
      </p:sp>
      <p:sp>
        <p:nvSpPr>
          <p:cNvPr id="259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481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4820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ED63BEE-415D-42C6-8ABD-6EADABC90546}" type="slidenum">
              <a:rPr lang="en-US" sz="1000" i="1"/>
              <a:pPr algn="r"/>
              <a:t>3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5A7F9-C46B-4358-9767-883FBE9CA640}" type="slidenum">
              <a:rPr lang="en-US"/>
              <a:pPr/>
              <a:t>23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F4DC4-7377-4117-A444-9EF117AF9A1B}" type="slidenum">
              <a:rPr lang="en-US"/>
              <a:pPr/>
              <a:t>24</a:t>
            </a:fld>
            <a:endParaRPr lang="en-US"/>
          </a:p>
        </p:txBody>
      </p:sp>
      <p:sp>
        <p:nvSpPr>
          <p:cNvPr id="137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0115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70116" name="Slide Number Placeholder 3"/>
          <p:cNvSpPr txBox="1">
            <a:spLocks noGrp="1"/>
          </p:cNvSpPr>
          <p:nvPr/>
        </p:nvSpPr>
        <p:spPr bwMode="auto">
          <a:xfrm>
            <a:off x="3884561" y="8831580"/>
            <a:ext cx="2974611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BF5CFCA-5E6D-46DB-BD1B-3D9AC3C78E7A}" type="slidenum">
              <a:rPr lang="en-US" sz="1000" i="1"/>
              <a:pPr algn="r"/>
              <a:t>24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C5FBE-ACAE-4E06-8675-156EDD95E083}" type="slidenum">
              <a:rPr lang="en-US"/>
              <a:pPr/>
              <a:t>25</a:t>
            </a:fld>
            <a:endParaRPr lang="en-US"/>
          </a:p>
        </p:txBody>
      </p:sp>
      <p:sp>
        <p:nvSpPr>
          <p:cNvPr id="136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23" name="Notes Placeholder 2"/>
          <p:cNvSpPr>
            <a:spLocks noGrp="1"/>
          </p:cNvSpPr>
          <p:nvPr>
            <p:ph type="body" idx="1"/>
          </p:nvPr>
        </p:nvSpPr>
        <p:spPr/>
        <p:txBody>
          <a:bodyPr lIns="93652" tIns="47620" rIns="93652" bIns="47620"/>
          <a:lstStyle/>
          <a:p>
            <a:endParaRPr lang="en-US"/>
          </a:p>
        </p:txBody>
      </p:sp>
      <p:sp>
        <p:nvSpPr>
          <p:cNvPr id="1361924" name="Slide Number Placeholder 3"/>
          <p:cNvSpPr txBox="1">
            <a:spLocks noGrp="1"/>
          </p:cNvSpPr>
          <p:nvPr/>
        </p:nvSpPr>
        <p:spPr bwMode="auto">
          <a:xfrm>
            <a:off x="3884561" y="8831580"/>
            <a:ext cx="2974611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715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AE2D8B-E792-4BFD-A987-A97D618B6FEF}" type="slidenum">
              <a:rPr lang="en-US" sz="1000" i="1"/>
              <a:pPr algn="r"/>
              <a:t>25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35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35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C5446-24B9-4A7A-8828-D8032C09C6EA}" type="slidenum">
              <a:rPr lang="en-US"/>
              <a:pPr/>
              <a:t>4</a:t>
            </a:fld>
            <a:endParaRPr lang="en-US"/>
          </a:p>
        </p:txBody>
      </p:sp>
      <p:sp>
        <p:nvSpPr>
          <p:cNvPr id="259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68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96868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07187D1-CB26-4281-AFCA-E64C6A79B9C1}" type="slidenum">
              <a:rPr lang="en-US" sz="1000" i="1"/>
              <a:pPr algn="r"/>
              <a:t>4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6C595-E9E0-4051-8E20-2F4F707D6562}" type="slidenum">
              <a:rPr lang="en-US"/>
              <a:pPr/>
              <a:t>5</a:t>
            </a:fld>
            <a:endParaRPr lang="en-US"/>
          </a:p>
        </p:txBody>
      </p:sp>
      <p:sp>
        <p:nvSpPr>
          <p:cNvPr id="259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59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9DF56-DD8F-499C-869F-87A1FAFB9A09}" type="slidenum">
              <a:rPr lang="en-US"/>
              <a:pPr/>
              <a:t>6</a:t>
            </a:fld>
            <a:endParaRPr lang="en-US"/>
          </a:p>
        </p:txBody>
      </p:sp>
      <p:sp>
        <p:nvSpPr>
          <p:cNvPr id="260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096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600964" name="Slide Number Placeholder 3"/>
          <p:cNvSpPr txBox="1">
            <a:spLocks noGrp="1"/>
          </p:cNvSpPr>
          <p:nvPr/>
        </p:nvSpPr>
        <p:spPr bwMode="auto">
          <a:xfrm>
            <a:off x="3884613" y="8831263"/>
            <a:ext cx="29749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0888" indent="-28892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700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663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79625" indent="-231775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368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940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512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08425" indent="-231775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070FB42-29F7-403D-B7F6-09FE6F9C8711}" type="slidenum">
              <a:rPr lang="en-US" sz="1000" i="1"/>
              <a:pPr algn="r"/>
              <a:t>6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8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9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10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6E924-C764-4DD7-928B-192C9B092E7B}" type="slidenum">
              <a:rPr lang="en-US"/>
              <a:pPr/>
              <a:t>11</a:t>
            </a:fld>
            <a:endParaRPr lang="en-US"/>
          </a:p>
        </p:txBody>
      </p:sp>
      <p:sp>
        <p:nvSpPr>
          <p:cNvPr id="260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20725"/>
            <a:ext cx="4613275" cy="3459163"/>
          </a:xfrm>
          <a:ln/>
        </p:spPr>
      </p:sp>
      <p:sp>
        <p:nvSpPr>
          <p:cNvPr id="260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5E604D-CBCF-420B-9692-332DDCEA8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30800-125F-4A52-984D-762A0C005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3F127-52F8-4699-8585-84E327FFE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16050"/>
            <a:ext cx="8164513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670E38-C1EC-4941-A19F-CFE0110A6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65C2-20F6-4E23-BE91-54EB359D7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7B9B4-0BC6-44C8-819B-2353E2EB4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B0BB-54E8-4FD6-9716-21B0BB0854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AA0E2-041A-4F4D-8568-12BECE9A9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529B3-5A08-421C-823B-1019ADD15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BA445-2015-4D47-8EDD-958FA15C4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52EAD-061C-412D-8A50-6770A7D91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6D9B6-FBA7-4B26-8898-DE30B21182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Virtual Memory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978B7F-CD72-4E98-8403-9C3113BA11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Frames</a:t>
            </a:r>
          </a:p>
          <a:p>
            <a:r>
              <a:rPr lang="en-US" sz="2000" dirty="0" smtClean="0"/>
              <a:t>2015-03-12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8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10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5077817" y="1590683"/>
            <a:ext cx="1390660" cy="1517674"/>
            <a:chOff x="3045" y="806"/>
            <a:chExt cx="876" cy="956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3045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11_194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3331" y="862"/>
              <a:ext cx="590" cy="66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Rectangle 84"/>
            <p:cNvSpPr>
              <a:spLocks noChangeArrowheads="1"/>
            </p:cNvSpPr>
            <p:nvPr/>
          </p:nvSpPr>
          <p:spPr bwMode="auto">
            <a:xfrm>
              <a:off x="3074" y="156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x3040-x307F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x3080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x3081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4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76" name="Rectangle 75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9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4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 autoUpdateAnimBg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11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11_194|0____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2323256" y="3239242"/>
            <a:ext cx="5013302" cy="663575"/>
            <a:chOff x="1322" y="1607"/>
            <a:chExt cx="3158" cy="41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322" y="189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V="1">
              <a:off x="1691" y="1669"/>
              <a:ext cx="1309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703" y="1608"/>
              <a:ext cx="77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xE800–xE83F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xE840–xE87F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xEF80–</a:t>
              </a:r>
              <a:r>
                <a:rPr lang="en-US" sz="1000" b="1" dirty="0" err="1">
                  <a:latin typeface="Courier New" pitchFamily="49" charset="0"/>
                </a:rPr>
                <a:t>xEFFF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996" y="1607"/>
              <a:ext cx="70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</p:grpSp>
      <p:grpSp>
        <p:nvGrpSpPr>
          <p:cNvPr id="69" name="Group 89"/>
          <p:cNvGrpSpPr>
            <a:grpSpLocks/>
          </p:cNvGrpSpPr>
          <p:nvPr/>
        </p:nvGrpSpPr>
        <p:grpSpPr bwMode="auto">
          <a:xfrm>
            <a:off x="5065464" y="3713335"/>
            <a:ext cx="1374777" cy="642938"/>
            <a:chOff x="3014" y="2229"/>
            <a:chExt cx="866" cy="405"/>
          </a:xfrm>
        </p:grpSpPr>
        <p:sp>
          <p:nvSpPr>
            <p:cNvPr id="70" name="Rectangle 90"/>
            <p:cNvSpPr>
              <a:spLocks noChangeArrowheads="1"/>
            </p:cNvSpPr>
            <p:nvPr/>
          </p:nvSpPr>
          <p:spPr bwMode="auto">
            <a:xfrm>
              <a:off x="3014" y="2229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11_196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 rot="435862">
              <a:off x="3331" y="2240"/>
              <a:ext cx="549" cy="279"/>
            </a:xfrm>
            <a:custGeom>
              <a:avLst/>
              <a:gdLst>
                <a:gd name="T0" fmla="*/ 0 w 380"/>
                <a:gd name="T1" fmla="*/ 29 h 120"/>
                <a:gd name="T2" fmla="*/ 347 w 380"/>
                <a:gd name="T3" fmla="*/ 15 h 120"/>
                <a:gd name="T4" fmla="*/ 201 w 380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0" h="120">
                  <a:moveTo>
                    <a:pt x="0" y="29"/>
                  </a:moveTo>
                  <a:cubicBezTo>
                    <a:pt x="157" y="14"/>
                    <a:pt x="314" y="0"/>
                    <a:pt x="347" y="15"/>
                  </a:cubicBezTo>
                  <a:cubicBezTo>
                    <a:pt x="380" y="30"/>
                    <a:pt x="290" y="75"/>
                    <a:pt x="201" y="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3048" y="244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xEF80-xEFFF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x3112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75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87" name="Rectangle 8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9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6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8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12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75" name="Group 69"/>
          <p:cNvGrpSpPr>
            <a:grpSpLocks/>
          </p:cNvGrpSpPr>
          <p:nvPr/>
        </p:nvGrpSpPr>
        <p:grpSpPr bwMode="auto">
          <a:xfrm>
            <a:off x="2314158" y="3320965"/>
            <a:ext cx="4872060" cy="1811340"/>
            <a:chOff x="1387" y="1709"/>
            <a:chExt cx="3069" cy="1141"/>
          </a:xfrm>
        </p:grpSpPr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87" y="170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11_197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1738" y="1767"/>
              <a:ext cx="1329" cy="6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774" y="2428"/>
              <a:ext cx="68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xD800–xD83F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xD840–xD87F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xDF80–</a:t>
              </a:r>
              <a:r>
                <a:rPr lang="en-US" sz="1000" b="1" dirty="0" err="1">
                  <a:latin typeface="Courier New" pitchFamily="49" charset="0"/>
                </a:rPr>
                <a:t>xDFFF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072" y="2432"/>
              <a:ext cx="74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</p:grpSp>
      <p:grpSp>
        <p:nvGrpSpPr>
          <p:cNvPr id="80" name="Group 93"/>
          <p:cNvGrpSpPr>
            <a:grpSpLocks/>
          </p:cNvGrpSpPr>
          <p:nvPr/>
        </p:nvGrpSpPr>
        <p:grpSpPr bwMode="auto">
          <a:xfrm>
            <a:off x="5078496" y="4669088"/>
            <a:ext cx="1443038" cy="931863"/>
            <a:chOff x="3002" y="2826"/>
            <a:chExt cx="909" cy="587"/>
          </a:xfrm>
        </p:grpSpPr>
        <p:sp>
          <p:nvSpPr>
            <p:cNvPr id="81" name="Rectangle 94"/>
            <p:cNvSpPr>
              <a:spLocks noChangeArrowheads="1"/>
            </p:cNvSpPr>
            <p:nvPr/>
          </p:nvSpPr>
          <p:spPr bwMode="auto">
            <a:xfrm>
              <a:off x="3002" y="282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11_198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2" name="Freeform 95"/>
            <p:cNvSpPr>
              <a:spLocks/>
            </p:cNvSpPr>
            <p:nvPr/>
          </p:nvSpPr>
          <p:spPr bwMode="auto">
            <a:xfrm>
              <a:off x="3327" y="2873"/>
              <a:ext cx="584" cy="290"/>
            </a:xfrm>
            <a:custGeom>
              <a:avLst/>
              <a:gdLst>
                <a:gd name="T0" fmla="*/ 0 w 521"/>
                <a:gd name="T1" fmla="*/ 0 h 278"/>
                <a:gd name="T2" fmla="*/ 478 w 521"/>
                <a:gd name="T3" fmla="*/ 104 h 278"/>
                <a:gd name="T4" fmla="*/ 256 w 521"/>
                <a:gd name="T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" h="278">
                  <a:moveTo>
                    <a:pt x="0" y="0"/>
                  </a:moveTo>
                  <a:cubicBezTo>
                    <a:pt x="217" y="29"/>
                    <a:pt x="435" y="58"/>
                    <a:pt x="478" y="104"/>
                  </a:cubicBezTo>
                  <a:cubicBezTo>
                    <a:pt x="521" y="150"/>
                    <a:pt x="388" y="214"/>
                    <a:pt x="256" y="27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Rectangle 96"/>
            <p:cNvSpPr>
              <a:spLocks noChangeArrowheads="1"/>
            </p:cNvSpPr>
            <p:nvPr/>
          </p:nvSpPr>
          <p:spPr bwMode="auto">
            <a:xfrm>
              <a:off x="3026" y="3219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xD840-xD87F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x3191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2" name="Rectangle 101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0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4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16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9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2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3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4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9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13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8252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85" name="Group 77"/>
          <p:cNvGrpSpPr>
            <a:grpSpLocks/>
          </p:cNvGrpSpPr>
          <p:nvPr/>
        </p:nvGrpSpPr>
        <p:grpSpPr bwMode="auto">
          <a:xfrm>
            <a:off x="5078506" y="4511675"/>
            <a:ext cx="1527178" cy="1701800"/>
            <a:chOff x="3002" y="2742"/>
            <a:chExt cx="962" cy="1072"/>
          </a:xfrm>
        </p:grpSpPr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002" y="2742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11_199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3321" y="2790"/>
              <a:ext cx="643" cy="763"/>
            </a:xfrm>
            <a:custGeom>
              <a:avLst/>
              <a:gdLst>
                <a:gd name="T0" fmla="*/ 0 w 643"/>
                <a:gd name="T1" fmla="*/ 0 h 708"/>
                <a:gd name="T2" fmla="*/ 604 w 643"/>
                <a:gd name="T3" fmla="*/ 152 h 708"/>
                <a:gd name="T4" fmla="*/ 236 w 643"/>
                <a:gd name="T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708">
                  <a:moveTo>
                    <a:pt x="0" y="0"/>
                  </a:moveTo>
                  <a:cubicBezTo>
                    <a:pt x="282" y="17"/>
                    <a:pt x="565" y="34"/>
                    <a:pt x="604" y="152"/>
                  </a:cubicBezTo>
                  <a:cubicBezTo>
                    <a:pt x="643" y="270"/>
                    <a:pt x="439" y="489"/>
                    <a:pt x="236" y="70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023" y="3620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xD800-xD83F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x31F3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0" name="Rectangle 72"/>
          <p:cNvSpPr>
            <a:spLocks noChangeArrowheads="1"/>
          </p:cNvSpPr>
          <p:nvPr/>
        </p:nvSpPr>
        <p:spPr bwMode="auto">
          <a:xfrm>
            <a:off x="6103538" y="4462379"/>
            <a:ext cx="108268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xD800–xD83F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xD840–xD87F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...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xDF80–</a:t>
            </a:r>
            <a:r>
              <a:rPr lang="en-US" sz="1000" b="1" dirty="0" err="1">
                <a:latin typeface="Courier New" pitchFamily="49" charset="0"/>
              </a:rPr>
              <a:t>xDFFF</a:t>
            </a:r>
            <a:endParaRPr lang="en-US" sz="1000" b="1" dirty="0">
              <a:latin typeface="Courier New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5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1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1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1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2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2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2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3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97716" y="5058996"/>
            <a:ext cx="1771761" cy="1287035"/>
            <a:chOff x="430823" y="5058996"/>
            <a:chExt cx="1538654" cy="962899"/>
          </a:xfrm>
        </p:grpSpPr>
        <p:sp>
          <p:nvSpPr>
            <p:cNvPr id="132" name="Rounded Rectangle 131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0823" y="5067788"/>
              <a:ext cx="15386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Now What?</a:t>
              </a:r>
            </a:p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No more available frames!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8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14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977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98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23983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123982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1592121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08"/>
          <p:cNvSpPr>
            <a:spLocks noChangeShapeType="1"/>
          </p:cNvSpPr>
          <p:nvPr/>
        </p:nvSpPr>
        <p:spPr bwMode="auto">
          <a:xfrm>
            <a:off x="2447591" y="1701700"/>
            <a:ext cx="0" cy="1164624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Line 218"/>
          <p:cNvSpPr>
            <a:spLocks noChangeShapeType="1"/>
          </p:cNvSpPr>
          <p:nvPr/>
        </p:nvSpPr>
        <p:spPr bwMode="auto">
          <a:xfrm flipV="1">
            <a:off x="2447591" y="1427162"/>
            <a:ext cx="2676264" cy="145645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" name="Line 219"/>
          <p:cNvSpPr>
            <a:spLocks noChangeShapeType="1"/>
          </p:cNvSpPr>
          <p:nvPr/>
        </p:nvSpPr>
        <p:spPr bwMode="auto">
          <a:xfrm>
            <a:off x="5189277" y="1423094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" name="Line 224"/>
          <p:cNvSpPr>
            <a:spLocks noChangeShapeType="1"/>
          </p:cNvSpPr>
          <p:nvPr/>
        </p:nvSpPr>
        <p:spPr bwMode="auto">
          <a:xfrm flipH="1">
            <a:off x="2447591" y="1929883"/>
            <a:ext cx="2751097" cy="96703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" name="Line 208"/>
          <p:cNvSpPr>
            <a:spLocks noChangeShapeType="1"/>
          </p:cNvSpPr>
          <p:nvPr/>
        </p:nvSpPr>
        <p:spPr bwMode="auto">
          <a:xfrm>
            <a:off x="2440739" y="2863489"/>
            <a:ext cx="6851" cy="58231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" name="Line 218"/>
          <p:cNvSpPr>
            <a:spLocks noChangeShapeType="1"/>
          </p:cNvSpPr>
          <p:nvPr/>
        </p:nvSpPr>
        <p:spPr bwMode="auto">
          <a:xfrm>
            <a:off x="2485007" y="3433841"/>
            <a:ext cx="2676264" cy="1152446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" name="Line 219"/>
          <p:cNvSpPr>
            <a:spLocks noChangeShapeType="1"/>
          </p:cNvSpPr>
          <p:nvPr/>
        </p:nvSpPr>
        <p:spPr bwMode="auto">
          <a:xfrm>
            <a:off x="5197101" y="4547741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224"/>
          <p:cNvSpPr>
            <a:spLocks noChangeShapeType="1"/>
          </p:cNvSpPr>
          <p:nvPr/>
        </p:nvSpPr>
        <p:spPr bwMode="auto">
          <a:xfrm flipH="1" flipV="1">
            <a:off x="2440738" y="3454400"/>
            <a:ext cx="2685541" cy="158227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208"/>
          <p:cNvSpPr>
            <a:spLocks noChangeShapeType="1"/>
          </p:cNvSpPr>
          <p:nvPr/>
        </p:nvSpPr>
        <p:spPr bwMode="auto">
          <a:xfrm>
            <a:off x="2433888" y="3449938"/>
            <a:ext cx="0" cy="347362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218"/>
          <p:cNvSpPr>
            <a:spLocks noChangeShapeType="1"/>
          </p:cNvSpPr>
          <p:nvPr/>
        </p:nvSpPr>
        <p:spPr bwMode="auto">
          <a:xfrm flipV="1">
            <a:off x="2402244" y="3265888"/>
            <a:ext cx="2676264" cy="514159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219"/>
          <p:cNvSpPr>
            <a:spLocks noChangeShapeType="1"/>
          </p:cNvSpPr>
          <p:nvPr/>
        </p:nvSpPr>
        <p:spPr bwMode="auto">
          <a:xfrm>
            <a:off x="5167164" y="3281305"/>
            <a:ext cx="1587" cy="534294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" name="Line 224"/>
          <p:cNvSpPr>
            <a:spLocks noChangeShapeType="1"/>
          </p:cNvSpPr>
          <p:nvPr/>
        </p:nvSpPr>
        <p:spPr bwMode="auto">
          <a:xfrm flipH="1">
            <a:off x="2402243" y="3784755"/>
            <a:ext cx="2763665" cy="3084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3" name="Group 213"/>
          <p:cNvGrpSpPr>
            <a:grpSpLocks/>
          </p:cNvGrpSpPr>
          <p:nvPr/>
        </p:nvGrpSpPr>
        <p:grpSpPr bwMode="auto">
          <a:xfrm>
            <a:off x="1793206" y="1690741"/>
            <a:ext cx="654050" cy="4143375"/>
            <a:chOff x="952" y="846"/>
            <a:chExt cx="412" cy="2610"/>
          </a:xfrm>
        </p:grpSpPr>
        <p:sp>
          <p:nvSpPr>
            <p:cNvPr id="114" name="Line 214"/>
            <p:cNvSpPr>
              <a:spLocks noChangeShapeType="1"/>
            </p:cNvSpPr>
            <p:nvPr/>
          </p:nvSpPr>
          <p:spPr bwMode="auto">
            <a:xfrm flipH="1">
              <a:off x="1352" y="2247"/>
              <a:ext cx="12" cy="12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215"/>
            <p:cNvSpPr>
              <a:spLocks noChangeShapeType="1"/>
            </p:cNvSpPr>
            <p:nvPr/>
          </p:nvSpPr>
          <p:spPr bwMode="auto">
            <a:xfrm>
              <a:off x="953" y="853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216"/>
            <p:cNvSpPr>
              <a:spLocks noChangeShapeType="1"/>
            </p:cNvSpPr>
            <p:nvPr/>
          </p:nvSpPr>
          <p:spPr bwMode="auto">
            <a:xfrm>
              <a:off x="952" y="3443"/>
              <a:ext cx="402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217"/>
            <p:cNvSpPr>
              <a:spLocks noChangeShapeType="1"/>
            </p:cNvSpPr>
            <p:nvPr/>
          </p:nvSpPr>
          <p:spPr bwMode="auto">
            <a:xfrm>
              <a:off x="953" y="846"/>
              <a:ext cx="394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19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31" name="Rectangle 130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9090" y="1426330"/>
            <a:ext cx="461665" cy="316227"/>
            <a:chOff x="5079090" y="1426330"/>
            <a:chExt cx="461665" cy="316227"/>
          </a:xfrm>
        </p:grpSpPr>
        <p:sp>
          <p:nvSpPr>
            <p:cNvPr id="2" name="Rectangle 1"/>
            <p:cNvSpPr/>
            <p:nvPr/>
          </p:nvSpPr>
          <p:spPr>
            <a:xfrm>
              <a:off x="5079090" y="1426330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  <a:latin typeface="Courier New" pitchFamily="49" charset="0"/>
                </a:rPr>
                <a:t>10_193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79090" y="1588669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10_194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072466" y="4510735"/>
            <a:ext cx="461665" cy="316227"/>
            <a:chOff x="5079090" y="3950836"/>
            <a:chExt cx="461665" cy="316227"/>
          </a:xfrm>
        </p:grpSpPr>
        <p:sp>
          <p:nvSpPr>
            <p:cNvPr id="138" name="Rectangle 137"/>
            <p:cNvSpPr/>
            <p:nvPr/>
          </p:nvSpPr>
          <p:spPr>
            <a:xfrm>
              <a:off x="5079090" y="3950836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10_199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79090" y="4113175"/>
              <a:ext cx="461665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10_198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5075781" y="3708991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10_196</a:t>
            </a:r>
            <a:endParaRPr 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03092" y="1690741"/>
            <a:ext cx="1070046" cy="4143375"/>
            <a:chOff x="6614321" y="1822504"/>
            <a:chExt cx="1070046" cy="4143375"/>
          </a:xfrm>
        </p:grpSpPr>
        <p:grpSp>
          <p:nvGrpSpPr>
            <p:cNvPr id="143" name="Group 213"/>
            <p:cNvGrpSpPr>
              <a:grpSpLocks/>
            </p:cNvGrpSpPr>
            <p:nvPr/>
          </p:nvGrpSpPr>
          <p:grpSpPr bwMode="auto">
            <a:xfrm>
              <a:off x="6614321" y="1822504"/>
              <a:ext cx="654050" cy="4143375"/>
              <a:chOff x="952" y="846"/>
              <a:chExt cx="412" cy="2610"/>
            </a:xfrm>
          </p:grpSpPr>
          <p:sp>
            <p:nvSpPr>
              <p:cNvPr id="144" name="Line 214"/>
              <p:cNvSpPr>
                <a:spLocks noChangeShapeType="1"/>
              </p:cNvSpPr>
              <p:nvPr/>
            </p:nvSpPr>
            <p:spPr bwMode="auto">
              <a:xfrm flipH="1">
                <a:off x="1352" y="853"/>
                <a:ext cx="12" cy="2603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5" name="Line 215"/>
              <p:cNvSpPr>
                <a:spLocks noChangeShapeType="1"/>
              </p:cNvSpPr>
              <p:nvPr/>
            </p:nvSpPr>
            <p:spPr bwMode="auto">
              <a:xfrm>
                <a:off x="953" y="853"/>
                <a:ext cx="0" cy="2579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216"/>
              <p:cNvSpPr>
                <a:spLocks noChangeShapeType="1"/>
              </p:cNvSpPr>
              <p:nvPr/>
            </p:nvSpPr>
            <p:spPr bwMode="auto">
              <a:xfrm>
                <a:off x="952" y="3443"/>
                <a:ext cx="402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7" name="Line 217"/>
              <p:cNvSpPr>
                <a:spLocks noChangeShapeType="1"/>
              </p:cNvSpPr>
              <p:nvPr/>
            </p:nvSpPr>
            <p:spPr bwMode="auto">
              <a:xfrm>
                <a:off x="953" y="846"/>
                <a:ext cx="394" cy="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prstDash val="sysDot"/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8" name="Rectangle 93"/>
            <p:cNvSpPr>
              <a:spLocks noChangeArrowheads="1"/>
            </p:cNvSpPr>
            <p:nvPr/>
          </p:nvSpPr>
          <p:spPr bwMode="auto">
            <a:xfrm>
              <a:off x="7126522" y="290586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49" name="Rectangle 93"/>
            <p:cNvSpPr>
              <a:spLocks noChangeArrowheads="1"/>
            </p:cNvSpPr>
            <p:nvPr/>
          </p:nvSpPr>
          <p:spPr bwMode="auto">
            <a:xfrm>
              <a:off x="7126522" y="345714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0" name="Rectangle 93"/>
            <p:cNvSpPr>
              <a:spLocks noChangeArrowheads="1"/>
            </p:cNvSpPr>
            <p:nvPr/>
          </p:nvSpPr>
          <p:spPr bwMode="auto">
            <a:xfrm>
              <a:off x="7126522" y="3828509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16527" y="2773705"/>
            <a:ext cx="557845" cy="1107315"/>
            <a:chOff x="963708" y="4145992"/>
            <a:chExt cx="557845" cy="1107315"/>
          </a:xfrm>
        </p:grpSpPr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963708" y="414599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2" name="Rectangle 93"/>
            <p:cNvSpPr>
              <a:spLocks noChangeArrowheads="1"/>
            </p:cNvSpPr>
            <p:nvPr/>
          </p:nvSpPr>
          <p:spPr bwMode="auto">
            <a:xfrm>
              <a:off x="963708" y="4697276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10_197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53" name="Rectangle 93"/>
            <p:cNvSpPr>
              <a:spLocks noChangeArrowheads="1"/>
            </p:cNvSpPr>
            <p:nvPr/>
          </p:nvSpPr>
          <p:spPr bwMode="auto">
            <a:xfrm>
              <a:off x="963708" y="5068641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10_195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37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5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6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8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03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15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10_193|0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10_194|0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9436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9436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119435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280329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038642" y="1440996"/>
            <a:ext cx="3679825" cy="1575776"/>
            <a:chOff x="5046663" y="1376828"/>
            <a:chExt cx="3679825" cy="1575776"/>
          </a:xfrm>
        </p:grpSpPr>
        <p:sp>
          <p:nvSpPr>
            <p:cNvPr id="119" name="Rectangle 81"/>
            <p:cNvSpPr>
              <a:spLocks noChangeArrowheads="1"/>
            </p:cNvSpPr>
            <p:nvPr/>
          </p:nvSpPr>
          <p:spPr bwMode="auto">
            <a:xfrm>
              <a:off x="7913688" y="2714479"/>
              <a:ext cx="8128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#0 – x3000</a:t>
              </a:r>
            </a:p>
          </p:txBody>
        </p:sp>
        <p:grpSp>
          <p:nvGrpSpPr>
            <p:cNvPr id="120" name="Group 83"/>
            <p:cNvGrpSpPr>
              <a:grpSpLocks/>
            </p:cNvGrpSpPr>
            <p:nvPr/>
          </p:nvGrpSpPr>
          <p:grpSpPr bwMode="auto">
            <a:xfrm>
              <a:off x="5046663" y="1376828"/>
              <a:ext cx="2881313" cy="1455736"/>
              <a:chOff x="3179" y="789"/>
              <a:chExt cx="1815" cy="917"/>
            </a:xfrm>
          </p:grpSpPr>
          <p:sp>
            <p:nvSpPr>
              <p:cNvPr id="121" name="Line 84"/>
              <p:cNvSpPr>
                <a:spLocks noChangeShapeType="1"/>
              </p:cNvSpPr>
              <p:nvPr/>
            </p:nvSpPr>
            <p:spPr bwMode="auto">
              <a:xfrm>
                <a:off x="3845" y="1379"/>
                <a:ext cx="1149" cy="327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Rectangle 85"/>
              <p:cNvSpPr>
                <a:spLocks noChangeArrowheads="1"/>
              </p:cNvSpPr>
              <p:nvPr/>
            </p:nvSpPr>
            <p:spPr bwMode="auto">
              <a:xfrm>
                <a:off x="3203" y="78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</a:t>
                </a: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___0</a:t>
                </a:r>
              </a:p>
            </p:txBody>
          </p:sp>
          <p:sp>
            <p:nvSpPr>
              <p:cNvPr id="123" name="Rectangle 86"/>
              <p:cNvSpPr>
                <a:spLocks noChangeArrowheads="1"/>
              </p:cNvSpPr>
              <p:nvPr/>
            </p:nvSpPr>
            <p:spPr bwMode="auto">
              <a:xfrm>
                <a:off x="3179" y="1178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oup 92"/>
          <p:cNvGrpSpPr>
            <a:grpSpLocks/>
          </p:cNvGrpSpPr>
          <p:nvPr/>
        </p:nvGrpSpPr>
        <p:grpSpPr bwMode="auto">
          <a:xfrm>
            <a:off x="2317751" y="2013457"/>
            <a:ext cx="4941919" cy="1122381"/>
            <a:chOff x="1460" y="1190"/>
            <a:chExt cx="3113" cy="707"/>
          </a:xfrm>
        </p:grpSpPr>
        <p:sp>
          <p:nvSpPr>
            <p:cNvPr id="125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6" name="Line 94"/>
            <p:cNvSpPr>
              <a:spLocks noChangeShapeType="1"/>
            </p:cNvSpPr>
            <p:nvPr/>
          </p:nvSpPr>
          <p:spPr bwMode="auto">
            <a:xfrm flipV="1">
              <a:off x="1844" y="1257"/>
              <a:ext cx="1293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Rectangle 95"/>
            <p:cNvSpPr>
              <a:spLocks noChangeArrowheads="1"/>
            </p:cNvSpPr>
            <p:nvPr/>
          </p:nvSpPr>
          <p:spPr bwMode="auto">
            <a:xfrm>
              <a:off x="3846" y="1196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x3800–x383F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x3840–x387F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x3F80–x3FFF</a:t>
              </a:r>
            </a:p>
          </p:txBody>
        </p:sp>
        <p:sp>
          <p:nvSpPr>
            <p:cNvPr id="128" name="Rectangle 96"/>
            <p:cNvSpPr>
              <a:spLocks noChangeArrowheads="1"/>
            </p:cNvSpPr>
            <p:nvPr/>
          </p:nvSpPr>
          <p:spPr bwMode="auto">
            <a:xfrm>
              <a:off x="3144" y="1190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solidFill>
                    <a:schemeClr val="bg2"/>
                  </a:solidFill>
                  <a:latin typeface="Courier New" pitchFamily="49" charset="0"/>
                </a:rPr>
                <a:t>    ...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</p:txBody>
        </p:sp>
      </p:grp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x30B3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15" name="Rectangle 11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7572" y="1591560"/>
            <a:ext cx="3920812" cy="1657350"/>
            <a:chOff x="4797572" y="1591560"/>
            <a:chExt cx="3920812" cy="1657350"/>
          </a:xfrm>
        </p:grpSpPr>
        <p:grpSp>
          <p:nvGrpSpPr>
            <p:cNvPr id="129" name="Group 87"/>
            <p:cNvGrpSpPr>
              <a:grpSpLocks/>
            </p:cNvGrpSpPr>
            <p:nvPr/>
          </p:nvGrpSpPr>
          <p:grpSpPr bwMode="auto">
            <a:xfrm>
              <a:off x="5017921" y="1591560"/>
              <a:ext cx="3700463" cy="1657350"/>
              <a:chOff x="3171" y="899"/>
              <a:chExt cx="2331" cy="1044"/>
            </a:xfrm>
          </p:grpSpPr>
          <p:sp>
            <p:nvSpPr>
              <p:cNvPr id="130" name="Rectangle 88"/>
              <p:cNvSpPr>
                <a:spLocks noChangeArrowheads="1"/>
              </p:cNvSpPr>
              <p:nvPr/>
            </p:nvSpPr>
            <p:spPr bwMode="auto">
              <a:xfrm>
                <a:off x="4990" y="1792"/>
                <a:ext cx="512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#1 – x3040</a:t>
                </a:r>
              </a:p>
            </p:txBody>
          </p:sp>
          <p:sp>
            <p:nvSpPr>
              <p:cNvPr id="131" name="Line 89"/>
              <p:cNvSpPr>
                <a:spLocks noChangeShapeType="1"/>
              </p:cNvSpPr>
              <p:nvPr/>
            </p:nvSpPr>
            <p:spPr bwMode="auto">
              <a:xfrm>
                <a:off x="3845" y="1764"/>
                <a:ext cx="1154" cy="100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Rectangle 90"/>
              <p:cNvSpPr>
                <a:spLocks noChangeArrowheads="1"/>
              </p:cNvSpPr>
              <p:nvPr/>
            </p:nvSpPr>
            <p:spPr bwMode="auto">
              <a:xfrm>
                <a:off x="3208" y="899"/>
                <a:ext cx="582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</a:t>
                </a:r>
                <a:r>
                  <a:rPr lang="en-US" sz="1000" b="1" dirty="0">
                    <a:solidFill>
                      <a:srgbClr val="FF0033"/>
                    </a:solidFill>
                    <a:latin typeface="Courier New" pitchFamily="49" charset="0"/>
                  </a:rPr>
                  <a:t>___1</a:t>
                </a:r>
              </a:p>
            </p:txBody>
          </p:sp>
          <p:sp>
            <p:nvSpPr>
              <p:cNvPr id="133" name="Rectangle 91"/>
              <p:cNvSpPr>
                <a:spLocks noChangeArrowheads="1"/>
              </p:cNvSpPr>
              <p:nvPr/>
            </p:nvSpPr>
            <p:spPr bwMode="auto">
              <a:xfrm>
                <a:off x="3171" y="1581"/>
                <a:ext cx="652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0" name="AutoShape 97"/>
            <p:cNvSpPr>
              <a:spLocks noChangeArrowheads="1"/>
            </p:cNvSpPr>
            <p:nvPr/>
          </p:nvSpPr>
          <p:spPr bwMode="auto">
            <a:xfrm>
              <a:off x="4797572" y="1715747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9756" y="2218874"/>
            <a:ext cx="1603379" cy="869951"/>
            <a:chOff x="5079756" y="2218874"/>
            <a:chExt cx="1603379" cy="869951"/>
          </a:xfrm>
        </p:grpSpPr>
        <p:grpSp>
          <p:nvGrpSpPr>
            <p:cNvPr id="134" name="Group 97"/>
            <p:cNvGrpSpPr>
              <a:grpSpLocks/>
            </p:cNvGrpSpPr>
            <p:nvPr/>
          </p:nvGrpSpPr>
          <p:grpSpPr bwMode="auto">
            <a:xfrm>
              <a:off x="5079756" y="2218874"/>
              <a:ext cx="1603379" cy="869951"/>
              <a:chOff x="3015" y="1183"/>
              <a:chExt cx="1010" cy="548"/>
            </a:xfrm>
          </p:grpSpPr>
          <p:grpSp>
            <p:nvGrpSpPr>
              <p:cNvPr id="135" name="Group 98"/>
              <p:cNvGrpSpPr>
                <a:grpSpLocks/>
              </p:cNvGrpSpPr>
              <p:nvPr/>
            </p:nvGrpSpPr>
            <p:grpSpPr bwMode="auto">
              <a:xfrm>
                <a:off x="3015" y="1183"/>
                <a:ext cx="1010" cy="413"/>
                <a:chOff x="3015" y="1183"/>
                <a:chExt cx="1010" cy="413"/>
              </a:xfrm>
            </p:grpSpPr>
            <p:sp>
              <p:nvSpPr>
                <p:cNvPr id="137" name="Rectangle 99"/>
                <p:cNvSpPr>
                  <a:spLocks noChangeArrowheads="1"/>
                </p:cNvSpPr>
                <p:nvPr/>
              </p:nvSpPr>
              <p:spPr bwMode="auto">
                <a:xfrm>
                  <a:off x="3015" y="1183"/>
                  <a:ext cx="291" cy="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FF0033"/>
                      </a:solidFill>
                      <a:latin typeface="Courier New" pitchFamily="49" charset="0"/>
                    </a:rPr>
                    <a:t>11_194</a:t>
                  </a:r>
                  <a:endParaRPr lang="en-US" sz="1000" b="1" dirty="0">
                    <a:solidFill>
                      <a:srgbClr val="FF0033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138" name="Freeform 100"/>
                <p:cNvSpPr>
                  <a:spLocks/>
                </p:cNvSpPr>
                <p:nvPr/>
              </p:nvSpPr>
              <p:spPr bwMode="auto">
                <a:xfrm>
                  <a:off x="3335" y="1228"/>
                  <a:ext cx="690" cy="368"/>
                </a:xfrm>
                <a:custGeom>
                  <a:avLst/>
                  <a:gdLst>
                    <a:gd name="T0" fmla="*/ 0 w 461"/>
                    <a:gd name="T1" fmla="*/ 0 h 368"/>
                    <a:gd name="T2" fmla="*/ 424 w 461"/>
                    <a:gd name="T3" fmla="*/ 104 h 368"/>
                    <a:gd name="T4" fmla="*/ 222 w 461"/>
                    <a:gd name="T5" fmla="*/ 36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1" h="368">
                      <a:moveTo>
                        <a:pt x="0" y="0"/>
                      </a:moveTo>
                      <a:cubicBezTo>
                        <a:pt x="193" y="21"/>
                        <a:pt x="387" y="43"/>
                        <a:pt x="424" y="104"/>
                      </a:cubicBezTo>
                      <a:cubicBezTo>
                        <a:pt x="461" y="165"/>
                        <a:pt x="341" y="266"/>
                        <a:pt x="22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36" name="Rectangle 101"/>
              <p:cNvSpPr>
                <a:spLocks noChangeArrowheads="1"/>
              </p:cNvSpPr>
              <p:nvPr/>
            </p:nvSpPr>
            <p:spPr bwMode="auto">
              <a:xfrm>
                <a:off x="3044" y="1537"/>
                <a:ext cx="533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>
                    <a:solidFill>
                      <a:schemeClr val="bg2"/>
                    </a:solidFill>
                    <a:latin typeface="Courier New" pitchFamily="49" charset="0"/>
                  </a:rPr>
                  <a:t>x3800-x383F</a:t>
                </a:r>
              </a:p>
              <a:p>
                <a:pPr algn="ctr"/>
                <a:r>
                  <a:rPr lang="en-US" sz="1000" b="1" dirty="0">
                    <a:solidFill>
                      <a:schemeClr val="bg2"/>
                    </a:solidFill>
                    <a:latin typeface="Courier New" pitchFamily="49" charset="0"/>
                  </a:rPr>
                  <a:t>Data Frame</a:t>
                </a:r>
              </a:p>
            </p:txBody>
          </p:sp>
        </p:grpSp>
        <p:sp>
          <p:nvSpPr>
            <p:cNvPr id="141" name="Rectangle 101"/>
            <p:cNvSpPr>
              <a:spLocks noChangeArrowheads="1"/>
            </p:cNvSpPr>
            <p:nvPr/>
          </p:nvSpPr>
          <p:spPr bwMode="auto">
            <a:xfrm>
              <a:off x="5118252" y="2780850"/>
              <a:ext cx="846140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x3800-x383F</a:t>
              </a: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7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48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49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2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3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6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2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1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16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8254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10_199|0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118254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5073745" y="5905500"/>
            <a:ext cx="846139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xD800-xD83F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4" name="AutoShape 97"/>
          <p:cNvSpPr>
            <a:spLocks noChangeArrowheads="1"/>
          </p:cNvSpPr>
          <p:nvPr/>
        </p:nvSpPr>
        <p:spPr bwMode="auto">
          <a:xfrm>
            <a:off x="2078038" y="2803292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118252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106" name="Group 94"/>
          <p:cNvGrpSpPr>
            <a:grpSpLocks/>
          </p:cNvGrpSpPr>
          <p:nvPr/>
        </p:nvGrpSpPr>
        <p:grpSpPr bwMode="auto">
          <a:xfrm>
            <a:off x="5019424" y="3226412"/>
            <a:ext cx="3711575" cy="3105151"/>
            <a:chOff x="3177" y="1933"/>
            <a:chExt cx="2338" cy="1956"/>
          </a:xfrm>
        </p:grpSpPr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V="1">
              <a:off x="3860" y="2005"/>
              <a:ext cx="1140" cy="1713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</a:t>
              </a: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___2</a:t>
              </a:r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4990" y="1933"/>
              <a:ext cx="52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#2 – xD800</a:t>
              </a:r>
            </a:p>
          </p:txBody>
        </p:sp>
        <p:sp>
          <p:nvSpPr>
            <p:cNvPr id="110" name="Rectangle 98"/>
            <p:cNvSpPr>
              <a:spLocks noChangeArrowheads="1"/>
            </p:cNvSpPr>
            <p:nvPr/>
          </p:nvSpPr>
          <p:spPr bwMode="auto">
            <a:xfrm>
              <a:off x="3177" y="352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99"/>
          <p:cNvGrpSpPr>
            <a:grpSpLocks/>
          </p:cNvGrpSpPr>
          <p:nvPr/>
        </p:nvGrpSpPr>
        <p:grpSpPr bwMode="auto">
          <a:xfrm>
            <a:off x="5097212" y="2877160"/>
            <a:ext cx="2813050" cy="3338512"/>
            <a:chOff x="3226" y="1713"/>
            <a:chExt cx="1772" cy="2103"/>
          </a:xfrm>
        </p:grpSpPr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3847" y="1713"/>
              <a:ext cx="1151" cy="181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3226" y="3622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x3000-x303F</a:t>
              </a: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5072122" y="1440139"/>
            <a:ext cx="1844699" cy="4465638"/>
            <a:chOff x="3195" y="828"/>
            <a:chExt cx="1162" cy="2813"/>
          </a:xfrm>
        </p:grpSpPr>
        <p:sp>
          <p:nvSpPr>
            <p:cNvPr id="115" name="Rectangle 88"/>
            <p:cNvSpPr>
              <a:spLocks noChangeArrowheads="1"/>
            </p:cNvSpPr>
            <p:nvPr/>
          </p:nvSpPr>
          <p:spPr bwMode="auto">
            <a:xfrm>
              <a:off x="3195" y="828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11_199|1</a:t>
              </a:r>
              <a:r>
                <a:rPr lang="en-US" sz="1000" b="1" dirty="0">
                  <a:solidFill>
                    <a:srgbClr val="FF0033"/>
                  </a:solidFill>
                  <a:latin typeface="Courier New" pitchFamily="49" charset="0"/>
                </a:rPr>
                <a:t>___0</a:t>
              </a: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auto">
            <a:xfrm>
              <a:off x="3533" y="867"/>
              <a:ext cx="824" cy="2774"/>
            </a:xfrm>
            <a:custGeom>
              <a:avLst/>
              <a:gdLst>
                <a:gd name="T0" fmla="*/ 0 w 824"/>
                <a:gd name="T1" fmla="*/ 0 h 2631"/>
                <a:gd name="T2" fmla="*/ 785 w 824"/>
                <a:gd name="T3" fmla="*/ 1097 h 2631"/>
                <a:gd name="T4" fmla="*/ 236 w 824"/>
                <a:gd name="T5" fmla="*/ 2631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4" h="2631">
                  <a:moveTo>
                    <a:pt x="0" y="0"/>
                  </a:moveTo>
                  <a:cubicBezTo>
                    <a:pt x="373" y="329"/>
                    <a:pt x="746" y="659"/>
                    <a:pt x="785" y="1097"/>
                  </a:cubicBezTo>
                  <a:cubicBezTo>
                    <a:pt x="824" y="1535"/>
                    <a:pt x="530" y="2083"/>
                    <a:pt x="236" y="263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x31C0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35" name="Rectangle 13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40" name="AutoShape 97"/>
          <p:cNvSpPr>
            <a:spLocks noChangeArrowheads="1"/>
          </p:cNvSpPr>
          <p:nvPr/>
        </p:nvSpPr>
        <p:spPr bwMode="auto">
          <a:xfrm>
            <a:off x="4791735" y="4676827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57137" y="2611438"/>
            <a:ext cx="921395" cy="854674"/>
            <a:chOff x="1957137" y="2611438"/>
            <a:chExt cx="921395" cy="854674"/>
          </a:xfrm>
        </p:grpSpPr>
        <p:grpSp>
          <p:nvGrpSpPr>
            <p:cNvPr id="4" name="Group 3"/>
            <p:cNvGrpSpPr/>
            <p:nvPr/>
          </p:nvGrpSpPr>
          <p:grpSpPr>
            <a:xfrm>
              <a:off x="1957137" y="2611438"/>
              <a:ext cx="306639" cy="854674"/>
              <a:chOff x="1957137" y="2611438"/>
              <a:chExt cx="306639" cy="854674"/>
            </a:xfrm>
          </p:grpSpPr>
          <p:sp>
            <p:nvSpPr>
              <p:cNvPr id="103" name="AutoShape 97"/>
              <p:cNvSpPr>
                <a:spLocks noChangeArrowheads="1"/>
              </p:cNvSpPr>
              <p:nvPr/>
            </p:nvSpPr>
            <p:spPr bwMode="auto">
              <a:xfrm>
                <a:off x="2078039" y="3340700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1957137" y="2611438"/>
                <a:ext cx="306638" cy="4393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2320687" y="2963482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10_193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17751" y="1385888"/>
            <a:ext cx="4877772" cy="1574692"/>
            <a:chOff x="2317751" y="1385888"/>
            <a:chExt cx="4877772" cy="1574692"/>
          </a:xfrm>
        </p:grpSpPr>
        <p:sp>
          <p:nvSpPr>
            <p:cNvPr id="141" name="Rectangle 93"/>
            <p:cNvSpPr>
              <a:spLocks noChangeArrowheads="1"/>
            </p:cNvSpPr>
            <p:nvPr/>
          </p:nvSpPr>
          <p:spPr bwMode="auto">
            <a:xfrm>
              <a:off x="2317751" y="2775914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11_192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44" name="Rectangle 60"/>
            <p:cNvSpPr>
              <a:spLocks noChangeArrowheads="1"/>
            </p:cNvSpPr>
            <p:nvPr/>
          </p:nvSpPr>
          <p:spPr bwMode="auto">
            <a:xfrm>
              <a:off x="6111256" y="1385888"/>
              <a:ext cx="1084267" cy="652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x3000–x303F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x3040–x307F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x3780–x37FF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45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49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0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1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2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53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54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5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6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7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3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5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17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10_197|0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3" name="Rectangle 96"/>
          <p:cNvSpPr>
            <a:spLocks noChangeArrowheads="1"/>
          </p:cNvSpPr>
          <p:nvPr/>
        </p:nvSpPr>
        <p:spPr bwMode="auto">
          <a:xfrm>
            <a:off x="5078496" y="5292976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xD840-xD87F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117091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3" name="AutoShape 97"/>
          <p:cNvSpPr>
            <a:spLocks noChangeArrowheads="1"/>
          </p:cNvSpPr>
          <p:nvPr/>
        </p:nvSpPr>
        <p:spPr bwMode="auto">
          <a:xfrm>
            <a:off x="2078039" y="334070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120" name="Group 94"/>
          <p:cNvGrpSpPr>
            <a:grpSpLocks/>
          </p:cNvGrpSpPr>
          <p:nvPr/>
        </p:nvGrpSpPr>
        <p:grpSpPr bwMode="auto">
          <a:xfrm>
            <a:off x="5019426" y="3467710"/>
            <a:ext cx="3717927" cy="2238375"/>
            <a:chOff x="3177" y="1989"/>
            <a:chExt cx="2342" cy="1410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3860" y="2074"/>
              <a:ext cx="1140" cy="1101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96"/>
            <p:cNvSpPr>
              <a:spLocks noChangeArrowheads="1"/>
            </p:cNvSpPr>
            <p:nvPr/>
          </p:nvSpPr>
          <p:spPr bwMode="auto">
            <a:xfrm>
              <a:off x="3212" y="2743"/>
              <a:ext cx="582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0xxxxx|1___3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4" name="Rectangle 97"/>
            <p:cNvSpPr>
              <a:spLocks noChangeArrowheads="1"/>
            </p:cNvSpPr>
            <p:nvPr/>
          </p:nvSpPr>
          <p:spPr bwMode="auto">
            <a:xfrm>
              <a:off x="4990" y="1989"/>
              <a:ext cx="52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#3 </a:t>
              </a:r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– </a:t>
              </a: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xD840</a:t>
              </a:r>
              <a:endParaRPr lang="en-US" sz="1200" b="1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25" name="Rectangle 98"/>
            <p:cNvSpPr>
              <a:spLocks noChangeArrowheads="1"/>
            </p:cNvSpPr>
            <p:nvPr/>
          </p:nvSpPr>
          <p:spPr bwMode="auto">
            <a:xfrm>
              <a:off x="3177" y="3037"/>
              <a:ext cx="651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92"/>
          <p:cNvGrpSpPr>
            <a:grpSpLocks/>
          </p:cNvGrpSpPr>
          <p:nvPr/>
        </p:nvGrpSpPr>
        <p:grpSpPr bwMode="auto">
          <a:xfrm>
            <a:off x="2317751" y="3866122"/>
            <a:ext cx="4941919" cy="1876507"/>
            <a:chOff x="1460" y="1781"/>
            <a:chExt cx="3113" cy="1182"/>
          </a:xfrm>
        </p:grpSpPr>
        <p:sp>
          <p:nvSpPr>
            <p:cNvPr id="127" name="Rectangle 93"/>
            <p:cNvSpPr>
              <a:spLocks noChangeArrowheads="1"/>
            </p:cNvSpPr>
            <p:nvPr/>
          </p:nvSpPr>
          <p:spPr bwMode="auto">
            <a:xfrm>
              <a:off x="1460" y="1781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11_198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29" name="Line 94"/>
            <p:cNvSpPr>
              <a:spLocks noChangeShapeType="1"/>
            </p:cNvSpPr>
            <p:nvPr/>
          </p:nvSpPr>
          <p:spPr bwMode="auto">
            <a:xfrm>
              <a:off x="1844" y="1843"/>
              <a:ext cx="1293" cy="7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3846" y="2551"/>
              <a:ext cx="727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xF000–xF03F</a:t>
              </a:r>
              <a:endParaRPr lang="en-US" sz="1000" b="1" dirty="0">
                <a:latin typeface="Courier New" pitchFamily="49" charset="0"/>
              </a:endParaRP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xF040–xF07F</a:t>
              </a:r>
              <a:endParaRPr lang="en-US" sz="1000" b="1" dirty="0">
                <a:latin typeface="Courier New" pitchFamily="49" charset="0"/>
              </a:endParaRP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xF740–xF7FF</a:t>
              </a:r>
              <a:endParaRPr lang="en-US" sz="1000" b="1" dirty="0">
                <a:latin typeface="Courier New" pitchFamily="49" charset="0"/>
              </a:endParaRPr>
            </a:p>
          </p:txBody>
        </p:sp>
        <p:sp>
          <p:nvSpPr>
            <p:cNvPr id="132" name="Rectangle 96"/>
            <p:cNvSpPr>
              <a:spLocks noChangeArrowheads="1"/>
            </p:cNvSpPr>
            <p:nvPr/>
          </p:nvSpPr>
          <p:spPr bwMode="auto">
            <a:xfrm>
              <a:off x="3139" y="2545"/>
              <a:ext cx="727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800" b="1" dirty="0">
                  <a:solidFill>
                    <a:schemeClr val="bg2"/>
                  </a:solidFill>
                  <a:latin typeface="Courier New" pitchFamily="49" charset="0"/>
                </a:rPr>
                <a:t>    ...</a:t>
              </a:r>
            </a:p>
            <a:p>
              <a:pPr algn="l">
                <a:buClr>
                  <a:schemeClr val="accent2"/>
                </a:buClr>
                <a:buSzPct val="75000"/>
                <a:buFont typeface="Wingdings" pitchFamily="2" charset="2"/>
                <a:buNone/>
              </a:pPr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00____|</a:t>
              </a:r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0____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x3145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57137" y="3048754"/>
            <a:ext cx="306639" cy="616138"/>
            <a:chOff x="1957137" y="3048754"/>
            <a:chExt cx="306639" cy="616138"/>
          </a:xfrm>
        </p:grpSpPr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539480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57137" y="3048754"/>
              <a:ext cx="306638" cy="4393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50" name="Rectangle 101"/>
          <p:cNvSpPr>
            <a:spLocks noChangeArrowheads="1"/>
          </p:cNvSpPr>
          <p:nvPr/>
        </p:nvSpPr>
        <p:spPr bwMode="auto">
          <a:xfrm>
            <a:off x="511709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x3000-x303F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12359" y="3330289"/>
            <a:ext cx="6379095" cy="1760397"/>
            <a:chOff x="2312359" y="3330289"/>
            <a:chExt cx="6379095" cy="1760397"/>
          </a:xfrm>
        </p:grpSpPr>
        <p:grpSp>
          <p:nvGrpSpPr>
            <p:cNvPr id="104" name="Group 94"/>
            <p:cNvGrpSpPr>
              <a:grpSpLocks/>
            </p:cNvGrpSpPr>
            <p:nvPr/>
          </p:nvGrpSpPr>
          <p:grpSpPr bwMode="auto">
            <a:xfrm>
              <a:off x="5032265" y="3690511"/>
              <a:ext cx="3659189" cy="1400175"/>
              <a:chOff x="3183" y="1977"/>
              <a:chExt cx="2305" cy="882"/>
            </a:xfrm>
          </p:grpSpPr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V="1">
                <a:off x="3851" y="2048"/>
                <a:ext cx="1161" cy="605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Rectangle 97"/>
              <p:cNvSpPr>
                <a:spLocks noChangeArrowheads="1"/>
              </p:cNvSpPr>
              <p:nvPr/>
            </p:nvSpPr>
            <p:spPr bwMode="auto">
              <a:xfrm>
                <a:off x="4990" y="1977"/>
                <a:ext cx="498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#4 </a:t>
                </a: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– 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UPT1</a:t>
                </a:r>
                <a:endParaRPr lang="en-US" sz="1200" b="1" dirty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9" name="Rectangle 98"/>
              <p:cNvSpPr>
                <a:spLocks noChangeArrowheads="1"/>
              </p:cNvSpPr>
              <p:nvPr/>
            </p:nvSpPr>
            <p:spPr bwMode="auto">
              <a:xfrm>
                <a:off x="3183" y="2497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" name="Rectangle 93"/>
            <p:cNvSpPr>
              <a:spLocks noChangeArrowheads="1"/>
            </p:cNvSpPr>
            <p:nvPr/>
          </p:nvSpPr>
          <p:spPr bwMode="auto">
            <a:xfrm>
              <a:off x="2312359" y="3330289"/>
              <a:ext cx="1115690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0xxxxx|1___4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53" name="Rectangle 152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56" name="AutoShape 97"/>
          <p:cNvSpPr>
            <a:spLocks noChangeArrowheads="1"/>
          </p:cNvSpPr>
          <p:nvPr/>
        </p:nvSpPr>
        <p:spPr bwMode="auto">
          <a:xfrm>
            <a:off x="4797572" y="4784155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" name="Group 97"/>
          <p:cNvGrpSpPr>
            <a:grpSpLocks/>
          </p:cNvGrpSpPr>
          <p:nvPr/>
        </p:nvGrpSpPr>
        <p:grpSpPr bwMode="auto">
          <a:xfrm>
            <a:off x="5083064" y="4650024"/>
            <a:ext cx="1574804" cy="1058863"/>
            <a:chOff x="3003" y="1537"/>
            <a:chExt cx="992" cy="667"/>
          </a:xfrm>
        </p:grpSpPr>
        <p:grpSp>
          <p:nvGrpSpPr>
            <p:cNvPr id="111" name="Group 98"/>
            <p:cNvGrpSpPr>
              <a:grpSpLocks/>
            </p:cNvGrpSpPr>
            <p:nvPr/>
          </p:nvGrpSpPr>
          <p:grpSpPr bwMode="auto">
            <a:xfrm>
              <a:off x="3003" y="1643"/>
              <a:ext cx="992" cy="561"/>
              <a:chOff x="3003" y="1643"/>
              <a:chExt cx="992" cy="561"/>
            </a:xfrm>
          </p:grpSpPr>
          <p:sp>
            <p:nvSpPr>
              <p:cNvPr id="114" name="Rectangle 99"/>
              <p:cNvSpPr>
                <a:spLocks noChangeArrowheads="1"/>
              </p:cNvSpPr>
              <p:nvPr/>
            </p:nvSpPr>
            <p:spPr bwMode="auto">
              <a:xfrm>
                <a:off x="3003" y="2107"/>
                <a:ext cx="291" cy="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11_197</a:t>
                </a:r>
                <a:endParaRPr lang="en-US" sz="1000" b="1" dirty="0">
                  <a:solidFill>
                    <a:srgbClr val="FF00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 flipV="1">
                <a:off x="3305" y="1643"/>
                <a:ext cx="690" cy="517"/>
              </a:xfrm>
              <a:custGeom>
                <a:avLst/>
                <a:gdLst>
                  <a:gd name="T0" fmla="*/ 0 w 461"/>
                  <a:gd name="T1" fmla="*/ 0 h 368"/>
                  <a:gd name="T2" fmla="*/ 424 w 461"/>
                  <a:gd name="T3" fmla="*/ 104 h 368"/>
                  <a:gd name="T4" fmla="*/ 222 w 461"/>
                  <a:gd name="T5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368">
                    <a:moveTo>
                      <a:pt x="0" y="0"/>
                    </a:moveTo>
                    <a:cubicBezTo>
                      <a:pt x="193" y="21"/>
                      <a:pt x="387" y="43"/>
                      <a:pt x="424" y="104"/>
                    </a:cubicBezTo>
                    <a:cubicBezTo>
                      <a:pt x="461" y="165"/>
                      <a:pt x="341" y="266"/>
                      <a:pt x="222" y="36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3026" y="1537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xF740-xF7FF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59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6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6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6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3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4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5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67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69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70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1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2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3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4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5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6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77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18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0</a:t>
            </a:r>
            <a:r>
              <a:rPr lang="en-US" sz="1200" b="1" dirty="0" smtClean="0">
                <a:latin typeface="Courier New" pitchFamily="49" charset="0"/>
              </a:rPr>
              <a:t>xxxxx|1___4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097213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032265" y="4516011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1709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078039" y="353948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1709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5067178" y="3706068"/>
            <a:ext cx="46166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</a:rPr>
              <a:t>11_196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x3130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7068" y="3240830"/>
            <a:ext cx="5019490" cy="652463"/>
            <a:chOff x="2317068" y="3240830"/>
            <a:chExt cx="5019490" cy="652463"/>
          </a:xfrm>
        </p:grpSpPr>
        <p:sp>
          <p:nvSpPr>
            <p:cNvPr id="3" name="Rectangle 2"/>
            <p:cNvSpPr/>
            <p:nvPr/>
          </p:nvSpPr>
          <p:spPr>
            <a:xfrm>
              <a:off x="2317068" y="3692689"/>
              <a:ext cx="5578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6103076" y="3240830"/>
              <a:ext cx="1233482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xE800–xE83F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xE840–xE87F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xEF80–</a:t>
              </a:r>
              <a:r>
                <a:rPr lang="en-US" sz="1000" b="1" dirty="0" err="1">
                  <a:latin typeface="Courier New" pitchFamily="49" charset="0"/>
                </a:rPr>
                <a:t>xEFFF</a:t>
              </a:r>
              <a:endParaRPr lang="en-US" sz="1000" b="1" dirty="0">
                <a:latin typeface="Courier New" pitchFamily="49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07" name="Rectangle 106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823" y="5058996"/>
            <a:ext cx="1538654" cy="575972"/>
            <a:chOff x="430823" y="5058996"/>
            <a:chExt cx="1538654" cy="575972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30823" y="5058996"/>
              <a:ext cx="1538654" cy="575972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823" y="5067788"/>
              <a:ext cx="1538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mic Sans MS" panose="030F0702030302020204" pitchFamily="66" charset="0"/>
                </a:rPr>
                <a:t>Is every frame accounted for?</a:t>
              </a:r>
              <a:endParaRPr lang="en-US" sz="1400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12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131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15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59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0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95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19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10_193|0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0</a:t>
            </a:r>
            <a:r>
              <a:rPr lang="en-US" sz="1200" b="1" dirty="0" smtClean="0">
                <a:latin typeface="Courier New" pitchFamily="49" charset="0"/>
              </a:rPr>
              <a:t>xxxxx|1___4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1</a:t>
            </a:r>
            <a:r>
              <a:rPr lang="en-US" sz="1000" b="1" dirty="0" smtClean="0">
                <a:latin typeface="Courier New" pitchFamily="49" charset="0"/>
              </a:rPr>
              <a:t>1_199|1___0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Rectangle 84"/>
          <p:cNvSpPr>
            <a:spLocks noChangeArrowheads="1"/>
          </p:cNvSpPr>
          <p:nvPr/>
        </p:nvSpPr>
        <p:spPr bwMode="auto">
          <a:xfrm>
            <a:off x="5123735" y="2186307"/>
            <a:ext cx="84638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5123855" y="2800377"/>
            <a:ext cx="846144" cy="307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x3040-x307F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17093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989108" y="4468727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xxxxx|1___2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10_198|0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038641" y="2058533"/>
            <a:ext cx="1014413" cy="5746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6"/>
          <p:cNvSpPr>
            <a:spLocks noChangeArrowheads="1"/>
          </p:cNvSpPr>
          <p:nvPr/>
        </p:nvSpPr>
        <p:spPr bwMode="auto">
          <a:xfrm>
            <a:off x="4991118" y="2013457"/>
            <a:ext cx="1154120" cy="6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11_194|0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</p:txBody>
      </p:sp>
      <p:sp>
        <p:nvSpPr>
          <p:cNvPr id="133" name="Rectangle 91"/>
          <p:cNvSpPr>
            <a:spLocks noChangeArrowheads="1"/>
          </p:cNvSpPr>
          <p:nvPr/>
        </p:nvSpPr>
        <p:spPr bwMode="auto">
          <a:xfrm>
            <a:off x="5017921" y="2674235"/>
            <a:ext cx="10350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5097213" y="2780850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x3800-x383F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11_197|0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09" name="Rectangle 98"/>
          <p:cNvSpPr>
            <a:spLocks noChangeArrowheads="1"/>
          </p:cNvSpPr>
          <p:nvPr/>
        </p:nvSpPr>
        <p:spPr bwMode="auto">
          <a:xfrm>
            <a:off x="5032265" y="4516011"/>
            <a:ext cx="1033463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1709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4" name="AutoShape 97"/>
          <p:cNvSpPr>
            <a:spLocks noChangeArrowheads="1"/>
          </p:cNvSpPr>
          <p:nvPr/>
        </p:nvSpPr>
        <p:spPr bwMode="auto">
          <a:xfrm>
            <a:off x="2078039" y="3539480"/>
            <a:ext cx="185737" cy="125412"/>
          </a:xfrm>
          <a:prstGeom prst="rightArrow">
            <a:avLst>
              <a:gd name="adj1" fmla="val 50000"/>
              <a:gd name="adj2" fmla="val 37025"/>
            </a:avLst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17093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x3130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269851" y="4009229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0xD807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818515" y="40092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x3047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72" name="Rectangle 99"/>
          <p:cNvSpPr>
            <a:spLocks noChangeArrowheads="1"/>
          </p:cNvSpPr>
          <p:nvPr/>
        </p:nvSpPr>
        <p:spPr bwMode="auto">
          <a:xfrm>
            <a:off x="5088136" y="2216975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10_194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5" name="Rectangle 93"/>
          <p:cNvSpPr>
            <a:spLocks noChangeArrowheads="1"/>
          </p:cNvSpPr>
          <p:nvPr/>
        </p:nvSpPr>
        <p:spPr bwMode="auto">
          <a:xfrm>
            <a:off x="2310739" y="2784724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10_192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6" name="Rectangle 93"/>
          <p:cNvSpPr>
            <a:spLocks noChangeArrowheads="1"/>
          </p:cNvSpPr>
          <p:nvPr/>
        </p:nvSpPr>
        <p:spPr bwMode="auto">
          <a:xfrm>
            <a:off x="2310739" y="3692488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10_195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sp>
        <p:nvSpPr>
          <p:cNvPr id="187" name="Rectangle 93"/>
          <p:cNvSpPr>
            <a:spLocks noChangeArrowheads="1"/>
          </p:cNvSpPr>
          <p:nvPr/>
        </p:nvSpPr>
        <p:spPr bwMode="auto">
          <a:xfrm>
            <a:off x="2310739" y="3874705"/>
            <a:ext cx="557845" cy="184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33"/>
                </a:solidFill>
                <a:latin typeface="Courier New" pitchFamily="49" charset="0"/>
              </a:rPr>
              <a:t>10_198</a:t>
            </a:r>
            <a:endParaRPr lang="en-US" sz="12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60452" y="2742253"/>
            <a:ext cx="306639" cy="1086898"/>
            <a:chOff x="1960452" y="2742253"/>
            <a:chExt cx="306639" cy="1086898"/>
          </a:xfrm>
        </p:grpSpPr>
        <p:sp>
          <p:nvSpPr>
            <p:cNvPr id="174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953828" y="2934409"/>
            <a:ext cx="306639" cy="1086898"/>
            <a:chOff x="1960452" y="2742253"/>
            <a:chExt cx="306639" cy="1086898"/>
          </a:xfrm>
        </p:grpSpPr>
        <p:sp>
          <p:nvSpPr>
            <p:cNvPr id="20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1960452" y="2742253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947204" y="2805920"/>
            <a:ext cx="306639" cy="1393018"/>
            <a:chOff x="1960452" y="3703739"/>
            <a:chExt cx="306639" cy="1393018"/>
          </a:xfrm>
        </p:grpSpPr>
        <p:sp>
          <p:nvSpPr>
            <p:cNvPr id="206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1960452" y="3855421"/>
              <a:ext cx="306638" cy="12413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50519" y="2394962"/>
            <a:ext cx="313921" cy="1798283"/>
            <a:chOff x="1950519" y="2375084"/>
            <a:chExt cx="313921" cy="1798283"/>
          </a:xfrm>
        </p:grpSpPr>
        <p:grpSp>
          <p:nvGrpSpPr>
            <p:cNvPr id="208" name="Group 207"/>
            <p:cNvGrpSpPr/>
            <p:nvPr/>
          </p:nvGrpSpPr>
          <p:grpSpPr>
            <a:xfrm>
              <a:off x="1950519" y="2958320"/>
              <a:ext cx="306639" cy="1215047"/>
              <a:chOff x="1960452" y="3703739"/>
              <a:chExt cx="306639" cy="1215047"/>
            </a:xfrm>
          </p:grpSpPr>
          <p:sp>
            <p:nvSpPr>
              <p:cNvPr id="209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1960452" y="3855421"/>
                <a:ext cx="306638" cy="10633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11" name="Rectangle 210"/>
            <p:cNvSpPr/>
            <p:nvPr/>
          </p:nvSpPr>
          <p:spPr bwMode="auto">
            <a:xfrm>
              <a:off x="1957802" y="2375084"/>
              <a:ext cx="306638" cy="55975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953834" y="2633207"/>
            <a:ext cx="313921" cy="1529911"/>
            <a:chOff x="1950519" y="1894406"/>
            <a:chExt cx="313921" cy="1529911"/>
          </a:xfrm>
        </p:grpSpPr>
        <p:grpSp>
          <p:nvGrpSpPr>
            <p:cNvPr id="213" name="Group 212"/>
            <p:cNvGrpSpPr/>
            <p:nvPr/>
          </p:nvGrpSpPr>
          <p:grpSpPr>
            <a:xfrm>
              <a:off x="1950519" y="2958320"/>
              <a:ext cx="306639" cy="465997"/>
              <a:chOff x="1960452" y="3703739"/>
              <a:chExt cx="306639" cy="465997"/>
            </a:xfrm>
          </p:grpSpPr>
          <p:sp>
            <p:nvSpPr>
              <p:cNvPr id="215" name="AutoShape 97"/>
              <p:cNvSpPr>
                <a:spLocks noChangeArrowheads="1"/>
              </p:cNvSpPr>
              <p:nvPr/>
            </p:nvSpPr>
            <p:spPr bwMode="auto">
              <a:xfrm>
                <a:off x="2081354" y="370373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1960452" y="3855422"/>
                <a:ext cx="306638" cy="314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14" name="Rectangle 213"/>
            <p:cNvSpPr/>
            <p:nvPr/>
          </p:nvSpPr>
          <p:spPr bwMode="auto">
            <a:xfrm>
              <a:off x="1957802" y="1894406"/>
              <a:ext cx="306638" cy="10404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17" name="Rectangle 99"/>
          <p:cNvSpPr>
            <a:spLocks noChangeArrowheads="1"/>
          </p:cNvSpPr>
          <p:nvPr/>
        </p:nvSpPr>
        <p:spPr bwMode="auto">
          <a:xfrm>
            <a:off x="5071573" y="3721079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10_196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960452" y="2941033"/>
            <a:ext cx="306639" cy="1096837"/>
            <a:chOff x="1960452" y="2732314"/>
            <a:chExt cx="306639" cy="1096837"/>
          </a:xfrm>
        </p:grpSpPr>
        <p:sp>
          <p:nvSpPr>
            <p:cNvPr id="233" name="AutoShape 97"/>
            <p:cNvSpPr>
              <a:spLocks noChangeArrowheads="1"/>
            </p:cNvSpPr>
            <p:nvPr/>
          </p:nvSpPr>
          <p:spPr bwMode="auto">
            <a:xfrm>
              <a:off x="2081354" y="3703739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38" name="Rectangle 99"/>
          <p:cNvSpPr>
            <a:spLocks noChangeArrowheads="1"/>
          </p:cNvSpPr>
          <p:nvPr/>
        </p:nvSpPr>
        <p:spPr bwMode="auto">
          <a:xfrm>
            <a:off x="5070552" y="5546540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10_197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945804" y="2798810"/>
            <a:ext cx="306639" cy="1225778"/>
            <a:chOff x="1960452" y="2446483"/>
            <a:chExt cx="306639" cy="1225778"/>
          </a:xfrm>
        </p:grpSpPr>
        <p:sp>
          <p:nvSpPr>
            <p:cNvPr id="165" name="AutoShape 97"/>
            <p:cNvSpPr>
              <a:spLocks noChangeArrowheads="1"/>
            </p:cNvSpPr>
            <p:nvPr/>
          </p:nvSpPr>
          <p:spPr bwMode="auto">
            <a:xfrm>
              <a:off x="2081354" y="2446483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60452" y="2732314"/>
              <a:ext cx="306638" cy="9399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67" name="Rectangle 99"/>
          <p:cNvSpPr>
            <a:spLocks noChangeArrowheads="1"/>
          </p:cNvSpPr>
          <p:nvPr/>
        </p:nvSpPr>
        <p:spPr bwMode="auto">
          <a:xfrm>
            <a:off x="5071103" y="1438211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rgbClr val="FF0033"/>
                </a:solidFill>
                <a:latin typeface="Courier New" pitchFamily="49" charset="0"/>
              </a:rPr>
              <a:t>10_199</a:t>
            </a:r>
            <a:endParaRPr lang="en-US" sz="1000" b="1" dirty="0">
              <a:solidFill>
                <a:srgbClr val="FF0033"/>
              </a:solidFill>
              <a:latin typeface="Courier New" pitchFamily="49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956770" y="2785607"/>
            <a:ext cx="313921" cy="1387761"/>
            <a:chOff x="1950519" y="1894406"/>
            <a:chExt cx="313921" cy="1387761"/>
          </a:xfrm>
        </p:grpSpPr>
        <p:grpSp>
          <p:nvGrpSpPr>
            <p:cNvPr id="169" name="Group 168"/>
            <p:cNvGrpSpPr/>
            <p:nvPr/>
          </p:nvGrpSpPr>
          <p:grpSpPr>
            <a:xfrm>
              <a:off x="1950519" y="2100980"/>
              <a:ext cx="306639" cy="1181187"/>
              <a:chOff x="1960452" y="2846399"/>
              <a:chExt cx="306639" cy="1181187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960452" y="3058916"/>
                <a:ext cx="306638" cy="9686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71" name="AutoShape 97"/>
              <p:cNvSpPr>
                <a:spLocks noChangeArrowheads="1"/>
              </p:cNvSpPr>
              <p:nvPr/>
            </p:nvSpPr>
            <p:spPr bwMode="auto">
              <a:xfrm>
                <a:off x="2081354" y="2846399"/>
                <a:ext cx="185737" cy="125412"/>
              </a:xfrm>
              <a:prstGeom prst="rightArrow">
                <a:avLst>
                  <a:gd name="adj1" fmla="val 50000"/>
                  <a:gd name="adj2" fmla="val 37025"/>
                </a:avLst>
              </a:prstGeom>
              <a:solidFill>
                <a:srgbClr val="FF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" name="Rectangle 169"/>
            <p:cNvSpPr/>
            <p:nvPr/>
          </p:nvSpPr>
          <p:spPr bwMode="auto">
            <a:xfrm>
              <a:off x="1957802" y="1894406"/>
              <a:ext cx="306638" cy="1759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28950" y="2219027"/>
            <a:ext cx="3687763" cy="1942422"/>
            <a:chOff x="5028950" y="2219027"/>
            <a:chExt cx="3687763" cy="1942422"/>
          </a:xfrm>
        </p:grpSpPr>
        <p:grpSp>
          <p:nvGrpSpPr>
            <p:cNvPr id="188" name="Group 94"/>
            <p:cNvGrpSpPr>
              <a:grpSpLocks/>
            </p:cNvGrpSpPr>
            <p:nvPr/>
          </p:nvGrpSpPr>
          <p:grpSpPr bwMode="auto">
            <a:xfrm>
              <a:off x="5028950" y="2680311"/>
              <a:ext cx="3687763" cy="1481138"/>
              <a:chOff x="3183" y="1589"/>
              <a:chExt cx="2323" cy="933"/>
            </a:xfrm>
          </p:grpSpPr>
          <p:sp>
            <p:nvSpPr>
              <p:cNvPr id="189" name="Line 95"/>
              <p:cNvSpPr>
                <a:spLocks noChangeShapeType="1"/>
              </p:cNvSpPr>
              <p:nvPr/>
            </p:nvSpPr>
            <p:spPr bwMode="auto">
              <a:xfrm>
                <a:off x="3860" y="1856"/>
                <a:ext cx="1140" cy="586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" name="Rectangle 97"/>
              <p:cNvSpPr>
                <a:spLocks noChangeArrowheads="1"/>
              </p:cNvSpPr>
              <p:nvPr/>
            </p:nvSpPr>
            <p:spPr bwMode="auto">
              <a:xfrm>
                <a:off x="4990" y="2371"/>
                <a:ext cx="516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0000"/>
                  </a:lnSpc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#5 </a:t>
                </a:r>
                <a:r>
                  <a:rPr lang="en-US" sz="1200" b="1" dirty="0">
                    <a:solidFill>
                      <a:schemeClr val="bg2"/>
                    </a:solidFill>
                    <a:latin typeface="Arial Narrow" pitchFamily="34" charset="0"/>
                  </a:rPr>
                  <a:t>– </a:t>
                </a:r>
                <a:r>
                  <a:rPr lang="en-US" sz="1200" b="1" dirty="0" smtClean="0">
                    <a:solidFill>
                      <a:schemeClr val="bg2"/>
                    </a:solidFill>
                    <a:latin typeface="Arial Narrow" pitchFamily="34" charset="0"/>
                  </a:rPr>
                  <a:t>x3800</a:t>
                </a:r>
                <a:endParaRPr lang="en-US" sz="1200" b="1" dirty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2" name="Rectangle 98"/>
              <p:cNvSpPr>
                <a:spLocks noChangeArrowheads="1"/>
              </p:cNvSpPr>
              <p:nvPr/>
            </p:nvSpPr>
            <p:spPr bwMode="auto">
              <a:xfrm>
                <a:off x="3183" y="1589"/>
                <a:ext cx="651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" name="Rectangle 96"/>
            <p:cNvSpPr>
              <a:spLocks noChangeArrowheads="1"/>
            </p:cNvSpPr>
            <p:nvPr/>
          </p:nvSpPr>
          <p:spPr bwMode="auto">
            <a:xfrm>
              <a:off x="5077539" y="2219027"/>
              <a:ext cx="92333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0xxxxx|1___5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4992044" y="2624482"/>
            <a:ext cx="2927914" cy="1190446"/>
            <a:chOff x="4992044" y="3855362"/>
            <a:chExt cx="2927914" cy="1190446"/>
          </a:xfrm>
        </p:grpSpPr>
        <p:sp>
          <p:nvSpPr>
            <p:cNvPr id="235" name="Line 100"/>
            <p:cNvSpPr>
              <a:spLocks noChangeShapeType="1"/>
            </p:cNvSpPr>
            <p:nvPr/>
          </p:nvSpPr>
          <p:spPr bwMode="auto">
            <a:xfrm flipH="1" flipV="1">
              <a:off x="6092555" y="4127799"/>
              <a:ext cx="1827403" cy="91800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" name="Rectangle 73"/>
            <p:cNvSpPr>
              <a:spLocks noChangeArrowheads="1"/>
            </p:cNvSpPr>
            <p:nvPr/>
          </p:nvSpPr>
          <p:spPr bwMode="auto">
            <a:xfrm>
              <a:off x="4992044" y="3855854"/>
              <a:ext cx="1187455" cy="663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0xxxxx|1___2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0xxxxx|1___3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  <p:sp>
          <p:nvSpPr>
            <p:cNvPr id="237" name="Rectangle 72"/>
            <p:cNvSpPr>
              <a:spLocks noChangeArrowheads="1"/>
            </p:cNvSpPr>
            <p:nvPr/>
          </p:nvSpPr>
          <p:spPr bwMode="auto">
            <a:xfrm>
              <a:off x="6103538" y="3855362"/>
              <a:ext cx="1082680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xD800–xD83F</a:t>
              </a:r>
              <a:endParaRPr lang="en-US" sz="1000" b="1" dirty="0">
                <a:latin typeface="Courier New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xD840–xD87F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xDF80–</a:t>
              </a:r>
              <a:r>
                <a:rPr lang="en-US" sz="1000" b="1" dirty="0" err="1">
                  <a:latin typeface="Courier New" pitchFamily="49" charset="0"/>
                </a:rPr>
                <a:t>xDFFF</a:t>
              </a:r>
              <a:endParaRPr lang="en-US" sz="1000" b="1" dirty="0">
                <a:latin typeface="Courier New" pitchFamily="49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308959" y="2941033"/>
            <a:ext cx="2692668" cy="564651"/>
            <a:chOff x="2308959" y="2949825"/>
            <a:chExt cx="2692668" cy="564651"/>
          </a:xfrm>
        </p:grpSpPr>
        <p:sp>
          <p:nvSpPr>
            <p:cNvPr id="249" name="Rectangle 93"/>
            <p:cNvSpPr>
              <a:spLocks noChangeArrowheads="1"/>
            </p:cNvSpPr>
            <p:nvPr/>
          </p:nvSpPr>
          <p:spPr bwMode="auto">
            <a:xfrm>
              <a:off x="2308959" y="3329810"/>
              <a:ext cx="557845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 smtClean="0">
                  <a:solidFill>
                    <a:srgbClr val="FF0033"/>
                  </a:solidFill>
                  <a:latin typeface="Courier New" pitchFamily="49" charset="0"/>
                </a:rPr>
                <a:t>11_194</a:t>
              </a:r>
              <a:endParaRPr lang="en-US" sz="12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250" name="Line 94"/>
            <p:cNvSpPr>
              <a:spLocks noChangeShapeType="1"/>
            </p:cNvSpPr>
            <p:nvPr/>
          </p:nvSpPr>
          <p:spPr bwMode="auto">
            <a:xfrm flipV="1">
              <a:off x="2918563" y="2949825"/>
              <a:ext cx="2083064" cy="469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314491" y="2055959"/>
            <a:ext cx="6372985" cy="2343457"/>
            <a:chOff x="2322512" y="1841968"/>
            <a:chExt cx="6372985" cy="2343457"/>
          </a:xfrm>
        </p:grpSpPr>
        <p:sp>
          <p:nvSpPr>
            <p:cNvPr id="252" name="Rectangle 81"/>
            <p:cNvSpPr>
              <a:spLocks noChangeArrowheads="1"/>
            </p:cNvSpPr>
            <p:nvPr/>
          </p:nvSpPr>
          <p:spPr bwMode="auto">
            <a:xfrm>
              <a:off x="7904896" y="3945359"/>
              <a:ext cx="790601" cy="24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200" b="1" dirty="0" smtClean="0">
                  <a:solidFill>
                    <a:schemeClr val="bg2"/>
                  </a:solidFill>
                  <a:latin typeface="Arial Narrow" pitchFamily="34" charset="0"/>
                </a:rPr>
                <a:t>#6 – UPT2</a:t>
              </a:r>
              <a:endParaRPr lang="en-US" sz="1200" b="1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grpSp>
          <p:nvGrpSpPr>
            <p:cNvPr id="253" name="Group 83"/>
            <p:cNvGrpSpPr>
              <a:grpSpLocks/>
            </p:cNvGrpSpPr>
            <p:nvPr/>
          </p:nvGrpSpPr>
          <p:grpSpPr bwMode="auto">
            <a:xfrm>
              <a:off x="2322512" y="1841968"/>
              <a:ext cx="5591175" cy="2214559"/>
              <a:chOff x="1463" y="1082"/>
              <a:chExt cx="3522" cy="1395"/>
            </a:xfrm>
          </p:grpSpPr>
          <p:sp>
            <p:nvSpPr>
              <p:cNvPr id="254" name="Line 84"/>
              <p:cNvSpPr>
                <a:spLocks noChangeShapeType="1"/>
              </p:cNvSpPr>
              <p:nvPr/>
            </p:nvSpPr>
            <p:spPr bwMode="auto">
              <a:xfrm>
                <a:off x="3848" y="1379"/>
                <a:ext cx="1137" cy="1098"/>
              </a:xfrm>
              <a:prstGeom prst="line">
                <a:avLst/>
              </a:prstGeom>
              <a:noFill/>
              <a:ln w="57150">
                <a:solidFill>
                  <a:srgbClr val="FF0033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5" name="Rectangle 85"/>
              <p:cNvSpPr>
                <a:spLocks noChangeArrowheads="1"/>
              </p:cNvSpPr>
              <p:nvPr/>
            </p:nvSpPr>
            <p:spPr bwMode="auto">
              <a:xfrm>
                <a:off x="1463" y="1656"/>
                <a:ext cx="703" cy="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33"/>
                    </a:solidFill>
                    <a:latin typeface="Courier New" pitchFamily="49" charset="0"/>
                  </a:rPr>
                  <a:t>0xxxxx|1___6</a:t>
                </a:r>
                <a:endParaRPr lang="en-US" sz="1200" b="1" dirty="0">
                  <a:solidFill>
                    <a:srgbClr val="FF00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56" name="Rectangle 86"/>
              <p:cNvSpPr>
                <a:spLocks noChangeArrowheads="1"/>
              </p:cNvSpPr>
              <p:nvPr/>
            </p:nvSpPr>
            <p:spPr bwMode="auto">
              <a:xfrm>
                <a:off x="3179" y="1082"/>
                <a:ext cx="639" cy="3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" name="Group 98"/>
          <p:cNvGrpSpPr>
            <a:grpSpLocks/>
          </p:cNvGrpSpPr>
          <p:nvPr/>
        </p:nvGrpSpPr>
        <p:grpSpPr bwMode="auto">
          <a:xfrm>
            <a:off x="5073809" y="2394528"/>
            <a:ext cx="1571629" cy="430213"/>
            <a:chOff x="3003" y="1921"/>
            <a:chExt cx="990" cy="271"/>
          </a:xfrm>
        </p:grpSpPr>
        <p:sp>
          <p:nvSpPr>
            <p:cNvPr id="196" name="Rectangle 99"/>
            <p:cNvSpPr>
              <a:spLocks noChangeArrowheads="1"/>
            </p:cNvSpPr>
            <p:nvPr/>
          </p:nvSpPr>
          <p:spPr bwMode="auto">
            <a:xfrm>
              <a:off x="3003" y="2095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FF0033"/>
                  </a:solidFill>
                  <a:latin typeface="Courier New" pitchFamily="49" charset="0"/>
                </a:rPr>
                <a:t>11_193</a:t>
              </a:r>
              <a:endParaRPr lang="en-US" sz="1000" b="1" dirty="0">
                <a:solidFill>
                  <a:srgbClr val="FF0033"/>
                </a:solidFill>
                <a:latin typeface="Courier New" pitchFamily="49" charset="0"/>
              </a:endParaRPr>
            </a:p>
          </p:txBody>
        </p:sp>
        <p:sp>
          <p:nvSpPr>
            <p:cNvPr id="197" name="Freeform 100"/>
            <p:cNvSpPr>
              <a:spLocks/>
            </p:cNvSpPr>
            <p:nvPr/>
          </p:nvSpPr>
          <p:spPr bwMode="auto">
            <a:xfrm flipV="1">
              <a:off x="3305" y="1921"/>
              <a:ext cx="688" cy="239"/>
            </a:xfrm>
            <a:custGeom>
              <a:avLst/>
              <a:gdLst>
                <a:gd name="T0" fmla="*/ 0 w 461"/>
                <a:gd name="T1" fmla="*/ 0 h 368"/>
                <a:gd name="T2" fmla="*/ 424 w 461"/>
                <a:gd name="T3" fmla="*/ 104 h 368"/>
                <a:gd name="T4" fmla="*/ 222 w 461"/>
                <a:gd name="T5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1" h="368">
                  <a:moveTo>
                    <a:pt x="0" y="0"/>
                  </a:moveTo>
                  <a:cubicBezTo>
                    <a:pt x="193" y="21"/>
                    <a:pt x="387" y="43"/>
                    <a:pt x="424" y="104"/>
                  </a:cubicBezTo>
                  <a:cubicBezTo>
                    <a:pt x="461" y="165"/>
                    <a:pt x="341" y="266"/>
                    <a:pt x="222" y="36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7" name="Group 99"/>
          <p:cNvGrpSpPr>
            <a:grpSpLocks/>
          </p:cNvGrpSpPr>
          <p:nvPr/>
        </p:nvGrpSpPr>
        <p:grpSpPr bwMode="auto">
          <a:xfrm>
            <a:off x="5097242" y="2206761"/>
            <a:ext cx="2822761" cy="1133523"/>
            <a:chOff x="3226" y="884"/>
            <a:chExt cx="1772" cy="829"/>
          </a:xfrm>
        </p:grpSpPr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 flipH="1" flipV="1">
              <a:off x="3856" y="943"/>
              <a:ext cx="1142" cy="77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" name="Rectangle 101"/>
            <p:cNvSpPr>
              <a:spLocks noChangeArrowheads="1"/>
            </p:cNvSpPr>
            <p:nvPr/>
          </p:nvSpPr>
          <p:spPr bwMode="auto">
            <a:xfrm>
              <a:off x="3226" y="884"/>
              <a:ext cx="531" cy="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bg2"/>
                  </a:solidFill>
                  <a:latin typeface="Courier New" pitchFamily="49" charset="0"/>
                </a:rPr>
                <a:t>xD800-xD83F</a:t>
              </a:r>
              <a:endParaRPr lang="en-US" sz="10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261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2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3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4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6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7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8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9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70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71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72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73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4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5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6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7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8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79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80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882140" y="2624974"/>
            <a:ext cx="370206" cy="663576"/>
            <a:chOff x="1893570" y="2624974"/>
            <a:chExt cx="370206" cy="663576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3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85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2" grpId="0" animBg="1"/>
      <p:bldP spid="185" grpId="0" animBg="1"/>
      <p:bldP spid="186" grpId="0" animBg="1"/>
      <p:bldP spid="187" grpId="0" animBg="1"/>
      <p:bldP spid="217" grpId="0" animBg="1"/>
      <p:bldP spid="238" grpId="0" animBg="1"/>
      <p:bldP spid="1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75B4-76E7-44F4-BDD5-0B5071953EF4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065463" y="1862138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257175" y="1397000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741363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45259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sp>
        <p:nvSpPr>
          <p:cNvPr id="2495574" name="Text Box 8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5662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138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81"/>
          <p:cNvSpPr>
            <a:spLocks noChangeArrowheads="1"/>
          </p:cNvSpPr>
          <p:nvPr/>
        </p:nvSpPr>
        <p:spPr bwMode="auto">
          <a:xfrm>
            <a:off x="7905667" y="2768708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#0 – x3000</a:t>
            </a:r>
          </a:p>
        </p:txBody>
      </p:sp>
      <p:sp>
        <p:nvSpPr>
          <p:cNvPr id="130" name="Rectangle 88"/>
          <p:cNvSpPr>
            <a:spLocks noChangeArrowheads="1"/>
          </p:cNvSpPr>
          <p:nvPr/>
        </p:nvSpPr>
        <p:spPr bwMode="auto">
          <a:xfrm>
            <a:off x="7905584" y="3004649"/>
            <a:ext cx="812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>
                <a:solidFill>
                  <a:schemeClr val="bg2"/>
                </a:solidFill>
                <a:latin typeface="Arial Narrow" pitchFamily="34" charset="0"/>
              </a:rPr>
              <a:t>#1 – x3040</a:t>
            </a:r>
          </a:p>
        </p:txBody>
      </p:sp>
      <p:sp>
        <p:nvSpPr>
          <p:cNvPr id="105" name="Rectangle 97"/>
          <p:cNvSpPr>
            <a:spLocks noChangeArrowheads="1"/>
          </p:cNvSpPr>
          <p:nvPr/>
        </p:nvSpPr>
        <p:spPr bwMode="auto">
          <a:xfrm>
            <a:off x="7897562" y="3231389"/>
            <a:ext cx="83343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#2 – xD800</a:t>
            </a:r>
          </a:p>
        </p:txBody>
      </p:sp>
      <p:sp>
        <p:nvSpPr>
          <p:cNvPr id="124" name="Rectangle 97"/>
          <p:cNvSpPr>
            <a:spLocks noChangeArrowheads="1"/>
          </p:cNvSpPr>
          <p:nvPr/>
        </p:nvSpPr>
        <p:spPr bwMode="auto">
          <a:xfrm>
            <a:off x="7897565" y="3473101"/>
            <a:ext cx="839788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#3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xD840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8" name="Rectangle 97"/>
          <p:cNvSpPr>
            <a:spLocks noChangeArrowheads="1"/>
          </p:cNvSpPr>
          <p:nvPr/>
        </p:nvSpPr>
        <p:spPr bwMode="auto">
          <a:xfrm>
            <a:off x="7900879" y="3695074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#4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UPT1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20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10_192|0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0xxxxx|1___6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11_194|1___4</a:t>
            </a:r>
            <a:endParaRPr lang="en-US" sz="12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10_195|0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10_198|0</a:t>
            </a:r>
            <a:r>
              <a:rPr lang="en-US" sz="1200" b="1" dirty="0">
                <a:latin typeface="Courier New" pitchFamily="49" charset="0"/>
              </a:rPr>
              <a:t>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Quiz</a:t>
            </a:r>
            <a:r>
              <a:rPr lang="en-US" smtClean="0"/>
              <a:t>: 0x3040 </a:t>
            </a:r>
            <a:r>
              <a:rPr lang="en-US" smtClean="0">
                <a:sym typeface="Wingdings"/>
              </a:rPr>
              <a:t></a:t>
            </a:r>
            <a:r>
              <a:rPr lang="en-US" smtClean="0"/>
              <a:t> ??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00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074613" y="1438274"/>
            <a:ext cx="985841" cy="66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</a:t>
            </a:r>
            <a:r>
              <a:rPr lang="en-US" sz="1000" b="1" dirty="0">
                <a:latin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</a:rPr>
              <a:t>_199|1___0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0xxxxx|1___1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64478" y="234346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777875" y="234346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64478" y="252795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77875" y="2527952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latin typeface="Arial Narrow" pitchFamily="34" charset="0"/>
              </a:rPr>
              <a:t>x3081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69851" y="271243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0xEFD2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80719" y="3239242"/>
            <a:ext cx="1122357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10_196|0</a:t>
            </a:r>
            <a:r>
              <a:rPr lang="en-US" sz="1000" b="1" dirty="0">
                <a:latin typeface="Courier New" pitchFamily="49" charset="0"/>
              </a:rPr>
              <a:t>____</a:t>
            </a:r>
          </a:p>
        </p:txBody>
      </p:sp>
      <p:sp>
        <p:nvSpPr>
          <p:cNvPr id="72" name="Rectangle 92"/>
          <p:cNvSpPr>
            <a:spLocks noChangeArrowheads="1"/>
          </p:cNvSpPr>
          <p:nvPr/>
        </p:nvSpPr>
        <p:spPr bwMode="auto">
          <a:xfrm>
            <a:off x="5123621" y="4048295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xEF80-xEFFF</a:t>
            </a:r>
          </a:p>
          <a:p>
            <a:pPr algn="ctr" eaLnBrk="0" hangingPunct="0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818515" y="2712436"/>
            <a:ext cx="9283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x3112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269851" y="2896920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0xD851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818515" y="2896920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x3191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64478" y="3081404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818515" y="3081404"/>
            <a:ext cx="9444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x31F3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64478" y="32658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0x3833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266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3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818515" y="3265888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x30B3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264478" y="3450372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7" name="Rectangle 15"/>
          <p:cNvSpPr>
            <a:spLocks noChangeArrowheads="1"/>
          </p:cNvSpPr>
          <p:nvPr/>
        </p:nvSpPr>
        <p:spPr bwMode="auto">
          <a:xfrm>
            <a:off x="818515" y="3450372"/>
            <a:ext cx="9605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x31C0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269851" y="3634856"/>
            <a:ext cx="683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0xF745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2" name="Rectangle 96"/>
          <p:cNvSpPr>
            <a:spLocks noChangeArrowheads="1"/>
          </p:cNvSpPr>
          <p:nvPr/>
        </p:nvSpPr>
        <p:spPr bwMode="auto">
          <a:xfrm>
            <a:off x="4983180" y="5079025"/>
            <a:ext cx="1154120" cy="66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00____|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0____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800" b="1" dirty="0">
                <a:solidFill>
                  <a:schemeClr val="bg2"/>
                </a:solidFill>
                <a:latin typeface="Courier New" pitchFamily="49" charset="0"/>
              </a:rPr>
              <a:t>    ...</a:t>
            </a:r>
          </a:p>
          <a:p>
            <a:pPr algn="l"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10_197|0</a:t>
            </a:r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____</a:t>
            </a:r>
          </a:p>
        </p:txBody>
      </p:sp>
      <p:sp>
        <p:nvSpPr>
          <p:cNvPr id="112" name="Rectangle 101"/>
          <p:cNvSpPr>
            <a:spLocks noChangeArrowheads="1"/>
          </p:cNvSpPr>
          <p:nvPr/>
        </p:nvSpPr>
        <p:spPr bwMode="auto">
          <a:xfrm>
            <a:off x="5123621" y="4650024"/>
            <a:ext cx="846140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xF740-xF7FF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818515" y="3634856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x3145</a:t>
            </a:r>
            <a:endParaRPr lang="en-US" sz="1400" b="1" dirty="0">
              <a:latin typeface="Arial Narrow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2140" y="2624974"/>
            <a:ext cx="370206" cy="663576"/>
            <a:chOff x="1893570" y="2624974"/>
            <a:chExt cx="370206" cy="663576"/>
          </a:xfrm>
        </p:grpSpPr>
        <p:sp>
          <p:nvSpPr>
            <p:cNvPr id="2" name="Rectangle 1"/>
            <p:cNvSpPr/>
            <p:nvPr/>
          </p:nvSpPr>
          <p:spPr bwMode="auto">
            <a:xfrm>
              <a:off x="1893570" y="2624974"/>
              <a:ext cx="370206" cy="6635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4" name="AutoShape 97"/>
            <p:cNvSpPr>
              <a:spLocks noChangeArrowheads="1"/>
            </p:cNvSpPr>
            <p:nvPr/>
          </p:nvSpPr>
          <p:spPr bwMode="auto">
            <a:xfrm>
              <a:off x="2078039" y="3108672"/>
              <a:ext cx="185737" cy="125412"/>
            </a:xfrm>
            <a:prstGeom prst="rightArrow">
              <a:avLst>
                <a:gd name="adj1" fmla="val 50000"/>
                <a:gd name="adj2" fmla="val 37025"/>
              </a:avLst>
            </a:prstGeom>
            <a:solidFill>
              <a:srgbClr val="FF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264478" y="3817073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0xEFF0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1" name="Rectangle 101"/>
          <p:cNvSpPr>
            <a:spLocks noChangeArrowheads="1"/>
          </p:cNvSpPr>
          <p:nvPr/>
        </p:nvSpPr>
        <p:spPr bwMode="auto">
          <a:xfrm>
            <a:off x="5123621" y="5907697"/>
            <a:ext cx="84613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x3000-x303F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sp>
        <p:nvSpPr>
          <p:cNvPr id="156" name="Rectangle 15"/>
          <p:cNvSpPr>
            <a:spLocks noChangeArrowheads="1"/>
          </p:cNvSpPr>
          <p:nvPr/>
        </p:nvSpPr>
        <p:spPr bwMode="auto">
          <a:xfrm>
            <a:off x="818515" y="381707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x3130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269851" y="4009229"/>
            <a:ext cx="699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0xD807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77" name="Rectangle 15"/>
          <p:cNvSpPr>
            <a:spLocks noChangeArrowheads="1"/>
          </p:cNvSpPr>
          <p:nvPr/>
        </p:nvSpPr>
        <p:spPr bwMode="auto">
          <a:xfrm>
            <a:off x="818515" y="400922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latin typeface="Arial Narrow" pitchFamily="34" charset="0"/>
              </a:rPr>
              <a:t>x3047</a:t>
            </a:r>
            <a:endParaRPr lang="en-US" sz="1400" b="1" dirty="0">
              <a:latin typeface="Arial Narrow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179" name="Rectangle 178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91" name="Rectangle 97"/>
          <p:cNvSpPr>
            <a:spLocks noChangeArrowheads="1"/>
          </p:cNvSpPr>
          <p:nvPr/>
        </p:nvSpPr>
        <p:spPr bwMode="auto">
          <a:xfrm>
            <a:off x="7897563" y="3921736"/>
            <a:ext cx="81915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#5 </a:t>
            </a:r>
            <a:r>
              <a:rPr lang="en-US" sz="1200" b="1" dirty="0">
                <a:solidFill>
                  <a:schemeClr val="bg2"/>
                </a:solidFill>
                <a:latin typeface="Arial Narrow" pitchFamily="34" charset="0"/>
              </a:rPr>
              <a:t>– </a:t>
            </a: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x3800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36" name="Rectangle 73"/>
          <p:cNvSpPr>
            <a:spLocks noChangeArrowheads="1"/>
          </p:cNvSpPr>
          <p:nvPr/>
        </p:nvSpPr>
        <p:spPr bwMode="auto">
          <a:xfrm>
            <a:off x="4992044" y="2624974"/>
            <a:ext cx="1187455" cy="66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11_193|1___2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0xxxxx|1___3</a:t>
            </a:r>
            <a:endParaRPr lang="en-US" sz="1000" b="1" dirty="0">
              <a:latin typeface="Courier New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8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000" b="1" dirty="0" smtClean="0">
                <a:latin typeface="Courier New" pitchFamily="49" charset="0"/>
              </a:rPr>
              <a:t>00____|</a:t>
            </a:r>
            <a:r>
              <a:rPr lang="en-US" sz="10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7896875" y="4159350"/>
            <a:ext cx="790601" cy="2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Arial Narrow" pitchFamily="34" charset="0"/>
              </a:rPr>
              <a:t>#6 – UPT2</a:t>
            </a:r>
            <a:endParaRPr lang="en-US" sz="12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59" name="Rectangle 101"/>
          <p:cNvSpPr>
            <a:spLocks noChangeArrowheads="1"/>
          </p:cNvSpPr>
          <p:nvPr/>
        </p:nvSpPr>
        <p:spPr bwMode="auto">
          <a:xfrm>
            <a:off x="5123621" y="2206761"/>
            <a:ext cx="845873" cy="307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  <a:latin typeface="Courier New" pitchFamily="49" charset="0"/>
              </a:rPr>
              <a:t>xD800-xD83F</a:t>
            </a:r>
            <a:endParaRPr lang="en-US" sz="1000" b="1" dirty="0">
              <a:solidFill>
                <a:schemeClr val="bg2"/>
              </a:solidFill>
              <a:latin typeface="Courier New" pitchFamily="49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Courier New" pitchFamily="49" charset="0"/>
              </a:rPr>
              <a:t>Data Frame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183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184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19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195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99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00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01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1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2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2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22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3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4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5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6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7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8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29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276777" y="4203193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0x3040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825441" y="4203193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  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x3100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9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A445-2015-4D47-8EDD-958FA15C4C8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Frame Bit Table</a:t>
            </a:r>
          </a:p>
        </p:txBody>
      </p:sp>
      <p:pic>
        <p:nvPicPr>
          <p:cNvPr id="1362948" name="Picture 5" descr="P4 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9" y="1452850"/>
            <a:ext cx="57435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055409" y="3686462"/>
            <a:ext cx="4500563" cy="1355725"/>
            <a:chOff x="2398" y="2160"/>
            <a:chExt cx="2835" cy="854"/>
          </a:xfrm>
        </p:grpSpPr>
        <p:sp>
          <p:nvSpPr>
            <p:cNvPr id="1362950" name="Oval 6"/>
            <p:cNvSpPr>
              <a:spLocks noChangeArrowheads="1"/>
            </p:cNvSpPr>
            <p:nvPr/>
          </p:nvSpPr>
          <p:spPr bwMode="auto">
            <a:xfrm>
              <a:off x="2398" y="2867"/>
              <a:ext cx="161" cy="147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951" name="Line 7"/>
            <p:cNvSpPr>
              <a:spLocks noChangeShapeType="1"/>
            </p:cNvSpPr>
            <p:nvPr/>
          </p:nvSpPr>
          <p:spPr bwMode="auto">
            <a:xfrm flipV="1">
              <a:off x="2552" y="2297"/>
              <a:ext cx="1668" cy="63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2" name="Text Box 8"/>
            <p:cNvSpPr txBox="1">
              <a:spLocks noChangeArrowheads="1"/>
            </p:cNvSpPr>
            <p:nvPr/>
          </p:nvSpPr>
          <p:spPr bwMode="auto">
            <a:xfrm>
              <a:off x="4215" y="2160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2 Frames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34784" y="2010062"/>
            <a:ext cx="4424363" cy="1066800"/>
            <a:chOff x="2448" y="1104"/>
            <a:chExt cx="2787" cy="672"/>
          </a:xfrm>
        </p:grpSpPr>
        <p:sp>
          <p:nvSpPr>
            <p:cNvPr id="1362955" name="Line 15"/>
            <p:cNvSpPr>
              <a:spLocks noChangeShapeType="1"/>
            </p:cNvSpPr>
            <p:nvPr/>
          </p:nvSpPr>
          <p:spPr bwMode="auto">
            <a:xfrm flipV="1">
              <a:off x="2448" y="1241"/>
              <a:ext cx="1774" cy="535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6" name="Text Box 16"/>
            <p:cNvSpPr txBox="1">
              <a:spLocks noChangeArrowheads="1"/>
            </p:cNvSpPr>
            <p:nvPr/>
          </p:nvSpPr>
          <p:spPr bwMode="auto">
            <a:xfrm>
              <a:off x="4217" y="110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0x3000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44584" y="2391062"/>
            <a:ext cx="2209800" cy="990600"/>
            <a:chOff x="3840" y="1344"/>
            <a:chExt cx="1392" cy="624"/>
          </a:xfrm>
        </p:grpSpPr>
        <p:sp>
          <p:nvSpPr>
            <p:cNvPr id="1362958" name="Line 19"/>
            <p:cNvSpPr>
              <a:spLocks noChangeShapeType="1"/>
            </p:cNvSpPr>
            <p:nvPr/>
          </p:nvSpPr>
          <p:spPr bwMode="auto">
            <a:xfrm flipV="1">
              <a:off x="3840" y="1481"/>
              <a:ext cx="379" cy="48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959" name="Text Box 20"/>
            <p:cNvSpPr txBox="1">
              <a:spLocks noChangeArrowheads="1"/>
            </p:cNvSpPr>
            <p:nvPr/>
          </p:nvSpPr>
          <p:spPr bwMode="auto">
            <a:xfrm>
              <a:off x="4214" y="134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FF0033"/>
                  </a:solidFill>
                </a:rPr>
                <a:t>0x8000</a:t>
              </a:r>
            </a:p>
          </p:txBody>
        </p:sp>
      </p:grp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22</a:t>
            </a:fld>
            <a:endParaRPr 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vma</a:t>
            </a:r>
          </a:p>
        </p:txBody>
      </p:sp>
      <p:pic>
        <p:nvPicPr>
          <p:cNvPr id="1364996" name="Picture 8" descr="P4 v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6" y="1430918"/>
            <a:ext cx="5486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5316" y="5748918"/>
            <a:ext cx="4629451" cy="366713"/>
            <a:chOff x="2617" y="3483"/>
            <a:chExt cx="3040" cy="231"/>
          </a:xfrm>
        </p:grpSpPr>
        <p:sp>
          <p:nvSpPr>
            <p:cNvPr id="1364998" name="Line 9"/>
            <p:cNvSpPr>
              <a:spLocks noChangeShapeType="1"/>
            </p:cNvSpPr>
            <p:nvPr/>
          </p:nvSpPr>
          <p:spPr bwMode="auto">
            <a:xfrm flipH="1">
              <a:off x="2617" y="3617"/>
              <a:ext cx="1514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4999" name="Text Box 10"/>
            <p:cNvSpPr txBox="1">
              <a:spLocks noChangeArrowheads="1"/>
            </p:cNvSpPr>
            <p:nvPr/>
          </p:nvSpPr>
          <p:spPr bwMode="auto">
            <a:xfrm>
              <a:off x="4103" y="3483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Clock did not advance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596578" y="2607256"/>
            <a:ext cx="3467520" cy="366712"/>
            <a:chOff x="3380" y="1469"/>
            <a:chExt cx="2277" cy="231"/>
          </a:xfrm>
        </p:grpSpPr>
        <p:sp>
          <p:nvSpPr>
            <p:cNvPr id="1365001" name="Line 11"/>
            <p:cNvSpPr>
              <a:spLocks noChangeShapeType="1"/>
            </p:cNvSpPr>
            <p:nvPr/>
          </p:nvSpPr>
          <p:spPr bwMode="auto">
            <a:xfrm flipH="1">
              <a:off x="3380" y="1590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2" name="Text Box 12"/>
            <p:cNvSpPr txBox="1">
              <a:spLocks noChangeArrowheads="1"/>
            </p:cNvSpPr>
            <p:nvPr/>
          </p:nvSpPr>
          <p:spPr bwMode="auto">
            <a:xfrm>
              <a:off x="4103" y="146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2 frames – UPT, Frame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596578" y="3304168"/>
            <a:ext cx="3467520" cy="366713"/>
            <a:chOff x="3380" y="1908"/>
            <a:chExt cx="2277" cy="231"/>
          </a:xfrm>
        </p:grpSpPr>
        <p:sp>
          <p:nvSpPr>
            <p:cNvPr id="1365004" name="Line 13"/>
            <p:cNvSpPr>
              <a:spLocks noChangeShapeType="1"/>
            </p:cNvSpPr>
            <p:nvPr/>
          </p:nvSpPr>
          <p:spPr bwMode="auto">
            <a:xfrm flipH="1">
              <a:off x="3380" y="20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5" name="Text Box 14"/>
            <p:cNvSpPr txBox="1">
              <a:spLocks noChangeArrowheads="1"/>
            </p:cNvSpPr>
            <p:nvPr/>
          </p:nvSpPr>
          <p:spPr bwMode="auto">
            <a:xfrm>
              <a:off x="4103" y="19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new frames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96578" y="4256668"/>
            <a:ext cx="3467520" cy="366713"/>
            <a:chOff x="3380" y="2508"/>
            <a:chExt cx="2277" cy="231"/>
          </a:xfrm>
        </p:grpSpPr>
        <p:sp>
          <p:nvSpPr>
            <p:cNvPr id="1365007" name="Line 15"/>
            <p:cNvSpPr>
              <a:spLocks noChangeShapeType="1"/>
            </p:cNvSpPr>
            <p:nvPr/>
          </p:nvSpPr>
          <p:spPr bwMode="auto">
            <a:xfrm flipH="1">
              <a:off x="3380" y="2629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08" name="Text Box 16"/>
            <p:cNvSpPr txBox="1">
              <a:spLocks noChangeArrowheads="1"/>
            </p:cNvSpPr>
            <p:nvPr/>
          </p:nvSpPr>
          <p:spPr bwMode="auto">
            <a:xfrm>
              <a:off x="4103" y="2508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Same UPT, new Frame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96578" y="5386968"/>
            <a:ext cx="3467520" cy="366713"/>
            <a:chOff x="3380" y="3220"/>
            <a:chExt cx="2277" cy="231"/>
          </a:xfrm>
        </p:grpSpPr>
        <p:sp>
          <p:nvSpPr>
            <p:cNvPr id="1365010" name="Line 17"/>
            <p:cNvSpPr>
              <a:spLocks noChangeShapeType="1"/>
            </p:cNvSpPr>
            <p:nvPr/>
          </p:nvSpPr>
          <p:spPr bwMode="auto">
            <a:xfrm flipH="1">
              <a:off x="3380" y="3341"/>
              <a:ext cx="751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1" name="Text Box 18"/>
            <p:cNvSpPr txBox="1">
              <a:spLocks noChangeArrowheads="1"/>
            </p:cNvSpPr>
            <p:nvPr/>
          </p:nvSpPr>
          <p:spPr bwMode="auto">
            <a:xfrm>
              <a:off x="4103" y="3220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New UPT, new Frame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978667" y="4956756"/>
            <a:ext cx="6945698" cy="849312"/>
            <a:chOff x="1101" y="2949"/>
            <a:chExt cx="4561" cy="535"/>
          </a:xfrm>
        </p:grpSpPr>
        <p:sp>
          <p:nvSpPr>
            <p:cNvPr id="1365013" name="Line 25"/>
            <p:cNvSpPr>
              <a:spLocks noChangeShapeType="1"/>
            </p:cNvSpPr>
            <p:nvPr/>
          </p:nvSpPr>
          <p:spPr bwMode="auto">
            <a:xfrm flipH="1">
              <a:off x="1101" y="3083"/>
              <a:ext cx="3035" cy="4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014" name="Text Box 26"/>
            <p:cNvSpPr txBox="1">
              <a:spLocks noChangeArrowheads="1"/>
            </p:cNvSpPr>
            <p:nvPr/>
          </p:nvSpPr>
          <p:spPr bwMode="auto">
            <a:xfrm>
              <a:off x="4108" y="2949"/>
              <a:ext cx="1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No swap pages</a:t>
              </a:r>
            </a:p>
          </p:txBody>
        </p:sp>
      </p:grpSp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23</a:t>
            </a:fld>
            <a:endParaRPr lang="en-US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091" name="Picture 6" descr="P4 vma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86493"/>
            <a:ext cx="48260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Implementation Demo</a:t>
            </a:r>
          </a:p>
        </p:txBody>
      </p:sp>
      <p:pic>
        <p:nvPicPr>
          <p:cNvPr id="1287175" name="Picture 7" descr="P4 vma 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02518"/>
            <a:ext cx="4826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24</a:t>
            </a:fld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1484246"/>
            <a:ext cx="8458200" cy="5072063"/>
          </a:xfrm>
          <a:noFill/>
        </p:spPr>
        <p:txBody>
          <a:bodyPr anchor="t"/>
          <a:lstStyle/>
          <a:p>
            <a:pPr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unsigned short int *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getMemAdr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(int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, int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rwFlg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)</a:t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{</a:t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if (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&lt; 0x3000) return &amp;memory[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];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// VM off for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system RAM</a:t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tcb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[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curTask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].RPT + RPTI(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);	// root page table address</a:t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rpte1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]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;				// </a:t>
            </a:r>
            <a:r>
              <a:rPr lang="en-US" sz="1600" b="1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FDRP__</a:t>
            </a:r>
            <a:r>
              <a:rPr lang="en-US" sz="1600" b="1" i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ffffffffff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rpte2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memory[rpta+1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]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;			// </a:t>
            </a:r>
            <a:r>
              <a:rPr lang="en-US" sz="1600" b="1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S___</a:t>
            </a:r>
            <a:r>
              <a:rPr lang="en-US" sz="1600" b="1" i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pppppppppppp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if (DEFINED(rpte1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))	{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//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defined }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	else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{ //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rpte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undefined }</a:t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</a:rPr>
              <a:t>rpta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]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= SET_REF(rpte1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);		//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set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</a:rPr>
              <a:t>rpt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 frame access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bit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= (FRAME(rpte1)&lt;&lt;6) + UPTI(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);	// user page table address</a:t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upte1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];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	//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FDRP__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ffffffffff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upte2 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memory[upta+1];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	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	//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S___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pppppppppppp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if (DEFINED(upte1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))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{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// </a:t>
            </a:r>
            <a:r>
              <a:rPr lang="en-US" sz="1600" b="1" i="0" dirty="0" err="1" smtClean="0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 defined }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	else				{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// 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upte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undefined }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memory[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</a:rPr>
              <a:t>upta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]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= SET_REF(upte1); 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//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set </a:t>
            </a:r>
            <a:r>
              <a:rPr lang="en-US" sz="1600" dirty="0" err="1">
                <a:solidFill>
                  <a:schemeClr val="tx1"/>
                </a:solidFill>
                <a:latin typeface="Arial" charset="0"/>
              </a:rPr>
              <a:t>upt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 frame access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bit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// </a:t>
            </a:r>
            <a:r>
              <a:rPr lang="en-US" sz="1600" dirty="0">
                <a:solidFill>
                  <a:schemeClr val="tx1"/>
                </a:solidFill>
                <a:latin typeface="Arial" charset="0"/>
              </a:rPr>
              <a:t>return physical address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	return 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&amp;memory[(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FRAME(upte1)&lt;&lt;6) + FRAMEOFFSET(</a:t>
            </a:r>
            <a:r>
              <a:rPr lang="en-US" sz="1600" b="1" i="0" dirty="0" err="1">
                <a:solidFill>
                  <a:schemeClr val="tx1"/>
                </a:solidFill>
                <a:latin typeface="Arial" charset="0"/>
              </a:rPr>
              <a:t>va</a:t>
            </a:r>
            <a:r>
              <a:rPr lang="en-US" sz="1600" b="1" i="0" dirty="0" smtClean="0">
                <a:solidFill>
                  <a:schemeClr val="tx1"/>
                </a:solidFill>
                <a:latin typeface="Arial" charset="0"/>
              </a:rPr>
              <a:t>)];</a:t>
            </a: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US" sz="1600" b="1" i="0" dirty="0">
                <a:solidFill>
                  <a:schemeClr val="tx1"/>
                </a:solidFill>
                <a:latin typeface="Arial" charset="0"/>
              </a:rPr>
            </a:br>
            <a:r>
              <a:rPr lang="en-US" sz="1600" b="1" i="0" dirty="0">
                <a:solidFill>
                  <a:schemeClr val="tx1"/>
                </a:solidFill>
                <a:latin typeface="Arial" charset="0"/>
              </a:rPr>
              <a:t>}</a:t>
            </a:r>
          </a:p>
        </p:txBody>
      </p:sp>
      <p:sp>
        <p:nvSpPr>
          <p:cNvPr id="1360900" name="Rectangle 5"/>
          <p:cNvSpPr>
            <a:spLocks noChangeArrowheads="1"/>
          </p:cNvSpPr>
          <p:nvPr/>
        </p:nvSpPr>
        <p:spPr bwMode="auto">
          <a:xfrm>
            <a:off x="1224410" y="431034"/>
            <a:ext cx="7853362" cy="6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/>
            <a:r>
              <a:rPr lang="en-US" sz="2800" dirty="0">
                <a:solidFill>
                  <a:schemeClr val="tx2"/>
                </a:solidFill>
                <a:latin typeface="Arial" charset="0"/>
              </a:rPr>
              <a:t>unsigned short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*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getMemAdr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va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charset="0"/>
              </a:rPr>
              <a:t>rwFlg</a:t>
            </a:r>
            <a:r>
              <a:rPr lang="en-US" sz="28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60553" name="AutoShape 9"/>
          <p:cNvSpPr>
            <a:spLocks noChangeArrowheads="1"/>
          </p:cNvSpPr>
          <p:nvPr/>
        </p:nvSpPr>
        <p:spPr bwMode="auto">
          <a:xfrm>
            <a:off x="7806497" y="2791247"/>
            <a:ext cx="609600" cy="352282"/>
          </a:xfrm>
          <a:prstGeom prst="wedgeRoundRectCallout">
            <a:avLst>
              <a:gd name="adj1" fmla="val -517028"/>
              <a:gd name="adj2" fmla="val 72442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b="1" dirty="0">
                <a:solidFill>
                  <a:srgbClr val="FF0033"/>
                </a:solidFill>
              </a:rPr>
              <a:t>Hit!</a:t>
            </a: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25</a:t>
            </a:fld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126356" y="3381517"/>
            <a:ext cx="1763713" cy="1233553"/>
          </a:xfrm>
          <a:prstGeom prst="wedgeRoundRectCallout">
            <a:avLst>
              <a:gd name="adj1" fmla="val -159266"/>
              <a:gd name="adj2" fmla="val -45964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b="1" dirty="0" smtClean="0">
                <a:solidFill>
                  <a:srgbClr val="FF0033"/>
                </a:solidFill>
              </a:rPr>
              <a:t>Fault! Go</a:t>
            </a:r>
          </a:p>
          <a:p>
            <a:pPr algn="ctr"/>
            <a:r>
              <a:rPr lang="en-US" sz="1600" b="1" dirty="0" smtClean="0">
                <a:solidFill>
                  <a:srgbClr val="FF0033"/>
                </a:solidFill>
              </a:rPr>
              <a:t>get a frame</a:t>
            </a:r>
          </a:p>
          <a:p>
            <a:pPr algn="ctr"/>
            <a:r>
              <a:rPr lang="en-US" sz="1600" b="1" dirty="0" smtClean="0">
                <a:solidFill>
                  <a:srgbClr val="FF0033"/>
                </a:solidFill>
              </a:rPr>
              <a:t>(frame bit table or run clock)</a:t>
            </a:r>
            <a:endParaRPr lang="en-US" sz="1600" b="1" dirty="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53" grpId="0" animBg="1" autoUpdateAnimBg="0"/>
      <p:bldP spid="1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accessPage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1388" y="1390644"/>
            <a:ext cx="7985125" cy="51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********************************************************************************************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// read/write to swap space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accessPage</a:t>
            </a:r>
            <a:r>
              <a:rPr lang="en-US" sz="1600" b="1" dirty="0">
                <a:latin typeface="Arial" charset="0"/>
              </a:rPr>
              <a:t>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frame,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{	static unsigned short 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[LC3_MAX_SWAP_MEMORY];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endParaRPr lang="en-US" sz="1600" b="1" dirty="0">
              <a:latin typeface="Arial" charset="0"/>
            </a:endParaRP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switch(</a:t>
            </a:r>
            <a:r>
              <a:rPr lang="en-US" sz="1600" b="1" dirty="0" err="1">
                <a:latin typeface="Arial" charset="0"/>
              </a:rPr>
              <a:t>rwnFlg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{	case PAGE_GET_ADR:			// return page address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return 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)(&amp;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PAGE_NEW_WRITE:		// new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 = </a:t>
            </a:r>
            <a:r>
              <a:rPr lang="en-US" sz="1600" b="1" dirty="0" err="1">
                <a:latin typeface="Arial" charset="0"/>
              </a:rPr>
              <a:t>nextPage</a:t>
            </a:r>
            <a:r>
              <a:rPr lang="en-US" sz="1600" b="1" dirty="0">
                <a:latin typeface="Arial" charset="0"/>
              </a:rPr>
              <a:t>++;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PAGE_OLD_WRITE:		// write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&amp;memory[frame&lt;&lt;6],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case PAGE_READ:			// read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{	</a:t>
            </a:r>
            <a:r>
              <a:rPr lang="en-US" sz="1600" b="1" dirty="0" err="1">
                <a:latin typeface="Arial" charset="0"/>
              </a:rPr>
              <a:t>memcpy</a:t>
            </a:r>
            <a:r>
              <a:rPr lang="en-US" sz="1600" b="1" dirty="0">
                <a:latin typeface="Arial" charset="0"/>
              </a:rPr>
              <a:t>(&amp;memory[frame&lt;&lt;6], &amp;</a:t>
            </a:r>
            <a:r>
              <a:rPr lang="en-US" sz="1600" b="1" dirty="0" err="1">
                <a:latin typeface="Arial" charset="0"/>
              </a:rPr>
              <a:t>swapMemory</a:t>
            </a:r>
            <a:r>
              <a:rPr lang="en-US" sz="1600" b="1" dirty="0">
                <a:latin typeface="Arial" charset="0"/>
              </a:rPr>
              <a:t>[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&lt;&lt;6], 1&lt;&lt;7);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}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	return </a:t>
            </a:r>
            <a:r>
              <a:rPr lang="en-US" sz="1600" b="1" dirty="0" err="1">
                <a:latin typeface="Arial" charset="0"/>
              </a:rPr>
              <a:t>pnum</a:t>
            </a:r>
            <a:r>
              <a:rPr lang="en-US" sz="1600" b="1" dirty="0">
                <a:latin typeface="Arial" charset="0"/>
              </a:rPr>
              <a:t>;</a:t>
            </a:r>
          </a:p>
          <a:p>
            <a:pPr algn="l">
              <a:lnSpc>
                <a:spcPct val="90000"/>
              </a:lnSpc>
              <a:tabLst>
                <a:tab pos="455613" algn="l"/>
                <a:tab pos="909638" algn="l"/>
                <a:tab pos="1376363" algn="l"/>
                <a:tab pos="1830388" algn="l"/>
                <a:tab pos="2286000" algn="l"/>
                <a:tab pos="2741613" algn="l"/>
                <a:tab pos="3195638" algn="l"/>
                <a:tab pos="3662363" algn="l"/>
                <a:tab pos="4116388" algn="l"/>
                <a:tab pos="4572000" algn="l"/>
              </a:tabLst>
            </a:pPr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26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71348"/>
            <a:ext cx="8181975" cy="4640540"/>
          </a:xfrm>
        </p:spPr>
        <p:txBody>
          <a:bodyPr/>
          <a:lstStyle/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Verify a clean compilation of your LC-3 virtual memory simulator.  Validate that “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dirty="0">
                <a:cs typeface="Times New Roman" pitchFamily="18" charset="0"/>
              </a:rPr>
              <a:t>” and “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” programs execute properly.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Modify the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getMemAdr</a:t>
            </a:r>
            <a:r>
              <a:rPr lang="en-US" sz="2200" b="1" dirty="0">
                <a:latin typeface="Arial Narrow" pitchFamily="34" charset="0"/>
                <a:cs typeface="Times New Roman" pitchFamily="18" charset="0"/>
              </a:rPr>
              <a:t>()</a:t>
            </a:r>
            <a:r>
              <a:rPr lang="en-US" sz="2200" dirty="0">
                <a:cs typeface="Times New Roman" pitchFamily="18" charset="0"/>
              </a:rPr>
              <a:t> function to handle a 2-level, paging, virtual memory addressing.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Implement a clock page replacement algorithm to pick which frame is unloaded, if necessary, on a page fault.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the provided 1</a:t>
            </a:r>
            <a:r>
              <a:rPr lang="en-US" sz="2200" dirty="0" smtClean="0">
                <a:cs typeface="Times New Roman" pitchFamily="18" charset="0"/>
              </a:rPr>
              <a:t>MB </a:t>
            </a:r>
            <a:r>
              <a:rPr lang="en-US" sz="2200" dirty="0">
                <a:cs typeface="Times New Roman" pitchFamily="18" charset="0"/>
              </a:rPr>
              <a:t>page swap table routine to simulate paged disk storage </a:t>
            </a:r>
            <a:r>
              <a:rPr lang="en-US" sz="2200" dirty="0" smtClean="0">
                <a:cs typeface="Times New Roman" pitchFamily="18" charset="0"/>
              </a:rPr>
              <a:t>(8192 </a:t>
            </a:r>
            <a:r>
              <a:rPr lang="en-US" sz="2200" dirty="0">
                <a:cs typeface="Times New Roman" pitchFamily="18" charset="0"/>
              </a:rPr>
              <a:t>pages) or implement your own routine.</a:t>
            </a:r>
          </a:p>
          <a:p>
            <a:pPr marL="609600" indent="-609600">
              <a:buSzPct val="150000"/>
              <a:buFont typeface="Wingdings" pitchFamily="2" charset="2"/>
              <a:buChar char="ü"/>
            </a:pPr>
            <a:r>
              <a:rPr lang="en-US" sz="2200" dirty="0">
                <a:cs typeface="Times New Roman" pitchFamily="18" charset="0"/>
              </a:rPr>
              <a:t>Use </a:t>
            </a:r>
            <a:r>
              <a:rPr lang="en-US" sz="2200" b="1" dirty="0" err="1">
                <a:latin typeface="Arial Narrow" pitchFamily="34" charset="0"/>
                <a:cs typeface="Arial" charset="0"/>
              </a:rPr>
              <a:t>crawler.hex</a:t>
            </a:r>
            <a:r>
              <a:rPr lang="en-US" sz="2200" b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b="1" dirty="0" err="1">
                <a:latin typeface="Arial Narrow" pitchFamily="34" charset="0"/>
                <a:cs typeface="Courier New" pitchFamily="49" charset="0"/>
              </a:rPr>
              <a:t>memtest.hex</a:t>
            </a:r>
            <a:r>
              <a:rPr lang="en-US" sz="2200" dirty="0">
                <a:cs typeface="Times New Roman" pitchFamily="18" charset="0"/>
              </a:rPr>
              <a:t> to </a:t>
            </a:r>
            <a:r>
              <a:rPr lang="en-US" sz="2200" u="sng" dirty="0">
                <a:cs typeface="Times New Roman" pitchFamily="18" charset="0"/>
              </a:rPr>
              <a:t>validate</a:t>
            </a:r>
            <a:r>
              <a:rPr lang="en-US" sz="2200" dirty="0">
                <a:cs typeface="Times New Roman" pitchFamily="18" charset="0"/>
              </a:rPr>
              <a:t> your virtual memory implementation.  Use other routines (such as </a:t>
            </a:r>
            <a:r>
              <a:rPr lang="en-US" sz="2200" dirty="0" err="1">
                <a:cs typeface="Times New Roman" pitchFamily="18" charset="0"/>
              </a:rPr>
              <a:t>im</a:t>
            </a:r>
            <a:r>
              <a:rPr lang="en-US" sz="2200" dirty="0">
                <a:cs typeface="Times New Roman" pitchFamily="18" charset="0"/>
              </a:rPr>
              <a:t>) to debug you implementation.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336643" cy="4908550"/>
          </a:xfrm>
        </p:spPr>
        <p:txBody>
          <a:bodyPr/>
          <a:lstStyle/>
          <a:p>
            <a:pPr>
              <a:lnSpc>
                <a:spcPct val="90000"/>
              </a:lnSpc>
              <a:buSzPct val="150000"/>
              <a:buFont typeface="Wingdings" pitchFamily="2" charset="2"/>
              <a:buChar char="ü"/>
              <a:tabLst>
                <a:tab pos="2290763" algn="l"/>
              </a:tabLst>
            </a:pPr>
            <a:r>
              <a:rPr lang="en-US" sz="2400" dirty="0"/>
              <a:t>Use the following CLI commands to verify and validate your virtual memory system.  (Most of these routines are provided, but may require some adaptation to your system.)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dfm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LC3 memory frame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dft</a:t>
            </a:r>
            <a:r>
              <a:rPr lang="en-US" sz="2000" dirty="0"/>
              <a:t>	Display frame allocation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dm</a:t>
            </a:r>
            <a:r>
              <a:rPr lang="en-US" sz="2000" b="1" dirty="0">
                <a:latin typeface="Arial Narrow" pitchFamily="34" charset="0"/>
              </a:rPr>
              <a:t> &lt;</a:t>
            </a:r>
            <a:r>
              <a:rPr lang="en-US" sz="2000" b="1" dirty="0" err="1">
                <a:latin typeface="Arial Narrow" pitchFamily="34" charset="0"/>
              </a:rPr>
              <a:t>sa</a:t>
            </a:r>
            <a:r>
              <a:rPr lang="en-US" sz="2000" b="1" dirty="0">
                <a:latin typeface="Arial Narrow" pitchFamily="34" charset="0"/>
              </a:rPr>
              <a:t>&gt;,&lt;</a:t>
            </a:r>
            <a:r>
              <a:rPr lang="en-US" sz="2000" b="1" dirty="0" err="1">
                <a:latin typeface="Arial Narrow" pitchFamily="34" charset="0"/>
              </a:rPr>
              <a:t>ea</a:t>
            </a:r>
            <a:r>
              <a:rPr lang="en-US" sz="2000" b="1" dirty="0">
                <a:latin typeface="Arial Narrow" pitchFamily="34" charset="0"/>
              </a:rPr>
              <a:t>&gt;</a:t>
            </a:r>
            <a:r>
              <a:rPr lang="en-US" sz="2000" dirty="0"/>
              <a:t>	Display physical LC3 memory from &lt;</a:t>
            </a:r>
            <a:r>
              <a:rPr lang="en-US" sz="2000" dirty="0" err="1"/>
              <a:t>sa</a:t>
            </a:r>
            <a:r>
              <a:rPr lang="en-US" sz="2000" dirty="0"/>
              <a:t>&gt; to &lt;</a:t>
            </a:r>
            <a:r>
              <a:rPr lang="en-US" sz="2000" dirty="0" err="1"/>
              <a:t>ea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dp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page &lt;#&gt; in swap space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>
                <a:latin typeface="Arial Narrow" pitchFamily="34" charset="0"/>
              </a:rPr>
              <a:t>dv &lt;</a:t>
            </a:r>
            <a:r>
              <a:rPr lang="en-US" sz="2000" b="1" dirty="0" err="1">
                <a:latin typeface="Arial Narrow" pitchFamily="34" charset="0"/>
              </a:rPr>
              <a:t>sa</a:t>
            </a:r>
            <a:r>
              <a:rPr lang="en-US" sz="2000" b="1" dirty="0">
                <a:latin typeface="Arial Narrow" pitchFamily="34" charset="0"/>
              </a:rPr>
              <a:t>&gt;,&lt;</a:t>
            </a:r>
            <a:r>
              <a:rPr lang="en-US" sz="2000" b="1" dirty="0" err="1">
                <a:latin typeface="Arial Narrow" pitchFamily="34" charset="0"/>
              </a:rPr>
              <a:t>ea</a:t>
            </a:r>
            <a:r>
              <a:rPr lang="en-US" sz="2000" b="1" dirty="0">
                <a:latin typeface="Arial Narrow" pitchFamily="34" charset="0"/>
              </a:rPr>
              <a:t>&gt;</a:t>
            </a:r>
            <a:r>
              <a:rPr lang="en-US" sz="2000" dirty="0"/>
              <a:t>	Display virtual LC3 memory &lt;</a:t>
            </a:r>
            <a:r>
              <a:rPr lang="en-US" sz="2000" dirty="0" err="1"/>
              <a:t>sa</a:t>
            </a:r>
            <a:r>
              <a:rPr lang="en-US" sz="2000" dirty="0"/>
              <a:t>&gt; to &lt;</a:t>
            </a:r>
            <a:r>
              <a:rPr lang="en-US" sz="2000" dirty="0" err="1"/>
              <a:t>ea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im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rial Narrow" pitchFamily="34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#</a:t>
            </a:r>
            <a:r>
              <a:rPr lang="en-US" sz="2200" b="1" dirty="0" smtClean="0">
                <a:solidFill>
                  <a:srgbClr val="FF0000"/>
                </a:solidFill>
                <a:latin typeface="Arial Narrow" pitchFamily="34" charset="0"/>
              </a:rPr>
              <a:t>&gt;</a:t>
            </a: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Init</a:t>
            </a:r>
            <a:r>
              <a:rPr lang="en-US" sz="2200" b="1" dirty="0">
                <a:solidFill>
                  <a:srgbClr val="FF0000"/>
                </a:solidFill>
              </a:rPr>
              <a:t> LC3/Set upper LC3 memory limit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rpt</a:t>
            </a:r>
            <a:r>
              <a:rPr lang="en-US" sz="2000" b="1" dirty="0">
                <a:latin typeface="Arial Narrow" pitchFamily="34" charset="0"/>
              </a:rPr>
              <a:t> &lt;#&gt;</a:t>
            </a:r>
            <a:r>
              <a:rPr lang="en-US" sz="2000" dirty="0"/>
              <a:t>	Display task &lt;#&gt; root page table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000" b="1" dirty="0" err="1">
                <a:latin typeface="Arial Narrow" pitchFamily="34" charset="0"/>
              </a:rPr>
              <a:t>upt</a:t>
            </a:r>
            <a:r>
              <a:rPr lang="en-US" sz="2000" b="1" dirty="0">
                <a:latin typeface="Arial Narrow" pitchFamily="34" charset="0"/>
              </a:rPr>
              <a:t> &lt;p&gt;&lt;#&gt;</a:t>
            </a:r>
            <a:r>
              <a:rPr lang="en-US" sz="2000" dirty="0"/>
              <a:t>	Display task &lt;p&gt; user page table &lt;#&gt;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vma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 &lt;a&gt;</a:t>
            </a:r>
            <a:r>
              <a:rPr lang="en-US" sz="2200" b="1" dirty="0">
                <a:solidFill>
                  <a:srgbClr val="FF0000"/>
                </a:solidFill>
              </a:rPr>
              <a:t>	Access &lt;a&gt; and display RPTE’s and UPTE’s</a:t>
            </a:r>
          </a:p>
          <a:p>
            <a:pPr lvl="1">
              <a:lnSpc>
                <a:spcPct val="90000"/>
              </a:lnSpc>
              <a:tabLst>
                <a:tab pos="2290763" algn="l"/>
              </a:tabLst>
            </a:pP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vms</a:t>
            </a:r>
            <a:r>
              <a:rPr lang="en-US" sz="2200" b="1" dirty="0">
                <a:solidFill>
                  <a:srgbClr val="FF0000"/>
                </a:solidFill>
              </a:rPr>
              <a:t>	Display LC3 statistics</a:t>
            </a:r>
          </a:p>
          <a:p>
            <a:pPr>
              <a:lnSpc>
                <a:spcPct val="90000"/>
              </a:lnSpc>
              <a:buSzPct val="150000"/>
              <a:buFont typeface="Wingdings" pitchFamily="2" charset="2"/>
              <a:buChar char="Ø"/>
              <a:tabLst>
                <a:tab pos="2290763" algn="l"/>
              </a:tabLst>
            </a:pPr>
            <a:endParaRPr lang="en-US" sz="2400" dirty="0"/>
          </a:p>
        </p:txBody>
      </p:sp>
      <p:sp>
        <p:nvSpPr>
          <p:cNvPr id="1345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95DC-D0E5-4C68-9A41-16FBF107FB68}" type="slidenum">
              <a:rPr lang="en-US"/>
              <a:pPr/>
              <a:t>3</a:t>
            </a:fld>
            <a:endParaRPr lang="en-US"/>
          </a:p>
        </p:txBody>
      </p:sp>
      <p:sp>
        <p:nvSpPr>
          <p:cNvPr id="259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Memory</a:t>
            </a:r>
          </a:p>
        </p:txBody>
      </p:sp>
      <p:sp>
        <p:nvSpPr>
          <p:cNvPr id="259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2214563"/>
            <a:ext cx="2992438" cy="3367087"/>
          </a:xfrm>
        </p:spPr>
        <p:txBody>
          <a:bodyPr lIns="92075" tIns="46038" rIns="92075" bIns="46038"/>
          <a:lstStyle/>
          <a:p>
            <a:pPr marL="176213" indent="-176213"/>
            <a:r>
              <a:rPr lang="en-US" sz="2000" dirty="0"/>
              <a:t>All tables in LC-3 memory.</a:t>
            </a:r>
          </a:p>
          <a:p>
            <a:pPr marL="176213" indent="-176213"/>
            <a:r>
              <a:rPr lang="en-US" sz="2000" dirty="0"/>
              <a:t>All memory accesses thru </a:t>
            </a:r>
            <a:r>
              <a:rPr lang="en-US" sz="2000" b="1" dirty="0" err="1">
                <a:latin typeface="Arial Narrow" pitchFamily="34" charset="0"/>
              </a:rPr>
              <a:t>getMemAdr</a:t>
            </a:r>
            <a:r>
              <a:rPr lang="en-US" sz="2000" b="1" dirty="0">
                <a:latin typeface="Arial Narrow" pitchFamily="34" charset="0"/>
              </a:rPr>
              <a:t>()</a:t>
            </a:r>
            <a:r>
              <a:rPr lang="en-US" sz="2000" dirty="0"/>
              <a:t>.</a:t>
            </a:r>
          </a:p>
          <a:p>
            <a:pPr marL="176213" indent="-176213"/>
            <a:r>
              <a:rPr lang="en-US" sz="2000" dirty="0"/>
              <a:t>RPT’s pinned.</a:t>
            </a:r>
          </a:p>
          <a:p>
            <a:pPr marL="176213" indent="-176213"/>
            <a:r>
              <a:rPr lang="en-US" sz="2000" dirty="0"/>
              <a:t>Each process has an RPT pointer </a:t>
            </a:r>
            <a:r>
              <a:rPr lang="en-US" sz="2000" dirty="0" smtClean="0"/>
              <a:t>(changed on </a:t>
            </a:r>
            <a:r>
              <a:rPr lang="en-US" sz="2000" dirty="0"/>
              <a:t>context switch</a:t>
            </a:r>
            <a:r>
              <a:rPr lang="en-US" sz="2000" dirty="0" smtClean="0"/>
              <a:t>).</a:t>
            </a:r>
          </a:p>
          <a:p>
            <a:pPr marL="176213" indent="-176213"/>
            <a:r>
              <a:rPr lang="en-US" sz="2000" dirty="0" smtClean="0"/>
              <a:t>Memory limit set by IM command.</a:t>
            </a:r>
            <a:endParaRPr lang="en-US" sz="2000" dirty="0"/>
          </a:p>
          <a:p>
            <a:pPr marL="176213" indent="-176213"/>
            <a:endParaRPr lang="en-US" sz="2000" dirty="0"/>
          </a:p>
        </p:txBody>
      </p:sp>
      <p:sp>
        <p:nvSpPr>
          <p:cNvPr id="2593797" name="Rectangle 4"/>
          <p:cNvSpPr>
            <a:spLocks noChangeArrowheads="1"/>
          </p:cNvSpPr>
          <p:nvPr/>
        </p:nvSpPr>
        <p:spPr bwMode="auto">
          <a:xfrm>
            <a:off x="5243513" y="1419225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798" name="Text Box 5"/>
          <p:cNvSpPr txBox="1">
            <a:spLocks noChangeArrowheads="1"/>
          </p:cNvSpPr>
          <p:nvPr/>
        </p:nvSpPr>
        <p:spPr bwMode="auto">
          <a:xfrm>
            <a:off x="4675188" y="219392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2593799" name="Text Box 6"/>
          <p:cNvSpPr txBox="1">
            <a:spLocks noChangeArrowheads="1"/>
          </p:cNvSpPr>
          <p:nvPr/>
        </p:nvSpPr>
        <p:spPr bwMode="auto">
          <a:xfrm>
            <a:off x="5278438" y="2382838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latin typeface="Arial" charset="0"/>
              </a:rPr>
              <a:t>RPT’s </a:t>
            </a:r>
            <a:r>
              <a:rPr lang="en-US" sz="800" b="1" dirty="0">
                <a:latin typeface="Arial" charset="0"/>
              </a:rPr>
              <a:t>(Pinned)</a:t>
            </a:r>
          </a:p>
        </p:txBody>
      </p:sp>
      <p:sp>
        <p:nvSpPr>
          <p:cNvPr id="2593800" name="Text Box 7"/>
          <p:cNvSpPr txBox="1">
            <a:spLocks noChangeArrowheads="1"/>
          </p:cNvSpPr>
          <p:nvPr/>
        </p:nvSpPr>
        <p:spPr bwMode="auto">
          <a:xfrm>
            <a:off x="4675188" y="201295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2593801" name="Text Box 8"/>
          <p:cNvSpPr txBox="1">
            <a:spLocks noChangeArrowheads="1"/>
          </p:cNvSpPr>
          <p:nvPr/>
        </p:nvSpPr>
        <p:spPr bwMode="auto">
          <a:xfrm>
            <a:off x="5278438" y="2131045"/>
            <a:ext cx="15144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 smtClean="0">
                <a:latin typeface="Arial" charset="0"/>
              </a:rPr>
              <a:t>Bit Frame </a:t>
            </a:r>
            <a:r>
              <a:rPr lang="en-US" sz="1100" b="1" dirty="0">
                <a:latin typeface="Arial" charset="0"/>
              </a:rPr>
              <a:t>Table</a:t>
            </a:r>
          </a:p>
        </p:txBody>
      </p:sp>
      <p:sp>
        <p:nvSpPr>
          <p:cNvPr id="2593802" name="Text Box 9"/>
          <p:cNvSpPr txBox="1">
            <a:spLocks noChangeArrowheads="1"/>
          </p:cNvSpPr>
          <p:nvPr/>
        </p:nvSpPr>
        <p:spPr bwMode="auto">
          <a:xfrm>
            <a:off x="5278438" y="2790825"/>
            <a:ext cx="1476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200" b="1" dirty="0" smtClean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latin typeface="Arial" charset="0"/>
              </a:rPr>
              <a:t>UPT Frames</a:t>
            </a:r>
            <a:endParaRPr lang="en-US" sz="1200" b="1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000" b="1" dirty="0" smtClean="0">
                <a:latin typeface="Arial" charset="0"/>
              </a:rPr>
              <a:t>and</a:t>
            </a:r>
            <a:endParaRPr lang="en-US" sz="1000" b="1" dirty="0"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latin typeface="Arial" charset="0"/>
              </a:rPr>
              <a:t>Data Frames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2593803" name="Text Box 10"/>
          <p:cNvSpPr txBox="1">
            <a:spLocks noChangeArrowheads="1"/>
          </p:cNvSpPr>
          <p:nvPr/>
        </p:nvSpPr>
        <p:spPr bwMode="auto">
          <a:xfrm>
            <a:off x="4675188" y="2579688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2593804" name="Line 11"/>
          <p:cNvSpPr>
            <a:spLocks noChangeShapeType="1"/>
          </p:cNvSpPr>
          <p:nvPr/>
        </p:nvSpPr>
        <p:spPr bwMode="auto">
          <a:xfrm>
            <a:off x="5310188" y="435768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05" name="Text Box 12"/>
          <p:cNvSpPr txBox="1">
            <a:spLocks noChangeArrowheads="1"/>
          </p:cNvSpPr>
          <p:nvPr/>
        </p:nvSpPr>
        <p:spPr bwMode="auto">
          <a:xfrm>
            <a:off x="4683125" y="587375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2593806" name="Text Box 13"/>
          <p:cNvSpPr txBox="1">
            <a:spLocks noChangeArrowheads="1"/>
          </p:cNvSpPr>
          <p:nvPr/>
        </p:nvSpPr>
        <p:spPr bwMode="auto">
          <a:xfrm>
            <a:off x="4683125" y="1309688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2593807" name="AutoShape 14"/>
          <p:cNvSpPr>
            <a:spLocks noChangeArrowheads="1"/>
          </p:cNvSpPr>
          <p:nvPr/>
        </p:nvSpPr>
        <p:spPr bwMode="auto">
          <a:xfrm>
            <a:off x="7086062" y="2469372"/>
            <a:ext cx="244919" cy="657225"/>
          </a:xfrm>
          <a:prstGeom prst="curvedLeftArrow">
            <a:avLst>
              <a:gd name="adj1" fmla="val 60659"/>
              <a:gd name="adj2" fmla="val 118258"/>
              <a:gd name="adj3" fmla="val 4577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8" name="AutoShape 15"/>
          <p:cNvSpPr>
            <a:spLocks noChangeArrowheads="1"/>
          </p:cNvSpPr>
          <p:nvPr/>
        </p:nvSpPr>
        <p:spPr bwMode="auto">
          <a:xfrm>
            <a:off x="4619625" y="286543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09" name="Text Box 16"/>
          <p:cNvSpPr txBox="1">
            <a:spLocks noChangeArrowheads="1"/>
          </p:cNvSpPr>
          <p:nvPr/>
        </p:nvSpPr>
        <p:spPr bwMode="auto">
          <a:xfrm>
            <a:off x="3830955" y="4210713"/>
            <a:ext cx="1277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Arial" charset="0"/>
              </a:rPr>
              <a:t>Memory </a:t>
            </a:r>
            <a:r>
              <a:rPr lang="en-US" sz="1200" b="1" dirty="0" smtClean="0">
                <a:latin typeface="Arial" charset="0"/>
              </a:rPr>
              <a:t>Limit</a:t>
            </a:r>
          </a:p>
          <a:p>
            <a:pPr algn="ctr" eaLnBrk="1" hangingPunct="1"/>
            <a:endParaRPr lang="en-US" sz="800" b="1" dirty="0">
              <a:latin typeface="Arial" charset="0"/>
            </a:endParaRPr>
          </a:p>
          <a:p>
            <a:pPr algn="ctr" eaLnBrk="1" hangingPunct="1"/>
            <a:r>
              <a:rPr lang="en-US" sz="1000" b="1" dirty="0" smtClean="0">
                <a:latin typeface="Arial" charset="0"/>
              </a:rPr>
              <a:t>(IM command)</a:t>
            </a:r>
            <a:endParaRPr lang="en-US" sz="1000" b="1" dirty="0">
              <a:latin typeface="Arial" charset="0"/>
            </a:endParaRPr>
          </a:p>
        </p:txBody>
      </p:sp>
      <p:sp>
        <p:nvSpPr>
          <p:cNvPr id="2593810" name="Line 17"/>
          <p:cNvSpPr>
            <a:spLocks noChangeShapeType="1"/>
          </p:cNvSpPr>
          <p:nvPr/>
        </p:nvSpPr>
        <p:spPr bwMode="auto">
          <a:xfrm>
            <a:off x="5243515" y="2709863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1" name="Line 18"/>
          <p:cNvSpPr>
            <a:spLocks noChangeShapeType="1"/>
          </p:cNvSpPr>
          <p:nvPr/>
        </p:nvSpPr>
        <p:spPr bwMode="auto">
          <a:xfrm>
            <a:off x="5243514" y="2315711"/>
            <a:ext cx="1582736" cy="10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812" name="AutoShape 19"/>
          <p:cNvSpPr>
            <a:spLocks noChangeArrowheads="1"/>
          </p:cNvSpPr>
          <p:nvPr/>
        </p:nvSpPr>
        <p:spPr bwMode="auto">
          <a:xfrm flipV="1">
            <a:off x="3857625" y="2263775"/>
            <a:ext cx="1277938" cy="352425"/>
          </a:xfrm>
          <a:custGeom>
            <a:avLst/>
            <a:gdLst>
              <a:gd name="T0" fmla="*/ 894911 w 21600"/>
              <a:gd name="T1" fmla="*/ 0 h 21600"/>
              <a:gd name="T2" fmla="*/ 894911 w 21600"/>
              <a:gd name="T3" fmla="*/ 198370 h 21600"/>
              <a:gd name="T4" fmla="*/ 191513 w 21600"/>
              <a:gd name="T5" fmla="*/ 352425 h 21600"/>
              <a:gd name="T6" fmla="*/ 1277938 w 21600"/>
              <a:gd name="T7" fmla="*/ 9918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3" name="Text Box 20"/>
          <p:cNvSpPr txBox="1">
            <a:spLocks noChangeArrowheads="1"/>
          </p:cNvSpPr>
          <p:nvPr/>
        </p:nvSpPr>
        <p:spPr bwMode="auto">
          <a:xfrm>
            <a:off x="3322638" y="1962150"/>
            <a:ext cx="1362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Virtual Address</a:t>
            </a:r>
          </a:p>
        </p:txBody>
      </p:sp>
      <p:sp>
        <p:nvSpPr>
          <p:cNvPr id="2593814" name="Text Box 21"/>
          <p:cNvSpPr txBox="1">
            <a:spLocks noChangeArrowheads="1"/>
          </p:cNvSpPr>
          <p:nvPr/>
        </p:nvSpPr>
        <p:spPr bwMode="auto">
          <a:xfrm>
            <a:off x="5275264" y="1551265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latin typeface="Arial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800" b="1" dirty="0" smtClean="0">
                <a:latin typeface="Arial" charset="0"/>
              </a:rPr>
              <a:t>(</a:t>
            </a:r>
            <a:r>
              <a:rPr lang="en-US" sz="800" b="1" dirty="0">
                <a:latin typeface="Arial" charset="0"/>
              </a:rPr>
              <a:t>unmapped)</a:t>
            </a:r>
          </a:p>
        </p:txBody>
      </p:sp>
      <p:sp>
        <p:nvSpPr>
          <p:cNvPr id="2593815" name="AutoShape 22"/>
          <p:cNvSpPr>
            <a:spLocks/>
          </p:cNvSpPr>
          <p:nvPr/>
        </p:nvSpPr>
        <p:spPr bwMode="auto">
          <a:xfrm>
            <a:off x="6887528" y="2709863"/>
            <a:ext cx="276225" cy="1679258"/>
          </a:xfrm>
          <a:prstGeom prst="rightBrace">
            <a:avLst>
              <a:gd name="adj1" fmla="val 53017"/>
              <a:gd name="adj2" fmla="val 5004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6" name="AutoShape 23"/>
          <p:cNvSpPr>
            <a:spLocks noChangeArrowheads="1"/>
          </p:cNvSpPr>
          <p:nvPr/>
        </p:nvSpPr>
        <p:spPr bwMode="auto">
          <a:xfrm>
            <a:off x="7924800" y="3555999"/>
            <a:ext cx="727075" cy="1255713"/>
          </a:xfrm>
          <a:prstGeom prst="can">
            <a:avLst>
              <a:gd name="adj" fmla="val 2822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3817" name="Text Box 24"/>
          <p:cNvSpPr txBox="1">
            <a:spLocks noChangeArrowheads="1"/>
          </p:cNvSpPr>
          <p:nvPr/>
        </p:nvSpPr>
        <p:spPr bwMode="auto">
          <a:xfrm>
            <a:off x="7951788" y="3876535"/>
            <a:ext cx="7270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b="1" dirty="0">
                <a:latin typeface="Arial" charset="0"/>
              </a:rPr>
              <a:t>Paged</a:t>
            </a:r>
          </a:p>
          <a:p>
            <a:pPr eaLnBrk="1" hangingPunct="1"/>
            <a:r>
              <a:rPr lang="en-US" sz="1200" b="1" dirty="0">
                <a:latin typeface="Arial" charset="0"/>
              </a:rPr>
              <a:t>Swap</a:t>
            </a:r>
          </a:p>
          <a:p>
            <a:pPr eaLnBrk="1" hangingPunct="1"/>
            <a:r>
              <a:rPr lang="en-US" sz="1200" b="1" dirty="0">
                <a:latin typeface="Arial" charset="0"/>
              </a:rPr>
              <a:t>Space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5243514" y="2126777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7098916" y="3349438"/>
            <a:ext cx="851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Arial" charset="0"/>
              </a:rPr>
              <a:t>Swappable</a:t>
            </a:r>
          </a:p>
          <a:p>
            <a:pPr algn="ctr"/>
            <a:r>
              <a:rPr lang="en-US" sz="1000" b="1" dirty="0" smtClean="0">
                <a:latin typeface="Arial" charset="0"/>
              </a:rPr>
              <a:t>Frames</a:t>
            </a:r>
            <a:endParaRPr lang="en-US" sz="1000" dirty="0"/>
          </a:p>
        </p:txBody>
      </p:sp>
      <p:sp>
        <p:nvSpPr>
          <p:cNvPr id="31" name="AutoShape 22"/>
          <p:cNvSpPr>
            <a:spLocks/>
          </p:cNvSpPr>
          <p:nvPr/>
        </p:nvSpPr>
        <p:spPr bwMode="auto">
          <a:xfrm>
            <a:off x="6887528" y="1419225"/>
            <a:ext cx="276225" cy="1285876"/>
          </a:xfrm>
          <a:prstGeom prst="rightBrace">
            <a:avLst>
              <a:gd name="adj1" fmla="val 53017"/>
              <a:gd name="adj2" fmla="val 50046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6952242" y="1882588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Arial" charset="0"/>
              </a:rPr>
              <a:t>Non-Swappable</a:t>
            </a:r>
          </a:p>
          <a:p>
            <a:pPr algn="ctr"/>
            <a:r>
              <a:rPr lang="en-US" sz="1000" b="1" dirty="0" smtClean="0">
                <a:latin typeface="Arial" charset="0"/>
              </a:rPr>
              <a:t>Frames</a:t>
            </a:r>
            <a:endParaRPr lang="en-US" sz="1000" dirty="0"/>
          </a:p>
        </p:txBody>
      </p:sp>
      <p:sp>
        <p:nvSpPr>
          <p:cNvPr id="3" name="Striped Right Arrow 2"/>
          <p:cNvSpPr/>
          <p:nvPr/>
        </p:nvSpPr>
        <p:spPr bwMode="auto">
          <a:xfrm>
            <a:off x="7498080" y="405516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Striped Right Arrow 33"/>
          <p:cNvSpPr/>
          <p:nvPr/>
        </p:nvSpPr>
        <p:spPr bwMode="auto">
          <a:xfrm flipH="1">
            <a:off x="7090410" y="405516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78438" y="5015536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latin typeface="Arial" charset="0"/>
              </a:rPr>
              <a:t>Unpopulated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1200" b="1" dirty="0" smtClean="0">
                <a:latin typeface="Arial" charset="0"/>
              </a:rPr>
              <a:t>Memory</a:t>
            </a:r>
            <a:endParaRPr lang="en-US" sz="800" b="1"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998720" y="4357688"/>
            <a:ext cx="2447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86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Guidelines</a:t>
            </a:r>
          </a:p>
        </p:txBody>
      </p:sp>
      <p:sp>
        <p:nvSpPr>
          <p:cNvPr id="1342636" name="Rectangle 172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sz="240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E727B9B4-0BC6-44C8-819B-2353E2EB442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72063"/>
              </p:ext>
            </p:extLst>
          </p:nvPr>
        </p:nvGraphicFramePr>
        <p:xfrm>
          <a:off x="1379943" y="3726365"/>
          <a:ext cx="6141720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06195"/>
                <a:gridCol w="831215"/>
                <a:gridCol w="814705"/>
                <a:gridCol w="814705"/>
                <a:gridCol w="745490"/>
                <a:gridCol w="814705"/>
                <a:gridCol w="814705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Crawler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Memtest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Frames: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Accesses: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Faults: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Reads: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Page Writes: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Swap Pages: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806" y="1384916"/>
            <a:ext cx="8181975" cy="26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SzPct val="150000"/>
              <a:buNone/>
            </a:pPr>
            <a:r>
              <a:rPr lang="en-US" sz="2000" dirty="0" smtClean="0">
                <a:cs typeface="Times New Roman" pitchFamily="18" charset="0"/>
              </a:rPr>
              <a:t>Demonstrate that LC-3 tasks run correctly.  Be able to dynamically change LC-3 memory size (</a:t>
            </a:r>
            <a:r>
              <a:rPr lang="en-US" sz="2000" b="1" dirty="0" err="1" smtClean="0">
                <a:latin typeface="Arial Narrow" pitchFamily="34" charset="0"/>
                <a:cs typeface="Times New Roman" pitchFamily="18" charset="0"/>
              </a:rPr>
              <a:t>im</a:t>
            </a:r>
            <a:r>
              <a:rPr lang="en-US" sz="2000" dirty="0" smtClean="0">
                <a:cs typeface="Times New Roman" pitchFamily="18" charset="0"/>
              </a:rPr>
              <a:t> command) and chart resulting changes in page hits/faults.  Memory accesses, hits and faults are defined as follows: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 smtClean="0">
                <a:cs typeface="Times New Roman" pitchFamily="18" charset="0"/>
              </a:rPr>
              <a:t>	</a:t>
            </a:r>
            <a:r>
              <a:rPr lang="en-US" sz="1200" dirty="0">
                <a:cs typeface="Times New Roman" pitchFamily="18" charset="0"/>
              </a:rPr>
              <a:t>Memory access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memAccess</a:t>
            </a:r>
            <a:r>
              <a:rPr lang="en-US" sz="1200" dirty="0">
                <a:cs typeface="Times New Roman" pitchFamily="18" charset="0"/>
              </a:rPr>
              <a:t>) = sum of memory hits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>
                <a:cs typeface="Times New Roman" pitchFamily="18" charset="0"/>
              </a:rPr>
              <a:t>) and memory faults (</a:t>
            </a:r>
            <a:r>
              <a:rPr lang="en-US" sz="1200" b="1" dirty="0" err="1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>
                <a:cs typeface="Times New Roman" pitchFamily="18" charset="0"/>
              </a:rPr>
              <a:t>).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Hit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memHits</a:t>
            </a:r>
            <a:r>
              <a:rPr lang="en-US" sz="1200" dirty="0" smtClean="0">
                <a:cs typeface="Times New Roman" pitchFamily="18" charset="0"/>
              </a:rPr>
              <a:t>) = access to task RPT, UPT, or data frame.  (Exclude accesses below 0x3000.)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Fault 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memPageFaults</a:t>
            </a:r>
            <a:r>
              <a:rPr lang="en-US" sz="1200" dirty="0" smtClean="0">
                <a:cs typeface="Times New Roman" pitchFamily="18" charset="0"/>
              </a:rPr>
              <a:t>) = access to a task page that is undefined or not currently in a memory frame.</a:t>
            </a:r>
          </a:p>
          <a:p>
            <a:pPr marL="609600" indent="-609600">
              <a:lnSpc>
                <a:spcPct val="80000"/>
              </a:lnSpc>
              <a:buSzPct val="150000"/>
              <a:buFont typeface="Wingdings" pitchFamily="2" charset="2"/>
              <a:buNone/>
            </a:pPr>
            <a:r>
              <a:rPr lang="en-US" sz="1200" dirty="0" smtClean="0">
                <a:cs typeface="Times New Roman" pitchFamily="18" charset="0"/>
              </a:rPr>
              <a:t>	Page Reads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pageReads</a:t>
            </a:r>
            <a:r>
              <a:rPr lang="en-US" sz="1200" dirty="0" smtClean="0">
                <a:cs typeface="Times New Roman" pitchFamily="18" charset="0"/>
              </a:rPr>
              <a:t>) = # pages read from swap space into memory.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Page Writes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pageWrites</a:t>
            </a:r>
            <a:r>
              <a:rPr lang="en-US" sz="1200" dirty="0" smtClean="0">
                <a:cs typeface="Times New Roman" pitchFamily="18" charset="0"/>
              </a:rPr>
              <a:t>) = # pages written from memory to swap space.</a:t>
            </a:r>
          </a:p>
          <a:p>
            <a:pPr marL="609600" indent="-609600">
              <a:lnSpc>
                <a:spcPct val="80000"/>
              </a:lnSpc>
              <a:buSzPct val="150000"/>
              <a:buNone/>
            </a:pPr>
            <a:r>
              <a:rPr lang="en-US" sz="1200" dirty="0">
                <a:cs typeface="Times New Roman" pitchFamily="18" charset="0"/>
              </a:rPr>
              <a:t>	</a:t>
            </a:r>
            <a:r>
              <a:rPr lang="en-US" sz="1200" dirty="0" smtClean="0">
                <a:cs typeface="Times New Roman" pitchFamily="18" charset="0"/>
              </a:rPr>
              <a:t>Swap Page</a:t>
            </a:r>
            <a:r>
              <a:rPr lang="en-US" sz="1200" dirty="0">
                <a:cs typeface="Times New Roman" pitchFamily="18" charset="0"/>
              </a:rPr>
              <a:t> </a:t>
            </a:r>
            <a:r>
              <a:rPr lang="en-US" sz="1200" dirty="0" smtClean="0"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Arial Narrow" pitchFamily="34" charset="0"/>
                <a:cs typeface="Times New Roman" pitchFamily="18" charset="0"/>
              </a:rPr>
              <a:t>nextPage</a:t>
            </a:r>
            <a:r>
              <a:rPr lang="en-US" sz="1200" dirty="0" smtClean="0">
                <a:cs typeface="Times New Roman" pitchFamily="18" charset="0"/>
              </a:rPr>
              <a:t>) = # of swap space pages currently allocated to swapped pages.</a:t>
            </a:r>
            <a:endParaRPr lang="en-US" sz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4 </a:t>
            </a:r>
            <a:r>
              <a:rPr lang="en-US" dirty="0"/>
              <a:t>Grading Criteria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2993"/>
            <a:ext cx="8636000" cy="496658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1800" u="sng" dirty="0"/>
              <a:t>REQUIRED: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8 </a:t>
            </a:r>
            <a:r>
              <a:rPr lang="en-US" sz="1600" dirty="0" err="1"/>
              <a:t>pts</a:t>
            </a:r>
            <a:r>
              <a:rPr lang="en-US" sz="1600" dirty="0"/>
              <a:t> – Successfully 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20k words (320 frames).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6 </a:t>
            </a:r>
            <a:r>
              <a:rPr lang="en-US" sz="1600" dirty="0" err="1"/>
              <a:t>pts</a:t>
            </a:r>
            <a:r>
              <a:rPr lang="en-US" sz="1600" dirty="0"/>
              <a:t> – Successfully execute </a:t>
            </a:r>
            <a:r>
              <a:rPr lang="en-US" sz="1600" b="1" dirty="0">
                <a:latin typeface="Arial Narrow" pitchFamily="34" charset="0"/>
              </a:rPr>
              <a:t>crawler</a:t>
            </a:r>
            <a:r>
              <a:rPr lang="en-US" sz="1600" dirty="0"/>
              <a:t> and </a:t>
            </a:r>
            <a:r>
              <a:rPr lang="en-US" sz="1600" b="1" dirty="0" err="1">
                <a:latin typeface="Arial Narrow" pitchFamily="34" charset="0"/>
              </a:rPr>
              <a:t>memtest</a:t>
            </a:r>
            <a:r>
              <a:rPr lang="en-US" sz="1600" dirty="0"/>
              <a:t> in 1k words (16 frames).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Successfully execute 5 or more LC-3 tasks simultaneously in 16 frames of LC-3 memory.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Correctly use the dirty bit to only write altered or new memory frames to swap space.</a:t>
            </a:r>
          </a:p>
          <a:p>
            <a:pPr>
              <a:spcBef>
                <a:spcPct val="15000"/>
              </a:spcBef>
            </a:pPr>
            <a:r>
              <a:rPr lang="en-US" sz="1600" dirty="0"/>
              <a:t>2 </a:t>
            </a:r>
            <a:r>
              <a:rPr lang="en-US" sz="1600" dirty="0" err="1"/>
              <a:t>pts</a:t>
            </a:r>
            <a:r>
              <a:rPr lang="en-US" sz="1600" dirty="0"/>
              <a:t> – Chart </a:t>
            </a:r>
            <a:r>
              <a:rPr lang="en-US" sz="1600" dirty="0" smtClean="0"/>
              <a:t>and submit the </a:t>
            </a:r>
            <a:r>
              <a:rPr lang="en-US" sz="1600" dirty="0"/>
              <a:t>resulting memory access, hit, </a:t>
            </a:r>
            <a:r>
              <a:rPr lang="en-US" sz="1600" dirty="0" smtClean="0"/>
              <a:t>fault, and swap page </a:t>
            </a:r>
            <a:r>
              <a:rPr lang="en-US" sz="1600" dirty="0"/>
              <a:t>statistics after executing crawler (and then </a:t>
            </a:r>
            <a:r>
              <a:rPr lang="en-US" sz="1600" dirty="0" err="1"/>
              <a:t>memtest</a:t>
            </a:r>
            <a:r>
              <a:rPr lang="en-US" sz="1600" dirty="0"/>
              <a:t>) in 320 and 16 frames</a:t>
            </a:r>
            <a:r>
              <a:rPr lang="en-US" sz="1600" dirty="0" smtClean="0"/>
              <a:t>.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44488" algn="l"/>
              </a:tabLst>
            </a:pPr>
            <a:endParaRPr lang="en-US" sz="800" u="sng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44488" algn="l"/>
              </a:tabLst>
            </a:pPr>
            <a:r>
              <a:rPr lang="en-US" sz="1800" u="sng" dirty="0" smtClean="0">
                <a:solidFill>
                  <a:schemeClr val="bg2"/>
                </a:solidFill>
              </a:rPr>
              <a:t>BONUS</a:t>
            </a:r>
            <a:r>
              <a:rPr lang="en-US" sz="1800" u="sng" dirty="0">
                <a:solidFill>
                  <a:schemeClr val="bg2"/>
                </a:solidFill>
              </a:rPr>
              <a:t>:</a:t>
            </a:r>
            <a:endParaRPr lang="en-US" sz="2000" u="sng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+2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points – early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pass-off (at least one day before due date.)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+2 points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Add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a per/task frame/swap page recovery mechanism of a terminated task.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Implement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advanced clock algorithm (Stallings, pp. 372-373).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+1 point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– Implement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an </a:t>
            </a:r>
            <a:r>
              <a:rPr lang="en-US" sz="1600" u="sng" dirty="0">
                <a:solidFill>
                  <a:schemeClr val="bg2"/>
                </a:solidFill>
                <a:cs typeface="Times New Roman" pitchFamily="18" charset="0"/>
              </a:rPr>
              <a:t>additional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replacement policy and chart the results.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+2 </a:t>
            </a:r>
            <a:r>
              <a:rPr lang="en-US" sz="1600" dirty="0" smtClean="0">
                <a:solidFill>
                  <a:schemeClr val="bg2"/>
                </a:solidFill>
                <a:cs typeface="Times New Roman" pitchFamily="18" charset="0"/>
              </a:rPr>
              <a:t>points – Join 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the 2-frame club.  (Successfully execute 5 or more LC-3 tasks simultaneously in 2 frames of LC-3 memory.  Chart the memory accesses, hits, and faults.)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tabLst>
                <a:tab pos="344488" algn="l"/>
              </a:tabLst>
            </a:pP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	–2 points penalty for each school day late.</a:t>
            </a:r>
          </a:p>
          <a:p>
            <a:pPr>
              <a:spcBef>
                <a:spcPct val="15000"/>
              </a:spcBef>
            </a:pPr>
            <a:endParaRPr lang="en-US" sz="18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96024"/>
            <a:ext cx="8567738" cy="44118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1.	Read and comprehend Stallings, Section 8.1.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2.	Comprehend the lab specs.  Discuss questions with classmates, the TA’s and/or the professor.  Make sure you understand what the requirements are!   It's a tragedy to code for 20 hours and then realize you're doing everything wrong.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3.	Validate that the demo LC-3 simulator works for a single task with pass-through addressing (virtual equals physical) for the LC-3 by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4.	Design your MMU.  Break the problem down into manageable parts.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5.	Create </a:t>
            </a:r>
            <a:r>
              <a:rPr lang="en-US" sz="2000" dirty="0" smtClean="0"/>
              <a:t>and validate a “clock” mechanism that accesses all global root page tables, user page tables, and data frames.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6.	</a:t>
            </a:r>
            <a:r>
              <a:rPr lang="en-US" sz="2000" dirty="0" smtClean="0"/>
              <a:t>Implement dirty bit last – use “write-through” for all swapping of a data frame to swap space.</a:t>
            </a:r>
            <a:endParaRPr 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55938"/>
            <a:ext cx="8356600" cy="506027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200" dirty="0"/>
              <a:t>7.	Incrementally add support for the actual translation of virtual addresses to physical addresses with page fault detection as follows: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a. Implement page fault frame replacement using available </a:t>
            </a:r>
            <a:r>
              <a:rPr lang="en-US" sz="2000" u="sng" dirty="0"/>
              <a:t>memory frames only</a:t>
            </a:r>
            <a:r>
              <a:rPr lang="en-US" sz="2000" dirty="0"/>
              <a:t>.  This should allow you to execute </a:t>
            </a:r>
            <a:r>
              <a:rPr lang="en-US" sz="2000" dirty="0" smtClean="0"/>
              <a:t>any </a:t>
            </a:r>
            <a:r>
              <a:rPr lang="en-US" sz="2000" dirty="0"/>
              <a:t>test program in a full address space.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b.	Implement clock page replacement algorithm to </a:t>
            </a:r>
            <a:r>
              <a:rPr lang="en-US" sz="2000" u="sng" dirty="0"/>
              <a:t>unload data frames</a:t>
            </a:r>
            <a:r>
              <a:rPr lang="en-US" sz="2000" dirty="0"/>
              <a:t> to swap pages and reload with a new frame or an existing frame from swap space.  This should allow you to execute all the test programs in a 32k word address space (20k of paging frames).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c.	Implement clock page replacement </a:t>
            </a:r>
            <a:r>
              <a:rPr lang="en-US" sz="2000" dirty="0" smtClean="0"/>
              <a:t>algorithm to </a:t>
            </a:r>
            <a:r>
              <a:rPr lang="en-US" sz="2000" u="sng" dirty="0" smtClean="0"/>
              <a:t>unload </a:t>
            </a:r>
            <a:r>
              <a:rPr lang="en-US" sz="2000" u="sng" dirty="0"/>
              <a:t>User Page Tables</a:t>
            </a:r>
            <a:r>
              <a:rPr lang="en-US" sz="2000" dirty="0"/>
              <a:t> when there are no physical data frame references in the UPT.  This will be necessary when running in a small physical space (</a:t>
            </a:r>
            <a:r>
              <a:rPr lang="en-US" sz="2000" dirty="0" smtClean="0"/>
              <a:t>16k </a:t>
            </a:r>
            <a:r>
              <a:rPr lang="en-US" sz="2000" dirty="0"/>
              <a:t>words) with multiple tasks</a:t>
            </a:r>
            <a:r>
              <a:rPr lang="en-US" sz="2000" dirty="0" smtClean="0"/>
              <a:t>.</a:t>
            </a:r>
          </a:p>
          <a:p>
            <a:pPr marL="609600" indent="-609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d. Implement dirty bit to minimize writing frames to swap space.</a:t>
            </a:r>
            <a:endParaRPr lang="en-US" sz="2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89098"/>
            <a:ext cx="8356600" cy="41813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Remember to always increment your clock after finding a replacement frame.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Use </a:t>
            </a:r>
            <a:r>
              <a:rPr lang="en-US" sz="2200" dirty="0"/>
              <a:t>the </a:t>
            </a:r>
            <a:r>
              <a:rPr lang="en-US" sz="2200" b="1" dirty="0" err="1">
                <a:latin typeface="Arial Narrow" pitchFamily="34" charset="0"/>
              </a:rPr>
              <a:t>vma</a:t>
            </a:r>
            <a:r>
              <a:rPr lang="en-US" sz="2200" dirty="0"/>
              <a:t> function to access a single virtual memory location and then display any non-zero RPT and UPT entries.  Implement various levels of debug trace to watch what is going on in your MMU.  You may use the provided display functions</a:t>
            </a:r>
            <a:r>
              <a:rPr lang="en-US" sz="2200" dirty="0" smtClean="0"/>
              <a:t>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AutoNum type="arabicPeriod" startAt="8"/>
            </a:pPr>
            <a:r>
              <a:rPr lang="en-US" sz="2200" dirty="0" smtClean="0"/>
              <a:t>When swapping a user page table to swap space, add some debug “sanity check” code to validate that the UPT does not have any entries with </a:t>
            </a:r>
            <a:r>
              <a:rPr lang="en-US" sz="2200" smtClean="0"/>
              <a:t>the frame bit set.</a:t>
            </a:r>
            <a:endParaRPr lang="en-US" sz="2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7063" y="128588"/>
            <a:ext cx="327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/>
          <a:p>
            <a:fld id="{55D282C1-D9A0-4444-BE13-174E5ABB3B54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Virtual Memory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35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FA50-7BBD-4CD5-9D29-09E73EC031E7}" type="slidenum">
              <a:rPr lang="en-US"/>
              <a:pPr/>
              <a:t>4</a:t>
            </a:fld>
            <a:endParaRPr lang="en-US"/>
          </a:p>
        </p:txBody>
      </p:sp>
      <p:sp>
        <p:nvSpPr>
          <p:cNvPr id="2595843" name="Line 606"/>
          <p:cNvSpPr>
            <a:spLocks noChangeShapeType="1"/>
          </p:cNvSpPr>
          <p:nvPr/>
        </p:nvSpPr>
        <p:spPr bwMode="auto">
          <a:xfrm flipH="1">
            <a:off x="436563" y="1524000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Page Table Entry</a:t>
            </a:r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352425" y="2600325"/>
            <a:ext cx="8516938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F</a:t>
            </a:r>
            <a:r>
              <a:rPr lang="en-US" sz="18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R</a:t>
            </a:r>
            <a:r>
              <a:rPr lang="en-US" sz="18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</a:rPr>
              <a:t>P</a:t>
            </a:r>
            <a:r>
              <a:rPr lang="en-US" sz="18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64 words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18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Swap page number (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13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bits).  This specifies where referenced page is stored in swap space.  When you load a page into memory, you should include this value in your frame table summary. 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(8,192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pages </a:t>
            </a:r>
            <a:r>
              <a:rPr lang="en-US" sz="1800" dirty="0">
                <a:latin typeface="Times New Roman" pitchFamily="18" charset="0"/>
              </a:rPr>
              <a:t> 128 bytes = </a:t>
            </a:r>
            <a:r>
              <a:rPr lang="en-US" sz="1800" dirty="0" smtClean="0">
                <a:latin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1800" dirty="0">
                <a:latin typeface="Times New Roman" pitchFamily="18" charset="0"/>
              </a:rPr>
              <a:t> 2</a:t>
            </a:r>
            <a:r>
              <a:rPr lang="en-US" sz="18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1800" baseline="30000" dirty="0" smtClean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 = 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1,048,576 </a:t>
            </a:r>
            <a:r>
              <a:rPr lang="en-US" sz="1800" dirty="0">
                <a:latin typeface="Times New Roman" pitchFamily="18" charset="0"/>
                <a:sym typeface="Symbol" pitchFamily="18" charset="2"/>
              </a:rPr>
              <a:t>bytes.)</a:t>
            </a:r>
          </a:p>
        </p:txBody>
      </p:sp>
      <p:graphicFrame>
        <p:nvGraphicFramePr>
          <p:cNvPr id="1257052" name="Group 6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85954"/>
              </p:ext>
            </p:extLst>
          </p:nvPr>
        </p:nvGraphicFramePr>
        <p:xfrm>
          <a:off x="4572000" y="1577975"/>
          <a:ext cx="4141788" cy="574676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7021" name="Group 573"/>
          <p:cNvGraphicFramePr>
            <a:graphicFrameLocks noGrp="1"/>
          </p:cNvGraphicFramePr>
          <p:nvPr/>
        </p:nvGraphicFramePr>
        <p:xfrm>
          <a:off x="441325" y="1581150"/>
          <a:ext cx="4141788" cy="565150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  <a:gridCol w="260350"/>
                <a:gridCol w="258762"/>
                <a:gridCol w="258763"/>
                <a:gridCol w="258762"/>
                <a:gridCol w="258763"/>
                <a:gridCol w="258762"/>
                <a:gridCol w="258763"/>
                <a:gridCol w="258762"/>
                <a:gridCol w="258763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5930" name="Text Box 390"/>
          <p:cNvSpPr txBox="1">
            <a:spLocks noChangeArrowheads="1"/>
          </p:cNvSpPr>
          <p:nvPr/>
        </p:nvSpPr>
        <p:spPr bwMode="auto">
          <a:xfrm>
            <a:off x="3949700" y="1312863"/>
            <a:ext cx="1233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4 bytes</a:t>
            </a:r>
          </a:p>
        </p:txBody>
      </p:sp>
      <p:sp>
        <p:nvSpPr>
          <p:cNvPr id="2595931" name="Line 391"/>
          <p:cNvSpPr>
            <a:spLocks noChangeShapeType="1"/>
          </p:cNvSpPr>
          <p:nvPr/>
        </p:nvSpPr>
        <p:spPr bwMode="auto">
          <a:xfrm>
            <a:off x="5008563" y="1514475"/>
            <a:ext cx="3678237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6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6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6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6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6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D4C9-E388-44D3-BD5B-4D9F9C685A49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27125" y="2819400"/>
            <a:ext cx="6870700" cy="1101725"/>
            <a:chOff x="710" y="1776"/>
            <a:chExt cx="4328" cy="694"/>
          </a:xfrm>
        </p:grpSpPr>
        <p:sp>
          <p:nvSpPr>
            <p:cNvPr id="2597892" name="Rectangle 23"/>
            <p:cNvSpPr>
              <a:spLocks noChangeArrowheads="1"/>
            </p:cNvSpPr>
            <p:nvPr/>
          </p:nvSpPr>
          <p:spPr bwMode="auto">
            <a:xfrm>
              <a:off x="710" y="2134"/>
              <a:ext cx="432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3" name="Line 22"/>
            <p:cNvSpPr>
              <a:spLocks noChangeShapeType="1"/>
            </p:cNvSpPr>
            <p:nvPr/>
          </p:nvSpPr>
          <p:spPr bwMode="auto">
            <a:xfrm flipH="1">
              <a:off x="2256" y="1776"/>
              <a:ext cx="720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4" name="Rectangle 9"/>
            <p:cNvSpPr>
              <a:spLocks noChangeArrowheads="1"/>
            </p:cNvSpPr>
            <p:nvPr/>
          </p:nvSpPr>
          <p:spPr bwMode="auto">
            <a:xfrm>
              <a:off x="814" y="2180"/>
              <a:ext cx="41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&amp;memory[(upte1&amp;0x03ff)&lt;&lt;6+((va)&amp;0x003f)]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82625" y="1828800"/>
            <a:ext cx="7762875" cy="1084263"/>
            <a:chOff x="430" y="1152"/>
            <a:chExt cx="4890" cy="683"/>
          </a:xfrm>
        </p:grpSpPr>
        <p:sp>
          <p:nvSpPr>
            <p:cNvPr id="2597896" name="Rectangle 19"/>
            <p:cNvSpPr>
              <a:spLocks noChangeArrowheads="1"/>
            </p:cNvSpPr>
            <p:nvPr/>
          </p:nvSpPr>
          <p:spPr bwMode="auto">
            <a:xfrm>
              <a:off x="430" y="1499"/>
              <a:ext cx="489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897" name="Line 21"/>
            <p:cNvSpPr>
              <a:spLocks noChangeShapeType="1"/>
            </p:cNvSpPr>
            <p:nvPr/>
          </p:nvSpPr>
          <p:spPr bwMode="auto">
            <a:xfrm flipH="1">
              <a:off x="1673" y="1152"/>
              <a:ext cx="1303" cy="384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7898" name="Rectangle 3"/>
            <p:cNvSpPr>
              <a:spLocks noChangeArrowheads="1"/>
            </p:cNvSpPr>
            <p:nvPr/>
          </p:nvSpPr>
          <p:spPr bwMode="auto">
            <a:xfrm>
              <a:off x="485" y="1532"/>
              <a:ext cx="479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memory[(rpte1&amp;0x03ff)&lt;&lt;6+((((va)&amp;0x7c0)&gt;&gt;6)&lt;&lt;1)]</a:t>
              </a:r>
            </a:p>
          </p:txBody>
        </p:sp>
      </p:grpSp>
      <p:sp>
        <p:nvSpPr>
          <p:cNvPr id="2597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Virtual to Physical Address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6837" y="1349375"/>
            <a:ext cx="8009883" cy="533400"/>
            <a:chOff x="519" y="850"/>
            <a:chExt cx="4706" cy="336"/>
          </a:xfrm>
        </p:grpSpPr>
        <p:sp>
          <p:nvSpPr>
            <p:cNvPr id="2597901" name="Rectangle 18"/>
            <p:cNvSpPr>
              <a:spLocks noChangeArrowheads="1"/>
            </p:cNvSpPr>
            <p:nvPr/>
          </p:nvSpPr>
          <p:spPr bwMode="auto">
            <a:xfrm>
              <a:off x="627" y="850"/>
              <a:ext cx="45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2" name="Rectangle 5"/>
            <p:cNvSpPr>
              <a:spLocks noChangeArrowheads="1"/>
            </p:cNvSpPr>
            <p:nvPr/>
          </p:nvSpPr>
          <p:spPr bwMode="auto">
            <a:xfrm>
              <a:off x="519" y="885"/>
              <a:ext cx="470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 dirty="0" smtClean="0">
                  <a:latin typeface="Arial" charset="0"/>
                </a:rPr>
                <a:t>memory[</a:t>
              </a:r>
              <a:r>
                <a:rPr lang="en-US" b="1" dirty="0" err="1" smtClean="0">
                  <a:latin typeface="Arial" charset="0"/>
                </a:rPr>
                <a:t>tcb</a:t>
              </a:r>
              <a:r>
                <a:rPr lang="en-US" b="1" dirty="0" smtClean="0">
                  <a:latin typeface="Arial" charset="0"/>
                </a:rPr>
                <a:t>[</a:t>
              </a:r>
              <a:r>
                <a:rPr lang="en-US" b="1" dirty="0" err="1" smtClean="0">
                  <a:latin typeface="Arial" charset="0"/>
                </a:rPr>
                <a:t>curTask</a:t>
              </a:r>
              <a:r>
                <a:rPr lang="en-US" b="1" dirty="0" smtClean="0">
                  <a:latin typeface="Arial" charset="0"/>
                </a:rPr>
                <a:t>].</a:t>
              </a:r>
              <a:r>
                <a:rPr lang="en-US" b="1" dirty="0" err="1" smtClean="0">
                  <a:latin typeface="Arial" charset="0"/>
                </a:rPr>
                <a:t>rpt</a:t>
              </a:r>
              <a:r>
                <a:rPr lang="en-US" b="1" dirty="0" smtClean="0">
                  <a:latin typeface="Arial" charset="0"/>
                </a:rPr>
                <a:t> </a:t>
              </a:r>
              <a:r>
                <a:rPr lang="en-US" b="1" dirty="0">
                  <a:latin typeface="Arial" charset="0"/>
                </a:rPr>
                <a:t>+ ((((</a:t>
              </a:r>
              <a:r>
                <a:rPr lang="en-US" b="1" dirty="0" err="1">
                  <a:latin typeface="Arial" charset="0"/>
                </a:rPr>
                <a:t>va</a:t>
              </a:r>
              <a:r>
                <a:rPr lang="en-US" b="1" dirty="0">
                  <a:latin typeface="Arial" charset="0"/>
                </a:rPr>
                <a:t>)&amp;0xf800)&gt;&gt;11)&lt;&lt;1)]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1000" y="4419600"/>
            <a:ext cx="8382000" cy="1600200"/>
            <a:chOff x="240" y="2784"/>
            <a:chExt cx="5280" cy="1008"/>
          </a:xfrm>
        </p:grpSpPr>
        <p:sp>
          <p:nvSpPr>
            <p:cNvPr id="2597904" name="Rectangle 27"/>
            <p:cNvSpPr>
              <a:spLocks noChangeArrowheads="1"/>
            </p:cNvSpPr>
            <p:nvPr/>
          </p:nvSpPr>
          <p:spPr bwMode="auto">
            <a:xfrm>
              <a:off x="240" y="2784"/>
              <a:ext cx="528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7905" name="Rectangle 7"/>
            <p:cNvSpPr>
              <a:spLocks noChangeArrowheads="1"/>
            </p:cNvSpPr>
            <p:nvPr/>
          </p:nvSpPr>
          <p:spPr bwMode="auto">
            <a:xfrm>
              <a:off x="365" y="2832"/>
              <a:ext cx="5077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b="1" dirty="0">
                  <a:latin typeface="Arial" charset="0"/>
                </a:rPr>
                <a:t>rpte1 = </a:t>
              </a:r>
              <a:r>
                <a:rPr lang="en-US" b="1" dirty="0" smtClean="0">
                  <a:latin typeface="Arial" charset="0"/>
                </a:rPr>
                <a:t>memory[</a:t>
              </a:r>
              <a:r>
                <a:rPr lang="en-US" b="1" dirty="0" err="1" smtClean="0">
                  <a:latin typeface="Arial" charset="0"/>
                </a:rPr>
                <a:t>tcb</a:t>
              </a:r>
              <a:r>
                <a:rPr lang="en-US" b="1" dirty="0" smtClean="0">
                  <a:latin typeface="Arial" charset="0"/>
                </a:rPr>
                <a:t>[</a:t>
              </a:r>
              <a:r>
                <a:rPr lang="en-US" b="1" dirty="0" err="1" smtClean="0">
                  <a:latin typeface="Arial" charset="0"/>
                </a:rPr>
                <a:t>curTask</a:t>
              </a:r>
              <a:r>
                <a:rPr lang="en-US" b="1" dirty="0" smtClean="0">
                  <a:latin typeface="Arial" charset="0"/>
                </a:rPr>
                <a:t>].</a:t>
              </a:r>
              <a:r>
                <a:rPr lang="en-US" b="1" dirty="0" err="1" smtClean="0">
                  <a:latin typeface="Arial" charset="0"/>
                </a:rPr>
                <a:t>rpt</a:t>
              </a:r>
              <a:r>
                <a:rPr lang="en-US" b="1" dirty="0" smtClean="0">
                  <a:latin typeface="Arial" charset="0"/>
                </a:rPr>
                <a:t> </a:t>
              </a:r>
              <a:r>
                <a:rPr lang="en-US" b="1" dirty="0">
                  <a:latin typeface="Arial" charset="0"/>
                </a:rPr>
                <a:t>+ RPTI(</a:t>
              </a:r>
              <a:r>
                <a:rPr lang="en-US" b="1" dirty="0" err="1">
                  <a:latin typeface="Arial" charset="0"/>
                </a:rPr>
                <a:t>va</a:t>
              </a:r>
              <a:r>
                <a:rPr lang="en-US" b="1" dirty="0" smtClean="0">
                  <a:latin typeface="Arial" charset="0"/>
                </a:rPr>
                <a:t>)];</a:t>
              </a:r>
              <a:endParaRPr lang="en-US" b="1" dirty="0">
                <a:latin typeface="Arial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US" b="1" dirty="0">
                  <a:latin typeface="Arial" charset="0"/>
                </a:rPr>
                <a:t>upte1 = </a:t>
              </a:r>
              <a:r>
                <a:rPr lang="en-US" b="1" dirty="0" smtClean="0">
                  <a:latin typeface="Arial" charset="0"/>
                </a:rPr>
                <a:t>memory[(FRAME(rpte1</a:t>
              </a:r>
              <a:r>
                <a:rPr lang="en-US" b="1" dirty="0">
                  <a:latin typeface="Arial" charset="0"/>
                </a:rPr>
                <a:t>)&lt;&lt;6) + UPTI(</a:t>
              </a:r>
              <a:r>
                <a:rPr lang="en-US" b="1" dirty="0" err="1">
                  <a:latin typeface="Arial" charset="0"/>
                </a:rPr>
                <a:t>va</a:t>
              </a:r>
              <a:r>
                <a:rPr lang="en-US" b="1" dirty="0" smtClean="0">
                  <a:latin typeface="Arial" charset="0"/>
                </a:rPr>
                <a:t>)];</a:t>
              </a:r>
              <a:endParaRPr lang="en-US" b="1" dirty="0">
                <a:latin typeface="Arial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US" b="1" dirty="0">
                  <a:latin typeface="Arial" charset="0"/>
                </a:rPr>
                <a:t>&amp;memory[(FRAME(upte1)&lt;&lt;6) + FRAMEOFFSET(</a:t>
              </a:r>
              <a:r>
                <a:rPr lang="en-US" b="1" dirty="0" err="1">
                  <a:latin typeface="Arial" charset="0"/>
                </a:rPr>
                <a:t>va</a:t>
              </a:r>
              <a:r>
                <a:rPr lang="en-US" b="1" dirty="0">
                  <a:latin typeface="Arial" charset="0"/>
                </a:rPr>
                <a:t>)]; </a:t>
              </a:r>
            </a:p>
          </p:txBody>
        </p:sp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067BE-9374-4411-B402-B1881303D879}" type="slidenum">
              <a:rPr lang="en-US"/>
              <a:pPr/>
              <a:t>6</a:t>
            </a:fld>
            <a:endParaRPr lang="en-US"/>
          </a:p>
        </p:txBody>
      </p:sp>
      <p:sp>
        <p:nvSpPr>
          <p:cNvPr id="2599939" name="Rectangle 240"/>
          <p:cNvSpPr>
            <a:spLocks noChangeArrowheads="1"/>
          </p:cNvSpPr>
          <p:nvPr/>
        </p:nvSpPr>
        <p:spPr bwMode="auto">
          <a:xfrm>
            <a:off x="3494088" y="1370066"/>
            <a:ext cx="5391150" cy="5111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0" name="Rectangle 241"/>
          <p:cNvSpPr>
            <a:spLocks noChangeArrowheads="1"/>
          </p:cNvSpPr>
          <p:nvPr/>
        </p:nvSpPr>
        <p:spPr bwMode="auto">
          <a:xfrm>
            <a:off x="7504872" y="2633716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1" name="AutoShape 2"/>
          <p:cNvSpPr>
            <a:spLocks noChangeArrowheads="1"/>
          </p:cNvSpPr>
          <p:nvPr/>
        </p:nvSpPr>
        <p:spPr bwMode="auto">
          <a:xfrm>
            <a:off x="7683500" y="2768654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99942" name="Text Box 3"/>
          <p:cNvSpPr txBox="1">
            <a:spLocks noChangeArrowheads="1"/>
          </p:cNvSpPr>
          <p:nvPr/>
        </p:nvSpPr>
        <p:spPr bwMode="auto">
          <a:xfrm>
            <a:off x="1631950" y="5265791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sp>
        <p:nvSpPr>
          <p:cNvPr id="25999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Global Clock</a:t>
            </a:r>
          </a:p>
        </p:txBody>
      </p:sp>
      <p:grpSp>
        <p:nvGrpSpPr>
          <p:cNvPr id="2599945" name="Group 6"/>
          <p:cNvGrpSpPr>
            <a:grpSpLocks/>
          </p:cNvGrpSpPr>
          <p:nvPr/>
        </p:nvGrpSpPr>
        <p:grpSpPr bwMode="auto">
          <a:xfrm>
            <a:off x="1565275" y="1871716"/>
            <a:ext cx="1066800" cy="762000"/>
            <a:chOff x="1056" y="1056"/>
            <a:chExt cx="672" cy="480"/>
          </a:xfrm>
        </p:grpSpPr>
        <p:sp>
          <p:nvSpPr>
            <p:cNvPr id="2599946" name="Rectangle 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47" name="Line 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8" name="Line 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49" name="Line 1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0" name="Line 1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1" name="Line 1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2" name="Line 1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3" name="Line 1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4" name="Line 1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5" name="Line 1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56" name="Group 17"/>
          <p:cNvGrpSpPr>
            <a:grpSpLocks/>
          </p:cNvGrpSpPr>
          <p:nvPr/>
        </p:nvGrpSpPr>
        <p:grpSpPr bwMode="auto">
          <a:xfrm>
            <a:off x="1565275" y="2633716"/>
            <a:ext cx="1066800" cy="762000"/>
            <a:chOff x="1056" y="1056"/>
            <a:chExt cx="672" cy="480"/>
          </a:xfrm>
        </p:grpSpPr>
        <p:sp>
          <p:nvSpPr>
            <p:cNvPr id="2599957" name="Rectangle 1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58" name="Line 1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59" name="Line 2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0" name="Line 2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1" name="Line 2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2" name="Line 2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3" name="Line 2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4" name="Line 2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5" name="Line 2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66" name="Line 2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67" name="Group 28"/>
          <p:cNvGrpSpPr>
            <a:grpSpLocks/>
          </p:cNvGrpSpPr>
          <p:nvPr/>
        </p:nvGrpSpPr>
        <p:grpSpPr bwMode="auto">
          <a:xfrm>
            <a:off x="1565275" y="3395716"/>
            <a:ext cx="1066800" cy="762000"/>
            <a:chOff x="1056" y="1056"/>
            <a:chExt cx="672" cy="480"/>
          </a:xfrm>
        </p:grpSpPr>
        <p:sp>
          <p:nvSpPr>
            <p:cNvPr id="2599968" name="Rectangle 2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69" name="Line 3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0" name="Line 3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1" name="Line 3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2" name="Line 3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3" name="Line 3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4" name="Line 3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5" name="Line 3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6" name="Line 3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77" name="Line 3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78" name="Group 39"/>
          <p:cNvGrpSpPr>
            <a:grpSpLocks/>
          </p:cNvGrpSpPr>
          <p:nvPr/>
        </p:nvGrpSpPr>
        <p:grpSpPr bwMode="auto">
          <a:xfrm>
            <a:off x="1565275" y="4386316"/>
            <a:ext cx="1066800" cy="762000"/>
            <a:chOff x="1056" y="1056"/>
            <a:chExt cx="672" cy="480"/>
          </a:xfrm>
        </p:grpSpPr>
        <p:sp>
          <p:nvSpPr>
            <p:cNvPr id="2599979" name="Rectangle 4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80" name="Line 4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1" name="Line 4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2" name="Line 4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3" name="Line 4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4" name="Line 4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5" name="Line 4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6" name="Line 4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7" name="Line 4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88" name="Line 4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99989" name="Group 50"/>
          <p:cNvGrpSpPr>
            <a:grpSpLocks/>
          </p:cNvGrpSpPr>
          <p:nvPr/>
        </p:nvGrpSpPr>
        <p:grpSpPr bwMode="auto">
          <a:xfrm>
            <a:off x="3927475" y="1490716"/>
            <a:ext cx="1066800" cy="762000"/>
            <a:chOff x="1056" y="1056"/>
            <a:chExt cx="672" cy="480"/>
          </a:xfrm>
        </p:grpSpPr>
        <p:sp>
          <p:nvSpPr>
            <p:cNvPr id="2599990" name="Rectangle 5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599991" name="Line 5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2" name="Line 5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3" name="Line 5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4" name="Line 5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5" name="Line 5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6" name="Line 5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7" name="Line 5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8" name="Line 5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9999" name="Line 6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00" name="Group 61"/>
          <p:cNvGrpSpPr>
            <a:grpSpLocks/>
          </p:cNvGrpSpPr>
          <p:nvPr/>
        </p:nvGrpSpPr>
        <p:grpSpPr bwMode="auto">
          <a:xfrm>
            <a:off x="3927475" y="2405116"/>
            <a:ext cx="1066800" cy="762000"/>
            <a:chOff x="1056" y="1056"/>
            <a:chExt cx="672" cy="480"/>
          </a:xfrm>
        </p:grpSpPr>
        <p:sp>
          <p:nvSpPr>
            <p:cNvPr id="2600001" name="Rectangle 6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02" name="Line 6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3" name="Line 6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4" name="Line 6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5" name="Line 6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6" name="Line 6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7" name="Line 6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8" name="Line 6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09" name="Line 7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0" name="Line 7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11" name="Group 72"/>
          <p:cNvGrpSpPr>
            <a:grpSpLocks/>
          </p:cNvGrpSpPr>
          <p:nvPr/>
        </p:nvGrpSpPr>
        <p:grpSpPr bwMode="auto">
          <a:xfrm>
            <a:off x="3927475" y="3319516"/>
            <a:ext cx="1066800" cy="762000"/>
            <a:chOff x="1056" y="1056"/>
            <a:chExt cx="672" cy="480"/>
          </a:xfrm>
        </p:grpSpPr>
        <p:sp>
          <p:nvSpPr>
            <p:cNvPr id="2600012" name="Rectangle 73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13" name="Line 74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4" name="Line 75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5" name="Line 76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6" name="Line 77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7" name="Line 78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8" name="Line 79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19" name="Line 80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0" name="Line 81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1" name="Line 82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22" name="Group 83"/>
          <p:cNvGrpSpPr>
            <a:grpSpLocks/>
          </p:cNvGrpSpPr>
          <p:nvPr/>
        </p:nvGrpSpPr>
        <p:grpSpPr bwMode="auto">
          <a:xfrm>
            <a:off x="3927475" y="4538716"/>
            <a:ext cx="1066800" cy="762000"/>
            <a:chOff x="1056" y="1056"/>
            <a:chExt cx="672" cy="480"/>
          </a:xfrm>
        </p:grpSpPr>
        <p:sp>
          <p:nvSpPr>
            <p:cNvPr id="2600023" name="Rectangle 84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24" name="Line 85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5" name="Line 86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6" name="Line 87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7" name="Line 88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8" name="Line 89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29" name="Line 90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0" name="Line 91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1" name="Line 92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2" name="Line 93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33" name="Group 94"/>
          <p:cNvGrpSpPr>
            <a:grpSpLocks/>
          </p:cNvGrpSpPr>
          <p:nvPr/>
        </p:nvGrpSpPr>
        <p:grpSpPr bwMode="auto">
          <a:xfrm>
            <a:off x="3927475" y="5453116"/>
            <a:ext cx="1066800" cy="762000"/>
            <a:chOff x="1056" y="1056"/>
            <a:chExt cx="672" cy="480"/>
          </a:xfrm>
        </p:grpSpPr>
        <p:sp>
          <p:nvSpPr>
            <p:cNvPr id="2600034" name="Rectangle 95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35" name="Line 96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6" name="Line 97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7" name="Line 98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8" name="Line 99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39" name="Line 100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0" name="Line 101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1" name="Line 102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2" name="Line 103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3" name="Line 104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44" name="Group 105"/>
          <p:cNvGrpSpPr>
            <a:grpSpLocks/>
          </p:cNvGrpSpPr>
          <p:nvPr/>
        </p:nvGrpSpPr>
        <p:grpSpPr bwMode="auto">
          <a:xfrm>
            <a:off x="5984875" y="1414516"/>
            <a:ext cx="1066800" cy="762000"/>
            <a:chOff x="1056" y="1056"/>
            <a:chExt cx="672" cy="480"/>
          </a:xfrm>
        </p:grpSpPr>
        <p:sp>
          <p:nvSpPr>
            <p:cNvPr id="2600045" name="Rectangle 106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46" name="Line 107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7" name="Line 108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8" name="Line 109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49" name="Line 110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0" name="Line 111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1" name="Line 112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2" name="Line 113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3" name="Line 114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4" name="Line 115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55" name="Group 116"/>
          <p:cNvGrpSpPr>
            <a:grpSpLocks/>
          </p:cNvGrpSpPr>
          <p:nvPr/>
        </p:nvGrpSpPr>
        <p:grpSpPr bwMode="auto">
          <a:xfrm>
            <a:off x="5984875" y="2328916"/>
            <a:ext cx="1066800" cy="762000"/>
            <a:chOff x="1056" y="1056"/>
            <a:chExt cx="672" cy="480"/>
          </a:xfrm>
        </p:grpSpPr>
        <p:sp>
          <p:nvSpPr>
            <p:cNvPr id="2600056" name="Rectangle 117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57" name="Line 118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8" name="Line 119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59" name="Line 120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0" name="Line 121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1" name="Line 122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2" name="Line 123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3" name="Line 124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4" name="Line 125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5" name="Line 126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66" name="Group 127"/>
          <p:cNvGrpSpPr>
            <a:grpSpLocks/>
          </p:cNvGrpSpPr>
          <p:nvPr/>
        </p:nvGrpSpPr>
        <p:grpSpPr bwMode="auto">
          <a:xfrm>
            <a:off x="5984875" y="3243316"/>
            <a:ext cx="1066800" cy="762000"/>
            <a:chOff x="1056" y="1056"/>
            <a:chExt cx="672" cy="480"/>
          </a:xfrm>
        </p:grpSpPr>
        <p:sp>
          <p:nvSpPr>
            <p:cNvPr id="2600067" name="Rectangle 128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68" name="Line 129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69" name="Line 130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0" name="Line 131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1" name="Line 132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2" name="Line 133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3" name="Line 134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4" name="Line 135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5" name="Line 136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76" name="Line 137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77" name="Group 138"/>
          <p:cNvGrpSpPr>
            <a:grpSpLocks/>
          </p:cNvGrpSpPr>
          <p:nvPr/>
        </p:nvGrpSpPr>
        <p:grpSpPr bwMode="auto">
          <a:xfrm>
            <a:off x="5984875" y="4462516"/>
            <a:ext cx="1066800" cy="762000"/>
            <a:chOff x="1056" y="1056"/>
            <a:chExt cx="672" cy="480"/>
          </a:xfrm>
        </p:grpSpPr>
        <p:sp>
          <p:nvSpPr>
            <p:cNvPr id="2600078" name="Rectangle 139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79" name="Line 140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0" name="Line 141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1" name="Line 142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2" name="Line 143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3" name="Line 144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4" name="Line 145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5" name="Line 146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6" name="Line 147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87" name="Line 148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88" name="Group 149"/>
          <p:cNvGrpSpPr>
            <a:grpSpLocks/>
          </p:cNvGrpSpPr>
          <p:nvPr/>
        </p:nvGrpSpPr>
        <p:grpSpPr bwMode="auto">
          <a:xfrm>
            <a:off x="5984875" y="5376916"/>
            <a:ext cx="1066800" cy="762000"/>
            <a:chOff x="1056" y="1056"/>
            <a:chExt cx="672" cy="480"/>
          </a:xfrm>
        </p:grpSpPr>
        <p:sp>
          <p:nvSpPr>
            <p:cNvPr id="2600089" name="Rectangle 150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090" name="Line 151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1" name="Line 152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2" name="Line 153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3" name="Line 154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4" name="Line 155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5" name="Line 156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6" name="Line 157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7" name="Line 158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098" name="Line 159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099" name="Group 160"/>
          <p:cNvGrpSpPr>
            <a:grpSpLocks/>
          </p:cNvGrpSpPr>
          <p:nvPr/>
        </p:nvGrpSpPr>
        <p:grpSpPr bwMode="auto">
          <a:xfrm>
            <a:off x="7204075" y="1719316"/>
            <a:ext cx="1066800" cy="762000"/>
            <a:chOff x="1056" y="1056"/>
            <a:chExt cx="672" cy="480"/>
          </a:xfrm>
        </p:grpSpPr>
        <p:sp>
          <p:nvSpPr>
            <p:cNvPr id="2600100" name="Rectangle 161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01" name="Line 162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2" name="Line 163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3" name="Line 164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4" name="Line 165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5" name="Line 166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6" name="Line 167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7" name="Line 168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8" name="Line 169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09" name="Line 170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00110" name="Group 171"/>
          <p:cNvGrpSpPr>
            <a:grpSpLocks/>
          </p:cNvGrpSpPr>
          <p:nvPr/>
        </p:nvGrpSpPr>
        <p:grpSpPr bwMode="auto">
          <a:xfrm>
            <a:off x="7204075" y="4767316"/>
            <a:ext cx="1066800" cy="762000"/>
            <a:chOff x="1056" y="1056"/>
            <a:chExt cx="672" cy="480"/>
          </a:xfrm>
        </p:grpSpPr>
        <p:sp>
          <p:nvSpPr>
            <p:cNvPr id="2600111" name="Rectangle 172"/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Times New Roman" pitchFamily="18" charset="0"/>
              </a:endParaRPr>
            </a:p>
          </p:txBody>
        </p:sp>
        <p:sp>
          <p:nvSpPr>
            <p:cNvPr id="2600112" name="Line 173"/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3" name="Line 174"/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4" name="Line 175"/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5" name="Line 176"/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6" name="Line 177"/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7" name="Line 178"/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8" name="Line 179"/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19" name="Line 180"/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20" name="Line 181"/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00121" name="Line 182"/>
          <p:cNvSpPr>
            <a:spLocks noChangeShapeType="1"/>
          </p:cNvSpPr>
          <p:nvPr/>
        </p:nvSpPr>
        <p:spPr bwMode="auto">
          <a:xfrm flipV="1">
            <a:off x="4689475" y="1414516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2" name="Line 183"/>
          <p:cNvSpPr>
            <a:spLocks noChangeShapeType="1"/>
          </p:cNvSpPr>
          <p:nvPr/>
        </p:nvSpPr>
        <p:spPr bwMode="auto">
          <a:xfrm flipV="1">
            <a:off x="4689475" y="1692329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3" name="Line 184"/>
          <p:cNvSpPr>
            <a:spLocks noChangeShapeType="1"/>
          </p:cNvSpPr>
          <p:nvPr/>
        </p:nvSpPr>
        <p:spPr bwMode="auto">
          <a:xfrm>
            <a:off x="4689475" y="2066979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4" name="Line 185"/>
          <p:cNvSpPr>
            <a:spLocks noChangeShapeType="1"/>
          </p:cNvSpPr>
          <p:nvPr/>
        </p:nvSpPr>
        <p:spPr bwMode="auto">
          <a:xfrm>
            <a:off x="4689475" y="2219379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5" name="Line 186"/>
          <p:cNvSpPr>
            <a:spLocks noChangeShapeType="1"/>
          </p:cNvSpPr>
          <p:nvPr/>
        </p:nvSpPr>
        <p:spPr bwMode="auto">
          <a:xfrm flipV="1">
            <a:off x="4689475" y="3243316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6" name="Line 187"/>
          <p:cNvSpPr>
            <a:spLocks noChangeShapeType="1"/>
          </p:cNvSpPr>
          <p:nvPr/>
        </p:nvSpPr>
        <p:spPr bwMode="auto">
          <a:xfrm flipV="1">
            <a:off x="4689475" y="3548116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7" name="Line 188"/>
          <p:cNvSpPr>
            <a:spLocks noChangeShapeType="1"/>
          </p:cNvSpPr>
          <p:nvPr/>
        </p:nvSpPr>
        <p:spPr bwMode="auto">
          <a:xfrm flipV="1">
            <a:off x="4699000" y="4473629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8" name="Line 189"/>
          <p:cNvSpPr>
            <a:spLocks noChangeShapeType="1"/>
          </p:cNvSpPr>
          <p:nvPr/>
        </p:nvSpPr>
        <p:spPr bwMode="auto">
          <a:xfrm flipV="1">
            <a:off x="4689475" y="4767316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29" name="Line 190"/>
          <p:cNvSpPr>
            <a:spLocks noChangeShapeType="1"/>
          </p:cNvSpPr>
          <p:nvPr/>
        </p:nvSpPr>
        <p:spPr bwMode="auto">
          <a:xfrm flipV="1">
            <a:off x="4668838" y="5376916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0" name="Line 191"/>
          <p:cNvSpPr>
            <a:spLocks noChangeShapeType="1"/>
          </p:cNvSpPr>
          <p:nvPr/>
        </p:nvSpPr>
        <p:spPr bwMode="auto">
          <a:xfrm flipV="1">
            <a:off x="4689475" y="3624316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1" name="Line 192"/>
          <p:cNvSpPr>
            <a:spLocks noChangeShapeType="1"/>
          </p:cNvSpPr>
          <p:nvPr/>
        </p:nvSpPr>
        <p:spPr bwMode="auto">
          <a:xfrm flipV="1">
            <a:off x="2022475" y="1492304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2" name="Line 193"/>
          <p:cNvSpPr>
            <a:spLocks noChangeShapeType="1"/>
          </p:cNvSpPr>
          <p:nvPr/>
        </p:nvSpPr>
        <p:spPr bwMode="auto">
          <a:xfrm flipV="1">
            <a:off x="2022475" y="2408291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3" name="Line 194"/>
          <p:cNvSpPr>
            <a:spLocks noChangeShapeType="1"/>
          </p:cNvSpPr>
          <p:nvPr/>
        </p:nvSpPr>
        <p:spPr bwMode="auto">
          <a:xfrm>
            <a:off x="2022475" y="3197279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4" name="Line 195"/>
          <p:cNvSpPr>
            <a:spLocks noChangeShapeType="1"/>
          </p:cNvSpPr>
          <p:nvPr/>
        </p:nvSpPr>
        <p:spPr bwMode="auto">
          <a:xfrm flipV="1">
            <a:off x="2022475" y="4530779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5" name="Line 196"/>
          <p:cNvSpPr>
            <a:spLocks noChangeShapeType="1"/>
          </p:cNvSpPr>
          <p:nvPr/>
        </p:nvSpPr>
        <p:spPr bwMode="auto">
          <a:xfrm>
            <a:off x="2022475" y="4884791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6" name="Text Box 197"/>
          <p:cNvSpPr txBox="1">
            <a:spLocks noChangeArrowheads="1"/>
          </p:cNvSpPr>
          <p:nvPr/>
        </p:nvSpPr>
        <p:spPr bwMode="auto">
          <a:xfrm>
            <a:off x="3973513" y="6162729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600137" name="Text Box 198"/>
          <p:cNvSpPr txBox="1">
            <a:spLocks noChangeArrowheads="1"/>
          </p:cNvSpPr>
          <p:nvPr/>
        </p:nvSpPr>
        <p:spPr bwMode="auto">
          <a:xfrm>
            <a:off x="5802313" y="6159554"/>
            <a:ext cx="163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 smtClean="0"/>
              <a:t>Data Frame’s</a:t>
            </a:r>
            <a:endParaRPr lang="en-US" sz="1800" b="1" dirty="0"/>
          </a:p>
        </p:txBody>
      </p:sp>
      <p:sp>
        <p:nvSpPr>
          <p:cNvPr id="2600138" name="Line 199"/>
          <p:cNvSpPr>
            <a:spLocks noChangeShapeType="1"/>
          </p:cNvSpPr>
          <p:nvPr/>
        </p:nvSpPr>
        <p:spPr bwMode="auto">
          <a:xfrm>
            <a:off x="4697413" y="2582916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39" name="Rectangle 200"/>
          <p:cNvSpPr>
            <a:spLocks noChangeArrowheads="1"/>
          </p:cNvSpPr>
          <p:nvPr/>
        </p:nvSpPr>
        <p:spPr bwMode="auto">
          <a:xfrm>
            <a:off x="7859713" y="326871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0" name="Rectangle 201"/>
          <p:cNvSpPr>
            <a:spLocks noChangeArrowheads="1"/>
          </p:cNvSpPr>
          <p:nvPr/>
        </p:nvSpPr>
        <p:spPr bwMode="auto">
          <a:xfrm>
            <a:off x="7859713" y="3365554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1" name="Rectangle 202"/>
          <p:cNvSpPr>
            <a:spLocks noChangeArrowheads="1"/>
          </p:cNvSpPr>
          <p:nvPr/>
        </p:nvSpPr>
        <p:spPr bwMode="auto">
          <a:xfrm>
            <a:off x="7859713" y="346239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2" name="Rectangle 203"/>
          <p:cNvSpPr>
            <a:spLocks noChangeArrowheads="1"/>
          </p:cNvSpPr>
          <p:nvPr/>
        </p:nvSpPr>
        <p:spPr bwMode="auto">
          <a:xfrm>
            <a:off x="7859713" y="3559229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3" name="Text Box 204"/>
          <p:cNvSpPr txBox="1">
            <a:spLocks noChangeArrowheads="1"/>
          </p:cNvSpPr>
          <p:nvPr/>
        </p:nvSpPr>
        <p:spPr bwMode="auto">
          <a:xfrm>
            <a:off x="7524750" y="4227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Swap Space</a:t>
            </a:r>
          </a:p>
        </p:txBody>
      </p:sp>
      <p:sp>
        <p:nvSpPr>
          <p:cNvPr id="2600144" name="Rectangle 205"/>
          <p:cNvSpPr>
            <a:spLocks noChangeArrowheads="1"/>
          </p:cNvSpPr>
          <p:nvPr/>
        </p:nvSpPr>
        <p:spPr bwMode="auto">
          <a:xfrm>
            <a:off x="7856538" y="365606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600145" name="Line 206"/>
          <p:cNvSpPr>
            <a:spLocks noChangeShapeType="1"/>
          </p:cNvSpPr>
          <p:nvPr/>
        </p:nvSpPr>
        <p:spPr bwMode="auto">
          <a:xfrm flipV="1">
            <a:off x="2038350" y="3459216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0146" name="Line 207"/>
          <p:cNvSpPr>
            <a:spLocks noChangeShapeType="1"/>
          </p:cNvSpPr>
          <p:nvPr/>
        </p:nvSpPr>
        <p:spPr bwMode="auto">
          <a:xfrm flipV="1">
            <a:off x="4697413" y="4473629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8" name="Line 208"/>
          <p:cNvSpPr>
            <a:spLocks noChangeShapeType="1"/>
          </p:cNvSpPr>
          <p:nvPr/>
        </p:nvSpPr>
        <p:spPr bwMode="auto">
          <a:xfrm>
            <a:off x="2022475" y="1566916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29" name="Line 209"/>
          <p:cNvSpPr>
            <a:spLocks noChangeShapeType="1"/>
          </p:cNvSpPr>
          <p:nvPr/>
        </p:nvSpPr>
        <p:spPr bwMode="auto">
          <a:xfrm>
            <a:off x="2022475" y="2060629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0" name="Line 210"/>
          <p:cNvSpPr>
            <a:spLocks noChangeShapeType="1"/>
          </p:cNvSpPr>
          <p:nvPr/>
        </p:nvSpPr>
        <p:spPr bwMode="auto">
          <a:xfrm>
            <a:off x="2030413" y="2546404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1" name="Line 211"/>
          <p:cNvSpPr>
            <a:spLocks noChangeShapeType="1"/>
          </p:cNvSpPr>
          <p:nvPr/>
        </p:nvSpPr>
        <p:spPr bwMode="auto">
          <a:xfrm>
            <a:off x="2038350" y="3209979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2" name="Line 212"/>
          <p:cNvSpPr>
            <a:spLocks noChangeShapeType="1"/>
          </p:cNvSpPr>
          <p:nvPr/>
        </p:nvSpPr>
        <p:spPr bwMode="auto">
          <a:xfrm flipH="1">
            <a:off x="2035175" y="4614916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" name="Group 213"/>
          <p:cNvGrpSpPr>
            <a:grpSpLocks/>
          </p:cNvGrpSpPr>
          <p:nvPr/>
        </p:nvGrpSpPr>
        <p:grpSpPr bwMode="auto">
          <a:xfrm>
            <a:off x="1112838" y="1538341"/>
            <a:ext cx="925512" cy="4143375"/>
            <a:chOff x="771" y="846"/>
            <a:chExt cx="583" cy="2610"/>
          </a:xfrm>
        </p:grpSpPr>
        <p:sp>
          <p:nvSpPr>
            <p:cNvPr id="2600153" name="Line 214"/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4" name="Line 215"/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5" name="Line 216"/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0156" name="Line 217"/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85338" name="Line 218"/>
          <p:cNvSpPr>
            <a:spLocks noChangeShapeType="1"/>
          </p:cNvSpPr>
          <p:nvPr/>
        </p:nvSpPr>
        <p:spPr bwMode="auto">
          <a:xfrm flipV="1">
            <a:off x="2022475" y="1492304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39" name="Line 219"/>
          <p:cNvSpPr>
            <a:spLocks noChangeShapeType="1"/>
          </p:cNvSpPr>
          <p:nvPr/>
        </p:nvSpPr>
        <p:spPr bwMode="auto">
          <a:xfrm>
            <a:off x="4148138" y="1490716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0" name="Line 220"/>
          <p:cNvSpPr>
            <a:spLocks noChangeShapeType="1"/>
          </p:cNvSpPr>
          <p:nvPr/>
        </p:nvSpPr>
        <p:spPr bwMode="auto">
          <a:xfrm flipH="1">
            <a:off x="4149725" y="2405116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1" name="Line 221"/>
          <p:cNvSpPr>
            <a:spLocks noChangeShapeType="1"/>
          </p:cNvSpPr>
          <p:nvPr/>
        </p:nvSpPr>
        <p:spPr bwMode="auto">
          <a:xfrm>
            <a:off x="4149725" y="3305229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2" name="Line 222"/>
          <p:cNvSpPr>
            <a:spLocks noChangeShapeType="1"/>
          </p:cNvSpPr>
          <p:nvPr/>
        </p:nvSpPr>
        <p:spPr bwMode="auto">
          <a:xfrm flipH="1">
            <a:off x="4149725" y="4538716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3" name="Line 223"/>
          <p:cNvSpPr>
            <a:spLocks noChangeShapeType="1"/>
          </p:cNvSpPr>
          <p:nvPr/>
        </p:nvSpPr>
        <p:spPr bwMode="auto">
          <a:xfrm>
            <a:off x="4148138" y="5480104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4" name="Line 224"/>
          <p:cNvSpPr>
            <a:spLocks noChangeShapeType="1"/>
          </p:cNvSpPr>
          <p:nvPr/>
        </p:nvSpPr>
        <p:spPr bwMode="auto">
          <a:xfrm flipH="1" flipV="1">
            <a:off x="2038350" y="2066979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5" name="Line 225"/>
          <p:cNvSpPr>
            <a:spLocks noChangeShapeType="1"/>
          </p:cNvSpPr>
          <p:nvPr/>
        </p:nvSpPr>
        <p:spPr bwMode="auto">
          <a:xfrm flipH="1" flipV="1">
            <a:off x="2022475" y="2524179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6" name="Line 226"/>
          <p:cNvSpPr>
            <a:spLocks noChangeShapeType="1"/>
          </p:cNvSpPr>
          <p:nvPr/>
        </p:nvSpPr>
        <p:spPr bwMode="auto">
          <a:xfrm flipH="1" flipV="1">
            <a:off x="2012950" y="3194104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7" name="Line 227"/>
          <p:cNvSpPr>
            <a:spLocks noChangeShapeType="1"/>
          </p:cNvSpPr>
          <p:nvPr/>
        </p:nvSpPr>
        <p:spPr bwMode="auto">
          <a:xfrm flipH="1" flipV="1">
            <a:off x="2012950" y="4691116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8" name="Line 228"/>
          <p:cNvSpPr>
            <a:spLocks noChangeShapeType="1"/>
          </p:cNvSpPr>
          <p:nvPr/>
        </p:nvSpPr>
        <p:spPr bwMode="auto">
          <a:xfrm flipH="1" flipV="1">
            <a:off x="2017713" y="4899079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49" name="Line 229"/>
          <p:cNvSpPr>
            <a:spLocks noChangeShapeType="1"/>
          </p:cNvSpPr>
          <p:nvPr/>
        </p:nvSpPr>
        <p:spPr bwMode="auto">
          <a:xfrm flipV="1">
            <a:off x="2019300" y="2408291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0" name="Line 230"/>
          <p:cNvSpPr>
            <a:spLocks noChangeShapeType="1"/>
          </p:cNvSpPr>
          <p:nvPr/>
        </p:nvSpPr>
        <p:spPr bwMode="auto">
          <a:xfrm>
            <a:off x="2027238" y="3179816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1" name="Line 231"/>
          <p:cNvSpPr>
            <a:spLocks noChangeShapeType="1"/>
          </p:cNvSpPr>
          <p:nvPr/>
        </p:nvSpPr>
        <p:spPr bwMode="auto">
          <a:xfrm flipV="1">
            <a:off x="2046288" y="4538716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5352" name="Line 232"/>
          <p:cNvSpPr>
            <a:spLocks noChangeShapeType="1"/>
          </p:cNvSpPr>
          <p:nvPr/>
        </p:nvSpPr>
        <p:spPr bwMode="auto">
          <a:xfrm>
            <a:off x="2043113" y="4918129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8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8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8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8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8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8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8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8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328" grpId="0" animBg="1"/>
      <p:bldP spid="1285329" grpId="0" animBg="1"/>
      <p:bldP spid="1285330" grpId="0" animBg="1"/>
      <p:bldP spid="1285331" grpId="0" animBg="1"/>
      <p:bldP spid="1285332" grpId="0" animBg="1"/>
      <p:bldP spid="1285338" grpId="0" animBg="1"/>
      <p:bldP spid="1285339" grpId="0" animBg="1"/>
      <p:bldP spid="1285340" grpId="0" animBg="1"/>
      <p:bldP spid="1285341" grpId="0" animBg="1"/>
      <p:bldP spid="1285342" grpId="0" animBg="1"/>
      <p:bldP spid="1285343" grpId="0" animBg="1"/>
      <p:bldP spid="1285344" grpId="0" animBg="1"/>
      <p:bldP spid="1285345" grpId="0" animBg="1"/>
      <p:bldP spid="1285346" grpId="0" animBg="1"/>
      <p:bldP spid="1285347" grpId="0" animBg="1"/>
      <p:bldP spid="1285348" grpId="0" animBg="1"/>
      <p:bldP spid="1285349" grpId="0" animBg="1"/>
      <p:bldP spid="1285350" grpId="0" animBg="1"/>
      <p:bldP spid="1285351" grpId="0" animBg="1"/>
      <p:bldP spid="12853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 Frame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8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2602020" name="Rectangle 36"/>
          <p:cNvSpPr>
            <a:spLocks noChangeArrowheads="1"/>
          </p:cNvSpPr>
          <p:nvPr/>
        </p:nvSpPr>
        <p:spPr bwMode="auto">
          <a:xfrm>
            <a:off x="4495214" y="1274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x3000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(192)</a:t>
            </a:r>
          </a:p>
        </p:txBody>
      </p:sp>
      <p:sp>
        <p:nvSpPr>
          <p:cNvPr id="2602021" name="Rectangle 37"/>
          <p:cNvSpPr>
            <a:spLocks noChangeArrowheads="1"/>
          </p:cNvSpPr>
          <p:nvPr/>
        </p:nvSpPr>
        <p:spPr bwMode="auto">
          <a:xfrm>
            <a:off x="4495214" y="25082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x3080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(194)</a:t>
            </a:r>
          </a:p>
        </p:txBody>
      </p:sp>
      <p:sp>
        <p:nvSpPr>
          <p:cNvPr id="2602022" name="Rectangle 38"/>
          <p:cNvSpPr>
            <a:spLocks noChangeArrowheads="1"/>
          </p:cNvSpPr>
          <p:nvPr/>
        </p:nvSpPr>
        <p:spPr bwMode="auto">
          <a:xfrm>
            <a:off x="4495214" y="18907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x3040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(193)</a:t>
            </a:r>
          </a:p>
        </p:txBody>
      </p:sp>
      <p:sp>
        <p:nvSpPr>
          <p:cNvPr id="2602023" name="Rectangle 39"/>
          <p:cNvSpPr>
            <a:spLocks noChangeArrowheads="1"/>
          </p:cNvSpPr>
          <p:nvPr/>
        </p:nvSpPr>
        <p:spPr bwMode="auto">
          <a:xfrm>
            <a:off x="4495214" y="31242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x30C0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(195)</a:t>
            </a:r>
          </a:p>
        </p:txBody>
      </p:sp>
      <p:sp>
        <p:nvSpPr>
          <p:cNvPr id="2602024" name="Line 40"/>
          <p:cNvSpPr>
            <a:spLocks noChangeShapeType="1"/>
          </p:cNvSpPr>
          <p:nvPr/>
        </p:nvSpPr>
        <p:spPr bwMode="auto">
          <a:xfrm flipV="1">
            <a:off x="4996863" y="1420812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5" name="Line 41"/>
          <p:cNvSpPr>
            <a:spLocks noChangeShapeType="1"/>
          </p:cNvSpPr>
          <p:nvPr/>
        </p:nvSpPr>
        <p:spPr bwMode="auto">
          <a:xfrm flipH="1">
            <a:off x="6083362" y="1201738"/>
            <a:ext cx="7937" cy="525303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6" name="Line 42"/>
          <p:cNvSpPr>
            <a:spLocks noChangeShapeType="1"/>
          </p:cNvSpPr>
          <p:nvPr/>
        </p:nvSpPr>
        <p:spPr bwMode="auto">
          <a:xfrm flipH="1">
            <a:off x="4993689" y="1198563"/>
            <a:ext cx="7938" cy="5253037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27" name="Rectangle 43"/>
          <p:cNvSpPr>
            <a:spLocks noChangeArrowheads="1"/>
          </p:cNvSpPr>
          <p:nvPr/>
        </p:nvSpPr>
        <p:spPr bwMode="auto">
          <a:xfrm>
            <a:off x="4495214" y="37417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x3100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(196)</a:t>
            </a:r>
          </a:p>
        </p:txBody>
      </p:sp>
      <p:sp>
        <p:nvSpPr>
          <p:cNvPr id="2602028" name="Rectangle 44"/>
          <p:cNvSpPr>
            <a:spLocks noChangeArrowheads="1"/>
          </p:cNvSpPr>
          <p:nvPr/>
        </p:nvSpPr>
        <p:spPr bwMode="auto">
          <a:xfrm>
            <a:off x="4495214" y="4357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x3140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(197)</a:t>
            </a:r>
          </a:p>
        </p:txBody>
      </p:sp>
      <p:sp>
        <p:nvSpPr>
          <p:cNvPr id="2602029" name="Rectangle 45"/>
          <p:cNvSpPr>
            <a:spLocks noChangeArrowheads="1"/>
          </p:cNvSpPr>
          <p:nvPr/>
        </p:nvSpPr>
        <p:spPr bwMode="auto">
          <a:xfrm>
            <a:off x="4495214" y="49752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x3180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(198)</a:t>
            </a:r>
          </a:p>
        </p:txBody>
      </p:sp>
      <p:sp>
        <p:nvSpPr>
          <p:cNvPr id="2602030" name="Rectangle 46"/>
          <p:cNvSpPr>
            <a:spLocks noChangeArrowheads="1"/>
          </p:cNvSpPr>
          <p:nvPr/>
        </p:nvSpPr>
        <p:spPr bwMode="auto">
          <a:xfrm>
            <a:off x="4495214" y="5591175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x31C0</a:t>
            </a:r>
          </a:p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(199)</a:t>
            </a:r>
          </a:p>
        </p:txBody>
      </p:sp>
      <p:sp>
        <p:nvSpPr>
          <p:cNvPr id="2602031" name="Rectangle 47"/>
          <p:cNvSpPr>
            <a:spLocks noChangeArrowheads="1"/>
          </p:cNvSpPr>
          <p:nvPr/>
        </p:nvSpPr>
        <p:spPr bwMode="auto">
          <a:xfrm>
            <a:off x="4495214" y="620871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>
                <a:solidFill>
                  <a:srgbClr val="FF0000"/>
                </a:solidFill>
                <a:latin typeface="Arial Narrow" pitchFamily="34" charset="0"/>
              </a:rPr>
              <a:t>x3200</a:t>
            </a:r>
          </a:p>
        </p:txBody>
      </p:sp>
      <p:sp>
        <p:nvSpPr>
          <p:cNvPr id="2602034" name="Line 50"/>
          <p:cNvSpPr>
            <a:spLocks noChangeShapeType="1"/>
          </p:cNvSpPr>
          <p:nvPr/>
        </p:nvSpPr>
        <p:spPr bwMode="auto">
          <a:xfrm flipV="1">
            <a:off x="4998451" y="2035173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5" name="Line 51"/>
          <p:cNvSpPr>
            <a:spLocks noChangeShapeType="1"/>
          </p:cNvSpPr>
          <p:nvPr/>
        </p:nvSpPr>
        <p:spPr bwMode="auto">
          <a:xfrm flipV="1">
            <a:off x="4996864" y="2651124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6" name="Line 52"/>
          <p:cNvSpPr>
            <a:spLocks noChangeShapeType="1"/>
          </p:cNvSpPr>
          <p:nvPr/>
        </p:nvSpPr>
        <p:spPr bwMode="auto">
          <a:xfrm flipV="1">
            <a:off x="4996864" y="3265487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7" name="Line 53"/>
          <p:cNvSpPr>
            <a:spLocks noChangeShapeType="1"/>
          </p:cNvSpPr>
          <p:nvPr/>
        </p:nvSpPr>
        <p:spPr bwMode="auto">
          <a:xfrm flipV="1">
            <a:off x="4998452" y="3879848"/>
            <a:ext cx="109728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8" name="Line 54"/>
          <p:cNvSpPr>
            <a:spLocks noChangeShapeType="1"/>
          </p:cNvSpPr>
          <p:nvPr/>
        </p:nvSpPr>
        <p:spPr bwMode="auto">
          <a:xfrm flipV="1">
            <a:off x="4995276" y="4495798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39" name="Line 55"/>
          <p:cNvSpPr>
            <a:spLocks noChangeShapeType="1"/>
          </p:cNvSpPr>
          <p:nvPr/>
        </p:nvSpPr>
        <p:spPr bwMode="auto">
          <a:xfrm flipV="1">
            <a:off x="4993689" y="5111748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40" name="Line 56"/>
          <p:cNvSpPr>
            <a:spLocks noChangeShapeType="1"/>
          </p:cNvSpPr>
          <p:nvPr/>
        </p:nvSpPr>
        <p:spPr bwMode="auto">
          <a:xfrm flipV="1">
            <a:off x="4992101" y="5726112"/>
            <a:ext cx="10972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1" name="Line 56"/>
          <p:cNvSpPr>
            <a:spLocks noChangeShapeType="1"/>
          </p:cNvSpPr>
          <p:nvPr/>
        </p:nvSpPr>
        <p:spPr bwMode="auto">
          <a:xfrm flipV="1">
            <a:off x="4987489" y="6346031"/>
            <a:ext cx="1097280" cy="351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47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12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13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58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59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60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54" name="Rectangle 53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7761288" y="2034975"/>
            <a:ext cx="1058862" cy="3346837"/>
            <a:chOff x="7761288" y="2611437"/>
            <a:chExt cx="1058862" cy="3346837"/>
          </a:xfrm>
        </p:grpSpPr>
        <p:sp>
          <p:nvSpPr>
            <p:cNvPr id="63" name="AutoShape 26"/>
            <p:cNvSpPr>
              <a:spLocks noChangeArrowheads="1"/>
            </p:cNvSpPr>
            <p:nvPr/>
          </p:nvSpPr>
          <p:spPr bwMode="auto">
            <a:xfrm>
              <a:off x="7761288" y="2611437"/>
              <a:ext cx="1058862" cy="3346837"/>
            </a:xfrm>
            <a:prstGeom prst="can">
              <a:avLst>
                <a:gd name="adj" fmla="val 508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7912860" y="333692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7912860" y="356807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74"/>
            <p:cNvSpPr>
              <a:spLocks noChangeArrowheads="1"/>
            </p:cNvSpPr>
            <p:nvPr/>
          </p:nvSpPr>
          <p:spPr bwMode="auto">
            <a:xfrm>
              <a:off x="7912860" y="379921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7912860" y="403036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7912860" y="426150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7912860" y="449265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7912860" y="472379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7912860" y="4954940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912860" y="5186085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912860" y="5417229"/>
              <a:ext cx="769937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8F93-BBDA-46D1-AFEA-E43F25631A0A}" type="slidenum">
              <a:rPr lang="en-US"/>
              <a:pPr/>
              <a:t>9</a:t>
            </a:fld>
            <a:endParaRPr lang="en-US"/>
          </a:p>
        </p:txBody>
      </p:sp>
      <p:sp>
        <p:nvSpPr>
          <p:cNvPr id="2601986" name="Rectangle 2"/>
          <p:cNvSpPr>
            <a:spLocks noChangeArrowheads="1"/>
          </p:cNvSpPr>
          <p:nvPr/>
        </p:nvSpPr>
        <p:spPr bwMode="auto">
          <a:xfrm>
            <a:off x="2222500" y="1633538"/>
            <a:ext cx="140948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</p:txBody>
      </p:sp>
      <p:sp>
        <p:nvSpPr>
          <p:cNvPr id="2601987" name="Line 3"/>
          <p:cNvSpPr>
            <a:spLocks noChangeShapeType="1"/>
          </p:cNvSpPr>
          <p:nvPr/>
        </p:nvSpPr>
        <p:spPr bwMode="auto">
          <a:xfrm flipV="1">
            <a:off x="2292566" y="1646238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6813" y="155575"/>
            <a:ext cx="6364287" cy="914400"/>
          </a:xfrm>
        </p:spPr>
        <p:txBody>
          <a:bodyPr/>
          <a:lstStyle/>
          <a:p>
            <a:r>
              <a:rPr lang="en-US" dirty="0" smtClean="0"/>
              <a:t>VM Exercise (8 Frames)…</a:t>
            </a:r>
            <a:endParaRPr lang="en-US" dirty="0"/>
          </a:p>
        </p:txBody>
      </p:sp>
      <p:sp>
        <p:nvSpPr>
          <p:cNvPr id="2601989" name="Rectangle 5"/>
          <p:cNvSpPr>
            <a:spLocks noChangeArrowheads="1"/>
          </p:cNvSpPr>
          <p:nvPr/>
        </p:nvSpPr>
        <p:spPr bwMode="auto">
          <a:xfrm>
            <a:off x="3485141" y="1652010"/>
            <a:ext cx="98122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x0000–x07FF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x0800–x0FFF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x1000–x17FF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x1800–x1FFF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x2000–x27FF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x2800–x2FFF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x3000–x37FF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x3800–x3FFF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xD800–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xDFFF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xE000–xE7FF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xE800–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xEFFF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xF000–xF7FF</a:t>
            </a:r>
          </a:p>
          <a:p>
            <a:pPr>
              <a:spcBef>
                <a:spcPts val="4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900" b="1" i="1" dirty="0">
                <a:solidFill>
                  <a:srgbClr val="FF0000"/>
                </a:solidFill>
                <a:latin typeface="Courier New" pitchFamily="49" charset="0"/>
              </a:rPr>
              <a:t>xF800–</a:t>
            </a:r>
            <a:r>
              <a:rPr lang="en-US" sz="900" b="1" i="1" dirty="0" err="1">
                <a:solidFill>
                  <a:srgbClr val="FF0000"/>
                </a:solidFill>
                <a:latin typeface="Courier New" pitchFamily="49" charset="0"/>
              </a:rPr>
              <a:t>xFFFF</a:t>
            </a:r>
            <a:endParaRPr lang="en-US" sz="900" b="1" i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601990" name="Line 6"/>
          <p:cNvSpPr>
            <a:spLocks noChangeShapeType="1"/>
          </p:cNvSpPr>
          <p:nvPr/>
        </p:nvSpPr>
        <p:spPr bwMode="auto">
          <a:xfrm flipH="1">
            <a:off x="2270125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1991" name="Rectangle 7"/>
          <p:cNvSpPr>
            <a:spLocks noChangeArrowheads="1"/>
          </p:cNvSpPr>
          <p:nvPr/>
        </p:nvSpPr>
        <p:spPr bwMode="auto">
          <a:xfrm>
            <a:off x="1793875" y="15001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x2400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RPT0</a:t>
            </a:r>
          </a:p>
        </p:txBody>
      </p:sp>
      <p:sp>
        <p:nvSpPr>
          <p:cNvPr id="2601992" name="Rectangle 8"/>
          <p:cNvSpPr>
            <a:spLocks noChangeArrowheads="1"/>
          </p:cNvSpPr>
          <p:nvPr/>
        </p:nvSpPr>
        <p:spPr bwMode="auto">
          <a:xfrm>
            <a:off x="1790700" y="417336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x2440</a:t>
            </a:r>
          </a:p>
          <a:p>
            <a:pPr algn="ctr" eaLnBrk="0" hangingPunct="0"/>
            <a:r>
              <a:rPr lang="en-US" sz="1200" b="1" i="1" dirty="0">
                <a:solidFill>
                  <a:srgbClr val="FF0000"/>
                </a:solidFill>
                <a:latin typeface="Arial Narrow" pitchFamily="34" charset="0"/>
              </a:rPr>
              <a:t>RPT1</a:t>
            </a:r>
          </a:p>
        </p:txBody>
      </p:sp>
      <p:sp>
        <p:nvSpPr>
          <p:cNvPr id="2601996" name="Rectangle 12"/>
          <p:cNvSpPr>
            <a:spLocks noChangeArrowheads="1"/>
          </p:cNvSpPr>
          <p:nvPr/>
        </p:nvSpPr>
        <p:spPr bwMode="auto">
          <a:xfrm>
            <a:off x="197716" y="1543050"/>
            <a:ext cx="772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Virtual</a:t>
            </a:r>
          </a:p>
          <a:p>
            <a:pPr algn="ctr" eaLnBrk="0" hangingPunct="0"/>
            <a:r>
              <a:rPr lang="en-US" sz="1400" b="1" u="sng">
                <a:solidFill>
                  <a:schemeClr val="bg2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1997" name="Rectangle 13"/>
          <p:cNvSpPr>
            <a:spLocks noChangeArrowheads="1"/>
          </p:cNvSpPr>
          <p:nvPr/>
        </p:nvSpPr>
        <p:spPr bwMode="auto">
          <a:xfrm>
            <a:off x="999198" y="1544638"/>
            <a:ext cx="782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Font typeface="Symbol" pitchFamily="18" charset="2"/>
              <a:buNone/>
            </a:pPr>
            <a:r>
              <a:rPr lang="en-US" sz="1400" b="1" dirty="0">
                <a:solidFill>
                  <a:srgbClr val="FF0033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>
              <a:buFont typeface="Symbol" pitchFamily="18" charset="2"/>
              <a:buNone/>
            </a:pPr>
            <a:r>
              <a:rPr lang="en-US" sz="1400" b="1" u="sng" dirty="0">
                <a:solidFill>
                  <a:srgbClr val="FF0033"/>
                </a:solidFill>
                <a:latin typeface="Arial Narrow" pitchFamily="34" charset="0"/>
              </a:rPr>
              <a:t>Address</a:t>
            </a:r>
          </a:p>
        </p:txBody>
      </p:sp>
      <p:sp>
        <p:nvSpPr>
          <p:cNvPr id="2602015" name="Line 31"/>
          <p:cNvSpPr>
            <a:spLocks noChangeShapeType="1"/>
          </p:cNvSpPr>
          <p:nvPr/>
        </p:nvSpPr>
        <p:spPr bwMode="auto">
          <a:xfrm flipH="1">
            <a:off x="3480940" y="1427163"/>
            <a:ext cx="7938" cy="49244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sp>
        <p:nvSpPr>
          <p:cNvPr id="2602019" name="Rectangle 35"/>
          <p:cNvSpPr>
            <a:spLocks noChangeArrowheads="1"/>
          </p:cNvSpPr>
          <p:nvPr/>
        </p:nvSpPr>
        <p:spPr bwMode="auto">
          <a:xfrm>
            <a:off x="2222500" y="4289477"/>
            <a:ext cx="140948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 smtClean="0">
                <a:latin typeface="Courier New" pitchFamily="49" charset="0"/>
              </a:rPr>
              <a:t>00____|</a:t>
            </a:r>
            <a:r>
              <a:rPr lang="en-US" sz="1200" b="1" dirty="0">
                <a:latin typeface="Courier New" pitchFamily="49" charset="0"/>
              </a:rPr>
              <a:t>0____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   ...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8023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sz="1800" b="1" dirty="0">
                <a:solidFill>
                  <a:schemeClr val="bg2"/>
                </a:solidFill>
                <a:latin typeface="Arial" charset="0"/>
              </a:rPr>
              <a:t>Project </a:t>
            </a:r>
            <a:r>
              <a:rPr lang="en-US" sz="1800" b="1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lang="en-US" sz="1800" b="1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269851" y="1979559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95214" y="1198563"/>
            <a:ext cx="1600518" cy="5284787"/>
            <a:chOff x="4495214" y="1198563"/>
            <a:chExt cx="1600518" cy="5284787"/>
          </a:xfrm>
        </p:grpSpPr>
        <p:sp>
          <p:nvSpPr>
            <p:cNvPr id="2602020" name="Rectangle 36"/>
            <p:cNvSpPr>
              <a:spLocks noChangeArrowheads="1"/>
            </p:cNvSpPr>
            <p:nvPr/>
          </p:nvSpPr>
          <p:spPr bwMode="auto">
            <a:xfrm>
              <a:off x="4495214" y="127476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x3000</a:t>
              </a:r>
            </a:p>
            <a:p>
              <a:pPr algn="ctr" eaLnBrk="0" hangingPunct="0"/>
              <a:r>
                <a:rPr lang="en-US" sz="1200" b="1" i="1" dirty="0">
                  <a:solidFill>
                    <a:srgbClr val="FF0000"/>
                  </a:solidFill>
                  <a:latin typeface="Arial Narrow" pitchFamily="34" charset="0"/>
                </a:rPr>
                <a:t>(192)</a:t>
              </a:r>
            </a:p>
          </p:txBody>
        </p:sp>
        <p:sp>
          <p:nvSpPr>
            <p:cNvPr id="2602021" name="Rectangle 37"/>
            <p:cNvSpPr>
              <a:spLocks noChangeArrowheads="1"/>
            </p:cNvSpPr>
            <p:nvPr/>
          </p:nvSpPr>
          <p:spPr bwMode="auto">
            <a:xfrm>
              <a:off x="4495214" y="250825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(194)</a:t>
              </a:r>
            </a:p>
          </p:txBody>
        </p:sp>
        <p:sp>
          <p:nvSpPr>
            <p:cNvPr id="2602022" name="Rectangle 38"/>
            <p:cNvSpPr>
              <a:spLocks noChangeArrowheads="1"/>
            </p:cNvSpPr>
            <p:nvPr/>
          </p:nvSpPr>
          <p:spPr bwMode="auto">
            <a:xfrm>
              <a:off x="4495214" y="189071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(193)</a:t>
              </a:r>
            </a:p>
          </p:txBody>
        </p:sp>
        <p:sp>
          <p:nvSpPr>
            <p:cNvPr id="2602023" name="Rectangle 39"/>
            <p:cNvSpPr>
              <a:spLocks noChangeArrowheads="1"/>
            </p:cNvSpPr>
            <p:nvPr/>
          </p:nvSpPr>
          <p:spPr bwMode="auto">
            <a:xfrm>
              <a:off x="4495214" y="3124200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x30C0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(195)</a:t>
              </a:r>
            </a:p>
          </p:txBody>
        </p:sp>
        <p:sp>
          <p:nvSpPr>
            <p:cNvPr id="2602024" name="Line 40"/>
            <p:cNvSpPr>
              <a:spLocks noChangeShapeType="1"/>
            </p:cNvSpPr>
            <p:nvPr/>
          </p:nvSpPr>
          <p:spPr bwMode="auto">
            <a:xfrm flipV="1">
              <a:off x="4996863" y="14208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5" name="Line 41"/>
            <p:cNvSpPr>
              <a:spLocks noChangeShapeType="1"/>
            </p:cNvSpPr>
            <p:nvPr/>
          </p:nvSpPr>
          <p:spPr bwMode="auto">
            <a:xfrm flipH="1">
              <a:off x="6083362" y="1201738"/>
              <a:ext cx="7937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6" name="Line 42"/>
            <p:cNvSpPr>
              <a:spLocks noChangeShapeType="1"/>
            </p:cNvSpPr>
            <p:nvPr/>
          </p:nvSpPr>
          <p:spPr bwMode="auto">
            <a:xfrm flipH="1">
              <a:off x="4993689" y="1198563"/>
              <a:ext cx="7938" cy="525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27" name="Rectangle 43"/>
            <p:cNvSpPr>
              <a:spLocks noChangeArrowheads="1"/>
            </p:cNvSpPr>
            <p:nvPr/>
          </p:nvSpPr>
          <p:spPr bwMode="auto">
            <a:xfrm>
              <a:off x="4495214" y="374173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x3100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(196)</a:t>
              </a:r>
            </a:p>
          </p:txBody>
        </p:sp>
        <p:sp>
          <p:nvSpPr>
            <p:cNvPr id="2602028" name="Rectangle 44"/>
            <p:cNvSpPr>
              <a:spLocks noChangeArrowheads="1"/>
            </p:cNvSpPr>
            <p:nvPr/>
          </p:nvSpPr>
          <p:spPr bwMode="auto">
            <a:xfrm>
              <a:off x="4495214" y="435768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x3140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(197)</a:t>
              </a:r>
            </a:p>
          </p:txBody>
        </p:sp>
        <p:sp>
          <p:nvSpPr>
            <p:cNvPr id="2602029" name="Rectangle 45"/>
            <p:cNvSpPr>
              <a:spLocks noChangeArrowheads="1"/>
            </p:cNvSpPr>
            <p:nvPr/>
          </p:nvSpPr>
          <p:spPr bwMode="auto">
            <a:xfrm>
              <a:off x="4495214" y="49752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x3180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(198)</a:t>
              </a:r>
            </a:p>
          </p:txBody>
        </p:sp>
        <p:sp>
          <p:nvSpPr>
            <p:cNvPr id="2602030" name="Rectangle 46"/>
            <p:cNvSpPr>
              <a:spLocks noChangeArrowheads="1"/>
            </p:cNvSpPr>
            <p:nvPr/>
          </p:nvSpPr>
          <p:spPr bwMode="auto">
            <a:xfrm>
              <a:off x="4495214" y="5591175"/>
              <a:ext cx="554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x31C0</a:t>
              </a:r>
            </a:p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(199)</a:t>
              </a:r>
            </a:p>
          </p:txBody>
        </p:sp>
        <p:sp>
          <p:nvSpPr>
            <p:cNvPr id="2602031" name="Rectangle 47"/>
            <p:cNvSpPr>
              <a:spLocks noChangeArrowheads="1"/>
            </p:cNvSpPr>
            <p:nvPr/>
          </p:nvSpPr>
          <p:spPr bwMode="auto">
            <a:xfrm>
              <a:off x="4495214" y="6208713"/>
              <a:ext cx="533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i="1">
                  <a:solidFill>
                    <a:srgbClr val="FF0000"/>
                  </a:solidFill>
                  <a:latin typeface="Arial Narrow" pitchFamily="34" charset="0"/>
                </a:rPr>
                <a:t>x3200</a:t>
              </a:r>
            </a:p>
          </p:txBody>
        </p:sp>
        <p:sp>
          <p:nvSpPr>
            <p:cNvPr id="2602034" name="Line 50"/>
            <p:cNvSpPr>
              <a:spLocks noChangeShapeType="1"/>
            </p:cNvSpPr>
            <p:nvPr/>
          </p:nvSpPr>
          <p:spPr bwMode="auto">
            <a:xfrm flipV="1">
              <a:off x="4998451" y="2035173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5" name="Line 51"/>
            <p:cNvSpPr>
              <a:spLocks noChangeShapeType="1"/>
            </p:cNvSpPr>
            <p:nvPr/>
          </p:nvSpPr>
          <p:spPr bwMode="auto">
            <a:xfrm flipV="1">
              <a:off x="4996864" y="2651124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6" name="Line 52"/>
            <p:cNvSpPr>
              <a:spLocks noChangeShapeType="1"/>
            </p:cNvSpPr>
            <p:nvPr/>
          </p:nvSpPr>
          <p:spPr bwMode="auto">
            <a:xfrm flipV="1">
              <a:off x="4996864" y="3265487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7" name="Line 53"/>
            <p:cNvSpPr>
              <a:spLocks noChangeShapeType="1"/>
            </p:cNvSpPr>
            <p:nvPr/>
          </p:nvSpPr>
          <p:spPr bwMode="auto">
            <a:xfrm flipV="1">
              <a:off x="4998452" y="3879848"/>
              <a:ext cx="109728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8" name="Line 54"/>
            <p:cNvSpPr>
              <a:spLocks noChangeShapeType="1"/>
            </p:cNvSpPr>
            <p:nvPr/>
          </p:nvSpPr>
          <p:spPr bwMode="auto">
            <a:xfrm flipV="1">
              <a:off x="4995276" y="449579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39" name="Line 55"/>
            <p:cNvSpPr>
              <a:spLocks noChangeShapeType="1"/>
            </p:cNvSpPr>
            <p:nvPr/>
          </p:nvSpPr>
          <p:spPr bwMode="auto">
            <a:xfrm flipV="1">
              <a:off x="4993689" y="5111748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2602040" name="Line 56"/>
            <p:cNvSpPr>
              <a:spLocks noChangeShapeType="1"/>
            </p:cNvSpPr>
            <p:nvPr/>
          </p:nvSpPr>
          <p:spPr bwMode="auto">
            <a:xfrm flipV="1">
              <a:off x="4992101" y="5726112"/>
              <a:ext cx="1097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  <p:sp>
          <p:nvSpPr>
            <p:cNvPr id="101" name="Line 56"/>
            <p:cNvSpPr>
              <a:spLocks noChangeShapeType="1"/>
            </p:cNvSpPr>
            <p:nvPr/>
          </p:nvSpPr>
          <p:spPr bwMode="auto">
            <a:xfrm flipV="1">
              <a:off x="4987489" y="6346031"/>
              <a:ext cx="1097280" cy="3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/>
            <a:lstStyle/>
            <a:p>
              <a:endParaRPr lang="en-US"/>
            </a:p>
          </p:txBody>
        </p:sp>
      </p:grpSp>
      <p:sp>
        <p:nvSpPr>
          <p:cNvPr id="49" name="Line 3"/>
          <p:cNvSpPr>
            <a:spLocks noChangeShapeType="1"/>
          </p:cNvSpPr>
          <p:nvPr/>
        </p:nvSpPr>
        <p:spPr bwMode="auto">
          <a:xfrm flipV="1">
            <a:off x="2297190" y="4310830"/>
            <a:ext cx="1196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/>
          <a:lstStyle/>
          <a:p>
            <a:endParaRPr lang="en-US"/>
          </a:p>
        </p:txBody>
      </p:sp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1742440" y="1385888"/>
            <a:ext cx="5453083" cy="1616039"/>
            <a:chOff x="928" y="773"/>
            <a:chExt cx="3435" cy="1018"/>
          </a:xfrm>
        </p:grpSpPr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928" y="1618"/>
              <a:ext cx="3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chemeClr val="bg2"/>
                  </a:solidFill>
                  <a:latin typeface="Arial Narrow" pitchFamily="34" charset="0"/>
                </a:rPr>
                <a:t>x240C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3680" y="773"/>
              <a:ext cx="683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x3000–x303F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x3040–x307F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...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>
                  <a:latin typeface="Courier New" pitchFamily="49" charset="0"/>
                </a:rPr>
                <a:t>x3780–x37FF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3027" y="806"/>
              <a:ext cx="621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800" b="1" dirty="0">
                  <a:latin typeface="Courier New" pitchFamily="49" charset="0"/>
                </a:rPr>
                <a:t>    ...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000" b="1" dirty="0" smtClean="0">
                  <a:latin typeface="Courier New" pitchFamily="49" charset="0"/>
                </a:rPr>
                <a:t>00____|</a:t>
              </a:r>
              <a:r>
                <a:rPr lang="en-US" sz="1000" b="1" dirty="0">
                  <a:latin typeface="Courier New" pitchFamily="49" charset="0"/>
                </a:rPr>
                <a:t>0____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1290" y="1649"/>
              <a:ext cx="351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11_192</a:t>
              </a:r>
              <a:endParaRPr lang="en-US" sz="12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V="1">
              <a:off x="1654" y="812"/>
              <a:ext cx="1342" cy="8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81"/>
          <p:cNvGrpSpPr>
            <a:grpSpLocks/>
          </p:cNvGrpSpPr>
          <p:nvPr/>
        </p:nvGrpSpPr>
        <p:grpSpPr bwMode="auto">
          <a:xfrm>
            <a:off x="5069882" y="1438280"/>
            <a:ext cx="1398598" cy="1057278"/>
            <a:chOff x="3040" y="806"/>
            <a:chExt cx="881" cy="666"/>
          </a:xfrm>
        </p:grpSpPr>
        <p:sp>
          <p:nvSpPr>
            <p:cNvPr id="55" name="Rectangle 82"/>
            <p:cNvSpPr>
              <a:spLocks noChangeArrowheads="1"/>
            </p:cNvSpPr>
            <p:nvPr/>
          </p:nvSpPr>
          <p:spPr bwMode="auto">
            <a:xfrm>
              <a:off x="3040" y="806"/>
              <a:ext cx="291" cy="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11_193</a:t>
              </a:r>
              <a:endParaRPr lang="en-US" sz="1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56" name="Freeform 83"/>
            <p:cNvSpPr>
              <a:spLocks/>
            </p:cNvSpPr>
            <p:nvPr/>
          </p:nvSpPr>
          <p:spPr bwMode="auto">
            <a:xfrm>
              <a:off x="3331" y="862"/>
              <a:ext cx="590" cy="356"/>
            </a:xfrm>
            <a:custGeom>
              <a:avLst/>
              <a:gdLst>
                <a:gd name="T0" fmla="*/ 0 w 524"/>
                <a:gd name="T1" fmla="*/ 0 h 340"/>
                <a:gd name="T2" fmla="*/ 478 w 524"/>
                <a:gd name="T3" fmla="*/ 173 h 340"/>
                <a:gd name="T4" fmla="*/ 277 w 524"/>
                <a:gd name="T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40">
                  <a:moveTo>
                    <a:pt x="0" y="0"/>
                  </a:moveTo>
                  <a:cubicBezTo>
                    <a:pt x="216" y="58"/>
                    <a:pt x="432" y="116"/>
                    <a:pt x="478" y="173"/>
                  </a:cubicBezTo>
                  <a:cubicBezTo>
                    <a:pt x="524" y="230"/>
                    <a:pt x="400" y="285"/>
                    <a:pt x="277" y="3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3074" y="1278"/>
              <a:ext cx="53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x3000-x303F</a:t>
              </a:r>
            </a:p>
            <a:p>
              <a:pPr algn="ctr" eaLnBrk="0" hangingPunct="0"/>
              <a:r>
                <a:rPr lang="en-US" sz="1000" b="1" dirty="0">
                  <a:solidFill>
                    <a:schemeClr val="bg2"/>
                  </a:solidFill>
                  <a:latin typeface="Courier New" pitchFamily="49" charset="0"/>
                </a:rPr>
                <a:t>Data Frame</a:t>
              </a:r>
            </a:p>
          </p:txBody>
        </p:sp>
      </p:grp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818515" y="1979559"/>
            <a:ext cx="936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33"/>
                </a:solidFill>
                <a:latin typeface="Arial Narrow" pitchFamily="34" charset="0"/>
                <a:sym typeface="Symbol" pitchFamily="18" charset="2"/>
              </a:rPr>
              <a:t>  0</a:t>
            </a:r>
            <a:r>
              <a:rPr lang="en-US" sz="1400" b="1" dirty="0" smtClean="0">
                <a:solidFill>
                  <a:srgbClr val="FF0033"/>
                </a:solidFill>
                <a:latin typeface="Arial Narrow" pitchFamily="34" charset="0"/>
              </a:rPr>
              <a:t>x3040</a:t>
            </a:r>
            <a:endParaRPr lang="en-US" sz="1400" b="1" dirty="0">
              <a:solidFill>
                <a:srgbClr val="FF0033"/>
              </a:solidFill>
              <a:latin typeface="Arial Narrow" pitchFamily="34" charset="0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64478" y="2160588"/>
            <a:ext cx="675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0x3001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777875" y="2160588"/>
            <a:ext cx="9781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   0</a:t>
            </a:r>
            <a:r>
              <a:rPr lang="en-US" sz="1400" b="1" dirty="0" smtClean="0">
                <a:solidFill>
                  <a:srgbClr val="FF0000"/>
                </a:solidFill>
                <a:latin typeface="Arial Narrow" pitchFamily="34" charset="0"/>
              </a:rPr>
              <a:t>x3041</a:t>
            </a:r>
            <a:endParaRPr lang="en-US" sz="1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45898" y="1312111"/>
            <a:ext cx="1300356" cy="276999"/>
            <a:chOff x="512942" y="3201728"/>
            <a:chExt cx="1300356" cy="276999"/>
          </a:xfrm>
        </p:grpSpPr>
        <p:sp>
          <p:nvSpPr>
            <p:cNvPr id="75" name="Rectangle 74"/>
            <p:cNvSpPr/>
            <p:nvPr/>
          </p:nvSpPr>
          <p:spPr>
            <a:xfrm>
              <a:off x="512942" y="3201728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i="1" dirty="0" smtClean="0">
                  <a:solidFill>
                    <a:srgbClr val="FF0000"/>
                  </a:solidFill>
                  <a:latin typeface="Courier New" pitchFamily="49" charset="0"/>
                </a:rPr>
                <a:t>FR____|S____</a:t>
              </a:r>
              <a:endParaRPr lang="en-US" sz="1200" b="1" i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4080" y="3212868"/>
              <a:ext cx="4683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Frame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76579" y="3212868"/>
              <a:ext cx="4106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i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Page</a:t>
              </a:r>
              <a:endParaRPr lang="en-US" sz="9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58" grpId="0" build="p" autoUpdateAnimBg="0"/>
      <p:bldP spid="59" grpId="0" build="p" autoUpdateAnimBg="0"/>
      <p:bldP spid="60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6409</TotalTime>
  <Words>4139</Words>
  <Application>Microsoft Office PowerPoint</Application>
  <PresentationFormat>On-screen Show (4:3)</PresentationFormat>
  <Paragraphs>1924</Paragraphs>
  <Slides>35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Blends</vt:lpstr>
      <vt:lpstr>Virtual Memory</vt:lpstr>
      <vt:lpstr>Two-Level Paging System</vt:lpstr>
      <vt:lpstr>Virtual Memory</vt:lpstr>
      <vt:lpstr>Page Table Entry</vt:lpstr>
      <vt:lpstr>Virtual to Physical Address</vt:lpstr>
      <vt:lpstr>Global Clock</vt:lpstr>
      <vt:lpstr>8 Frame Exercise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VM Exercise (8 Frames)…</vt:lpstr>
      <vt:lpstr>Quiz: 0x3040  ??</vt:lpstr>
      <vt:lpstr>PowerPoint Presentation</vt:lpstr>
      <vt:lpstr>Frame Bit Table</vt:lpstr>
      <vt:lpstr>vma</vt:lpstr>
      <vt:lpstr>Implementation Demo</vt:lpstr>
      <vt:lpstr>unsigned short int *getMemAdr(int va, int rwFlg) {  if (va &lt; 0x3000) return &amp;memory[va]; // VM off for system RAM   rpta = tcb[curTask].RPT + RPTI(va); // root page table address  rpte1 = memory[rpta];    // FDRP__ffffffffff  rpte2 = memory[rpta+1];   // S___pppppppppppp  if (DEFINED(rpte1)) { // rpte defined }   else    { // rpte undefined }  memory[rpta] = SET_REF(rpte1);  // set rpt frame access bit   upta = (FRAME(rpte1)&lt;&lt;6) + UPTI(va); // user page table address  upte1 = memory[upta];     // FDRP__ffffffffff  upte2 = memory[upta+1];    // S___pppppppppppp  if (DEFINED(upte1)) { // upte defined }   else    { // upte undefined }  memory[upta] = SET_REF(upte1);  // set upt frame access bit   // return physical address  return &amp;memory[(FRAME(upte1)&lt;&lt;6) + FRAMEOFFSET(va)]; }</vt:lpstr>
      <vt:lpstr>accessPage</vt:lpstr>
      <vt:lpstr>PowerPoint Presentation</vt:lpstr>
      <vt:lpstr>Virtual Memory Guidelines</vt:lpstr>
      <vt:lpstr>Virtual Memory Guidelines</vt:lpstr>
      <vt:lpstr>Virtual Memory Guidelines</vt:lpstr>
      <vt:lpstr>Project 4 Grading Criteria</vt:lpstr>
      <vt:lpstr>So…</vt:lpstr>
      <vt:lpstr>So…</vt:lpstr>
      <vt:lpstr>So…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473</cp:revision>
  <cp:lastPrinted>2000-08-31T19:14:43Z</cp:lastPrinted>
  <dcterms:created xsi:type="dcterms:W3CDTF">2000-08-22T23:43:45Z</dcterms:created>
  <dcterms:modified xsi:type="dcterms:W3CDTF">2015-10-19T16:47:09Z</dcterms:modified>
</cp:coreProperties>
</file>