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59"/>
  </p:notesMasterIdLst>
  <p:handoutMasterIdLst>
    <p:handoutMasterId r:id="rId60"/>
  </p:handoutMasterIdLst>
  <p:sldIdLst>
    <p:sldId id="1458" r:id="rId2"/>
    <p:sldId id="1479" r:id="rId3"/>
    <p:sldId id="1481" r:id="rId4"/>
    <p:sldId id="1482" r:id="rId5"/>
    <p:sldId id="1483" r:id="rId6"/>
    <p:sldId id="1484" r:id="rId7"/>
    <p:sldId id="1485" r:id="rId8"/>
    <p:sldId id="1486" r:id="rId9"/>
    <p:sldId id="1487" r:id="rId10"/>
    <p:sldId id="1691" r:id="rId11"/>
    <p:sldId id="1489" r:id="rId12"/>
    <p:sldId id="1490" r:id="rId13"/>
    <p:sldId id="1491" r:id="rId14"/>
    <p:sldId id="1492" r:id="rId15"/>
    <p:sldId id="1493" r:id="rId16"/>
    <p:sldId id="1494" r:id="rId17"/>
    <p:sldId id="1495" r:id="rId18"/>
    <p:sldId id="1488" r:id="rId19"/>
    <p:sldId id="1693" r:id="rId20"/>
    <p:sldId id="1496" r:id="rId21"/>
    <p:sldId id="1497" r:id="rId22"/>
    <p:sldId id="1498" r:id="rId23"/>
    <p:sldId id="1499" r:id="rId24"/>
    <p:sldId id="1500" r:id="rId25"/>
    <p:sldId id="1501" r:id="rId26"/>
    <p:sldId id="1502" r:id="rId27"/>
    <p:sldId id="1503" r:id="rId28"/>
    <p:sldId id="1504" r:id="rId29"/>
    <p:sldId id="1505" r:id="rId30"/>
    <p:sldId id="1507" r:id="rId31"/>
    <p:sldId id="1508" r:id="rId32"/>
    <p:sldId id="1509" r:id="rId33"/>
    <p:sldId id="1698" r:id="rId34"/>
    <p:sldId id="1511" r:id="rId35"/>
    <p:sldId id="1512" r:id="rId36"/>
    <p:sldId id="1513" r:id="rId37"/>
    <p:sldId id="1514" r:id="rId38"/>
    <p:sldId id="1515" r:id="rId39"/>
    <p:sldId id="1516" r:id="rId40"/>
    <p:sldId id="1517" r:id="rId41"/>
    <p:sldId id="1520" r:id="rId42"/>
    <p:sldId id="1521" r:id="rId43"/>
    <p:sldId id="1530" r:id="rId44"/>
    <p:sldId id="1630" r:id="rId45"/>
    <p:sldId id="1631" r:id="rId46"/>
    <p:sldId id="1646" r:id="rId47"/>
    <p:sldId id="1643" r:id="rId48"/>
    <p:sldId id="1644" r:id="rId49"/>
    <p:sldId id="1645" r:id="rId50"/>
    <p:sldId id="1647" r:id="rId51"/>
    <p:sldId id="1629" r:id="rId52"/>
    <p:sldId id="1667" r:id="rId53"/>
    <p:sldId id="1666" r:id="rId54"/>
    <p:sldId id="1671" r:id="rId55"/>
    <p:sldId id="1674" r:id="rId56"/>
    <p:sldId id="1675" r:id="rId57"/>
    <p:sldId id="1676" r:id="rId5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7" autoAdjust="0"/>
    <p:restoredTop sz="94697" autoAdjust="0"/>
  </p:normalViewPr>
  <p:slideViewPr>
    <p:cSldViewPr snapToGrid="0">
      <p:cViewPr varScale="1">
        <p:scale>
          <a:sx n="73" d="100"/>
          <a:sy n="73" d="100"/>
        </p:scale>
        <p:origin x="-89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FB954668-97D2-43C2-A1B7-6412BF13C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35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33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4838"/>
            <a:ext cx="5032375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6C345F02-2D84-44AC-99B4-1EE943A5D9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84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93A1F-896D-488E-A62F-1F720D7D6EF9}" type="slidenum">
              <a:rPr lang="en-US"/>
              <a:pPr/>
              <a:t>1</a:t>
            </a:fld>
            <a:endParaRPr lang="en-US"/>
          </a:p>
        </p:txBody>
      </p:sp>
      <p:sp>
        <p:nvSpPr>
          <p:cNvPr id="243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3437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3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BE287-64E3-4DBD-9B37-06F3BCF5970C}" type="slidenum">
              <a:rPr lang="en-US"/>
              <a:pPr/>
              <a:t>11</a:t>
            </a:fld>
            <a:endParaRPr lang="en-US"/>
          </a:p>
        </p:txBody>
      </p:sp>
      <p:sp>
        <p:nvSpPr>
          <p:cNvPr id="249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49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3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502E2-3D7A-474C-ADDD-8A07B873CEC3}" type="slidenum">
              <a:rPr lang="en-US"/>
              <a:pPr/>
              <a:t>12</a:t>
            </a:fld>
            <a:endParaRPr lang="en-US"/>
          </a:p>
        </p:txBody>
      </p:sp>
      <p:sp>
        <p:nvSpPr>
          <p:cNvPr id="249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49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2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55B9D-FB17-4DF3-A9EB-501C776DC5F8}" type="slidenum">
              <a:rPr lang="en-US"/>
              <a:pPr/>
              <a:t>13</a:t>
            </a:fld>
            <a:endParaRPr lang="en-US"/>
          </a:p>
        </p:txBody>
      </p:sp>
      <p:sp>
        <p:nvSpPr>
          <p:cNvPr id="249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49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ED462-483F-45A8-AD95-F45A500E45C8}" type="slidenum">
              <a:rPr lang="en-US"/>
              <a:pPr/>
              <a:t>14</a:t>
            </a:fld>
            <a:endParaRPr lang="en-US"/>
          </a:p>
        </p:txBody>
      </p:sp>
      <p:sp>
        <p:nvSpPr>
          <p:cNvPr id="250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0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1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38087-10C3-4C23-B7DB-BAE02ECCE3C7}" type="slidenum">
              <a:rPr lang="en-US"/>
              <a:pPr/>
              <a:t>15</a:t>
            </a:fld>
            <a:endParaRPr lang="en-US"/>
          </a:p>
        </p:txBody>
      </p:sp>
      <p:sp>
        <p:nvSpPr>
          <p:cNvPr id="250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0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92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05AF4-A732-4811-9466-E42FC38DF410}" type="slidenum">
              <a:rPr lang="en-US"/>
              <a:pPr/>
              <a:t>16</a:t>
            </a:fld>
            <a:endParaRPr lang="en-US"/>
          </a:p>
        </p:txBody>
      </p:sp>
      <p:sp>
        <p:nvSpPr>
          <p:cNvPr id="250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0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13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E2BDD-F25F-451A-AEC3-4316F9AB0AE4}" type="slidenum">
              <a:rPr lang="en-US"/>
              <a:pPr/>
              <a:t>17</a:t>
            </a:fld>
            <a:endParaRPr lang="en-US"/>
          </a:p>
        </p:txBody>
      </p:sp>
      <p:sp>
        <p:nvSpPr>
          <p:cNvPr id="250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0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45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40D776-2B3F-4888-8289-BAF652E30999}" type="slidenum">
              <a:rPr lang="en-US"/>
              <a:pPr/>
              <a:t>18</a:t>
            </a:fld>
            <a:endParaRPr lang="en-US"/>
          </a:p>
        </p:txBody>
      </p:sp>
      <p:sp>
        <p:nvSpPr>
          <p:cNvPr id="249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49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5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D8B08-7F74-4CC7-89E9-0AC6418B04E0}" type="slidenum">
              <a:rPr lang="en-US"/>
              <a:pPr/>
              <a:t>20</a:t>
            </a:fld>
            <a:endParaRPr lang="en-US"/>
          </a:p>
        </p:txBody>
      </p:sp>
      <p:sp>
        <p:nvSpPr>
          <p:cNvPr id="250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0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50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DACA1-22F8-4133-96B6-E4E7D25D27EC}" type="slidenum">
              <a:rPr lang="en-US"/>
              <a:pPr/>
              <a:t>21</a:t>
            </a:fld>
            <a:endParaRPr lang="en-US"/>
          </a:p>
        </p:txBody>
      </p:sp>
      <p:sp>
        <p:nvSpPr>
          <p:cNvPr id="251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1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4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5E817-630F-4CBF-8779-0E8414A3A54D}" type="slidenum">
              <a:rPr lang="en-US"/>
              <a:pPr/>
              <a:t>3</a:t>
            </a:fld>
            <a:endParaRPr lang="en-US"/>
          </a:p>
        </p:txBody>
      </p:sp>
      <p:sp>
        <p:nvSpPr>
          <p:cNvPr id="247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47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2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926F5-2F81-45FA-9DAF-9D2473C9FE7B}" type="slidenum">
              <a:rPr lang="en-US"/>
              <a:pPr/>
              <a:t>22</a:t>
            </a:fld>
            <a:endParaRPr lang="en-US"/>
          </a:p>
        </p:txBody>
      </p:sp>
      <p:sp>
        <p:nvSpPr>
          <p:cNvPr id="251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1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6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803F5-1B2F-4D55-8B31-31B17F70EFD6}" type="slidenum">
              <a:rPr lang="en-US"/>
              <a:pPr/>
              <a:t>23</a:t>
            </a:fld>
            <a:endParaRPr lang="en-US"/>
          </a:p>
        </p:txBody>
      </p:sp>
      <p:sp>
        <p:nvSpPr>
          <p:cNvPr id="251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51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r>
              <a:rPr lang="en-US"/>
              <a:t>Should indicate in page table entry where in swap</a:t>
            </a:r>
          </a:p>
          <a:p>
            <a:r>
              <a:rPr lang="en-US"/>
              <a:t>-valid or invalid</a:t>
            </a:r>
          </a:p>
          <a:p>
            <a:r>
              <a:rPr lang="en-US"/>
              <a:t>-swap or real memory</a:t>
            </a:r>
          </a:p>
          <a:p>
            <a:r>
              <a:rPr lang="en-US"/>
              <a:t>-address in real memory or in swap</a:t>
            </a:r>
          </a:p>
        </p:txBody>
      </p:sp>
    </p:spTree>
    <p:extLst>
      <p:ext uri="{BB962C8B-B14F-4D97-AF65-F5344CB8AC3E}">
        <p14:creationId xmlns:p14="http://schemas.microsoft.com/office/powerpoint/2010/main" val="3814050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0EBE2-78D0-4A20-A305-EBBCFDF7C552}" type="slidenum">
              <a:rPr lang="en-US"/>
              <a:pPr/>
              <a:t>24</a:t>
            </a:fld>
            <a:endParaRPr lang="en-US"/>
          </a:p>
        </p:txBody>
      </p:sp>
      <p:sp>
        <p:nvSpPr>
          <p:cNvPr id="251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51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r>
              <a:rPr lang="en-US"/>
              <a:t>Page fault is an interrupt</a:t>
            </a:r>
          </a:p>
          <a:p>
            <a:r>
              <a:rPr lang="en-US"/>
              <a:t>OS only one to go get a faulted page</a:t>
            </a:r>
          </a:p>
        </p:txBody>
      </p:sp>
    </p:spTree>
    <p:extLst>
      <p:ext uri="{BB962C8B-B14F-4D97-AF65-F5344CB8AC3E}">
        <p14:creationId xmlns:p14="http://schemas.microsoft.com/office/powerpoint/2010/main" val="1191550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E47C5-C547-45F5-9A97-A230240E904A}" type="slidenum">
              <a:rPr lang="en-US"/>
              <a:pPr/>
              <a:t>25</a:t>
            </a:fld>
            <a:endParaRPr lang="en-US"/>
          </a:p>
        </p:txBody>
      </p:sp>
      <p:sp>
        <p:nvSpPr>
          <p:cNvPr id="251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51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r>
              <a:rPr lang="en-US"/>
              <a:t>Start lab process with nothing in memory</a:t>
            </a:r>
          </a:p>
          <a:p>
            <a:r>
              <a:rPr lang="en-US"/>
              <a:t>helpful by having instructions in the file</a:t>
            </a:r>
          </a:p>
          <a:p>
            <a:r>
              <a:rPr lang="en-US"/>
              <a:t>in real estate, location, location, location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32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C9468-A52C-44BA-A95C-2CA3F12A0899}" type="slidenum">
              <a:rPr lang="en-US"/>
              <a:pPr/>
              <a:t>26</a:t>
            </a:fld>
            <a:endParaRPr lang="en-US"/>
          </a:p>
        </p:txBody>
      </p:sp>
      <p:sp>
        <p:nvSpPr>
          <p:cNvPr id="252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52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r>
              <a:rPr lang="en-US"/>
              <a:t>Adobe Photoshop does its own virtual memory</a:t>
            </a:r>
          </a:p>
          <a:p>
            <a:r>
              <a:rPr lang="en-US"/>
              <a:t>Crossing a page boundary (instruction not in memory)</a:t>
            </a:r>
          </a:p>
        </p:txBody>
      </p:sp>
    </p:spTree>
    <p:extLst>
      <p:ext uri="{BB962C8B-B14F-4D97-AF65-F5344CB8AC3E}">
        <p14:creationId xmlns:p14="http://schemas.microsoft.com/office/powerpoint/2010/main" val="3771528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6067E-7980-4360-ADA8-3A44930A56D0}" type="slidenum">
              <a:rPr lang="en-US"/>
              <a:pPr/>
              <a:t>27</a:t>
            </a:fld>
            <a:endParaRPr lang="en-US"/>
          </a:p>
        </p:txBody>
      </p:sp>
      <p:sp>
        <p:nvSpPr>
          <p:cNvPr id="252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2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9668E-1DAF-407B-BC98-90ADB024767C}" type="slidenum">
              <a:rPr lang="en-US"/>
              <a:pPr/>
              <a:t>28</a:t>
            </a:fld>
            <a:endParaRPr lang="en-US"/>
          </a:p>
        </p:txBody>
      </p:sp>
      <p:sp>
        <p:nvSpPr>
          <p:cNvPr id="252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52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r>
              <a:rPr lang="en-US"/>
              <a:t>1-p = probability of no fault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78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BD240-C910-4036-A8AF-347C34C7BF2E}" type="slidenum">
              <a:rPr lang="en-US"/>
              <a:pPr/>
              <a:t>29</a:t>
            </a:fld>
            <a:endParaRPr lang="en-US"/>
          </a:p>
        </p:txBody>
      </p:sp>
      <p:sp>
        <p:nvSpPr>
          <p:cNvPr id="252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52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r>
              <a:rPr lang="en-US"/>
              <a:t>1 out 1000 slows us down 250 times</a:t>
            </a:r>
          </a:p>
          <a:p>
            <a:r>
              <a:rPr lang="en-US"/>
              <a:t>Locality is KING!</a:t>
            </a:r>
          </a:p>
        </p:txBody>
      </p:sp>
    </p:spTree>
    <p:extLst>
      <p:ext uri="{BB962C8B-B14F-4D97-AF65-F5344CB8AC3E}">
        <p14:creationId xmlns:p14="http://schemas.microsoft.com/office/powerpoint/2010/main" val="198917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114B2-6DB1-4BFB-A5D4-EB8B8C667FE5}" type="slidenum">
              <a:rPr lang="en-US"/>
              <a:pPr/>
              <a:t>30</a:t>
            </a:fld>
            <a:endParaRPr lang="en-US"/>
          </a:p>
        </p:txBody>
      </p:sp>
      <p:sp>
        <p:nvSpPr>
          <p:cNvPr id="253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3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3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928E7-80C2-4A4B-A74C-834963857060}" type="slidenum">
              <a:rPr lang="en-US"/>
              <a:pPr/>
              <a:t>31</a:t>
            </a:fld>
            <a:endParaRPr lang="en-US"/>
          </a:p>
        </p:txBody>
      </p:sp>
      <p:sp>
        <p:nvSpPr>
          <p:cNvPr id="253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3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9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222FE-FE70-4107-9063-918D9075D5D5}" type="slidenum">
              <a:rPr lang="en-US"/>
              <a:pPr/>
              <a:t>4</a:t>
            </a:fld>
            <a:endParaRPr lang="en-US"/>
          </a:p>
        </p:txBody>
      </p:sp>
      <p:sp>
        <p:nvSpPr>
          <p:cNvPr id="248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48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1677F-F53F-42DF-9CA7-D09B3B05D9E6}" type="slidenum">
              <a:rPr lang="en-US"/>
              <a:pPr/>
              <a:t>32</a:t>
            </a:fld>
            <a:endParaRPr lang="en-US"/>
          </a:p>
        </p:txBody>
      </p:sp>
      <p:sp>
        <p:nvSpPr>
          <p:cNvPr id="253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3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0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ACCAE-F24D-41C7-B462-924D6D686653}" type="slidenum">
              <a:rPr lang="en-US"/>
              <a:pPr/>
              <a:t>33</a:t>
            </a:fld>
            <a:endParaRPr lang="en-US"/>
          </a:p>
        </p:txBody>
      </p:sp>
      <p:sp>
        <p:nvSpPr>
          <p:cNvPr id="253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3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7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D6C86-66E2-46C2-879F-FA17B50B7FF2}" type="slidenum">
              <a:rPr lang="en-US"/>
              <a:pPr/>
              <a:t>34</a:t>
            </a:fld>
            <a:endParaRPr lang="en-US"/>
          </a:p>
        </p:txBody>
      </p:sp>
      <p:sp>
        <p:nvSpPr>
          <p:cNvPr id="253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3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14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6198CD-A8CF-4925-BABC-CD02BF19E044}" type="slidenum">
              <a:rPr lang="en-US"/>
              <a:pPr/>
              <a:t>35</a:t>
            </a:fld>
            <a:endParaRPr lang="en-US"/>
          </a:p>
        </p:txBody>
      </p:sp>
      <p:sp>
        <p:nvSpPr>
          <p:cNvPr id="254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4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95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3C53F-2038-44A4-BC97-08A08F31474C}" type="slidenum">
              <a:rPr lang="en-US"/>
              <a:pPr/>
              <a:t>36</a:t>
            </a:fld>
            <a:endParaRPr lang="en-US"/>
          </a:p>
        </p:txBody>
      </p:sp>
      <p:sp>
        <p:nvSpPr>
          <p:cNvPr id="254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4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8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268EC-7443-4A10-8F5C-77073FD65B72}" type="slidenum">
              <a:rPr lang="en-US"/>
              <a:pPr/>
              <a:t>37</a:t>
            </a:fld>
            <a:endParaRPr lang="en-US"/>
          </a:p>
        </p:txBody>
      </p:sp>
      <p:sp>
        <p:nvSpPr>
          <p:cNvPr id="254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4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2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AC945-9123-4CFC-9606-16871A1C4A47}" type="slidenum">
              <a:rPr lang="en-US"/>
              <a:pPr/>
              <a:t>38</a:t>
            </a:fld>
            <a:endParaRPr lang="en-US"/>
          </a:p>
        </p:txBody>
      </p:sp>
      <p:sp>
        <p:nvSpPr>
          <p:cNvPr id="254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54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24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8CC9D-581A-4172-ACAC-B31C9D61A971}" type="slidenum">
              <a:rPr lang="en-US"/>
              <a:pPr/>
              <a:t>39</a:t>
            </a:fld>
            <a:endParaRPr lang="en-US"/>
          </a:p>
        </p:txBody>
      </p:sp>
      <p:sp>
        <p:nvSpPr>
          <p:cNvPr id="254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4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521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308F3-6E23-4755-8B5E-4A8851EE8C82}" type="slidenum">
              <a:rPr lang="en-US"/>
              <a:pPr/>
              <a:t>40</a:t>
            </a:fld>
            <a:endParaRPr lang="en-US"/>
          </a:p>
        </p:txBody>
      </p:sp>
      <p:sp>
        <p:nvSpPr>
          <p:cNvPr id="255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5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77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A098F-7D9C-474F-9385-31475C7B2658}" type="slidenum">
              <a:rPr lang="en-US"/>
              <a:pPr/>
              <a:t>41</a:t>
            </a:fld>
            <a:endParaRPr lang="en-US"/>
          </a:p>
        </p:txBody>
      </p:sp>
      <p:sp>
        <p:nvSpPr>
          <p:cNvPr id="255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5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2A8A0-212F-49E1-950E-76C890A4084B}" type="slidenum">
              <a:rPr lang="en-US"/>
              <a:pPr/>
              <a:t>5</a:t>
            </a:fld>
            <a:endParaRPr lang="en-US"/>
          </a:p>
        </p:txBody>
      </p:sp>
      <p:sp>
        <p:nvSpPr>
          <p:cNvPr id="248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48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59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07F80-78F1-48BC-9576-9CBF44039DE1}" type="slidenum">
              <a:rPr lang="en-US"/>
              <a:pPr/>
              <a:t>42</a:t>
            </a:fld>
            <a:endParaRPr lang="en-US"/>
          </a:p>
        </p:txBody>
      </p:sp>
      <p:sp>
        <p:nvSpPr>
          <p:cNvPr id="256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56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7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4C90F-B2E9-45D4-A4F9-31C77AE4CB0F}" type="slidenum">
              <a:rPr lang="en-US"/>
              <a:pPr/>
              <a:t>43</a:t>
            </a:fld>
            <a:endParaRPr lang="en-US"/>
          </a:p>
        </p:txBody>
      </p:sp>
      <p:sp>
        <p:nvSpPr>
          <p:cNvPr id="257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7843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78436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D863B37-03F6-4D04-915C-FC044F365257}" type="slidenum">
              <a:rPr lang="en-US" sz="1000" i="1"/>
              <a:pPr algn="r"/>
              <a:t>43</a:t>
            </a:fld>
            <a:endParaRPr lang="en-US" sz="1000" i="1"/>
          </a:p>
        </p:txBody>
      </p:sp>
    </p:spTree>
    <p:extLst>
      <p:ext uri="{BB962C8B-B14F-4D97-AF65-F5344CB8AC3E}">
        <p14:creationId xmlns:p14="http://schemas.microsoft.com/office/powerpoint/2010/main" val="28473500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FEA88-CDC3-461D-BF38-B94A9F2E9664}" type="slidenum">
              <a:rPr lang="en-US"/>
              <a:pPr/>
              <a:t>52</a:t>
            </a:fld>
            <a:endParaRPr lang="en-US"/>
          </a:p>
        </p:txBody>
      </p:sp>
      <p:sp>
        <p:nvSpPr>
          <p:cNvPr id="270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70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0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06997-2E44-44B0-A211-1A55540ACF96}" type="slidenum">
              <a:rPr lang="en-US"/>
              <a:pPr/>
              <a:t>53</a:t>
            </a:fld>
            <a:endParaRPr lang="en-US"/>
          </a:p>
        </p:txBody>
      </p:sp>
      <p:sp>
        <p:nvSpPr>
          <p:cNvPr id="268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68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508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F9058-D2A9-45AD-8474-683D22AC01DA}" type="slidenum">
              <a:rPr lang="en-US"/>
              <a:pPr/>
              <a:t>54</a:t>
            </a:fld>
            <a:endParaRPr lang="en-US"/>
          </a:p>
        </p:txBody>
      </p:sp>
      <p:sp>
        <p:nvSpPr>
          <p:cNvPr id="269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69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r>
              <a:rPr lang="en-US"/>
              <a:t>Mac may or may not still be doing this</a:t>
            </a:r>
          </a:p>
        </p:txBody>
      </p:sp>
    </p:spTree>
    <p:extLst>
      <p:ext uri="{BB962C8B-B14F-4D97-AF65-F5344CB8AC3E}">
        <p14:creationId xmlns:p14="http://schemas.microsoft.com/office/powerpoint/2010/main" val="38367921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CC4F7-E0FB-4654-990D-0502FA427BEB}" type="slidenum">
              <a:rPr lang="en-US"/>
              <a:pPr/>
              <a:t>55</a:t>
            </a:fld>
            <a:endParaRPr lang="en-US"/>
          </a:p>
        </p:txBody>
      </p:sp>
      <p:sp>
        <p:nvSpPr>
          <p:cNvPr id="269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69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r>
              <a:rPr lang="en-US"/>
              <a:t>Bring into empty frame</a:t>
            </a:r>
          </a:p>
          <a:p>
            <a:r>
              <a:rPr lang="en-US"/>
              <a:t>Schedule write to disc in background</a:t>
            </a:r>
          </a:p>
          <a:p>
            <a:r>
              <a:rPr lang="en-US"/>
              <a:t>Disc write is slow (keep 3 empty frames)</a:t>
            </a:r>
          </a:p>
        </p:txBody>
      </p:sp>
    </p:spTree>
    <p:extLst>
      <p:ext uri="{BB962C8B-B14F-4D97-AF65-F5344CB8AC3E}">
        <p14:creationId xmlns:p14="http://schemas.microsoft.com/office/powerpoint/2010/main" val="29419284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AFCF1-8ACB-463D-A6FE-A0853D6907AF}" type="slidenum">
              <a:rPr lang="en-US"/>
              <a:pPr/>
              <a:t>56</a:t>
            </a:fld>
            <a:endParaRPr lang="en-US"/>
          </a:p>
        </p:txBody>
      </p:sp>
      <p:sp>
        <p:nvSpPr>
          <p:cNvPr id="269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69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546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287A4-DD9B-4491-B09D-992787A7F42E}" type="slidenum">
              <a:rPr lang="en-US"/>
              <a:pPr/>
              <a:t>57</a:t>
            </a:fld>
            <a:endParaRPr lang="en-US"/>
          </a:p>
        </p:txBody>
      </p:sp>
      <p:sp>
        <p:nvSpPr>
          <p:cNvPr id="2694146" name="Rectangle 6"/>
          <p:cNvSpPr txBox="1">
            <a:spLocks noGrp="1" noChangeArrowheads="1"/>
          </p:cNvSpPr>
          <p:nvPr/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27" tIns="46114" rIns="92227" bIns="46114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300"/>
              <a:t>Paul Roper</a:t>
            </a:r>
          </a:p>
        </p:txBody>
      </p:sp>
      <p:sp>
        <p:nvSpPr>
          <p:cNvPr id="2694147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27" tIns="46114" rIns="92227" bIns="46114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45F0631-7874-4D7E-9E20-2ADC07E67592}" type="slidenum">
              <a:rPr lang="en-US" sz="1300"/>
              <a:pPr algn="r"/>
              <a:t>57</a:t>
            </a:fld>
            <a:endParaRPr lang="en-US" sz="1300"/>
          </a:p>
        </p:txBody>
      </p:sp>
      <p:sp>
        <p:nvSpPr>
          <p:cNvPr id="2694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4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227" tIns="46114" rIns="92227" bIns="4611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9A035-C096-4839-934F-FC47641D5D6A}" type="slidenum">
              <a:rPr lang="en-US"/>
              <a:pPr/>
              <a:t>6</a:t>
            </a:fld>
            <a:endParaRPr lang="en-US"/>
          </a:p>
        </p:txBody>
      </p:sp>
      <p:sp>
        <p:nvSpPr>
          <p:cNvPr id="248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48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6C36A-F787-4B13-8EA5-8EFBE697AB41}" type="slidenum">
              <a:rPr lang="en-US"/>
              <a:pPr/>
              <a:t>7</a:t>
            </a:fld>
            <a:endParaRPr lang="en-US"/>
          </a:p>
        </p:txBody>
      </p:sp>
      <p:sp>
        <p:nvSpPr>
          <p:cNvPr id="248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48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83A5A-4145-4A28-929A-A06AF53D2DC3}" type="slidenum">
              <a:rPr lang="en-US"/>
              <a:pPr/>
              <a:t>8</a:t>
            </a:fld>
            <a:endParaRPr lang="en-US"/>
          </a:p>
        </p:txBody>
      </p:sp>
      <p:sp>
        <p:nvSpPr>
          <p:cNvPr id="248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48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09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11C667-F278-4984-9DA2-92B53615161A}" type="slidenum">
              <a:rPr lang="en-US"/>
              <a:pPr/>
              <a:t>9</a:t>
            </a:fld>
            <a:endParaRPr lang="en-US"/>
          </a:p>
        </p:txBody>
      </p:sp>
      <p:sp>
        <p:nvSpPr>
          <p:cNvPr id="249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49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40D776-2B3F-4888-8289-BAF652E30999}" type="slidenum">
              <a:rPr lang="en-US"/>
              <a:pPr/>
              <a:t>10</a:t>
            </a:fld>
            <a:endParaRPr lang="en-US"/>
          </a:p>
        </p:txBody>
      </p:sp>
      <p:sp>
        <p:nvSpPr>
          <p:cNvPr id="249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49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84263" y="1452563"/>
            <a:ext cx="7853362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87425" y="3624263"/>
            <a:ext cx="7453313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5809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5809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55809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55E604D-CBCF-420B-9692-332DDCEA86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30800-125F-4A52-984D-762A0C005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1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193675"/>
            <a:ext cx="2098675" cy="6130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93675"/>
            <a:ext cx="6146800" cy="6130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3F127-52F8-4699-8585-84E327FFE6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93675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6100" y="1416050"/>
            <a:ext cx="8164513" cy="49085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F670E38-C1EC-4941-A19F-CFE0110A6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965C2-20F6-4E23-BE91-54EB359D7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7B9B4-0BC6-44C8-819B-2353E2EB44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FB0BB-54E8-4FD6-9716-21B0BB0854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AA0E2-041A-4F4D-8568-12BECE9A9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529B3-5A08-421C-823B-1019ADD158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BA445-2015-4D47-8EDD-958FA15C4C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52EAD-061C-412D-8A50-6770A7D91A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6D9B6-FBA7-4B26-8898-DE30B21182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16050"/>
            <a:ext cx="816451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838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978B7F-CD72-4E98-8403-9C3113BA110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3138" y="2152650"/>
            <a:ext cx="7180262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CS 345</a:t>
            </a:r>
            <a:br>
              <a:rPr lang="en-US"/>
            </a:br>
            <a:r>
              <a:rPr lang="en-US"/>
              <a:t>Virtual Memory</a:t>
            </a:r>
          </a:p>
        </p:txBody>
      </p:sp>
      <p:sp>
        <p:nvSpPr>
          <p:cNvPr id="2434051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 algn="l"/>
            <a:r>
              <a:rPr lang="en-US">
                <a:latin typeface="Arial Black" pitchFamily="34" charset="0"/>
              </a:rPr>
              <a:t>Chapter 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0FC8-B69C-49D2-B484-99BB20AFDE90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2491396" name="Object 4"/>
          <p:cNvGraphicFramePr>
            <a:graphicFrameLocks noChangeAspect="1"/>
          </p:cNvGraphicFramePr>
          <p:nvPr/>
        </p:nvGraphicFramePr>
        <p:xfrm>
          <a:off x="1193800" y="3149600"/>
          <a:ext cx="6810375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39" name="Bitmap Image" r:id="rId4" imgW="4904762" imgH="3172268" progId="Paint.Picture">
                  <p:embed/>
                </p:oleObj>
              </mc:Choice>
              <mc:Fallback>
                <p:oleObj name="Bitmap Image" r:id="rId4" imgW="4904762" imgH="3172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149600"/>
                        <a:ext cx="6810375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93675"/>
            <a:ext cx="7161212" cy="866775"/>
          </a:xfrm>
        </p:spPr>
        <p:txBody>
          <a:bodyPr/>
          <a:lstStyle/>
          <a:p>
            <a:r>
              <a:rPr lang="en-US"/>
              <a:t>Paging Hardware</a:t>
            </a:r>
          </a:p>
        </p:txBody>
      </p:sp>
      <p:sp>
        <p:nvSpPr>
          <p:cNvPr id="249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419225"/>
            <a:ext cx="8458200" cy="1603375"/>
          </a:xfrm>
        </p:spPr>
        <p:txBody>
          <a:bodyPr/>
          <a:lstStyle/>
          <a:p>
            <a:r>
              <a:rPr lang="en-US" sz="2400"/>
              <a:t>Use page number as a index into the page table, which then contains the physical frame holding that page</a:t>
            </a:r>
          </a:p>
          <a:p>
            <a:r>
              <a:rPr lang="en-US" sz="2400"/>
              <a:t>Typical Flag bits: Present, Accessed, Modified, various protection-related bits</a:t>
            </a:r>
          </a:p>
        </p:txBody>
      </p:sp>
      <p:sp>
        <p:nvSpPr>
          <p:cNvPr id="2491399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1471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9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139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1686C-2ABA-45A9-B109-0E750180618E}" type="slidenum">
              <a:rPr lang="en-US"/>
              <a:pPr/>
              <a:t>11</a:t>
            </a:fld>
            <a:endParaRPr lang="en-US"/>
          </a:p>
        </p:txBody>
      </p:sp>
      <p:sp>
        <p:nvSpPr>
          <p:cNvPr id="249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333375"/>
            <a:ext cx="7161213" cy="714375"/>
          </a:xfrm>
        </p:spPr>
        <p:txBody>
          <a:bodyPr/>
          <a:lstStyle/>
          <a:p>
            <a:r>
              <a:rPr lang="en-US"/>
              <a:t>More Paging Hardware</a:t>
            </a:r>
          </a:p>
        </p:txBody>
      </p:sp>
      <p:sp>
        <p:nvSpPr>
          <p:cNvPr id="249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406525"/>
            <a:ext cx="8458200" cy="4906963"/>
          </a:xfrm>
        </p:spPr>
        <p:txBody>
          <a:bodyPr/>
          <a:lstStyle/>
          <a:p>
            <a:r>
              <a:rPr lang="en-US" sz="2800"/>
              <a:t>Full page tables can be very large</a:t>
            </a:r>
          </a:p>
          <a:p>
            <a:pPr lvl="1"/>
            <a:r>
              <a:rPr lang="en-US" sz="2400"/>
              <a:t>4G space with 4K pages = 1M entries </a:t>
            </a:r>
          </a:p>
          <a:p>
            <a:pPr lvl="1"/>
            <a:r>
              <a:rPr lang="en-US" sz="2400"/>
              <a:t>some systems put page tables in virtual address space</a:t>
            </a:r>
          </a:p>
          <a:p>
            <a:r>
              <a:rPr lang="en-US" sz="2800"/>
              <a:t>Multilevel page tables</a:t>
            </a:r>
          </a:p>
          <a:p>
            <a:pPr lvl="1"/>
            <a:r>
              <a:rPr lang="en-US" sz="2400"/>
              <a:t>top level page table has a Present bit to indicate entire range is not valid</a:t>
            </a:r>
          </a:p>
          <a:p>
            <a:pPr lvl="2"/>
            <a:r>
              <a:rPr lang="en-US" sz="2000"/>
              <a:t>second level table only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	used if that part of the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	address space is used</a:t>
            </a:r>
          </a:p>
          <a:p>
            <a:pPr lvl="2">
              <a:spcBef>
                <a:spcPct val="0"/>
              </a:spcBef>
            </a:pPr>
            <a:r>
              <a:rPr lang="en-US" sz="2000"/>
              <a:t>second level tables can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	also be used for shared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	libraries</a:t>
            </a:r>
          </a:p>
        </p:txBody>
      </p:sp>
      <p:graphicFrame>
        <p:nvGraphicFramePr>
          <p:cNvPr id="2493444" name="Object 4"/>
          <p:cNvGraphicFramePr>
            <a:graphicFrameLocks noChangeAspect="1"/>
          </p:cNvGraphicFramePr>
          <p:nvPr/>
        </p:nvGraphicFramePr>
        <p:xfrm>
          <a:off x="4230688" y="3827463"/>
          <a:ext cx="4691062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521" name="Bitmap Image" r:id="rId4" imgW="5276190" imgH="2781688" progId="Paint.Picture">
                  <p:embed/>
                </p:oleObj>
              </mc:Choice>
              <mc:Fallback>
                <p:oleObj name="Bitmap Image" r:id="rId4" imgW="5276190" imgH="278168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3827463"/>
                        <a:ext cx="4691062" cy="265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3446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9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9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9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9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9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9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93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3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93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9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344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75B4-76E7-44F4-BDD5-0B5071953EF4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495490" name="Group 2"/>
          <p:cNvGrpSpPr>
            <a:grpSpLocks/>
          </p:cNvGrpSpPr>
          <p:nvPr/>
        </p:nvGrpSpPr>
        <p:grpSpPr bwMode="auto">
          <a:xfrm>
            <a:off x="3065463" y="1862138"/>
            <a:ext cx="3319462" cy="3576637"/>
            <a:chOff x="1931" y="1173"/>
            <a:chExt cx="2091" cy="2253"/>
          </a:xfrm>
        </p:grpSpPr>
        <p:sp>
          <p:nvSpPr>
            <p:cNvPr id="2495491" name="Line 3"/>
            <p:cNvSpPr>
              <a:spLocks noChangeShapeType="1"/>
            </p:cNvSpPr>
            <p:nvPr/>
          </p:nvSpPr>
          <p:spPr bwMode="auto">
            <a:xfrm>
              <a:off x="3359" y="2591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2" name="Line 4"/>
            <p:cNvSpPr>
              <a:spLocks noChangeShapeType="1"/>
            </p:cNvSpPr>
            <p:nvPr/>
          </p:nvSpPr>
          <p:spPr bwMode="auto">
            <a:xfrm>
              <a:off x="1931" y="2872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3" name="Line 5"/>
            <p:cNvSpPr>
              <a:spLocks noChangeShapeType="1"/>
            </p:cNvSpPr>
            <p:nvPr/>
          </p:nvSpPr>
          <p:spPr bwMode="auto">
            <a:xfrm flipV="1">
              <a:off x="2187" y="1173"/>
              <a:ext cx="2" cy="1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4" name="Line 6"/>
            <p:cNvSpPr>
              <a:spLocks noChangeShapeType="1"/>
            </p:cNvSpPr>
            <p:nvPr/>
          </p:nvSpPr>
          <p:spPr bwMode="auto">
            <a:xfrm>
              <a:off x="2289" y="2875"/>
              <a:ext cx="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5" name="Line 7"/>
            <p:cNvSpPr>
              <a:spLocks noChangeShapeType="1"/>
            </p:cNvSpPr>
            <p:nvPr/>
          </p:nvSpPr>
          <p:spPr bwMode="auto">
            <a:xfrm flipV="1">
              <a:off x="2374" y="2596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6" name="Line 8"/>
            <p:cNvSpPr>
              <a:spLocks noChangeShapeType="1"/>
            </p:cNvSpPr>
            <p:nvPr/>
          </p:nvSpPr>
          <p:spPr bwMode="auto">
            <a:xfrm>
              <a:off x="2371" y="2600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7" name="Rectangle 9"/>
            <p:cNvSpPr>
              <a:spLocks noChangeArrowheads="1"/>
            </p:cNvSpPr>
            <p:nvPr/>
          </p:nvSpPr>
          <p:spPr bwMode="auto">
            <a:xfrm>
              <a:off x="2534" y="166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498" name="Rectangle 10"/>
            <p:cNvSpPr>
              <a:spLocks noChangeArrowheads="1"/>
            </p:cNvSpPr>
            <p:nvPr/>
          </p:nvSpPr>
          <p:spPr bwMode="auto">
            <a:xfrm>
              <a:off x="2534" y="17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499" name="Rectangle 11"/>
            <p:cNvSpPr>
              <a:spLocks noChangeArrowheads="1"/>
            </p:cNvSpPr>
            <p:nvPr/>
          </p:nvSpPr>
          <p:spPr bwMode="auto">
            <a:xfrm>
              <a:off x="2534" y="18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0" name="Rectangle 12"/>
            <p:cNvSpPr>
              <a:spLocks noChangeArrowheads="1"/>
            </p:cNvSpPr>
            <p:nvPr/>
          </p:nvSpPr>
          <p:spPr bwMode="auto">
            <a:xfrm>
              <a:off x="2534" y="19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1" name="Rectangle 13"/>
            <p:cNvSpPr>
              <a:spLocks noChangeArrowheads="1"/>
            </p:cNvSpPr>
            <p:nvPr/>
          </p:nvSpPr>
          <p:spPr bwMode="auto">
            <a:xfrm>
              <a:off x="2534" y="21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2" name="Rectangle 14"/>
            <p:cNvSpPr>
              <a:spLocks noChangeArrowheads="1"/>
            </p:cNvSpPr>
            <p:nvPr/>
          </p:nvSpPr>
          <p:spPr bwMode="auto">
            <a:xfrm>
              <a:off x="2534" y="22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3" name="Rectangle 15"/>
            <p:cNvSpPr>
              <a:spLocks noChangeArrowheads="1"/>
            </p:cNvSpPr>
            <p:nvPr/>
          </p:nvSpPr>
          <p:spPr bwMode="auto">
            <a:xfrm>
              <a:off x="2534" y="23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4" name="Rectangle 16"/>
            <p:cNvSpPr>
              <a:spLocks noChangeArrowheads="1"/>
            </p:cNvSpPr>
            <p:nvPr/>
          </p:nvSpPr>
          <p:spPr bwMode="auto">
            <a:xfrm>
              <a:off x="2534" y="24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5" name="Rectangle 17"/>
            <p:cNvSpPr>
              <a:spLocks noChangeArrowheads="1"/>
            </p:cNvSpPr>
            <p:nvPr/>
          </p:nvSpPr>
          <p:spPr bwMode="auto">
            <a:xfrm>
              <a:off x="2534" y="25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6" name="Rectangle 18"/>
            <p:cNvSpPr>
              <a:spLocks noChangeArrowheads="1"/>
            </p:cNvSpPr>
            <p:nvPr/>
          </p:nvSpPr>
          <p:spPr bwMode="auto">
            <a:xfrm>
              <a:off x="2534" y="265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7" name="Rectangle 19"/>
            <p:cNvSpPr>
              <a:spLocks noChangeArrowheads="1"/>
            </p:cNvSpPr>
            <p:nvPr/>
          </p:nvSpPr>
          <p:spPr bwMode="auto">
            <a:xfrm>
              <a:off x="2534" y="276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8" name="Rectangle 20"/>
            <p:cNvSpPr>
              <a:spLocks noChangeArrowheads="1"/>
            </p:cNvSpPr>
            <p:nvPr/>
          </p:nvSpPr>
          <p:spPr bwMode="auto">
            <a:xfrm>
              <a:off x="2534" y="2874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9" name="Rectangle 21"/>
            <p:cNvSpPr>
              <a:spLocks noChangeArrowheads="1"/>
            </p:cNvSpPr>
            <p:nvPr/>
          </p:nvSpPr>
          <p:spPr bwMode="auto">
            <a:xfrm>
              <a:off x="2534" y="298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0" name="Rectangle 22"/>
            <p:cNvSpPr>
              <a:spLocks noChangeArrowheads="1"/>
            </p:cNvSpPr>
            <p:nvPr/>
          </p:nvSpPr>
          <p:spPr bwMode="auto">
            <a:xfrm>
              <a:off x="2534" y="309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1" name="Rectangle 23"/>
            <p:cNvSpPr>
              <a:spLocks noChangeArrowheads="1"/>
            </p:cNvSpPr>
            <p:nvPr/>
          </p:nvSpPr>
          <p:spPr bwMode="auto">
            <a:xfrm>
              <a:off x="2534" y="3205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2" name="Rectangle 24"/>
            <p:cNvSpPr>
              <a:spLocks noChangeArrowheads="1"/>
            </p:cNvSpPr>
            <p:nvPr/>
          </p:nvSpPr>
          <p:spPr bwMode="auto">
            <a:xfrm>
              <a:off x="2534" y="3316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3" name="Text Box 25"/>
            <p:cNvSpPr txBox="1">
              <a:spLocks noChangeArrowheads="1"/>
            </p:cNvSpPr>
            <p:nvPr/>
          </p:nvSpPr>
          <p:spPr bwMode="auto">
            <a:xfrm>
              <a:off x="2602" y="2541"/>
              <a:ext cx="76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Flags / Frame #</a:t>
              </a:r>
            </a:p>
          </p:txBody>
        </p:sp>
        <p:sp>
          <p:nvSpPr>
            <p:cNvPr id="2495514" name="Rectangle 26"/>
            <p:cNvSpPr>
              <a:spLocks noChangeArrowheads="1"/>
            </p:cNvSpPr>
            <p:nvPr/>
          </p:nvSpPr>
          <p:spPr bwMode="auto">
            <a:xfrm>
              <a:off x="3471" y="2811"/>
              <a:ext cx="511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5" name="Text Box 27"/>
            <p:cNvSpPr txBox="1">
              <a:spLocks noChangeArrowheads="1"/>
            </p:cNvSpPr>
            <p:nvPr/>
          </p:nvSpPr>
          <p:spPr bwMode="auto">
            <a:xfrm>
              <a:off x="3535" y="2839"/>
              <a:ext cx="48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Frame&lt;&lt;6</a:t>
              </a:r>
            </a:p>
          </p:txBody>
        </p:sp>
        <p:sp>
          <p:nvSpPr>
            <p:cNvPr id="2495516" name="Line 28"/>
            <p:cNvSpPr>
              <a:spLocks noChangeShapeType="1"/>
            </p:cNvSpPr>
            <p:nvPr/>
          </p:nvSpPr>
          <p:spPr bwMode="auto">
            <a:xfrm>
              <a:off x="3619" y="258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17" name="Text Box 29"/>
            <p:cNvSpPr txBox="1">
              <a:spLocks noChangeArrowheads="1"/>
            </p:cNvSpPr>
            <p:nvPr/>
          </p:nvSpPr>
          <p:spPr bwMode="auto">
            <a:xfrm>
              <a:off x="2629" y="1523"/>
              <a:ext cx="7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User Page Table</a:t>
              </a:r>
            </a:p>
          </p:txBody>
        </p:sp>
        <p:sp>
          <p:nvSpPr>
            <p:cNvPr id="2495518" name="Oval 30"/>
            <p:cNvSpPr>
              <a:spLocks noChangeArrowheads="1"/>
            </p:cNvSpPr>
            <p:nvPr/>
          </p:nvSpPr>
          <p:spPr bwMode="auto">
            <a:xfrm>
              <a:off x="2106" y="2783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9" name="Text Box 31"/>
            <p:cNvSpPr txBox="1">
              <a:spLocks noChangeArrowheads="1"/>
            </p:cNvSpPr>
            <p:nvPr/>
          </p:nvSpPr>
          <p:spPr bwMode="auto">
            <a:xfrm>
              <a:off x="2093" y="2757"/>
              <a:ext cx="2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sp>
        <p:nvSpPr>
          <p:cNvPr id="249552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Paging System</a:t>
            </a:r>
          </a:p>
        </p:txBody>
      </p:sp>
      <p:grpSp>
        <p:nvGrpSpPr>
          <p:cNvPr id="2495521" name="Group 33"/>
          <p:cNvGrpSpPr>
            <a:grpSpLocks/>
          </p:cNvGrpSpPr>
          <p:nvPr/>
        </p:nvGrpSpPr>
        <p:grpSpPr bwMode="auto">
          <a:xfrm>
            <a:off x="257175" y="1397000"/>
            <a:ext cx="4883150" cy="473075"/>
            <a:chOff x="162" y="1144"/>
            <a:chExt cx="3076" cy="298"/>
          </a:xfrm>
        </p:grpSpPr>
        <p:sp>
          <p:nvSpPr>
            <p:cNvPr id="2495522" name="Rectangle 34"/>
            <p:cNvSpPr>
              <a:spLocks noChangeArrowheads="1"/>
            </p:cNvSpPr>
            <p:nvPr/>
          </p:nvSpPr>
          <p:spPr bwMode="auto">
            <a:xfrm>
              <a:off x="1500" y="1276"/>
              <a:ext cx="47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3" name="Text Box 35"/>
            <p:cNvSpPr txBox="1">
              <a:spLocks noChangeArrowheads="1"/>
            </p:cNvSpPr>
            <p:nvPr/>
          </p:nvSpPr>
          <p:spPr bwMode="auto">
            <a:xfrm>
              <a:off x="1560" y="1301"/>
              <a:ext cx="419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RPTE #</a:t>
              </a:r>
            </a:p>
          </p:txBody>
        </p:sp>
        <p:sp>
          <p:nvSpPr>
            <p:cNvPr id="2495524" name="Rectangle 36"/>
            <p:cNvSpPr>
              <a:spLocks noChangeArrowheads="1"/>
            </p:cNvSpPr>
            <p:nvPr/>
          </p:nvSpPr>
          <p:spPr bwMode="auto">
            <a:xfrm>
              <a:off x="1979" y="1276"/>
              <a:ext cx="48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5" name="Text Box 37"/>
            <p:cNvSpPr txBox="1">
              <a:spLocks noChangeArrowheads="1"/>
            </p:cNvSpPr>
            <p:nvPr/>
          </p:nvSpPr>
          <p:spPr bwMode="auto">
            <a:xfrm>
              <a:off x="2039" y="1301"/>
              <a:ext cx="42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UPTE #</a:t>
              </a:r>
            </a:p>
          </p:txBody>
        </p:sp>
        <p:sp>
          <p:nvSpPr>
            <p:cNvPr id="2495526" name="Rectangle 38"/>
            <p:cNvSpPr>
              <a:spLocks noChangeArrowheads="1"/>
            </p:cNvSpPr>
            <p:nvPr/>
          </p:nvSpPr>
          <p:spPr bwMode="auto">
            <a:xfrm>
              <a:off x="2459" y="1276"/>
              <a:ext cx="71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7" name="Text Box 39"/>
            <p:cNvSpPr txBox="1">
              <a:spLocks noChangeArrowheads="1"/>
            </p:cNvSpPr>
            <p:nvPr/>
          </p:nvSpPr>
          <p:spPr bwMode="auto">
            <a:xfrm>
              <a:off x="2519" y="1301"/>
              <a:ext cx="719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 Offset</a:t>
              </a:r>
            </a:p>
          </p:txBody>
        </p:sp>
        <p:sp>
          <p:nvSpPr>
            <p:cNvPr id="2495528" name="Text Box 40"/>
            <p:cNvSpPr txBox="1">
              <a:spLocks noChangeArrowheads="1"/>
            </p:cNvSpPr>
            <p:nvPr/>
          </p:nvSpPr>
          <p:spPr bwMode="auto">
            <a:xfrm>
              <a:off x="1500" y="1144"/>
              <a:ext cx="173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…    11 10      …      6 5            …            0</a:t>
              </a:r>
            </a:p>
          </p:txBody>
        </p:sp>
        <p:sp>
          <p:nvSpPr>
            <p:cNvPr id="2495529" name="AutoShape 41"/>
            <p:cNvSpPr>
              <a:spLocks noChangeArrowheads="1"/>
            </p:cNvSpPr>
            <p:nvPr/>
          </p:nvSpPr>
          <p:spPr bwMode="auto">
            <a:xfrm>
              <a:off x="162" y="1219"/>
              <a:ext cx="1012" cy="199"/>
            </a:xfrm>
            <a:prstGeom prst="wedgeRoundRectCallout">
              <a:avLst>
                <a:gd name="adj1" fmla="val 78954"/>
                <a:gd name="adj2" fmla="val 29398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Virtual Address</a:t>
              </a:r>
            </a:p>
          </p:txBody>
        </p:sp>
      </p:grpSp>
      <p:grpSp>
        <p:nvGrpSpPr>
          <p:cNvPr id="2495530" name="Group 42"/>
          <p:cNvGrpSpPr>
            <a:grpSpLocks/>
          </p:cNvGrpSpPr>
          <p:nvPr/>
        </p:nvGrpSpPr>
        <p:grpSpPr bwMode="auto">
          <a:xfrm>
            <a:off x="741363" y="1868488"/>
            <a:ext cx="2892425" cy="4032250"/>
            <a:chOff x="467" y="1177"/>
            <a:chExt cx="1822" cy="2540"/>
          </a:xfrm>
        </p:grpSpPr>
        <p:sp>
          <p:nvSpPr>
            <p:cNvPr id="2495531" name="Rectangle 43"/>
            <p:cNvSpPr>
              <a:spLocks noChangeArrowheads="1"/>
            </p:cNvSpPr>
            <p:nvPr/>
          </p:nvSpPr>
          <p:spPr bwMode="auto">
            <a:xfrm>
              <a:off x="1088" y="1488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2" name="Rectangle 44"/>
            <p:cNvSpPr>
              <a:spLocks noChangeArrowheads="1"/>
            </p:cNvSpPr>
            <p:nvPr/>
          </p:nvSpPr>
          <p:spPr bwMode="auto">
            <a:xfrm>
              <a:off x="1088" y="1598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3" name="Rectangle 45"/>
            <p:cNvSpPr>
              <a:spLocks noChangeArrowheads="1"/>
            </p:cNvSpPr>
            <p:nvPr/>
          </p:nvSpPr>
          <p:spPr bwMode="auto">
            <a:xfrm>
              <a:off x="1088" y="170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4" name="Rectangle 46"/>
            <p:cNvSpPr>
              <a:spLocks noChangeArrowheads="1"/>
            </p:cNvSpPr>
            <p:nvPr/>
          </p:nvSpPr>
          <p:spPr bwMode="auto">
            <a:xfrm>
              <a:off x="1088" y="181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5" name="Rectangle 47"/>
            <p:cNvSpPr>
              <a:spLocks noChangeArrowheads="1"/>
            </p:cNvSpPr>
            <p:nvPr/>
          </p:nvSpPr>
          <p:spPr bwMode="auto">
            <a:xfrm>
              <a:off x="1088" y="1929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6" name="Rectangle 48"/>
            <p:cNvSpPr>
              <a:spLocks noChangeArrowheads="1"/>
            </p:cNvSpPr>
            <p:nvPr/>
          </p:nvSpPr>
          <p:spPr bwMode="auto">
            <a:xfrm>
              <a:off x="1088" y="2040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7" name="Rectangle 49"/>
            <p:cNvSpPr>
              <a:spLocks noChangeArrowheads="1"/>
            </p:cNvSpPr>
            <p:nvPr/>
          </p:nvSpPr>
          <p:spPr bwMode="auto">
            <a:xfrm>
              <a:off x="1088" y="215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8" name="Rectangle 50"/>
            <p:cNvSpPr>
              <a:spLocks noChangeArrowheads="1"/>
            </p:cNvSpPr>
            <p:nvPr/>
          </p:nvSpPr>
          <p:spPr bwMode="auto">
            <a:xfrm>
              <a:off x="1088" y="226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9" name="Rectangle 51"/>
            <p:cNvSpPr>
              <a:spLocks noChangeArrowheads="1"/>
            </p:cNvSpPr>
            <p:nvPr/>
          </p:nvSpPr>
          <p:spPr bwMode="auto">
            <a:xfrm>
              <a:off x="1088" y="23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0" name="Rectangle 52"/>
            <p:cNvSpPr>
              <a:spLocks noChangeArrowheads="1"/>
            </p:cNvSpPr>
            <p:nvPr/>
          </p:nvSpPr>
          <p:spPr bwMode="auto">
            <a:xfrm>
              <a:off x="1088" y="24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1" name="Rectangle 53"/>
            <p:cNvSpPr>
              <a:spLocks noChangeArrowheads="1"/>
            </p:cNvSpPr>
            <p:nvPr/>
          </p:nvSpPr>
          <p:spPr bwMode="auto">
            <a:xfrm>
              <a:off x="1088" y="25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2" name="Rectangle 54"/>
            <p:cNvSpPr>
              <a:spLocks noChangeArrowheads="1"/>
            </p:cNvSpPr>
            <p:nvPr/>
          </p:nvSpPr>
          <p:spPr bwMode="auto">
            <a:xfrm>
              <a:off x="1088" y="27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3" name="Rectangle 55"/>
            <p:cNvSpPr>
              <a:spLocks noChangeArrowheads="1"/>
            </p:cNvSpPr>
            <p:nvPr/>
          </p:nvSpPr>
          <p:spPr bwMode="auto">
            <a:xfrm>
              <a:off x="1088" y="28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4" name="Rectangle 56"/>
            <p:cNvSpPr>
              <a:spLocks noChangeArrowheads="1"/>
            </p:cNvSpPr>
            <p:nvPr/>
          </p:nvSpPr>
          <p:spPr bwMode="auto">
            <a:xfrm>
              <a:off x="1088" y="29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5" name="Rectangle 57"/>
            <p:cNvSpPr>
              <a:spLocks noChangeArrowheads="1"/>
            </p:cNvSpPr>
            <p:nvPr/>
          </p:nvSpPr>
          <p:spPr bwMode="auto">
            <a:xfrm>
              <a:off x="1088" y="30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6" name="Rectangle 58"/>
            <p:cNvSpPr>
              <a:spLocks noChangeArrowheads="1"/>
            </p:cNvSpPr>
            <p:nvPr/>
          </p:nvSpPr>
          <p:spPr bwMode="auto">
            <a:xfrm>
              <a:off x="1088" y="31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7" name="Line 59"/>
            <p:cNvSpPr>
              <a:spLocks noChangeShapeType="1"/>
            </p:cNvSpPr>
            <p:nvPr/>
          </p:nvSpPr>
          <p:spPr bwMode="auto">
            <a:xfrm>
              <a:off x="1709" y="1177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48" name="Line 60"/>
            <p:cNvSpPr>
              <a:spLocks noChangeShapeType="1"/>
            </p:cNvSpPr>
            <p:nvPr/>
          </p:nvSpPr>
          <p:spPr bwMode="auto">
            <a:xfrm flipV="1">
              <a:off x="712" y="1324"/>
              <a:ext cx="0" cy="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49" name="Line 61"/>
            <p:cNvSpPr>
              <a:spLocks noChangeShapeType="1"/>
            </p:cNvSpPr>
            <p:nvPr/>
          </p:nvSpPr>
          <p:spPr bwMode="auto">
            <a:xfrm flipV="1">
              <a:off x="701" y="1324"/>
              <a:ext cx="1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0" name="Rectangle 62"/>
            <p:cNvSpPr>
              <a:spLocks noChangeArrowheads="1"/>
            </p:cNvSpPr>
            <p:nvPr/>
          </p:nvSpPr>
          <p:spPr bwMode="auto">
            <a:xfrm>
              <a:off x="467" y="3521"/>
              <a:ext cx="48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51" name="Text Box 63"/>
            <p:cNvSpPr txBox="1">
              <a:spLocks noChangeArrowheads="1"/>
            </p:cNvSpPr>
            <p:nvPr/>
          </p:nvSpPr>
          <p:spPr bwMode="auto">
            <a:xfrm>
              <a:off x="606" y="3546"/>
              <a:ext cx="419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RPT</a:t>
              </a:r>
            </a:p>
          </p:txBody>
        </p:sp>
        <p:sp>
          <p:nvSpPr>
            <p:cNvPr id="2495552" name="Line 64"/>
            <p:cNvSpPr>
              <a:spLocks noChangeShapeType="1"/>
            </p:cNvSpPr>
            <p:nvPr/>
          </p:nvSpPr>
          <p:spPr bwMode="auto">
            <a:xfrm flipV="1">
              <a:off x="717" y="2627"/>
              <a:ext cx="0" cy="8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3" name="Line 65"/>
            <p:cNvSpPr>
              <a:spLocks noChangeShapeType="1"/>
            </p:cNvSpPr>
            <p:nvPr/>
          </p:nvSpPr>
          <p:spPr bwMode="auto">
            <a:xfrm flipV="1">
              <a:off x="875" y="2865"/>
              <a:ext cx="214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4" name="Line 66"/>
            <p:cNvSpPr>
              <a:spLocks noChangeShapeType="1"/>
            </p:cNvSpPr>
            <p:nvPr/>
          </p:nvSpPr>
          <p:spPr bwMode="auto">
            <a:xfrm flipV="1">
              <a:off x="878" y="2565"/>
              <a:ext cx="0" cy="3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5" name="Line 67"/>
            <p:cNvSpPr>
              <a:spLocks noChangeShapeType="1"/>
            </p:cNvSpPr>
            <p:nvPr/>
          </p:nvSpPr>
          <p:spPr bwMode="auto">
            <a:xfrm flipH="1" flipV="1">
              <a:off x="773" y="2569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6" name="Text Box 68"/>
            <p:cNvSpPr txBox="1">
              <a:spLocks noChangeArrowheads="1"/>
            </p:cNvSpPr>
            <p:nvPr/>
          </p:nvSpPr>
          <p:spPr bwMode="auto">
            <a:xfrm>
              <a:off x="1190" y="2814"/>
              <a:ext cx="66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Flags / UPT #</a:t>
              </a:r>
            </a:p>
          </p:txBody>
        </p:sp>
        <p:sp>
          <p:nvSpPr>
            <p:cNvPr id="2495557" name="Text Box 69"/>
            <p:cNvSpPr txBox="1">
              <a:spLocks noChangeArrowheads="1"/>
            </p:cNvSpPr>
            <p:nvPr/>
          </p:nvSpPr>
          <p:spPr bwMode="auto">
            <a:xfrm>
              <a:off x="1128" y="1364"/>
              <a:ext cx="78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Root Page Table</a:t>
              </a:r>
            </a:p>
          </p:txBody>
        </p:sp>
        <p:sp>
          <p:nvSpPr>
            <p:cNvPr id="2495558" name="AutoShape 70"/>
            <p:cNvSpPr>
              <a:spLocks noChangeArrowheads="1"/>
            </p:cNvSpPr>
            <p:nvPr/>
          </p:nvSpPr>
          <p:spPr bwMode="auto">
            <a:xfrm>
              <a:off x="1277" y="3518"/>
              <a:ext cx="1012" cy="199"/>
            </a:xfrm>
            <a:prstGeom prst="wedgeRoundRectCallout">
              <a:avLst>
                <a:gd name="adj1" fmla="val -86759"/>
                <a:gd name="adj2" fmla="val -15329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One per process</a:t>
              </a:r>
            </a:p>
          </p:txBody>
        </p:sp>
        <p:sp>
          <p:nvSpPr>
            <p:cNvPr id="2495559" name="Oval 71"/>
            <p:cNvSpPr>
              <a:spLocks noChangeArrowheads="1"/>
            </p:cNvSpPr>
            <p:nvPr/>
          </p:nvSpPr>
          <p:spPr bwMode="auto">
            <a:xfrm>
              <a:off x="620" y="2481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0" name="Text Box 72"/>
            <p:cNvSpPr txBox="1">
              <a:spLocks noChangeArrowheads="1"/>
            </p:cNvSpPr>
            <p:nvPr/>
          </p:nvSpPr>
          <p:spPr bwMode="auto">
            <a:xfrm>
              <a:off x="614" y="2455"/>
              <a:ext cx="29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grpSp>
        <p:nvGrpSpPr>
          <p:cNvPr id="2495562" name="Group 74"/>
          <p:cNvGrpSpPr>
            <a:grpSpLocks/>
          </p:cNvGrpSpPr>
          <p:nvPr/>
        </p:nvGrpSpPr>
        <p:grpSpPr bwMode="auto">
          <a:xfrm>
            <a:off x="4525963" y="1862138"/>
            <a:ext cx="4006850" cy="4037012"/>
            <a:chOff x="2851" y="1173"/>
            <a:chExt cx="2524" cy="2543"/>
          </a:xfrm>
        </p:grpSpPr>
        <p:sp>
          <p:nvSpPr>
            <p:cNvPr id="2495563" name="Rectangle 75"/>
            <p:cNvSpPr>
              <a:spLocks noChangeArrowheads="1"/>
            </p:cNvSpPr>
            <p:nvPr/>
          </p:nvSpPr>
          <p:spPr bwMode="auto">
            <a:xfrm>
              <a:off x="4534" y="1933"/>
              <a:ext cx="838" cy="17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4" name="Text Box 76"/>
            <p:cNvSpPr txBox="1">
              <a:spLocks noChangeArrowheads="1"/>
            </p:cNvSpPr>
            <p:nvPr/>
          </p:nvSpPr>
          <p:spPr bwMode="auto">
            <a:xfrm>
              <a:off x="4597" y="1788"/>
              <a:ext cx="72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LC-3 Main Memory</a:t>
              </a:r>
            </a:p>
          </p:txBody>
        </p:sp>
        <p:sp>
          <p:nvSpPr>
            <p:cNvPr id="2495565" name="Rectangle 77"/>
            <p:cNvSpPr>
              <a:spLocks noChangeArrowheads="1"/>
            </p:cNvSpPr>
            <p:nvPr/>
          </p:nvSpPr>
          <p:spPr bwMode="auto">
            <a:xfrm>
              <a:off x="4538" y="2819"/>
              <a:ext cx="837" cy="1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6" name="Rectangle 78"/>
            <p:cNvSpPr>
              <a:spLocks noChangeArrowheads="1"/>
            </p:cNvSpPr>
            <p:nvPr/>
          </p:nvSpPr>
          <p:spPr bwMode="auto">
            <a:xfrm>
              <a:off x="3978" y="2811"/>
              <a:ext cx="381" cy="1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7" name="Text Box 79"/>
            <p:cNvSpPr txBox="1">
              <a:spLocks noChangeArrowheads="1"/>
            </p:cNvSpPr>
            <p:nvPr/>
          </p:nvSpPr>
          <p:spPr bwMode="auto">
            <a:xfrm>
              <a:off x="4033" y="2842"/>
              <a:ext cx="42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Offset</a:t>
              </a:r>
            </a:p>
          </p:txBody>
        </p:sp>
        <p:sp>
          <p:nvSpPr>
            <p:cNvPr id="2495568" name="Line 80"/>
            <p:cNvSpPr>
              <a:spLocks noChangeShapeType="1"/>
            </p:cNvSpPr>
            <p:nvPr/>
          </p:nvSpPr>
          <p:spPr bwMode="auto">
            <a:xfrm>
              <a:off x="2851" y="1317"/>
              <a:ext cx="12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69" name="Line 81"/>
            <p:cNvSpPr>
              <a:spLocks noChangeShapeType="1"/>
            </p:cNvSpPr>
            <p:nvPr/>
          </p:nvSpPr>
          <p:spPr bwMode="auto">
            <a:xfrm flipV="1">
              <a:off x="4102" y="1310"/>
              <a:ext cx="0" cy="15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0" name="Text Box 82"/>
            <p:cNvSpPr txBox="1">
              <a:spLocks noChangeArrowheads="1"/>
            </p:cNvSpPr>
            <p:nvPr/>
          </p:nvSpPr>
          <p:spPr bwMode="auto">
            <a:xfrm>
              <a:off x="3476" y="2974"/>
              <a:ext cx="91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 …       6 5    …    0</a:t>
              </a:r>
            </a:p>
          </p:txBody>
        </p:sp>
        <p:sp>
          <p:nvSpPr>
            <p:cNvPr id="2495571" name="Line 83"/>
            <p:cNvSpPr>
              <a:spLocks noChangeShapeType="1"/>
            </p:cNvSpPr>
            <p:nvPr/>
          </p:nvSpPr>
          <p:spPr bwMode="auto">
            <a:xfrm>
              <a:off x="4359" y="289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2" name="Line 84"/>
            <p:cNvSpPr>
              <a:spLocks noChangeShapeType="1"/>
            </p:cNvSpPr>
            <p:nvPr/>
          </p:nvSpPr>
          <p:spPr bwMode="auto">
            <a:xfrm>
              <a:off x="2852" y="1173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3" name="AutoShape 85"/>
            <p:cNvSpPr>
              <a:spLocks noChangeArrowheads="1"/>
            </p:cNvSpPr>
            <p:nvPr/>
          </p:nvSpPr>
          <p:spPr bwMode="auto">
            <a:xfrm>
              <a:off x="3043" y="3517"/>
              <a:ext cx="1012" cy="199"/>
            </a:xfrm>
            <a:prstGeom prst="wedgeRoundRectCallout">
              <a:avLst>
                <a:gd name="adj1" fmla="val 32116"/>
                <a:gd name="adj2" fmla="val -300755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Physical Address</a:t>
              </a:r>
            </a:p>
          </p:txBody>
        </p:sp>
      </p:grpSp>
      <p:sp>
        <p:nvSpPr>
          <p:cNvPr id="2495574" name="Text Box 8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9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8C11-5B46-43B2-8333-FA256A99A12C}" type="slidenum">
              <a:rPr lang="en-US"/>
              <a:pPr/>
              <a:t>13</a:t>
            </a:fld>
            <a:endParaRPr lang="en-US"/>
          </a:p>
        </p:txBody>
      </p:sp>
      <p:sp>
        <p:nvSpPr>
          <p:cNvPr id="249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MMU’s</a:t>
            </a:r>
          </a:p>
        </p:txBody>
      </p:sp>
      <p:sp>
        <p:nvSpPr>
          <p:cNvPr id="249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416050"/>
            <a:ext cx="8164513" cy="4908550"/>
          </a:xfrm>
        </p:spPr>
        <p:txBody>
          <a:bodyPr/>
          <a:lstStyle/>
          <a:p>
            <a:r>
              <a:rPr lang="en-US" sz="2800"/>
              <a:t>MMU’s used to sit between the CPU and bus</a:t>
            </a:r>
          </a:p>
          <a:p>
            <a:pPr lvl="1"/>
            <a:r>
              <a:rPr lang="en-US" sz="2400"/>
              <a:t>now they are typically integrated into the CPU</a:t>
            </a:r>
          </a:p>
          <a:p>
            <a:r>
              <a:rPr lang="en-US" sz="2800"/>
              <a:t>Page tables</a:t>
            </a:r>
          </a:p>
          <a:p>
            <a:pPr lvl="1"/>
            <a:r>
              <a:rPr lang="en-US" sz="2400"/>
              <a:t>originally implemented in special very fast registers</a:t>
            </a:r>
          </a:p>
          <a:p>
            <a:pPr lvl="1"/>
            <a:r>
              <a:rPr lang="en-US" sz="2400"/>
              <a:t>now they are stored in normal memory</a:t>
            </a:r>
          </a:p>
          <a:p>
            <a:pPr lvl="1"/>
            <a:r>
              <a:rPr lang="en-US" sz="2400"/>
              <a:t>entries are cached in fast registers as they are used</a:t>
            </a:r>
          </a:p>
          <a:p>
            <a:r>
              <a:rPr lang="en-US" sz="2800"/>
              <a:t>Optional features</a:t>
            </a:r>
          </a:p>
          <a:p>
            <a:pPr lvl="1"/>
            <a:r>
              <a:rPr lang="en-US" sz="2400"/>
              <a:t>separate page tables for each processor mode</a:t>
            </a:r>
          </a:p>
          <a:p>
            <a:pPr lvl="1"/>
            <a:r>
              <a:rPr lang="en-US" sz="2400"/>
              <a:t>read/write access control, referenced/dirty bits</a:t>
            </a:r>
          </a:p>
        </p:txBody>
      </p:sp>
      <p:sp>
        <p:nvSpPr>
          <p:cNvPr id="2497541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9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9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9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9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9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9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97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753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F07D-6A3C-4819-8375-408D047666AB}" type="slidenum">
              <a:rPr lang="en-US"/>
              <a:pPr/>
              <a:t>14</a:t>
            </a:fld>
            <a:endParaRPr lang="en-US"/>
          </a:p>
        </p:txBody>
      </p:sp>
      <p:sp>
        <p:nvSpPr>
          <p:cNvPr id="249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788" y="266700"/>
            <a:ext cx="7161212" cy="793750"/>
          </a:xfrm>
        </p:spPr>
        <p:txBody>
          <a:bodyPr/>
          <a:lstStyle/>
          <a:p>
            <a:r>
              <a:rPr lang="en-US"/>
              <a:t>More Paging Hardware</a:t>
            </a:r>
          </a:p>
        </p:txBody>
      </p:sp>
      <p:sp>
        <p:nvSpPr>
          <p:cNvPr id="249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425575"/>
            <a:ext cx="8458200" cy="887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 minimize the performance penalty of address translation, most modern CPUs include an on-chip memory management unit (MMU) and maintain a table of recently used virtual-to-physical translations, called a Translation Lookaside Buffer (TLB). </a:t>
            </a:r>
          </a:p>
        </p:txBody>
      </p:sp>
      <p:graphicFrame>
        <p:nvGraphicFramePr>
          <p:cNvPr id="2499588" name="Object 4"/>
          <p:cNvGraphicFramePr>
            <a:graphicFrameLocks noChangeAspect="1"/>
          </p:cNvGraphicFramePr>
          <p:nvPr/>
        </p:nvGraphicFramePr>
        <p:xfrm>
          <a:off x="2276475" y="3938588"/>
          <a:ext cx="3992563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665" name="Bitmap Image" r:id="rId4" imgW="5125165" imgH="3172268" progId="Paint.Picture">
                  <p:embed/>
                </p:oleObj>
              </mc:Choice>
              <mc:Fallback>
                <p:oleObj name="Bitmap Image" r:id="rId4" imgW="5125165" imgH="317226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3938588"/>
                        <a:ext cx="3992563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590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95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1CBF-C3FC-4263-90DF-EBDA8789B7BC}" type="slidenum">
              <a:rPr lang="en-US"/>
              <a:pPr/>
              <a:t>15</a:t>
            </a:fld>
            <a:endParaRPr lang="en-US"/>
          </a:p>
        </p:txBody>
      </p:sp>
      <p:sp>
        <p:nvSpPr>
          <p:cNvPr id="250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788" y="411163"/>
            <a:ext cx="7161212" cy="649287"/>
          </a:xfrm>
        </p:spPr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250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8113"/>
            <a:ext cx="8443913" cy="4954587"/>
          </a:xfrm>
        </p:spPr>
        <p:txBody>
          <a:bodyPr/>
          <a:lstStyle/>
          <a:p>
            <a:r>
              <a:rPr lang="en-US" sz="2800"/>
              <a:t>Programmer sees memory as a set of multiple segments, each with a separate address space</a:t>
            </a:r>
          </a:p>
          <a:p>
            <a:r>
              <a:rPr lang="en-US" sz="2800"/>
              <a:t>Growing data structures easier to handle</a:t>
            </a:r>
          </a:p>
          <a:p>
            <a:pPr lvl="1"/>
            <a:r>
              <a:rPr lang="en-US" sz="2400"/>
              <a:t>O.S. can expand or shrink segment</a:t>
            </a:r>
          </a:p>
          <a:p>
            <a:r>
              <a:rPr lang="en-US" sz="2800"/>
              <a:t>Can alter the one segment without modifying other segments</a:t>
            </a:r>
          </a:p>
          <a:p>
            <a:r>
              <a:rPr lang="en-US" sz="2800"/>
              <a:t>Easy to share a library</a:t>
            </a:r>
          </a:p>
          <a:p>
            <a:pPr lvl="1"/>
            <a:r>
              <a:rPr lang="en-US" sz="2400"/>
              <a:t>share one segment among processes</a:t>
            </a:r>
          </a:p>
          <a:p>
            <a:r>
              <a:rPr lang="en-US" sz="2800"/>
              <a:t>Easy memory protection</a:t>
            </a:r>
          </a:p>
          <a:p>
            <a:pPr lvl="1"/>
            <a:r>
              <a:rPr lang="en-US" sz="2400"/>
              <a:t>can set values for the entire segment</a:t>
            </a:r>
          </a:p>
        </p:txBody>
      </p:sp>
      <p:sp>
        <p:nvSpPr>
          <p:cNvPr id="2501637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Segmentation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0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0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0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0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0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16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3DB7-0BAF-4349-9EFD-DB6BF77A7A70}" type="slidenum">
              <a:rPr lang="en-US"/>
              <a:pPr/>
              <a:t>16</a:t>
            </a:fld>
            <a:endParaRPr lang="en-US"/>
          </a:p>
        </p:txBody>
      </p:sp>
      <p:sp>
        <p:nvSpPr>
          <p:cNvPr id="250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0788" y="411163"/>
            <a:ext cx="7161212" cy="649287"/>
          </a:xfrm>
        </p:spPr>
        <p:txBody>
          <a:bodyPr/>
          <a:lstStyle/>
          <a:p>
            <a:r>
              <a:rPr lang="en-US"/>
              <a:t>Segmentation </a:t>
            </a:r>
            <a:r>
              <a:rPr lang="en-US" sz="2000"/>
              <a:t>(continued…)</a:t>
            </a:r>
          </a:p>
        </p:txBody>
      </p:sp>
      <p:sp>
        <p:nvSpPr>
          <p:cNvPr id="250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416050"/>
            <a:ext cx="8342313" cy="4994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Implementation: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have a segment table for each process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similar to one-level paging method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status – present, modified, location, size</a:t>
            </a:r>
          </a:p>
          <a:p>
            <a:pPr>
              <a:lnSpc>
                <a:spcPct val="90000"/>
              </a:lnSpc>
            </a:pPr>
            <a:r>
              <a:rPr lang="en-US" sz="2800"/>
              <a:t>Combine with paging: No external fragmentation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easier to manage memory since all items are the same size</a:t>
            </a:r>
          </a:p>
          <a:p>
            <a:pPr>
              <a:lnSpc>
                <a:spcPct val="90000"/>
              </a:lnSpc>
            </a:pPr>
            <a:r>
              <a:rPr lang="en-US" sz="2800"/>
              <a:t>Some processors have both (386)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each segment broken up into pages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address Translation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do segment translation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translate that address using paging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some internal fragmentation at the end of each segment</a:t>
            </a:r>
          </a:p>
        </p:txBody>
      </p:sp>
      <p:sp>
        <p:nvSpPr>
          <p:cNvPr id="2503685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Segmentation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0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0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0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0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0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3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03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03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03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36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F3D9-179B-4866-8714-D0F07C2A5492}" type="slidenum">
              <a:rPr lang="en-US"/>
              <a:pPr/>
              <a:t>17</a:t>
            </a:fld>
            <a:endParaRPr lang="en-US"/>
          </a:p>
        </p:txBody>
      </p:sp>
      <p:sp>
        <p:nvSpPr>
          <p:cNvPr id="250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90525"/>
            <a:ext cx="7161213" cy="647700"/>
          </a:xfrm>
        </p:spPr>
        <p:txBody>
          <a:bodyPr/>
          <a:lstStyle/>
          <a:p>
            <a:r>
              <a:rPr lang="en-US"/>
              <a:t>So…</a:t>
            </a:r>
          </a:p>
        </p:txBody>
      </p:sp>
      <p:sp>
        <p:nvSpPr>
          <p:cNvPr id="250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1422400"/>
            <a:ext cx="8377238" cy="4965700"/>
          </a:xfrm>
        </p:spPr>
        <p:txBody>
          <a:bodyPr/>
          <a:lstStyle/>
          <a:p>
            <a:r>
              <a:rPr lang="en-US" dirty="0" smtClean="0"/>
              <a:t>What policy decisions do OS designers face?</a:t>
            </a:r>
            <a:endParaRPr lang="en-US" dirty="0"/>
          </a:p>
          <a:p>
            <a:pPr lvl="1"/>
            <a:r>
              <a:rPr lang="en-US" dirty="0" smtClean="0"/>
              <a:t>Support paging</a:t>
            </a:r>
            <a:r>
              <a:rPr lang="en-US" dirty="0"/>
              <a:t>, segmentation, or both?</a:t>
            </a:r>
          </a:p>
          <a:p>
            <a:pPr lvl="2"/>
            <a:r>
              <a:rPr lang="en-US" dirty="0" smtClean="0"/>
              <a:t>Windows/Unix/Linux</a:t>
            </a:r>
            <a:endParaRPr lang="en-US" dirty="0"/>
          </a:p>
          <a:p>
            <a:pPr lvl="3"/>
            <a:r>
              <a:rPr lang="en-US" sz="2400" dirty="0"/>
              <a:t>Use paging for virtual memory</a:t>
            </a:r>
          </a:p>
          <a:p>
            <a:pPr lvl="3"/>
            <a:r>
              <a:rPr lang="en-US" sz="2400" dirty="0"/>
              <a:t>Use segments only for privilege level (segment = address space)</a:t>
            </a:r>
            <a:endParaRPr lang="en-US" dirty="0"/>
          </a:p>
          <a:p>
            <a:pPr lvl="1"/>
            <a:r>
              <a:rPr lang="en-US" dirty="0"/>
              <a:t>Support virtual memory?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memory management algorithm?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0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0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5731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0FC8-B69C-49D2-B484-99BB20AFDE90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249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961294"/>
              </p:ext>
            </p:extLst>
          </p:nvPr>
        </p:nvGraphicFramePr>
        <p:xfrm>
          <a:off x="1193800" y="2774374"/>
          <a:ext cx="6810375" cy="374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74" name="Bitmap Image" r:id="rId4" imgW="4904762" imgH="3172268" progId="Paint.Picture">
                  <p:embed/>
                </p:oleObj>
              </mc:Choice>
              <mc:Fallback>
                <p:oleObj name="Bitmap Image" r:id="rId4" imgW="4904762" imgH="317226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774374"/>
                        <a:ext cx="6810375" cy="374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93675"/>
            <a:ext cx="7161212" cy="866775"/>
          </a:xfrm>
        </p:spPr>
        <p:txBody>
          <a:bodyPr/>
          <a:lstStyle/>
          <a:p>
            <a:r>
              <a:rPr lang="en-US" dirty="0" smtClean="0"/>
              <a:t>Simple Paging </a:t>
            </a:r>
            <a:r>
              <a:rPr lang="en-US" dirty="0"/>
              <a:t>Hardware</a:t>
            </a:r>
          </a:p>
        </p:txBody>
      </p:sp>
      <p:sp>
        <p:nvSpPr>
          <p:cNvPr id="249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419226"/>
            <a:ext cx="8458200" cy="877166"/>
          </a:xfrm>
        </p:spPr>
        <p:txBody>
          <a:bodyPr/>
          <a:lstStyle/>
          <a:p>
            <a:r>
              <a:rPr lang="en-US" sz="2400" dirty="0"/>
              <a:t>Use page number as a index into the page table, which then contains the physical frame holding that </a:t>
            </a:r>
            <a:r>
              <a:rPr lang="en-US" sz="2400" dirty="0" smtClean="0"/>
              <a:t>page</a:t>
            </a:r>
            <a:endParaRPr lang="en-US" sz="2400" dirty="0"/>
          </a:p>
        </p:txBody>
      </p:sp>
      <p:sp>
        <p:nvSpPr>
          <p:cNvPr id="2491399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Paging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5182" y="236566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Logical Address</a:t>
            </a:r>
            <a:endParaRPr lang="en-US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7564" y="236566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Physical Address</a:t>
            </a:r>
            <a:endParaRPr lang="en-US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9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1395" grpId="0" build="p" autoUpdateAnimBg="0"/>
      <p:bldP spid="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Paging Quiz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29B3-5A08-421C-823B-1019ADD1581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798" y="1600198"/>
            <a:ext cx="80113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simple (1 level) byte addressable paging system with the following parameters: </a:t>
            </a:r>
            <a:r>
              <a:rPr lang="en-US" dirty="0" smtClean="0"/>
              <a:t>2</a:t>
            </a:r>
            <a:r>
              <a:rPr lang="en-US" baseline="30000" dirty="0" smtClean="0"/>
              <a:t>24</a:t>
            </a:r>
            <a:r>
              <a:rPr lang="en-US" dirty="0" smtClean="0"/>
              <a:t> </a:t>
            </a:r>
            <a:r>
              <a:rPr lang="en-US" dirty="0"/>
              <a:t>bytes of physical memory; page/frame size of </a:t>
            </a:r>
            <a:r>
              <a:rPr lang="en-US" dirty="0" smtClean="0"/>
              <a:t>2</a:t>
            </a:r>
            <a:r>
              <a:rPr lang="en-US" baseline="30000" dirty="0" smtClean="0"/>
              <a:t>11</a:t>
            </a:r>
            <a:r>
              <a:rPr lang="en-US" dirty="0" smtClean="0"/>
              <a:t> </a:t>
            </a:r>
            <a:r>
              <a:rPr lang="en-US" dirty="0"/>
              <a:t>bytes; </a:t>
            </a:r>
            <a:r>
              <a:rPr lang="en-US" dirty="0" smtClean="0"/>
              <a:t>2</a:t>
            </a:r>
            <a:r>
              <a:rPr lang="en-US" baseline="30000" dirty="0"/>
              <a:t>9</a:t>
            </a:r>
            <a:r>
              <a:rPr lang="en-US" dirty="0" smtClean="0"/>
              <a:t> </a:t>
            </a:r>
            <a:r>
              <a:rPr lang="en-US" dirty="0"/>
              <a:t>pages of logical address space.</a:t>
            </a:r>
          </a:p>
          <a:p>
            <a:r>
              <a:rPr lang="en-US" dirty="0"/>
              <a:t> </a:t>
            </a:r>
          </a:p>
          <a:p>
            <a:pPr marL="457200" indent="-457200">
              <a:buAutoNum type="alphaLcPeriod"/>
              <a:tabLst>
                <a:tab pos="404813" algn="l"/>
              </a:tabLst>
            </a:pPr>
            <a:r>
              <a:rPr lang="en-US" dirty="0" smtClean="0"/>
              <a:t>How </a:t>
            </a:r>
            <a:r>
              <a:rPr lang="en-US" dirty="0"/>
              <a:t>many bits are in a logical </a:t>
            </a:r>
            <a:r>
              <a:rPr lang="en-US" dirty="0" smtClean="0"/>
              <a:t>address?</a:t>
            </a:r>
          </a:p>
          <a:p>
            <a:pPr marL="457200" indent="-457200">
              <a:buAutoNum type="alphaLcPeriod"/>
              <a:tabLst>
                <a:tab pos="404813" algn="l"/>
              </a:tabLst>
            </a:pPr>
            <a:r>
              <a:rPr lang="en-US" dirty="0" smtClean="0"/>
              <a:t>How </a:t>
            </a:r>
            <a:r>
              <a:rPr lang="en-US" dirty="0"/>
              <a:t>many bytes in a frame</a:t>
            </a:r>
            <a:r>
              <a:rPr lang="en-US" dirty="0" smtClean="0"/>
              <a:t>?</a:t>
            </a:r>
          </a:p>
          <a:p>
            <a:pPr marL="457200" indent="-457200">
              <a:buAutoNum type="alphaLcPeriod"/>
              <a:tabLst>
                <a:tab pos="404813" algn="l"/>
              </a:tabLst>
            </a:pPr>
            <a:r>
              <a:rPr lang="en-US" dirty="0" smtClean="0"/>
              <a:t>How </a:t>
            </a:r>
            <a:r>
              <a:rPr lang="en-US" dirty="0"/>
              <a:t>many bits in the physical address specify the frame </a:t>
            </a:r>
            <a:r>
              <a:rPr lang="en-US" dirty="0" smtClean="0"/>
              <a:t>#?</a:t>
            </a:r>
          </a:p>
          <a:p>
            <a:pPr marL="457200" indent="-457200">
              <a:buAutoNum type="alphaLcPeriod"/>
              <a:tabLst>
                <a:tab pos="404813" algn="l"/>
              </a:tabLst>
            </a:pPr>
            <a:r>
              <a:rPr lang="en-US" dirty="0" smtClean="0"/>
              <a:t>What is the size of the logical </a:t>
            </a:r>
            <a:r>
              <a:rPr lang="en-US" dirty="0"/>
              <a:t>address space</a:t>
            </a:r>
            <a:r>
              <a:rPr lang="en-US" dirty="0" smtClean="0"/>
              <a:t>?</a:t>
            </a:r>
          </a:p>
          <a:p>
            <a:pPr marL="457200" indent="-457200">
              <a:buAutoNum type="alphaLcPeriod"/>
              <a:tabLst>
                <a:tab pos="404813" algn="l"/>
              </a:tabLst>
            </a:pPr>
            <a:r>
              <a:rPr lang="en-US" dirty="0" smtClean="0"/>
              <a:t>How </a:t>
            </a:r>
            <a:r>
              <a:rPr lang="en-US" dirty="0"/>
              <a:t>many bits in each page table entry</a:t>
            </a:r>
            <a:r>
              <a:rPr lang="en-US" dirty="0" smtClean="0"/>
              <a:t>?</a:t>
            </a:r>
            <a:endParaRPr lang="en-US" dirty="0"/>
          </a:p>
          <a:p>
            <a:pPr>
              <a:tabLst>
                <a:tab pos="404813" algn="l"/>
              </a:tabLst>
            </a:pPr>
            <a:r>
              <a:rPr lang="en-US" dirty="0" smtClean="0"/>
              <a:t>	(Include valid, dirty, and pin bits.)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f.	What is the size of a page 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6532-D289-4D55-AEB5-25DD8EE4E8F4}" type="slidenum">
              <a:rPr lang="en-US"/>
              <a:pPr/>
              <a:t>2</a:t>
            </a:fld>
            <a:endParaRPr lang="en-US"/>
          </a:p>
        </p:txBody>
      </p:sp>
      <p:sp>
        <p:nvSpPr>
          <p:cNvPr id="245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75" y="207963"/>
            <a:ext cx="7793038" cy="866775"/>
          </a:xfrm>
        </p:spPr>
        <p:txBody>
          <a:bodyPr/>
          <a:lstStyle/>
          <a:p>
            <a:r>
              <a:rPr lang="en-US"/>
              <a:t>Topics to Cover…</a:t>
            </a:r>
          </a:p>
        </p:txBody>
      </p:sp>
      <p:sp>
        <p:nvSpPr>
          <p:cNvPr id="245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412875"/>
            <a:ext cx="8356600" cy="4762500"/>
          </a:xfrm>
        </p:spPr>
        <p:txBody>
          <a:bodyPr/>
          <a:lstStyle/>
          <a:p>
            <a:r>
              <a:rPr lang="en-US"/>
              <a:t>Program Execution Patterns</a:t>
            </a:r>
          </a:p>
          <a:p>
            <a:r>
              <a:rPr lang="en-US"/>
              <a:t>Computer Memory</a:t>
            </a:r>
          </a:p>
          <a:p>
            <a:r>
              <a:rPr lang="en-US"/>
              <a:t>Virtual Memory</a:t>
            </a:r>
          </a:p>
          <a:p>
            <a:r>
              <a:rPr lang="en-US"/>
              <a:t>Paging</a:t>
            </a:r>
          </a:p>
          <a:p>
            <a:r>
              <a:rPr lang="en-US"/>
              <a:t>Segmentation</a:t>
            </a:r>
          </a:p>
          <a:p>
            <a:r>
              <a:rPr lang="en-US"/>
              <a:t>Performance</a:t>
            </a:r>
          </a:p>
          <a:p>
            <a:r>
              <a:rPr lang="en-US"/>
              <a:t>Replacement Algorithms</a:t>
            </a:r>
          </a:p>
          <a:p>
            <a:r>
              <a:rPr lang="en-US"/>
              <a:t>Paging Improvements</a:t>
            </a:r>
          </a:p>
          <a:p>
            <a:endParaRPr lang="en-US"/>
          </a:p>
        </p:txBody>
      </p:sp>
      <p:sp>
        <p:nvSpPr>
          <p:cNvPr id="2456580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9DE5-E768-4B5B-98AB-9CF4CDFC17A4}" type="slidenum">
              <a:rPr lang="en-US"/>
              <a:pPr/>
              <a:t>20</a:t>
            </a:fld>
            <a:endParaRPr lang="en-US"/>
          </a:p>
        </p:txBody>
      </p:sp>
      <p:sp>
        <p:nvSpPr>
          <p:cNvPr id="250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50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16050"/>
            <a:ext cx="8164513" cy="4908550"/>
          </a:xfrm>
        </p:spPr>
        <p:txBody>
          <a:bodyPr/>
          <a:lstStyle/>
          <a:p>
            <a:r>
              <a:rPr lang="en-US" sz="2800"/>
              <a:t>Paged memory combined with disk swapping</a:t>
            </a:r>
          </a:p>
          <a:p>
            <a:r>
              <a:rPr lang="en-US" sz="2800"/>
              <a:t>Processes reside in main/secondary memory</a:t>
            </a:r>
          </a:p>
          <a:p>
            <a:r>
              <a:rPr lang="en-US" sz="2800"/>
              <a:t>Demand Paging</a:t>
            </a:r>
          </a:p>
          <a:p>
            <a:pPr lvl="1"/>
            <a:r>
              <a:rPr lang="en-US" sz="2400"/>
              <a:t>could also be termed as </a:t>
            </a:r>
            <a:r>
              <a:rPr lang="en-US" sz="2400" i="1"/>
              <a:t>lazy swapping</a:t>
            </a:r>
            <a:endParaRPr lang="en-US" sz="2400"/>
          </a:p>
          <a:p>
            <a:pPr lvl="1"/>
            <a:r>
              <a:rPr lang="en-US" sz="2400"/>
              <a:t>bring pages into memory only when accessed</a:t>
            </a:r>
          </a:p>
          <a:p>
            <a:pPr lvl="1"/>
            <a:r>
              <a:rPr lang="en-US" sz="2400"/>
              <a:t>allows us to over allocate</a:t>
            </a:r>
          </a:p>
          <a:p>
            <a:r>
              <a:rPr lang="en-US" sz="2800"/>
              <a:t>What about at context switch time?</a:t>
            </a:r>
          </a:p>
          <a:p>
            <a:pPr lvl="1"/>
            <a:r>
              <a:rPr lang="en-US" sz="2400"/>
              <a:t>could swap out entire process</a:t>
            </a:r>
          </a:p>
          <a:p>
            <a:pPr lvl="1"/>
            <a:r>
              <a:rPr lang="en-US" sz="2400"/>
              <a:t>restore page state as remembered</a:t>
            </a:r>
          </a:p>
          <a:p>
            <a:pPr lvl="1"/>
            <a:r>
              <a:rPr lang="en-US" sz="2400"/>
              <a:t>anticipate which pages are needed</a:t>
            </a:r>
          </a:p>
        </p:txBody>
      </p:sp>
      <p:sp>
        <p:nvSpPr>
          <p:cNvPr id="2507780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0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0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0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0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0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0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0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0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07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77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D7E-F720-4984-999B-5B0390E4764C}" type="slidenum">
              <a:rPr lang="en-US"/>
              <a:pPr/>
              <a:t>21</a:t>
            </a:fld>
            <a:endParaRPr lang="en-US"/>
          </a:p>
        </p:txBody>
      </p:sp>
      <p:sp>
        <p:nvSpPr>
          <p:cNvPr id="250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90525"/>
            <a:ext cx="7161213" cy="647700"/>
          </a:xfrm>
        </p:spPr>
        <p:txBody>
          <a:bodyPr/>
          <a:lstStyle/>
          <a:p>
            <a:r>
              <a:rPr lang="en-US"/>
              <a:t>Decisions about Virtual Memory</a:t>
            </a:r>
          </a:p>
        </p:txBody>
      </p:sp>
      <p:sp>
        <p:nvSpPr>
          <p:cNvPr id="250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422400"/>
            <a:ext cx="8377238" cy="5046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Fetch Policy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When to bring a page in?  When needed or in anticipation of need?</a:t>
            </a:r>
          </a:p>
          <a:p>
            <a:pPr>
              <a:lnSpc>
                <a:spcPct val="90000"/>
              </a:lnSpc>
            </a:pPr>
            <a:r>
              <a:rPr lang="en-US" sz="2400"/>
              <a:t>Placement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Where to put it?  Unused page?</a:t>
            </a:r>
          </a:p>
          <a:p>
            <a:pPr>
              <a:lnSpc>
                <a:spcPct val="90000"/>
              </a:lnSpc>
            </a:pPr>
            <a:r>
              <a:rPr lang="en-US" sz="2400"/>
              <a:t>Replacement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What to unload to make room for a new page?</a:t>
            </a:r>
          </a:p>
          <a:p>
            <a:pPr>
              <a:lnSpc>
                <a:spcPct val="90000"/>
              </a:lnSpc>
            </a:pPr>
            <a:r>
              <a:rPr lang="en-US" sz="2400"/>
              <a:t>Resident Set Management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How many process pages to keep in memory?  Fixed or variable?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Reassign pages to other processes?</a:t>
            </a:r>
          </a:p>
          <a:p>
            <a:pPr>
              <a:lnSpc>
                <a:spcPct val="90000"/>
              </a:lnSpc>
            </a:pPr>
            <a:r>
              <a:rPr lang="en-US" sz="2400"/>
              <a:t>Cleaning Policy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When is a page written to disk?</a:t>
            </a:r>
          </a:p>
          <a:p>
            <a:pPr>
              <a:lnSpc>
                <a:spcPct val="90000"/>
              </a:lnSpc>
            </a:pPr>
            <a:r>
              <a:rPr lang="en-US" sz="2400"/>
              <a:t>Load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0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0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0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0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0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0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0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0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0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0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0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82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9C62-F283-420C-8C30-830AD553278C}" type="slidenum">
              <a:rPr lang="en-US"/>
              <a:pPr/>
              <a:t>22</a:t>
            </a:fld>
            <a:endParaRPr lang="en-US"/>
          </a:p>
        </p:txBody>
      </p:sp>
      <p:sp>
        <p:nvSpPr>
          <p:cNvPr id="251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Replacement</a:t>
            </a:r>
          </a:p>
        </p:txBody>
      </p:sp>
      <p:sp>
        <p:nvSpPr>
          <p:cNvPr id="251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416050"/>
            <a:ext cx="7783512" cy="4908550"/>
          </a:xfrm>
        </p:spPr>
        <p:txBody>
          <a:bodyPr/>
          <a:lstStyle/>
          <a:p>
            <a:r>
              <a:rPr lang="en-US" sz="2800"/>
              <a:t>Frame replacement – two page transfers</a:t>
            </a:r>
          </a:p>
          <a:p>
            <a:pPr lvl="1"/>
            <a:r>
              <a:rPr lang="en-US" sz="2400"/>
              <a:t>select a frame (victim)</a:t>
            </a:r>
          </a:p>
          <a:p>
            <a:pPr lvl="1"/>
            <a:r>
              <a:rPr lang="en-US" sz="2400"/>
              <a:t>write the victim frame to disk</a:t>
            </a:r>
          </a:p>
          <a:p>
            <a:pPr lvl="1"/>
            <a:r>
              <a:rPr lang="en-US" sz="2400"/>
              <a:t>read in new frame from disk</a:t>
            </a:r>
          </a:p>
          <a:p>
            <a:pPr lvl="1"/>
            <a:r>
              <a:rPr lang="en-US" sz="2400"/>
              <a:t>update page tables</a:t>
            </a:r>
          </a:p>
          <a:p>
            <a:pPr lvl="1"/>
            <a:r>
              <a:rPr lang="en-US" sz="2400"/>
              <a:t>restart process</a:t>
            </a:r>
          </a:p>
          <a:p>
            <a:r>
              <a:rPr lang="en-US" sz="2800"/>
              <a:t>Reduce overhead using </a:t>
            </a:r>
            <a:r>
              <a:rPr lang="en-US" sz="2800" i="1"/>
              <a:t>dirty bit</a:t>
            </a:r>
            <a:endParaRPr lang="en-US" sz="2800"/>
          </a:p>
          <a:p>
            <a:pPr lvl="1"/>
            <a:r>
              <a:rPr lang="en-US" sz="2400"/>
              <a:t>dirty bit is set whenever a page is modified</a:t>
            </a:r>
          </a:p>
          <a:p>
            <a:pPr lvl="1"/>
            <a:r>
              <a:rPr lang="en-US" sz="2400"/>
              <a:t>if dirty, write page, else just throw it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1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1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1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1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1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1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1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1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187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3C37-FCD7-4BC7-834D-375026947D44}" type="slidenum">
              <a:rPr lang="en-US"/>
              <a:pPr/>
              <a:t>23</a:t>
            </a:fld>
            <a:endParaRPr lang="en-US"/>
          </a:p>
        </p:txBody>
      </p:sp>
      <p:sp>
        <p:nvSpPr>
          <p:cNvPr id="2513922" name="Oval 2"/>
          <p:cNvSpPr>
            <a:spLocks noChangeArrowheads="1"/>
          </p:cNvSpPr>
          <p:nvPr/>
        </p:nvSpPr>
        <p:spPr bwMode="auto">
          <a:xfrm>
            <a:off x="6705600" y="4248150"/>
            <a:ext cx="1905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3923" name="Text Box 3"/>
          <p:cNvSpPr txBox="1">
            <a:spLocks noChangeArrowheads="1"/>
          </p:cNvSpPr>
          <p:nvPr/>
        </p:nvSpPr>
        <p:spPr bwMode="auto">
          <a:xfrm>
            <a:off x="798513" y="2416175"/>
            <a:ext cx="99695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latin typeface="Arial Narrow" pitchFamily="34" charset="0"/>
              </a:rPr>
              <a:t>Page 0</a:t>
            </a:r>
          </a:p>
        </p:txBody>
      </p:sp>
      <p:sp>
        <p:nvSpPr>
          <p:cNvPr id="2513924" name="Text Box 4"/>
          <p:cNvSpPr txBox="1">
            <a:spLocks noChangeArrowheads="1"/>
          </p:cNvSpPr>
          <p:nvPr/>
        </p:nvSpPr>
        <p:spPr bwMode="auto">
          <a:xfrm>
            <a:off x="798513" y="2843213"/>
            <a:ext cx="998537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latin typeface="Arial Narrow" pitchFamily="34" charset="0"/>
              </a:rPr>
              <a:t>Page 1</a:t>
            </a:r>
          </a:p>
        </p:txBody>
      </p:sp>
      <p:sp>
        <p:nvSpPr>
          <p:cNvPr id="2513925" name="Text Box 5"/>
          <p:cNvSpPr txBox="1">
            <a:spLocks noChangeArrowheads="1"/>
          </p:cNvSpPr>
          <p:nvPr/>
        </p:nvSpPr>
        <p:spPr bwMode="auto">
          <a:xfrm>
            <a:off x="798513" y="3270250"/>
            <a:ext cx="998537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latin typeface="Arial Narrow" pitchFamily="34" charset="0"/>
              </a:rPr>
              <a:t>Page 2</a:t>
            </a:r>
          </a:p>
        </p:txBody>
      </p:sp>
      <p:sp>
        <p:nvSpPr>
          <p:cNvPr id="2513926" name="Text Box 6"/>
          <p:cNvSpPr txBox="1">
            <a:spLocks noChangeArrowheads="1"/>
          </p:cNvSpPr>
          <p:nvPr/>
        </p:nvSpPr>
        <p:spPr bwMode="auto">
          <a:xfrm>
            <a:off x="798513" y="3697288"/>
            <a:ext cx="998537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latin typeface="Arial Narrow" pitchFamily="34" charset="0"/>
              </a:rPr>
              <a:t>Page 3</a:t>
            </a:r>
          </a:p>
        </p:txBody>
      </p:sp>
      <p:sp>
        <p:nvSpPr>
          <p:cNvPr id="2513927" name="Text Box 7"/>
          <p:cNvSpPr txBox="1">
            <a:spLocks noChangeArrowheads="1"/>
          </p:cNvSpPr>
          <p:nvPr/>
        </p:nvSpPr>
        <p:spPr bwMode="auto">
          <a:xfrm>
            <a:off x="4344988" y="21082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0</a:t>
            </a:r>
          </a:p>
        </p:txBody>
      </p:sp>
      <p:sp>
        <p:nvSpPr>
          <p:cNvPr id="2513928" name="Text Box 8"/>
          <p:cNvSpPr txBox="1">
            <a:spLocks noChangeArrowheads="1"/>
          </p:cNvSpPr>
          <p:nvPr/>
        </p:nvSpPr>
        <p:spPr bwMode="auto">
          <a:xfrm>
            <a:off x="4344988" y="25304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1</a:t>
            </a:r>
          </a:p>
        </p:txBody>
      </p:sp>
      <p:sp>
        <p:nvSpPr>
          <p:cNvPr id="2513929" name="Text Box 9"/>
          <p:cNvSpPr txBox="1">
            <a:spLocks noChangeArrowheads="1"/>
          </p:cNvSpPr>
          <p:nvPr/>
        </p:nvSpPr>
        <p:spPr bwMode="auto">
          <a:xfrm>
            <a:off x="4344988" y="29543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2</a:t>
            </a:r>
          </a:p>
        </p:txBody>
      </p:sp>
      <p:sp>
        <p:nvSpPr>
          <p:cNvPr id="2513930" name="Text Box 10"/>
          <p:cNvSpPr txBox="1">
            <a:spLocks noChangeArrowheads="1"/>
          </p:cNvSpPr>
          <p:nvPr/>
        </p:nvSpPr>
        <p:spPr bwMode="auto">
          <a:xfrm>
            <a:off x="4344988" y="33766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3</a:t>
            </a:r>
          </a:p>
        </p:txBody>
      </p:sp>
      <p:sp>
        <p:nvSpPr>
          <p:cNvPr id="2513931" name="Text Box 11"/>
          <p:cNvSpPr txBox="1">
            <a:spLocks noChangeArrowheads="1"/>
          </p:cNvSpPr>
          <p:nvPr/>
        </p:nvSpPr>
        <p:spPr bwMode="auto">
          <a:xfrm>
            <a:off x="4344988" y="38004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4</a:t>
            </a:r>
          </a:p>
        </p:txBody>
      </p:sp>
      <p:sp>
        <p:nvSpPr>
          <p:cNvPr id="2513932" name="Text Box 12"/>
          <p:cNvSpPr txBox="1">
            <a:spLocks noChangeArrowheads="1"/>
          </p:cNvSpPr>
          <p:nvPr/>
        </p:nvSpPr>
        <p:spPr bwMode="auto">
          <a:xfrm>
            <a:off x="4344988" y="422275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5</a:t>
            </a:r>
          </a:p>
        </p:txBody>
      </p:sp>
      <p:sp>
        <p:nvSpPr>
          <p:cNvPr id="2513933" name="Text Box 13"/>
          <p:cNvSpPr txBox="1">
            <a:spLocks noChangeArrowheads="1"/>
          </p:cNvSpPr>
          <p:nvPr/>
        </p:nvSpPr>
        <p:spPr bwMode="auto">
          <a:xfrm>
            <a:off x="4344988" y="46466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6</a:t>
            </a:r>
          </a:p>
        </p:txBody>
      </p:sp>
      <p:sp>
        <p:nvSpPr>
          <p:cNvPr id="2513934" name="Text Box 14"/>
          <p:cNvSpPr txBox="1">
            <a:spLocks noChangeArrowheads="1"/>
          </p:cNvSpPr>
          <p:nvPr/>
        </p:nvSpPr>
        <p:spPr bwMode="auto">
          <a:xfrm>
            <a:off x="4344988" y="50704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7</a:t>
            </a:r>
          </a:p>
        </p:txBody>
      </p:sp>
      <p:sp>
        <p:nvSpPr>
          <p:cNvPr id="2513935" name="Rectangle 15"/>
          <p:cNvSpPr>
            <a:spLocks noChangeArrowheads="1"/>
          </p:cNvSpPr>
          <p:nvPr/>
        </p:nvSpPr>
        <p:spPr bwMode="auto">
          <a:xfrm>
            <a:off x="6705600" y="2495550"/>
            <a:ext cx="1905000" cy="1905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3936" name="Oval 16"/>
          <p:cNvSpPr>
            <a:spLocks noChangeArrowheads="1"/>
          </p:cNvSpPr>
          <p:nvPr/>
        </p:nvSpPr>
        <p:spPr bwMode="auto">
          <a:xfrm>
            <a:off x="6705600" y="2343150"/>
            <a:ext cx="19050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3937" name="Oval 17"/>
          <p:cNvSpPr>
            <a:spLocks noChangeArrowheads="1"/>
          </p:cNvSpPr>
          <p:nvPr/>
        </p:nvSpPr>
        <p:spPr bwMode="auto">
          <a:xfrm>
            <a:off x="6705600" y="4248150"/>
            <a:ext cx="1905000" cy="3048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3938" name="Text Box 18"/>
          <p:cNvSpPr txBox="1">
            <a:spLocks noChangeArrowheads="1"/>
          </p:cNvSpPr>
          <p:nvPr/>
        </p:nvSpPr>
        <p:spPr bwMode="auto">
          <a:xfrm>
            <a:off x="485775" y="5734050"/>
            <a:ext cx="795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Page fault is generated when an invalid page is accessed</a:t>
            </a:r>
          </a:p>
        </p:txBody>
      </p:sp>
      <p:sp>
        <p:nvSpPr>
          <p:cNvPr id="2513939" name="Text Box 19"/>
          <p:cNvSpPr txBox="1">
            <a:spLocks noChangeArrowheads="1"/>
          </p:cNvSpPr>
          <p:nvPr/>
        </p:nvSpPr>
        <p:spPr bwMode="auto">
          <a:xfrm>
            <a:off x="2589213" y="2416175"/>
            <a:ext cx="99695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latin typeface="Arial Narrow" pitchFamily="34" charset="0"/>
              </a:rPr>
              <a:t>0:m1</a:t>
            </a:r>
          </a:p>
        </p:txBody>
      </p:sp>
      <p:sp>
        <p:nvSpPr>
          <p:cNvPr id="2513940" name="Text Box 20"/>
          <p:cNvSpPr txBox="1">
            <a:spLocks noChangeArrowheads="1"/>
          </p:cNvSpPr>
          <p:nvPr/>
        </p:nvSpPr>
        <p:spPr bwMode="auto">
          <a:xfrm>
            <a:off x="2589213" y="2843213"/>
            <a:ext cx="998537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latin typeface="Arial Narrow" pitchFamily="34" charset="0"/>
              </a:rPr>
              <a:t>1:v0</a:t>
            </a:r>
          </a:p>
        </p:txBody>
      </p:sp>
      <p:sp>
        <p:nvSpPr>
          <p:cNvPr id="2513941" name="Text Box 21"/>
          <p:cNvSpPr txBox="1">
            <a:spLocks noChangeArrowheads="1"/>
          </p:cNvSpPr>
          <p:nvPr/>
        </p:nvSpPr>
        <p:spPr bwMode="auto">
          <a:xfrm>
            <a:off x="2589213" y="3270250"/>
            <a:ext cx="998537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latin typeface="Arial Narrow" pitchFamily="34" charset="0"/>
              </a:rPr>
              <a:t>2:m3</a:t>
            </a:r>
          </a:p>
        </p:txBody>
      </p:sp>
      <p:sp>
        <p:nvSpPr>
          <p:cNvPr id="2513942" name="Text Box 22"/>
          <p:cNvSpPr txBox="1">
            <a:spLocks noChangeArrowheads="1"/>
          </p:cNvSpPr>
          <p:nvPr/>
        </p:nvSpPr>
        <p:spPr bwMode="auto">
          <a:xfrm>
            <a:off x="2589213" y="3697288"/>
            <a:ext cx="998537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latin typeface="Arial Narrow" pitchFamily="34" charset="0"/>
              </a:rPr>
              <a:t>3:v1</a:t>
            </a:r>
          </a:p>
        </p:txBody>
      </p:sp>
      <p:sp>
        <p:nvSpPr>
          <p:cNvPr id="2513943" name="Text Box 23"/>
          <p:cNvSpPr txBox="1">
            <a:spLocks noChangeArrowheads="1"/>
          </p:cNvSpPr>
          <p:nvPr/>
        </p:nvSpPr>
        <p:spPr bwMode="auto">
          <a:xfrm>
            <a:off x="4651375" y="5006975"/>
            <a:ext cx="998538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en-US" sz="2000" b="1">
              <a:latin typeface="Arial Narrow" pitchFamily="34" charset="0"/>
            </a:endParaRPr>
          </a:p>
        </p:txBody>
      </p:sp>
      <p:sp>
        <p:nvSpPr>
          <p:cNvPr id="2513944" name="Text Box 24"/>
          <p:cNvSpPr txBox="1">
            <a:spLocks noChangeArrowheads="1"/>
          </p:cNvSpPr>
          <p:nvPr/>
        </p:nvSpPr>
        <p:spPr bwMode="auto">
          <a:xfrm>
            <a:off x="4651375" y="4578350"/>
            <a:ext cx="998538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en-US" sz="2000" b="1">
              <a:latin typeface="Arial Narrow" pitchFamily="34" charset="0"/>
            </a:endParaRPr>
          </a:p>
        </p:txBody>
      </p:sp>
      <p:sp>
        <p:nvSpPr>
          <p:cNvPr id="2513945" name="Text Box 25"/>
          <p:cNvSpPr txBox="1">
            <a:spLocks noChangeArrowheads="1"/>
          </p:cNvSpPr>
          <p:nvPr/>
        </p:nvSpPr>
        <p:spPr bwMode="auto">
          <a:xfrm>
            <a:off x="4651375" y="4159250"/>
            <a:ext cx="998538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en-US" sz="2000" b="1">
              <a:latin typeface="Arial Narrow" pitchFamily="34" charset="0"/>
            </a:endParaRPr>
          </a:p>
        </p:txBody>
      </p:sp>
      <p:sp>
        <p:nvSpPr>
          <p:cNvPr id="2513946" name="Text Box 26"/>
          <p:cNvSpPr txBox="1">
            <a:spLocks noChangeArrowheads="1"/>
          </p:cNvSpPr>
          <p:nvPr/>
        </p:nvSpPr>
        <p:spPr bwMode="auto">
          <a:xfrm>
            <a:off x="4651375" y="3730625"/>
            <a:ext cx="998538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en-US" sz="2000" b="1">
              <a:latin typeface="Arial Narrow" pitchFamily="34" charset="0"/>
            </a:endParaRPr>
          </a:p>
        </p:txBody>
      </p:sp>
      <p:sp>
        <p:nvSpPr>
          <p:cNvPr id="2513947" name="Text Box 27"/>
          <p:cNvSpPr txBox="1">
            <a:spLocks noChangeArrowheads="1"/>
          </p:cNvSpPr>
          <p:nvPr/>
        </p:nvSpPr>
        <p:spPr bwMode="auto">
          <a:xfrm>
            <a:off x="4651375" y="3302000"/>
            <a:ext cx="998538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latin typeface="Arial Narrow" pitchFamily="34" charset="0"/>
              </a:rPr>
              <a:t>Page 2</a:t>
            </a:r>
          </a:p>
        </p:txBody>
      </p:sp>
      <p:sp>
        <p:nvSpPr>
          <p:cNvPr id="2513948" name="Text Box 28"/>
          <p:cNvSpPr txBox="1">
            <a:spLocks noChangeArrowheads="1"/>
          </p:cNvSpPr>
          <p:nvPr/>
        </p:nvSpPr>
        <p:spPr bwMode="auto">
          <a:xfrm>
            <a:off x="4651375" y="2873375"/>
            <a:ext cx="998538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en-US" sz="2000" b="1">
              <a:latin typeface="Arial Narrow" pitchFamily="34" charset="0"/>
            </a:endParaRPr>
          </a:p>
        </p:txBody>
      </p:sp>
      <p:sp>
        <p:nvSpPr>
          <p:cNvPr id="2513949" name="Text Box 29"/>
          <p:cNvSpPr txBox="1">
            <a:spLocks noChangeArrowheads="1"/>
          </p:cNvSpPr>
          <p:nvPr/>
        </p:nvSpPr>
        <p:spPr bwMode="auto">
          <a:xfrm>
            <a:off x="4651375" y="2454275"/>
            <a:ext cx="998538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latin typeface="Arial Narrow" pitchFamily="34" charset="0"/>
              </a:rPr>
              <a:t>Page 0</a:t>
            </a:r>
          </a:p>
        </p:txBody>
      </p:sp>
      <p:sp>
        <p:nvSpPr>
          <p:cNvPr id="2513950" name="Text Box 30"/>
          <p:cNvSpPr txBox="1">
            <a:spLocks noChangeArrowheads="1"/>
          </p:cNvSpPr>
          <p:nvPr/>
        </p:nvSpPr>
        <p:spPr bwMode="auto">
          <a:xfrm>
            <a:off x="4651375" y="2035175"/>
            <a:ext cx="998538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en-US" sz="2000" b="1">
              <a:latin typeface="Arial Narrow" pitchFamily="34" charset="0"/>
            </a:endParaRPr>
          </a:p>
        </p:txBody>
      </p:sp>
      <p:grpSp>
        <p:nvGrpSpPr>
          <p:cNvPr id="2513952" name="Group 32"/>
          <p:cNvGrpSpPr>
            <a:grpSpLocks/>
          </p:cNvGrpSpPr>
          <p:nvPr/>
        </p:nvGrpSpPr>
        <p:grpSpPr bwMode="auto">
          <a:xfrm>
            <a:off x="1898650" y="2571750"/>
            <a:ext cx="2446338" cy="192088"/>
            <a:chOff x="1196" y="1620"/>
            <a:chExt cx="1541" cy="121"/>
          </a:xfrm>
        </p:grpSpPr>
        <p:sp>
          <p:nvSpPr>
            <p:cNvPr id="2513953" name="AutoShape 33"/>
            <p:cNvSpPr>
              <a:spLocks noChangeArrowheads="1"/>
            </p:cNvSpPr>
            <p:nvPr/>
          </p:nvSpPr>
          <p:spPr bwMode="auto">
            <a:xfrm>
              <a:off x="1196" y="1620"/>
              <a:ext cx="365" cy="115"/>
            </a:xfrm>
            <a:prstGeom prst="rightArrow">
              <a:avLst>
                <a:gd name="adj1" fmla="val 50000"/>
                <a:gd name="adj2" fmla="val 793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3954" name="AutoShape 34"/>
            <p:cNvSpPr>
              <a:spLocks noChangeArrowheads="1"/>
            </p:cNvSpPr>
            <p:nvPr/>
          </p:nvSpPr>
          <p:spPr bwMode="auto">
            <a:xfrm>
              <a:off x="2372" y="1626"/>
              <a:ext cx="365" cy="115"/>
            </a:xfrm>
            <a:prstGeom prst="rightArrow">
              <a:avLst>
                <a:gd name="adj1" fmla="val 50000"/>
                <a:gd name="adj2" fmla="val 793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3955" name="Group 35"/>
          <p:cNvGrpSpPr>
            <a:grpSpLocks/>
          </p:cNvGrpSpPr>
          <p:nvPr/>
        </p:nvGrpSpPr>
        <p:grpSpPr bwMode="auto">
          <a:xfrm>
            <a:off x="1898650" y="2898775"/>
            <a:ext cx="5259388" cy="376238"/>
            <a:chOff x="1196" y="1826"/>
            <a:chExt cx="3313" cy="237"/>
          </a:xfrm>
        </p:grpSpPr>
        <p:sp>
          <p:nvSpPr>
            <p:cNvPr id="2513956" name="AutoShape 36"/>
            <p:cNvSpPr>
              <a:spLocks noChangeArrowheads="1"/>
            </p:cNvSpPr>
            <p:nvPr/>
          </p:nvSpPr>
          <p:spPr bwMode="auto">
            <a:xfrm>
              <a:off x="1196" y="1884"/>
              <a:ext cx="365" cy="115"/>
            </a:xfrm>
            <a:prstGeom prst="rightArrow">
              <a:avLst>
                <a:gd name="adj1" fmla="val 50000"/>
                <a:gd name="adj2" fmla="val 79348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3957" name="AutoShape 37"/>
            <p:cNvSpPr>
              <a:spLocks noChangeArrowheads="1"/>
            </p:cNvSpPr>
            <p:nvPr/>
          </p:nvSpPr>
          <p:spPr bwMode="auto">
            <a:xfrm>
              <a:off x="2372" y="1826"/>
              <a:ext cx="2137" cy="237"/>
            </a:xfrm>
            <a:prstGeom prst="rightArrow">
              <a:avLst>
                <a:gd name="adj1" fmla="val 27870"/>
                <a:gd name="adj2" fmla="val 8649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13958" name="Text Box 38"/>
          <p:cNvSpPr txBox="1">
            <a:spLocks noChangeArrowheads="1"/>
          </p:cNvSpPr>
          <p:nvPr/>
        </p:nvSpPr>
        <p:spPr bwMode="auto">
          <a:xfrm>
            <a:off x="7197725" y="2846388"/>
            <a:ext cx="99695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latin typeface="Arial Narrow" pitchFamily="34" charset="0"/>
              </a:rPr>
              <a:t>Page 1</a:t>
            </a:r>
          </a:p>
        </p:txBody>
      </p:sp>
      <p:sp>
        <p:nvSpPr>
          <p:cNvPr id="2513959" name="Text Box 39"/>
          <p:cNvSpPr txBox="1">
            <a:spLocks noChangeArrowheads="1"/>
          </p:cNvSpPr>
          <p:nvPr/>
        </p:nvSpPr>
        <p:spPr bwMode="auto">
          <a:xfrm>
            <a:off x="7197725" y="3273425"/>
            <a:ext cx="998538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latin typeface="Arial Narrow" pitchFamily="34" charset="0"/>
              </a:rPr>
              <a:t>Page 3</a:t>
            </a:r>
          </a:p>
        </p:txBody>
      </p:sp>
      <p:sp>
        <p:nvSpPr>
          <p:cNvPr id="2513960" name="Rectangle 40"/>
          <p:cNvSpPr>
            <a:spLocks noChangeArrowheads="1"/>
          </p:cNvSpPr>
          <p:nvPr/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sz="3600" b="1">
                <a:solidFill>
                  <a:schemeClr val="tx2"/>
                </a:solidFill>
                <a:latin typeface="Arial" charset="0"/>
              </a:rPr>
              <a:t>Page 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1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97ED-047A-4B16-A7F0-D9DBB988212A}" type="slidenum">
              <a:rPr lang="en-US"/>
              <a:pPr/>
              <a:t>24</a:t>
            </a:fld>
            <a:endParaRPr lang="en-US"/>
          </a:p>
        </p:txBody>
      </p:sp>
      <p:sp>
        <p:nvSpPr>
          <p:cNvPr id="251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References</a:t>
            </a:r>
          </a:p>
        </p:txBody>
      </p:sp>
      <p:sp>
        <p:nvSpPr>
          <p:cNvPr id="251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416050"/>
            <a:ext cx="8164512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Check internal table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valid or invalid frame (page fault)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new or swapped page</a:t>
            </a:r>
          </a:p>
          <a:p>
            <a:pPr>
              <a:lnSpc>
                <a:spcPct val="90000"/>
              </a:lnSpc>
            </a:pPr>
            <a:r>
              <a:rPr lang="en-US" sz="2800"/>
              <a:t>Find a free frame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get from frame pool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unload a frame</a:t>
            </a:r>
          </a:p>
          <a:p>
            <a:pPr>
              <a:lnSpc>
                <a:spcPct val="90000"/>
              </a:lnSpc>
            </a:pPr>
            <a:r>
              <a:rPr lang="en-US" sz="2800"/>
              <a:t>If page defined, read in from disk</a:t>
            </a:r>
          </a:p>
          <a:p>
            <a:pPr>
              <a:lnSpc>
                <a:spcPct val="90000"/>
              </a:lnSpc>
            </a:pPr>
            <a:r>
              <a:rPr lang="en-US" sz="2800"/>
              <a:t>Update the page table</a:t>
            </a:r>
          </a:p>
          <a:p>
            <a:pPr>
              <a:lnSpc>
                <a:spcPct val="90000"/>
              </a:lnSpc>
            </a:pPr>
            <a:r>
              <a:rPr lang="en-US" sz="2800"/>
              <a:t>Restart the instruction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process restarts from exact location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state unchanged (as if not interrupted)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1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1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1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1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1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1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15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15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15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15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597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F2A-3939-4901-B29B-6A91AB6DE388}" type="slidenum">
              <a:rPr lang="en-US"/>
              <a:pPr/>
              <a:t>25</a:t>
            </a:fld>
            <a:endParaRPr lang="en-US"/>
          </a:p>
        </p:txBody>
      </p:sp>
      <p:sp>
        <p:nvSpPr>
          <p:cNvPr id="251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 Implementation</a:t>
            </a:r>
          </a:p>
        </p:txBody>
      </p:sp>
      <p:sp>
        <p:nvSpPr>
          <p:cNvPr id="251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416050"/>
            <a:ext cx="8164512" cy="4908550"/>
          </a:xfrm>
        </p:spPr>
        <p:txBody>
          <a:bodyPr/>
          <a:lstStyle/>
          <a:p>
            <a:r>
              <a:rPr lang="en-US" sz="2800"/>
              <a:t>Extreme case</a:t>
            </a:r>
          </a:p>
          <a:p>
            <a:pPr lvl="1"/>
            <a:r>
              <a:rPr lang="en-US" sz="2400"/>
              <a:t>start a process with no pages in memory</a:t>
            </a:r>
          </a:p>
          <a:p>
            <a:pPr lvl="1"/>
            <a:r>
              <a:rPr lang="en-US" sz="2400" i="1"/>
              <a:t>pure demand paging</a:t>
            </a:r>
          </a:p>
          <a:p>
            <a:r>
              <a:rPr lang="en-US" sz="2800"/>
              <a:t>What about overhead of paging?</a:t>
            </a:r>
          </a:p>
          <a:p>
            <a:pPr lvl="1"/>
            <a:r>
              <a:rPr lang="en-US" sz="2400"/>
              <a:t>locality</a:t>
            </a:r>
          </a:p>
          <a:p>
            <a:pPr lvl="1"/>
            <a:r>
              <a:rPr lang="en-US" sz="2400"/>
              <a:t>thrashing</a:t>
            </a:r>
          </a:p>
          <a:p>
            <a:r>
              <a:rPr lang="en-US" sz="2800"/>
              <a:t>Hardware support</a:t>
            </a:r>
          </a:p>
          <a:p>
            <a:pPr lvl="1"/>
            <a:r>
              <a:rPr lang="en-US" sz="2400"/>
              <a:t>page table</a:t>
            </a:r>
          </a:p>
          <a:p>
            <a:pPr lvl="1"/>
            <a:r>
              <a:rPr lang="en-US" sz="2400"/>
              <a:t>secondary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1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1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1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1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1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1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1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1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801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6D5D-20A6-4382-9DF0-EBF78E86F1B1}" type="slidenum">
              <a:rPr lang="en-US"/>
              <a:pPr/>
              <a:t>26</a:t>
            </a:fld>
            <a:endParaRPr lang="en-US"/>
          </a:p>
        </p:txBody>
      </p:sp>
      <p:sp>
        <p:nvSpPr>
          <p:cNvPr id="252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 Implementation </a:t>
            </a:r>
            <a:r>
              <a:rPr lang="en-US" sz="2000"/>
              <a:t>(continued…)</a:t>
            </a:r>
          </a:p>
        </p:txBody>
      </p:sp>
      <p:sp>
        <p:nvSpPr>
          <p:cNvPr id="252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422400"/>
            <a:ext cx="7848600" cy="4948238"/>
          </a:xfrm>
        </p:spPr>
        <p:txBody>
          <a:bodyPr/>
          <a:lstStyle/>
          <a:p>
            <a:r>
              <a:rPr lang="en-US" sz="2800"/>
              <a:t>Must be able to restart a process at any time</a:t>
            </a:r>
          </a:p>
          <a:p>
            <a:pPr lvl="1"/>
            <a:r>
              <a:rPr lang="en-US" sz="2400"/>
              <a:t>instruction fetch</a:t>
            </a:r>
          </a:p>
          <a:p>
            <a:pPr lvl="1"/>
            <a:r>
              <a:rPr lang="en-US" sz="2400"/>
              <a:t>operand fetch</a:t>
            </a:r>
          </a:p>
          <a:p>
            <a:pPr lvl="1"/>
            <a:r>
              <a:rPr lang="en-US" sz="2400"/>
              <a:t>operand store (any memory reference)</a:t>
            </a:r>
          </a:p>
          <a:p>
            <a:r>
              <a:rPr lang="en-US" sz="2800"/>
              <a:t>Consider simple instruction (VLIW or CISC)</a:t>
            </a:r>
          </a:p>
          <a:p>
            <a:pPr lvl="1"/>
            <a:r>
              <a:rPr lang="en-US" sz="2400" b="1">
                <a:latin typeface="Arial Narrow" pitchFamily="34" charset="0"/>
              </a:rPr>
              <a:t>Add C,A,B</a:t>
            </a:r>
            <a:r>
              <a:rPr lang="en-US" sz="2400"/>
              <a:t> (C = A + B)</a:t>
            </a:r>
          </a:p>
          <a:p>
            <a:pPr lvl="1"/>
            <a:r>
              <a:rPr lang="en-US" sz="2400"/>
              <a:t>All operands on different pages</a:t>
            </a:r>
          </a:p>
          <a:p>
            <a:pPr lvl="1"/>
            <a:r>
              <a:rPr lang="en-US" sz="2400"/>
              <a:t>Instruction not in memory</a:t>
            </a:r>
          </a:p>
          <a:p>
            <a:pPr lvl="1"/>
            <a:r>
              <a:rPr lang="en-US" sz="2400"/>
              <a:t>4 possible page faults   )-: slooooow :-(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06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21CC-8E67-4F79-ABA2-A5344BDB3634}" type="slidenum">
              <a:rPr lang="en-US"/>
              <a:pPr/>
              <a:t>27</a:t>
            </a:fld>
            <a:endParaRPr lang="en-US"/>
          </a:p>
        </p:txBody>
      </p:sp>
      <p:sp>
        <p:nvSpPr>
          <p:cNvPr id="252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 Performance</a:t>
            </a:r>
            <a:endParaRPr lang="en-US" sz="2000"/>
          </a:p>
        </p:txBody>
      </p:sp>
      <p:sp>
        <p:nvSpPr>
          <p:cNvPr id="252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416050"/>
            <a:ext cx="8164513" cy="4908550"/>
          </a:xfrm>
        </p:spPr>
        <p:txBody>
          <a:bodyPr/>
          <a:lstStyle/>
          <a:p>
            <a:r>
              <a:rPr lang="en-US" sz="2800"/>
              <a:t>Paging Time…</a:t>
            </a:r>
          </a:p>
          <a:p>
            <a:pPr lvl="1"/>
            <a:r>
              <a:rPr lang="en-US" sz="2400"/>
              <a:t>Disk latency			8 milliseconds</a:t>
            </a:r>
          </a:p>
          <a:p>
            <a:pPr lvl="1"/>
            <a:r>
              <a:rPr lang="en-US" sz="2400"/>
              <a:t>Disk seek			15 milliseconds</a:t>
            </a:r>
          </a:p>
          <a:p>
            <a:pPr lvl="1"/>
            <a:r>
              <a:rPr lang="en-US" sz="2400"/>
              <a:t>Disk transfer time		1 millisecond</a:t>
            </a:r>
          </a:p>
          <a:p>
            <a:pPr lvl="1"/>
            <a:r>
              <a:rPr lang="en-US" sz="2400"/>
              <a:t>Total paging time		~25 milliseconds</a:t>
            </a:r>
          </a:p>
          <a:p>
            <a:r>
              <a:rPr lang="en-US" sz="2800"/>
              <a:t>Could be longer due to </a:t>
            </a:r>
          </a:p>
          <a:p>
            <a:pPr lvl="1"/>
            <a:r>
              <a:rPr lang="en-US" sz="2400"/>
              <a:t>device queueing time</a:t>
            </a:r>
          </a:p>
          <a:p>
            <a:pPr lvl="1"/>
            <a:r>
              <a:rPr lang="en-US" sz="2400"/>
              <a:t>other paging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214D-3400-4E6E-9A13-55093A075481}" type="slidenum">
              <a:rPr lang="en-US"/>
              <a:pPr/>
              <a:t>28</a:t>
            </a:fld>
            <a:endParaRPr lang="en-US"/>
          </a:p>
        </p:txBody>
      </p:sp>
      <p:sp>
        <p:nvSpPr>
          <p:cNvPr id="252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 Performance </a:t>
            </a:r>
            <a:r>
              <a:rPr lang="en-US" sz="2000"/>
              <a:t>(continued…)</a:t>
            </a:r>
          </a:p>
        </p:txBody>
      </p:sp>
      <p:sp>
        <p:nvSpPr>
          <p:cNvPr id="252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408113"/>
            <a:ext cx="8599487" cy="4914900"/>
          </a:xfrm>
        </p:spPr>
        <p:txBody>
          <a:bodyPr/>
          <a:lstStyle/>
          <a:p>
            <a:r>
              <a:rPr lang="en-US"/>
              <a:t>Effective access time:</a:t>
            </a:r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r>
              <a:rPr lang="en-US" sz="3600"/>
              <a:t>		</a:t>
            </a:r>
            <a:r>
              <a:rPr lang="en-US" sz="4000" i="1"/>
              <a:t>EAT</a:t>
            </a:r>
            <a:r>
              <a:rPr lang="en-US" sz="4000"/>
              <a:t> = (1 - </a:t>
            </a:r>
            <a:r>
              <a:rPr lang="en-US" sz="4000" i="1"/>
              <a:t>p</a:t>
            </a:r>
            <a:r>
              <a:rPr lang="en-US" sz="4000"/>
              <a:t>) </a:t>
            </a:r>
            <a:r>
              <a:rPr lang="en-US" sz="4000">
                <a:sym typeface="Symbol" pitchFamily="18" charset="2"/>
              </a:rPr>
              <a:t> </a:t>
            </a:r>
            <a:r>
              <a:rPr lang="en-US" sz="4000" i="1">
                <a:sym typeface="Symbol" pitchFamily="18" charset="2"/>
              </a:rPr>
              <a:t>ma</a:t>
            </a:r>
            <a:r>
              <a:rPr lang="en-US" sz="4000">
                <a:sym typeface="Symbol" pitchFamily="18" charset="2"/>
              </a:rPr>
              <a:t> + </a:t>
            </a:r>
            <a:r>
              <a:rPr lang="en-US" sz="4000" i="1">
                <a:sym typeface="Symbol" pitchFamily="18" charset="2"/>
              </a:rPr>
              <a:t>p</a:t>
            </a:r>
            <a:r>
              <a:rPr lang="en-US" sz="4000">
                <a:sym typeface="Symbol" pitchFamily="18" charset="2"/>
              </a:rPr>
              <a:t>  </a:t>
            </a:r>
            <a:r>
              <a:rPr lang="en-US" sz="4000" i="1">
                <a:sym typeface="Symbol" pitchFamily="18" charset="2"/>
              </a:rPr>
              <a:t>pft</a:t>
            </a:r>
          </a:p>
          <a:p>
            <a:pPr>
              <a:buFont typeface="Wingdings" pitchFamily="2" charset="2"/>
              <a:buNone/>
            </a:pPr>
            <a:endParaRPr lang="en-US" sz="1800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sz="2800"/>
              <a:t>	where: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	</a:t>
            </a:r>
            <a:r>
              <a:rPr lang="en-US" sz="2800" i="1"/>
              <a:t>p</a:t>
            </a:r>
            <a:r>
              <a:rPr lang="en-US" sz="2800"/>
              <a:t> is probability of page fault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	</a:t>
            </a:r>
            <a:r>
              <a:rPr lang="en-US" sz="2800" i="1"/>
              <a:t>ma</a:t>
            </a:r>
            <a:r>
              <a:rPr lang="en-US" sz="2800"/>
              <a:t> is memory access time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	</a:t>
            </a:r>
            <a:r>
              <a:rPr lang="en-US" sz="2800" u="sng"/>
              <a:t>pft</a:t>
            </a:r>
            <a:r>
              <a:rPr lang="en-US" sz="2800"/>
              <a:t> is page fault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F00F-0C68-4D01-80E7-650CD6BFFCD9}" type="slidenum">
              <a:rPr lang="en-US"/>
              <a:pPr/>
              <a:t>29</a:t>
            </a:fld>
            <a:endParaRPr lang="en-US"/>
          </a:p>
        </p:txBody>
      </p:sp>
      <p:sp>
        <p:nvSpPr>
          <p:cNvPr id="252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 Performance </a:t>
            </a:r>
            <a:r>
              <a:rPr lang="en-US" sz="2000"/>
              <a:t>(continued…)</a:t>
            </a:r>
          </a:p>
        </p:txBody>
      </p:sp>
      <p:sp>
        <p:nvSpPr>
          <p:cNvPr id="252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423988"/>
            <a:ext cx="83566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Effective access time with 100 ns memory access and 25 ms page fault time: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/>
              <a:t>		EAT</a:t>
            </a:r>
            <a:r>
              <a:rPr lang="en-US" sz="2800"/>
              <a:t> = (1 - </a:t>
            </a:r>
            <a:r>
              <a:rPr lang="en-US" sz="2800" i="1"/>
              <a:t>p</a:t>
            </a:r>
            <a:r>
              <a:rPr lang="en-US" sz="2800"/>
              <a:t>) </a:t>
            </a:r>
            <a:r>
              <a:rPr lang="en-US" sz="2800">
                <a:sym typeface="Symbol" pitchFamily="18" charset="2"/>
              </a:rPr>
              <a:t> </a:t>
            </a:r>
            <a:r>
              <a:rPr lang="en-US" sz="2800" i="1">
                <a:sym typeface="Symbol" pitchFamily="18" charset="2"/>
              </a:rPr>
              <a:t>ma</a:t>
            </a:r>
            <a:r>
              <a:rPr lang="en-US" sz="2800">
                <a:sym typeface="Symbol" pitchFamily="18" charset="2"/>
              </a:rPr>
              <a:t> + </a:t>
            </a:r>
            <a:r>
              <a:rPr lang="en-US" sz="2800" i="1">
                <a:sym typeface="Symbol" pitchFamily="18" charset="2"/>
              </a:rPr>
              <a:t>p</a:t>
            </a:r>
            <a:r>
              <a:rPr lang="en-US" sz="2800">
                <a:sym typeface="Symbol" pitchFamily="18" charset="2"/>
              </a:rPr>
              <a:t>  </a:t>
            </a:r>
            <a:r>
              <a:rPr lang="en-US" sz="2800" i="1">
                <a:sym typeface="Symbol" pitchFamily="18" charset="2"/>
              </a:rPr>
              <a:t>pft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>
                <a:sym typeface="Symbol" pitchFamily="18" charset="2"/>
              </a:rPr>
              <a:t>			</a:t>
            </a:r>
            <a:r>
              <a:rPr lang="en-US" sz="2800"/>
              <a:t>= (1 - </a:t>
            </a:r>
            <a:r>
              <a:rPr lang="en-US" sz="2800" i="1"/>
              <a:t>p</a:t>
            </a:r>
            <a:r>
              <a:rPr lang="en-US" sz="2800"/>
              <a:t>) </a:t>
            </a:r>
            <a:r>
              <a:rPr lang="en-US" sz="2800">
                <a:sym typeface="Symbol" pitchFamily="18" charset="2"/>
              </a:rPr>
              <a:t> </a:t>
            </a:r>
            <a:r>
              <a:rPr lang="en-US" sz="2800" i="1">
                <a:sym typeface="Symbol" pitchFamily="18" charset="2"/>
              </a:rPr>
              <a:t>100</a:t>
            </a:r>
            <a:r>
              <a:rPr lang="en-US" sz="2800">
                <a:sym typeface="Symbol" pitchFamily="18" charset="2"/>
              </a:rPr>
              <a:t> + </a:t>
            </a:r>
            <a:r>
              <a:rPr lang="en-US" sz="2800" i="1">
                <a:sym typeface="Symbol" pitchFamily="18" charset="2"/>
              </a:rPr>
              <a:t>p</a:t>
            </a:r>
            <a:r>
              <a:rPr lang="en-US" sz="2800">
                <a:sym typeface="Symbol" pitchFamily="18" charset="2"/>
              </a:rPr>
              <a:t>  </a:t>
            </a:r>
            <a:r>
              <a:rPr lang="en-US" sz="2800" i="1">
                <a:sym typeface="Symbol" pitchFamily="18" charset="2"/>
              </a:rPr>
              <a:t>25,000,000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>
                <a:sym typeface="Symbol" pitchFamily="18" charset="2"/>
              </a:rPr>
              <a:t>			</a:t>
            </a:r>
            <a:r>
              <a:rPr lang="en-US" sz="2800"/>
              <a:t>= </a:t>
            </a:r>
            <a:r>
              <a:rPr lang="en-US" sz="2800" i="1">
                <a:sym typeface="Symbol" pitchFamily="18" charset="2"/>
              </a:rPr>
              <a:t>100</a:t>
            </a:r>
            <a:r>
              <a:rPr lang="en-US" sz="2800">
                <a:sym typeface="Symbol" pitchFamily="18" charset="2"/>
              </a:rPr>
              <a:t> + 24,999,900  </a:t>
            </a:r>
            <a:r>
              <a:rPr lang="en-US" sz="2800" i="1">
                <a:sym typeface="Symbol" pitchFamily="18" charset="2"/>
              </a:rPr>
              <a:t>p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What is the </a:t>
            </a:r>
            <a:r>
              <a:rPr lang="en-US" sz="2800" i="1"/>
              <a:t>EAT</a:t>
            </a:r>
            <a:r>
              <a:rPr lang="en-US" sz="2800"/>
              <a:t>  if  </a:t>
            </a:r>
            <a:r>
              <a:rPr lang="en-US" sz="2800" i="1"/>
              <a:t>p</a:t>
            </a:r>
            <a:r>
              <a:rPr lang="en-US" sz="2800"/>
              <a:t> = 0.001 (1 out of 1000)?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100 + 24999,990 </a:t>
            </a:r>
            <a:r>
              <a:rPr lang="en-US" sz="2400">
                <a:sym typeface="Symbol" pitchFamily="18" charset="2"/>
              </a:rPr>
              <a:t> 0.001 = </a:t>
            </a:r>
            <a:r>
              <a:rPr lang="en-US" sz="2400"/>
              <a:t>25 microseconds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250 times slowdown!</a:t>
            </a:r>
          </a:p>
          <a:p>
            <a:pPr>
              <a:lnSpc>
                <a:spcPct val="90000"/>
              </a:lnSpc>
            </a:pPr>
            <a:r>
              <a:rPr lang="en-US" sz="2800"/>
              <a:t>How do we get less than 10% slowdown?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100 + 24999,990 </a:t>
            </a:r>
            <a:r>
              <a:rPr lang="en-US" sz="2400">
                <a:sym typeface="Symbol" pitchFamily="18" charset="2"/>
              </a:rPr>
              <a:t> </a:t>
            </a:r>
            <a:r>
              <a:rPr lang="en-US" sz="2400" i="1">
                <a:sym typeface="Symbol" pitchFamily="18" charset="2"/>
              </a:rPr>
              <a:t>p</a:t>
            </a:r>
            <a:r>
              <a:rPr lang="en-US" sz="2400">
                <a:sym typeface="Symbol" pitchFamily="18" charset="2"/>
              </a:rPr>
              <a:t>  1.10  100 ns = 110 ns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Less than 1 out of 2,500,000 accesses 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2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2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2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2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2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2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6211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4F55-ED66-4406-8713-E8B5391AB85C}" type="slidenum">
              <a:rPr lang="en-US"/>
              <a:pPr/>
              <a:t>3</a:t>
            </a:fld>
            <a:endParaRPr lang="en-US"/>
          </a:p>
        </p:txBody>
      </p:sp>
      <p:sp>
        <p:nvSpPr>
          <p:cNvPr id="247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Execution</a:t>
            </a:r>
          </a:p>
        </p:txBody>
      </p:sp>
      <p:sp>
        <p:nvSpPr>
          <p:cNvPr id="247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408113"/>
            <a:ext cx="8269287" cy="4846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are the characteristics of an executing program?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Characteristics of an executing program:</a:t>
            </a:r>
          </a:p>
          <a:p>
            <a:pPr marL="1085850" lvl="2">
              <a:lnSpc>
                <a:spcPct val="90000"/>
              </a:lnSpc>
            </a:pPr>
            <a:r>
              <a:rPr lang="en-US" sz="2000"/>
              <a:t>has code that is unused</a:t>
            </a:r>
          </a:p>
          <a:p>
            <a:pPr marL="1085850" lvl="2">
              <a:lnSpc>
                <a:spcPct val="90000"/>
              </a:lnSpc>
            </a:pPr>
            <a:r>
              <a:rPr lang="en-US" sz="2000"/>
              <a:t>allocated more memory than is needed</a:t>
            </a:r>
          </a:p>
          <a:p>
            <a:pPr marL="1085850" lvl="2">
              <a:lnSpc>
                <a:spcPct val="90000"/>
              </a:lnSpc>
            </a:pPr>
            <a:r>
              <a:rPr lang="en-US" sz="2000"/>
              <a:t>has features that are used rarely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program’s instructions must be in main memory to execute, even though…</a:t>
            </a:r>
          </a:p>
          <a:p>
            <a:pPr marL="1085850" lvl="2">
              <a:lnSpc>
                <a:spcPct val="90000"/>
              </a:lnSpc>
            </a:pPr>
            <a:r>
              <a:rPr lang="en-US" sz="2000"/>
              <a:t>the entire program is not always executing</a:t>
            </a:r>
          </a:p>
          <a:p>
            <a:pPr marL="1085850" lvl="2">
              <a:lnSpc>
                <a:spcPct val="90000"/>
              </a:lnSpc>
            </a:pPr>
            <a:r>
              <a:rPr lang="en-US" sz="2000"/>
              <a:t>the address space of the program could be broken up across available frames (paging)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sp>
        <p:nvSpPr>
          <p:cNvPr id="2477060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Program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7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7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7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7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7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7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705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EB6-B528-45F3-8CD5-20234265A5F2}" type="slidenum">
              <a:rPr lang="en-US"/>
              <a:pPr/>
              <a:t>30</a:t>
            </a:fld>
            <a:endParaRPr lang="en-US"/>
          </a:p>
        </p:txBody>
      </p:sp>
      <p:sp>
        <p:nvSpPr>
          <p:cNvPr id="253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6700"/>
            <a:ext cx="7161212" cy="793750"/>
          </a:xfrm>
        </p:spPr>
        <p:txBody>
          <a:bodyPr/>
          <a:lstStyle/>
          <a:p>
            <a:r>
              <a:rPr lang="en-US"/>
              <a:t>Placement Policies</a:t>
            </a:r>
          </a:p>
        </p:txBody>
      </p:sp>
      <p:sp>
        <p:nvSpPr>
          <p:cNvPr id="253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420813"/>
            <a:ext cx="84582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Where to put the page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trivial in a paging system – can be placed anywhere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Best-fit, First-Fit, or Next-Fit can be used with segmentation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is a concern with distributed systems</a:t>
            </a:r>
          </a:p>
          <a:p>
            <a:pPr>
              <a:lnSpc>
                <a:spcPct val="90000"/>
              </a:lnSpc>
            </a:pPr>
            <a:r>
              <a:rPr lang="en-US" sz="2800"/>
              <a:t>Frame Locking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require a page to stay in memory</a:t>
            </a:r>
          </a:p>
          <a:p>
            <a:pPr lvl="2">
              <a:lnSpc>
                <a:spcPct val="90000"/>
              </a:lnSpc>
            </a:pPr>
            <a:r>
              <a:rPr lang="en-US"/>
              <a:t>O.S. Kernel and Interrupt Handlers</a:t>
            </a:r>
          </a:p>
          <a:p>
            <a:pPr lvl="2">
              <a:lnSpc>
                <a:spcPct val="90000"/>
              </a:lnSpc>
            </a:pPr>
            <a:r>
              <a:rPr lang="en-US"/>
              <a:t>real-Time processes</a:t>
            </a:r>
          </a:p>
          <a:p>
            <a:pPr lvl="2">
              <a:lnSpc>
                <a:spcPct val="90000"/>
              </a:lnSpc>
            </a:pPr>
            <a:r>
              <a:rPr lang="en-US"/>
              <a:t>other key data structures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implemented by bit in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3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3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3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3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3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3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3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30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03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768-24A2-45F3-87AA-A16DE9E3D875}" type="slidenum">
              <a:rPr lang="en-US"/>
              <a:pPr/>
              <a:t>31</a:t>
            </a:fld>
            <a:endParaRPr lang="en-US"/>
          </a:p>
        </p:txBody>
      </p:sp>
      <p:sp>
        <p:nvSpPr>
          <p:cNvPr id="253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Replacement Algorithms</a:t>
            </a:r>
          </a:p>
        </p:txBody>
      </p:sp>
      <p:sp>
        <p:nvSpPr>
          <p:cNvPr id="253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368425"/>
            <a:ext cx="8356600" cy="5137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Random (RAND)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choose any page to replace at random</a:t>
            </a:r>
          </a:p>
          <a:p>
            <a:pPr>
              <a:lnSpc>
                <a:spcPct val="90000"/>
              </a:lnSpc>
            </a:pPr>
            <a:r>
              <a:rPr lang="en-US" sz="2800"/>
              <a:t>Belady’s Optimal Algorithm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best but unrealizable – used for comparison</a:t>
            </a:r>
          </a:p>
          <a:p>
            <a:pPr>
              <a:lnSpc>
                <a:spcPct val="90000"/>
              </a:lnSpc>
            </a:pPr>
            <a:r>
              <a:rPr lang="en-US" sz="2800"/>
              <a:t>First-In, First-Out (FIFO)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 the dogs, forget ‘em</a:t>
            </a:r>
          </a:p>
          <a:p>
            <a:pPr>
              <a:lnSpc>
                <a:spcPct val="90000"/>
              </a:lnSpc>
            </a:pPr>
            <a:r>
              <a:rPr lang="en-US" sz="2800"/>
              <a:t>Least Frequently Used (LFU)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strictly a straw-man for stack algorithms</a:t>
            </a:r>
          </a:p>
          <a:p>
            <a:pPr>
              <a:lnSpc>
                <a:spcPct val="90000"/>
              </a:lnSpc>
            </a:pPr>
            <a:r>
              <a:rPr lang="en-US" sz="2800"/>
              <a:t>Least Recently Used (LRU)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discard pages we have probably lost interest in</a:t>
            </a:r>
          </a:p>
          <a:p>
            <a:pPr>
              <a:lnSpc>
                <a:spcPct val="90000"/>
              </a:lnSpc>
            </a:pPr>
            <a:r>
              <a:rPr lang="en-US" sz="2800"/>
              <a:t>Clock – Not Recently Used (NRU)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efficient software LRU</a:t>
            </a:r>
          </a:p>
        </p:txBody>
      </p:sp>
      <p:sp>
        <p:nvSpPr>
          <p:cNvPr id="2532356" name="Rectangle 4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>
                <a:solidFill>
                  <a:schemeClr val="bg2"/>
                </a:solidFill>
                <a:latin typeface="Arial" charset="0"/>
              </a:rPr>
              <a:t>Replacement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CB1-90DA-40C8-A975-8A51A1671D65}" type="slidenum">
              <a:rPr lang="en-US"/>
              <a:pPr/>
              <a:t>32</a:t>
            </a:fld>
            <a:endParaRPr lang="en-US"/>
          </a:p>
        </p:txBody>
      </p:sp>
      <p:sp>
        <p:nvSpPr>
          <p:cNvPr id="253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463" y="273050"/>
            <a:ext cx="7161212" cy="755650"/>
          </a:xfrm>
        </p:spPr>
        <p:txBody>
          <a:bodyPr/>
          <a:lstStyle/>
          <a:p>
            <a:r>
              <a:rPr lang="en-US"/>
              <a:t>Belady’s Optimal Algorithm</a:t>
            </a:r>
          </a:p>
        </p:txBody>
      </p:sp>
      <p:sp>
        <p:nvSpPr>
          <p:cNvPr id="253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414463"/>
            <a:ext cx="8416925" cy="4972050"/>
          </a:xfrm>
        </p:spPr>
        <p:txBody>
          <a:bodyPr/>
          <a:lstStyle/>
          <a:p>
            <a:r>
              <a:rPr lang="en-US" sz="2800"/>
              <a:t>Belady’s optimal replacement</a:t>
            </a:r>
          </a:p>
          <a:p>
            <a:pPr lvl="1"/>
            <a:r>
              <a:rPr lang="en-US" sz="2400"/>
              <a:t>“Perfect knowledge” of the page reference stream.</a:t>
            </a:r>
          </a:p>
          <a:p>
            <a:pPr lvl="1"/>
            <a:r>
              <a:rPr lang="en-US" sz="2400"/>
              <a:t>Select the page that will not be referenced for the longest time in the future.</a:t>
            </a:r>
          </a:p>
          <a:p>
            <a:pPr lvl="1"/>
            <a:r>
              <a:rPr lang="en-US" sz="2400"/>
              <a:t>Rare for a system reference stream for every thread in every process in advance.</a:t>
            </a:r>
          </a:p>
          <a:p>
            <a:pPr lvl="2"/>
            <a:r>
              <a:rPr lang="en-US"/>
              <a:t>generally unrealizable</a:t>
            </a:r>
          </a:p>
          <a:p>
            <a:pPr lvl="2"/>
            <a:r>
              <a:rPr lang="en-US"/>
              <a:t>few special cases: program to predict the weather</a:t>
            </a:r>
          </a:p>
          <a:p>
            <a:pPr lvl="1"/>
            <a:r>
              <a:rPr lang="en-US" sz="2400"/>
              <a:t>Its theoretical behavior is used to compare the performance of realizable algorithms.</a:t>
            </a:r>
          </a:p>
        </p:txBody>
      </p:sp>
      <p:sp>
        <p:nvSpPr>
          <p:cNvPr id="2534405" name="Rectangle 5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>
                <a:solidFill>
                  <a:schemeClr val="bg2"/>
                </a:solidFill>
                <a:latin typeface="Arial" charset="0"/>
              </a:rPr>
              <a:t>Replacement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3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3445-7AD4-4A7E-9655-7744C2C74D9A}" type="slidenum">
              <a:rPr lang="en-US"/>
              <a:pPr/>
              <a:t>33</a:t>
            </a:fld>
            <a:endParaRPr lang="en-US"/>
          </a:p>
        </p:txBody>
      </p:sp>
      <p:sp>
        <p:nvSpPr>
          <p:cNvPr id="253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Quiz</a:t>
            </a:r>
          </a:p>
        </p:txBody>
      </p:sp>
      <p:grpSp>
        <p:nvGrpSpPr>
          <p:cNvPr id="2536515" name="Group 67"/>
          <p:cNvGrpSpPr>
            <a:grpSpLocks/>
          </p:cNvGrpSpPr>
          <p:nvPr/>
        </p:nvGrpSpPr>
        <p:grpSpPr bwMode="auto">
          <a:xfrm>
            <a:off x="114300" y="4818063"/>
            <a:ext cx="8677275" cy="1581150"/>
            <a:chOff x="72" y="2920"/>
            <a:chExt cx="5466" cy="996"/>
          </a:xfrm>
        </p:grpSpPr>
        <p:grpSp>
          <p:nvGrpSpPr>
            <p:cNvPr id="2536516" name="Group 68"/>
            <p:cNvGrpSpPr>
              <a:grpSpLocks/>
            </p:cNvGrpSpPr>
            <p:nvPr/>
          </p:nvGrpSpPr>
          <p:grpSpPr bwMode="auto">
            <a:xfrm>
              <a:off x="1314" y="2920"/>
              <a:ext cx="4224" cy="996"/>
              <a:chOff x="1314" y="2920"/>
              <a:chExt cx="4224" cy="996"/>
            </a:xfrm>
          </p:grpSpPr>
          <p:sp>
            <p:nvSpPr>
              <p:cNvPr id="2536517" name="Rectangle 69"/>
              <p:cNvSpPr>
                <a:spLocks noChangeArrowheads="1"/>
              </p:cNvSpPr>
              <p:nvPr/>
            </p:nvSpPr>
            <p:spPr bwMode="auto">
              <a:xfrm>
                <a:off x="1314" y="3667"/>
                <a:ext cx="61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536518" name="Rectangle 70"/>
              <p:cNvSpPr>
                <a:spLocks noChangeArrowheads="1"/>
              </p:cNvSpPr>
              <p:nvPr/>
            </p:nvSpPr>
            <p:spPr bwMode="auto">
              <a:xfrm>
                <a:off x="1314" y="3418"/>
                <a:ext cx="61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536519" name="Rectangle 71"/>
              <p:cNvSpPr>
                <a:spLocks noChangeArrowheads="1"/>
              </p:cNvSpPr>
              <p:nvPr/>
            </p:nvSpPr>
            <p:spPr bwMode="auto">
              <a:xfrm>
                <a:off x="1314" y="3169"/>
                <a:ext cx="61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0</a:t>
                </a:r>
              </a:p>
            </p:txBody>
          </p:sp>
          <p:sp>
            <p:nvSpPr>
              <p:cNvPr id="2536520" name="Rectangle 72"/>
              <p:cNvSpPr>
                <a:spLocks noChangeArrowheads="1"/>
              </p:cNvSpPr>
              <p:nvPr/>
            </p:nvSpPr>
            <p:spPr bwMode="auto">
              <a:xfrm>
                <a:off x="5312" y="292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536521" name="Rectangle 73"/>
              <p:cNvSpPr>
                <a:spLocks noChangeArrowheads="1"/>
              </p:cNvSpPr>
              <p:nvPr/>
            </p:nvSpPr>
            <p:spPr bwMode="auto">
              <a:xfrm>
                <a:off x="5086" y="292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0</a:t>
                </a:r>
              </a:p>
            </p:txBody>
          </p:sp>
          <p:sp>
            <p:nvSpPr>
              <p:cNvPr id="2536522" name="Rectangle 74"/>
              <p:cNvSpPr>
                <a:spLocks noChangeArrowheads="1"/>
              </p:cNvSpPr>
              <p:nvPr/>
            </p:nvSpPr>
            <p:spPr bwMode="auto">
              <a:xfrm>
                <a:off x="4860" y="292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536523" name="Rectangle 75"/>
              <p:cNvSpPr>
                <a:spLocks noChangeArrowheads="1"/>
              </p:cNvSpPr>
              <p:nvPr/>
            </p:nvSpPr>
            <p:spPr bwMode="auto">
              <a:xfrm>
                <a:off x="4634" y="292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536524" name="Rectangle 76"/>
              <p:cNvSpPr>
                <a:spLocks noChangeArrowheads="1"/>
              </p:cNvSpPr>
              <p:nvPr/>
            </p:nvSpPr>
            <p:spPr bwMode="auto">
              <a:xfrm>
                <a:off x="4409" y="2920"/>
                <a:ext cx="22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536525" name="Rectangle 77"/>
              <p:cNvSpPr>
                <a:spLocks noChangeArrowheads="1"/>
              </p:cNvSpPr>
              <p:nvPr/>
            </p:nvSpPr>
            <p:spPr bwMode="auto">
              <a:xfrm>
                <a:off x="4183" y="292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536526" name="Rectangle 78"/>
              <p:cNvSpPr>
                <a:spLocks noChangeArrowheads="1"/>
              </p:cNvSpPr>
              <p:nvPr/>
            </p:nvSpPr>
            <p:spPr bwMode="auto">
              <a:xfrm>
                <a:off x="3957" y="292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3</a:t>
                </a:r>
              </a:p>
            </p:txBody>
          </p:sp>
          <p:sp>
            <p:nvSpPr>
              <p:cNvPr id="2536527" name="Rectangle 79"/>
              <p:cNvSpPr>
                <a:spLocks noChangeArrowheads="1"/>
              </p:cNvSpPr>
              <p:nvPr/>
            </p:nvSpPr>
            <p:spPr bwMode="auto">
              <a:xfrm>
                <a:off x="3731" y="292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2536528" name="Rectangle 80"/>
              <p:cNvSpPr>
                <a:spLocks noChangeArrowheads="1"/>
              </p:cNvSpPr>
              <p:nvPr/>
            </p:nvSpPr>
            <p:spPr bwMode="auto">
              <a:xfrm>
                <a:off x="3505" y="292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0</a:t>
                </a:r>
              </a:p>
            </p:txBody>
          </p:sp>
          <p:sp>
            <p:nvSpPr>
              <p:cNvPr id="2536529" name="Rectangle 81"/>
              <p:cNvSpPr>
                <a:spLocks noChangeArrowheads="1"/>
              </p:cNvSpPr>
              <p:nvPr/>
            </p:nvSpPr>
            <p:spPr bwMode="auto">
              <a:xfrm>
                <a:off x="3279" y="292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536530" name="Rectangle 82"/>
              <p:cNvSpPr>
                <a:spLocks noChangeArrowheads="1"/>
              </p:cNvSpPr>
              <p:nvPr/>
            </p:nvSpPr>
            <p:spPr bwMode="auto">
              <a:xfrm>
                <a:off x="3053" y="292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3</a:t>
                </a:r>
              </a:p>
            </p:txBody>
          </p:sp>
          <p:sp>
            <p:nvSpPr>
              <p:cNvPr id="2536531" name="Rectangle 83"/>
              <p:cNvSpPr>
                <a:spLocks noChangeArrowheads="1"/>
              </p:cNvSpPr>
              <p:nvPr/>
            </p:nvSpPr>
            <p:spPr bwMode="auto">
              <a:xfrm>
                <a:off x="2827" y="292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536532" name="Rectangle 84"/>
              <p:cNvSpPr>
                <a:spLocks noChangeArrowheads="1"/>
              </p:cNvSpPr>
              <p:nvPr/>
            </p:nvSpPr>
            <p:spPr bwMode="auto">
              <a:xfrm>
                <a:off x="2602" y="2920"/>
                <a:ext cx="22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3</a:t>
                </a:r>
              </a:p>
            </p:txBody>
          </p:sp>
          <p:sp>
            <p:nvSpPr>
              <p:cNvPr id="2536533" name="Rectangle 85"/>
              <p:cNvSpPr>
                <a:spLocks noChangeArrowheads="1"/>
              </p:cNvSpPr>
              <p:nvPr/>
            </p:nvSpPr>
            <p:spPr bwMode="auto">
              <a:xfrm>
                <a:off x="2376" y="292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536534" name="Rectangle 86"/>
              <p:cNvSpPr>
                <a:spLocks noChangeArrowheads="1"/>
              </p:cNvSpPr>
              <p:nvPr/>
            </p:nvSpPr>
            <p:spPr bwMode="auto">
              <a:xfrm>
                <a:off x="2150" y="292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536535" name="Rectangle 87"/>
              <p:cNvSpPr>
                <a:spLocks noChangeArrowheads="1"/>
              </p:cNvSpPr>
              <p:nvPr/>
            </p:nvSpPr>
            <p:spPr bwMode="auto">
              <a:xfrm>
                <a:off x="1924" y="292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0</a:t>
                </a:r>
              </a:p>
            </p:txBody>
          </p:sp>
          <p:sp>
            <p:nvSpPr>
              <p:cNvPr id="2536536" name="Rectangle 88"/>
              <p:cNvSpPr>
                <a:spLocks noChangeArrowheads="1"/>
              </p:cNvSpPr>
              <p:nvPr/>
            </p:nvSpPr>
            <p:spPr bwMode="auto">
              <a:xfrm>
                <a:off x="1314" y="2920"/>
                <a:ext cx="61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Frame</a:t>
                </a:r>
              </a:p>
            </p:txBody>
          </p:sp>
          <p:sp>
            <p:nvSpPr>
              <p:cNvPr id="2536537" name="Line 89"/>
              <p:cNvSpPr>
                <a:spLocks noChangeShapeType="1"/>
              </p:cNvSpPr>
              <p:nvPr/>
            </p:nvSpPr>
            <p:spPr bwMode="auto">
              <a:xfrm>
                <a:off x="1314" y="2920"/>
                <a:ext cx="42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38" name="Line 90"/>
              <p:cNvSpPr>
                <a:spLocks noChangeShapeType="1"/>
              </p:cNvSpPr>
              <p:nvPr/>
            </p:nvSpPr>
            <p:spPr bwMode="auto">
              <a:xfrm>
                <a:off x="1314" y="3169"/>
                <a:ext cx="42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39" name="Line 91"/>
              <p:cNvSpPr>
                <a:spLocks noChangeShapeType="1"/>
              </p:cNvSpPr>
              <p:nvPr/>
            </p:nvSpPr>
            <p:spPr bwMode="auto">
              <a:xfrm>
                <a:off x="1314" y="3418"/>
                <a:ext cx="42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40" name="Line 92"/>
              <p:cNvSpPr>
                <a:spLocks noChangeShapeType="1"/>
              </p:cNvSpPr>
              <p:nvPr/>
            </p:nvSpPr>
            <p:spPr bwMode="auto">
              <a:xfrm>
                <a:off x="1314" y="3667"/>
                <a:ext cx="42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41" name="Line 93"/>
              <p:cNvSpPr>
                <a:spLocks noChangeShapeType="1"/>
              </p:cNvSpPr>
              <p:nvPr/>
            </p:nvSpPr>
            <p:spPr bwMode="auto">
              <a:xfrm>
                <a:off x="1314" y="3916"/>
                <a:ext cx="42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42" name="Line 94"/>
              <p:cNvSpPr>
                <a:spLocks noChangeShapeType="1"/>
              </p:cNvSpPr>
              <p:nvPr/>
            </p:nvSpPr>
            <p:spPr bwMode="auto">
              <a:xfrm>
                <a:off x="1314" y="2920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43" name="Line 95"/>
              <p:cNvSpPr>
                <a:spLocks noChangeShapeType="1"/>
              </p:cNvSpPr>
              <p:nvPr/>
            </p:nvSpPr>
            <p:spPr bwMode="auto">
              <a:xfrm>
                <a:off x="1924" y="2920"/>
                <a:ext cx="0" cy="9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44" name="Line 96"/>
              <p:cNvSpPr>
                <a:spLocks noChangeShapeType="1"/>
              </p:cNvSpPr>
              <p:nvPr/>
            </p:nvSpPr>
            <p:spPr bwMode="auto">
              <a:xfrm>
                <a:off x="2150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45" name="Line 97"/>
              <p:cNvSpPr>
                <a:spLocks noChangeShapeType="1"/>
              </p:cNvSpPr>
              <p:nvPr/>
            </p:nvSpPr>
            <p:spPr bwMode="auto">
              <a:xfrm>
                <a:off x="2376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46" name="Line 98"/>
              <p:cNvSpPr>
                <a:spLocks noChangeShapeType="1"/>
              </p:cNvSpPr>
              <p:nvPr/>
            </p:nvSpPr>
            <p:spPr bwMode="auto">
              <a:xfrm>
                <a:off x="2602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47" name="Line 99"/>
              <p:cNvSpPr>
                <a:spLocks noChangeShapeType="1"/>
              </p:cNvSpPr>
              <p:nvPr/>
            </p:nvSpPr>
            <p:spPr bwMode="auto">
              <a:xfrm>
                <a:off x="2827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48" name="Line 100"/>
              <p:cNvSpPr>
                <a:spLocks noChangeShapeType="1"/>
              </p:cNvSpPr>
              <p:nvPr/>
            </p:nvSpPr>
            <p:spPr bwMode="auto">
              <a:xfrm>
                <a:off x="3053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49" name="Line 101"/>
              <p:cNvSpPr>
                <a:spLocks noChangeShapeType="1"/>
              </p:cNvSpPr>
              <p:nvPr/>
            </p:nvSpPr>
            <p:spPr bwMode="auto">
              <a:xfrm>
                <a:off x="3279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50" name="Line 102"/>
              <p:cNvSpPr>
                <a:spLocks noChangeShapeType="1"/>
              </p:cNvSpPr>
              <p:nvPr/>
            </p:nvSpPr>
            <p:spPr bwMode="auto">
              <a:xfrm>
                <a:off x="3505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51" name="Line 103"/>
              <p:cNvSpPr>
                <a:spLocks noChangeShapeType="1"/>
              </p:cNvSpPr>
              <p:nvPr/>
            </p:nvSpPr>
            <p:spPr bwMode="auto">
              <a:xfrm>
                <a:off x="3731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52" name="Line 104"/>
              <p:cNvSpPr>
                <a:spLocks noChangeShapeType="1"/>
              </p:cNvSpPr>
              <p:nvPr/>
            </p:nvSpPr>
            <p:spPr bwMode="auto">
              <a:xfrm>
                <a:off x="3957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53" name="Line 105"/>
              <p:cNvSpPr>
                <a:spLocks noChangeShapeType="1"/>
              </p:cNvSpPr>
              <p:nvPr/>
            </p:nvSpPr>
            <p:spPr bwMode="auto">
              <a:xfrm>
                <a:off x="4183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54" name="Line 106"/>
              <p:cNvSpPr>
                <a:spLocks noChangeShapeType="1"/>
              </p:cNvSpPr>
              <p:nvPr/>
            </p:nvSpPr>
            <p:spPr bwMode="auto">
              <a:xfrm>
                <a:off x="4409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55" name="Line 107"/>
              <p:cNvSpPr>
                <a:spLocks noChangeShapeType="1"/>
              </p:cNvSpPr>
              <p:nvPr/>
            </p:nvSpPr>
            <p:spPr bwMode="auto">
              <a:xfrm>
                <a:off x="4634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56" name="Line 108"/>
              <p:cNvSpPr>
                <a:spLocks noChangeShapeType="1"/>
              </p:cNvSpPr>
              <p:nvPr/>
            </p:nvSpPr>
            <p:spPr bwMode="auto">
              <a:xfrm>
                <a:off x="4860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57" name="Line 109"/>
              <p:cNvSpPr>
                <a:spLocks noChangeShapeType="1"/>
              </p:cNvSpPr>
              <p:nvPr/>
            </p:nvSpPr>
            <p:spPr bwMode="auto">
              <a:xfrm>
                <a:off x="5086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58" name="Line 110"/>
              <p:cNvSpPr>
                <a:spLocks noChangeShapeType="1"/>
              </p:cNvSpPr>
              <p:nvPr/>
            </p:nvSpPr>
            <p:spPr bwMode="auto">
              <a:xfrm>
                <a:off x="5312" y="292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36559" name="Line 111"/>
              <p:cNvSpPr>
                <a:spLocks noChangeShapeType="1"/>
              </p:cNvSpPr>
              <p:nvPr/>
            </p:nvSpPr>
            <p:spPr bwMode="auto">
              <a:xfrm>
                <a:off x="5538" y="2920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536560" name="Text Box 112"/>
            <p:cNvSpPr txBox="1">
              <a:spLocks noChangeArrowheads="1"/>
            </p:cNvSpPr>
            <p:nvPr/>
          </p:nvSpPr>
          <p:spPr bwMode="auto">
            <a:xfrm>
              <a:off x="72" y="2960"/>
              <a:ext cx="11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latin typeface="Times New Roman" pitchFamily="18" charset="0"/>
                </a:rPr>
                <a:t>Least Frequently </a:t>
              </a:r>
              <a:r>
                <a:rPr lang="en-US" sz="1800" dirty="0" smtClean="0">
                  <a:latin typeface="Times New Roman" pitchFamily="18" charset="0"/>
                </a:rPr>
                <a:t>Used</a:t>
              </a:r>
              <a:endParaRPr lang="en-US" sz="1800" dirty="0">
                <a:latin typeface="Times New Roman" pitchFamily="18" charset="0"/>
              </a:endParaRPr>
            </a:p>
          </p:txBody>
        </p:sp>
      </p:grpSp>
      <p:grpSp>
        <p:nvGrpSpPr>
          <p:cNvPr id="2536625" name="Group 177"/>
          <p:cNvGrpSpPr>
            <a:grpSpLocks/>
          </p:cNvGrpSpPr>
          <p:nvPr/>
        </p:nvGrpSpPr>
        <p:grpSpPr bwMode="auto">
          <a:xfrm>
            <a:off x="114300" y="1398588"/>
            <a:ext cx="8677275" cy="1581150"/>
            <a:chOff x="72" y="766"/>
            <a:chExt cx="5466" cy="996"/>
          </a:xfrm>
        </p:grpSpPr>
        <p:sp>
          <p:nvSpPr>
            <p:cNvPr id="2536626" name="Line 178"/>
            <p:cNvSpPr>
              <a:spLocks noChangeShapeType="1"/>
            </p:cNvSpPr>
            <p:nvPr/>
          </p:nvSpPr>
          <p:spPr bwMode="auto">
            <a:xfrm>
              <a:off x="1314" y="76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536627" name="Group 179"/>
            <p:cNvGrpSpPr>
              <a:grpSpLocks/>
            </p:cNvGrpSpPr>
            <p:nvPr/>
          </p:nvGrpSpPr>
          <p:grpSpPr bwMode="auto">
            <a:xfrm>
              <a:off x="72" y="766"/>
              <a:ext cx="5466" cy="996"/>
              <a:chOff x="72" y="766"/>
              <a:chExt cx="5466" cy="996"/>
            </a:xfrm>
          </p:grpSpPr>
          <p:grpSp>
            <p:nvGrpSpPr>
              <p:cNvPr id="2536628" name="Group 180"/>
              <p:cNvGrpSpPr>
                <a:grpSpLocks/>
              </p:cNvGrpSpPr>
              <p:nvPr/>
            </p:nvGrpSpPr>
            <p:grpSpPr bwMode="auto">
              <a:xfrm>
                <a:off x="1314" y="766"/>
                <a:ext cx="4224" cy="996"/>
                <a:chOff x="1314" y="766"/>
                <a:chExt cx="4224" cy="996"/>
              </a:xfrm>
            </p:grpSpPr>
            <p:sp>
              <p:nvSpPr>
                <p:cNvPr id="2536629" name="Rectangle 181"/>
                <p:cNvSpPr>
                  <a:spLocks noChangeArrowheads="1"/>
                </p:cNvSpPr>
                <p:nvPr/>
              </p:nvSpPr>
              <p:spPr bwMode="auto">
                <a:xfrm>
                  <a:off x="1314" y="1513"/>
                  <a:ext cx="610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2</a:t>
                  </a:r>
                </a:p>
              </p:txBody>
            </p:sp>
            <p:sp>
              <p:nvSpPr>
                <p:cNvPr id="2536630" name="Rectangle 182"/>
                <p:cNvSpPr>
                  <a:spLocks noChangeArrowheads="1"/>
                </p:cNvSpPr>
                <p:nvPr/>
              </p:nvSpPr>
              <p:spPr bwMode="auto">
                <a:xfrm>
                  <a:off x="1314" y="1264"/>
                  <a:ext cx="610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1</a:t>
                  </a:r>
                </a:p>
              </p:txBody>
            </p:sp>
            <p:sp>
              <p:nvSpPr>
                <p:cNvPr id="2536631" name="Rectangle 183"/>
                <p:cNvSpPr>
                  <a:spLocks noChangeArrowheads="1"/>
                </p:cNvSpPr>
                <p:nvPr/>
              </p:nvSpPr>
              <p:spPr bwMode="auto">
                <a:xfrm>
                  <a:off x="1314" y="1015"/>
                  <a:ext cx="610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0</a:t>
                  </a:r>
                </a:p>
              </p:txBody>
            </p:sp>
            <p:sp>
              <p:nvSpPr>
                <p:cNvPr id="2536632" name="Rectangle 184"/>
                <p:cNvSpPr>
                  <a:spLocks noChangeArrowheads="1"/>
                </p:cNvSpPr>
                <p:nvPr/>
              </p:nvSpPr>
              <p:spPr bwMode="auto">
                <a:xfrm>
                  <a:off x="5312" y="766"/>
                  <a:ext cx="2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1</a:t>
                  </a:r>
                </a:p>
              </p:txBody>
            </p:sp>
            <p:sp>
              <p:nvSpPr>
                <p:cNvPr id="2536633" name="Rectangle 185"/>
                <p:cNvSpPr>
                  <a:spLocks noChangeArrowheads="1"/>
                </p:cNvSpPr>
                <p:nvPr/>
              </p:nvSpPr>
              <p:spPr bwMode="auto">
                <a:xfrm>
                  <a:off x="5086" y="766"/>
                  <a:ext cx="2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0</a:t>
                  </a:r>
                </a:p>
              </p:txBody>
            </p:sp>
            <p:sp>
              <p:nvSpPr>
                <p:cNvPr id="2536634" name="Rectangle 186"/>
                <p:cNvSpPr>
                  <a:spLocks noChangeArrowheads="1"/>
                </p:cNvSpPr>
                <p:nvPr/>
              </p:nvSpPr>
              <p:spPr bwMode="auto">
                <a:xfrm>
                  <a:off x="4860" y="766"/>
                  <a:ext cx="2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1</a:t>
                  </a:r>
                </a:p>
              </p:txBody>
            </p:sp>
            <p:sp>
              <p:nvSpPr>
                <p:cNvPr id="2536635" name="Rectangle 187"/>
                <p:cNvSpPr>
                  <a:spLocks noChangeArrowheads="1"/>
                </p:cNvSpPr>
                <p:nvPr/>
              </p:nvSpPr>
              <p:spPr bwMode="auto">
                <a:xfrm>
                  <a:off x="4634" y="766"/>
                  <a:ext cx="2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2</a:t>
                  </a:r>
                </a:p>
              </p:txBody>
            </p:sp>
            <p:sp>
              <p:nvSpPr>
                <p:cNvPr id="2536636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09" y="766"/>
                  <a:ext cx="225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1</a:t>
                  </a:r>
                </a:p>
              </p:txBody>
            </p:sp>
            <p:sp>
              <p:nvSpPr>
                <p:cNvPr id="2536637" name="Rectangle 189"/>
                <p:cNvSpPr>
                  <a:spLocks noChangeArrowheads="1"/>
                </p:cNvSpPr>
                <p:nvPr/>
              </p:nvSpPr>
              <p:spPr bwMode="auto">
                <a:xfrm>
                  <a:off x="4183" y="766"/>
                  <a:ext cx="2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2</a:t>
                  </a:r>
                </a:p>
              </p:txBody>
            </p:sp>
            <p:sp>
              <p:nvSpPr>
                <p:cNvPr id="2536638" name="Rectangle 190"/>
                <p:cNvSpPr>
                  <a:spLocks noChangeArrowheads="1"/>
                </p:cNvSpPr>
                <p:nvPr/>
              </p:nvSpPr>
              <p:spPr bwMode="auto">
                <a:xfrm>
                  <a:off x="3957" y="766"/>
                  <a:ext cx="2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3</a:t>
                  </a:r>
                </a:p>
              </p:txBody>
            </p:sp>
            <p:sp>
              <p:nvSpPr>
                <p:cNvPr id="2536639" name="Rectangle 191"/>
                <p:cNvSpPr>
                  <a:spLocks noChangeArrowheads="1"/>
                </p:cNvSpPr>
                <p:nvPr/>
              </p:nvSpPr>
              <p:spPr bwMode="auto">
                <a:xfrm>
                  <a:off x="3731" y="766"/>
                  <a:ext cx="2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4</a:t>
                  </a:r>
                </a:p>
              </p:txBody>
            </p:sp>
            <p:sp>
              <p:nvSpPr>
                <p:cNvPr id="2536640" name="Rectangle 192"/>
                <p:cNvSpPr>
                  <a:spLocks noChangeArrowheads="1"/>
                </p:cNvSpPr>
                <p:nvPr/>
              </p:nvSpPr>
              <p:spPr bwMode="auto">
                <a:xfrm>
                  <a:off x="3505" y="766"/>
                  <a:ext cx="2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0</a:t>
                  </a:r>
                </a:p>
              </p:txBody>
            </p:sp>
            <p:sp>
              <p:nvSpPr>
                <p:cNvPr id="2536641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79" y="766"/>
                  <a:ext cx="2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2</a:t>
                  </a:r>
                </a:p>
              </p:txBody>
            </p:sp>
            <p:sp>
              <p:nvSpPr>
                <p:cNvPr id="2536642" name="Rectangle 194"/>
                <p:cNvSpPr>
                  <a:spLocks noChangeArrowheads="1"/>
                </p:cNvSpPr>
                <p:nvPr/>
              </p:nvSpPr>
              <p:spPr bwMode="auto">
                <a:xfrm>
                  <a:off x="3053" y="766"/>
                  <a:ext cx="2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3</a:t>
                  </a:r>
                </a:p>
              </p:txBody>
            </p:sp>
            <p:sp>
              <p:nvSpPr>
                <p:cNvPr id="2536643" name="Rectangle 195"/>
                <p:cNvSpPr>
                  <a:spLocks noChangeArrowheads="1"/>
                </p:cNvSpPr>
                <p:nvPr/>
              </p:nvSpPr>
              <p:spPr bwMode="auto">
                <a:xfrm>
                  <a:off x="2827" y="766"/>
                  <a:ext cx="2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2</a:t>
                  </a:r>
                </a:p>
              </p:txBody>
            </p:sp>
            <p:sp>
              <p:nvSpPr>
                <p:cNvPr id="2536644" name="Rectangle 196"/>
                <p:cNvSpPr>
                  <a:spLocks noChangeArrowheads="1"/>
                </p:cNvSpPr>
                <p:nvPr/>
              </p:nvSpPr>
              <p:spPr bwMode="auto">
                <a:xfrm>
                  <a:off x="2602" y="766"/>
                  <a:ext cx="225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3</a:t>
                  </a:r>
                </a:p>
              </p:txBody>
            </p:sp>
            <p:sp>
              <p:nvSpPr>
                <p:cNvPr id="2536645" name="Rectangle 197"/>
                <p:cNvSpPr>
                  <a:spLocks noChangeArrowheads="1"/>
                </p:cNvSpPr>
                <p:nvPr/>
              </p:nvSpPr>
              <p:spPr bwMode="auto">
                <a:xfrm>
                  <a:off x="2376" y="766"/>
                  <a:ext cx="2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2</a:t>
                  </a:r>
                </a:p>
              </p:txBody>
            </p:sp>
            <p:sp>
              <p:nvSpPr>
                <p:cNvPr id="2536646" name="Rectangle 198"/>
                <p:cNvSpPr>
                  <a:spLocks noChangeArrowheads="1"/>
                </p:cNvSpPr>
                <p:nvPr/>
              </p:nvSpPr>
              <p:spPr bwMode="auto">
                <a:xfrm>
                  <a:off x="2150" y="766"/>
                  <a:ext cx="2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1</a:t>
                  </a:r>
                </a:p>
              </p:txBody>
            </p:sp>
            <p:sp>
              <p:nvSpPr>
                <p:cNvPr id="2536647" name="Rectangle 199"/>
                <p:cNvSpPr>
                  <a:spLocks noChangeArrowheads="1"/>
                </p:cNvSpPr>
                <p:nvPr/>
              </p:nvSpPr>
              <p:spPr bwMode="auto">
                <a:xfrm>
                  <a:off x="1924" y="766"/>
                  <a:ext cx="2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0</a:t>
                  </a:r>
                </a:p>
              </p:txBody>
            </p:sp>
            <p:sp>
              <p:nvSpPr>
                <p:cNvPr id="2536648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14" y="766"/>
                  <a:ext cx="610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sz="2000" b="1">
                      <a:latin typeface="Arial Narrow" pitchFamily="34" charset="0"/>
                    </a:rPr>
                    <a:t>Frame</a:t>
                  </a:r>
                </a:p>
              </p:txBody>
            </p:sp>
            <p:sp>
              <p:nvSpPr>
                <p:cNvPr id="2536649" name="Line 201"/>
                <p:cNvSpPr>
                  <a:spLocks noChangeShapeType="1"/>
                </p:cNvSpPr>
                <p:nvPr/>
              </p:nvSpPr>
              <p:spPr bwMode="auto">
                <a:xfrm>
                  <a:off x="1314" y="766"/>
                  <a:ext cx="4224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50" name="Line 202"/>
                <p:cNvSpPr>
                  <a:spLocks noChangeShapeType="1"/>
                </p:cNvSpPr>
                <p:nvPr/>
              </p:nvSpPr>
              <p:spPr bwMode="auto">
                <a:xfrm>
                  <a:off x="1314" y="1015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51" name="Line 203"/>
                <p:cNvSpPr>
                  <a:spLocks noChangeShapeType="1"/>
                </p:cNvSpPr>
                <p:nvPr/>
              </p:nvSpPr>
              <p:spPr bwMode="auto">
                <a:xfrm>
                  <a:off x="1314" y="1264"/>
                  <a:ext cx="42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52" name="Line 204"/>
                <p:cNvSpPr>
                  <a:spLocks noChangeShapeType="1"/>
                </p:cNvSpPr>
                <p:nvPr/>
              </p:nvSpPr>
              <p:spPr bwMode="auto">
                <a:xfrm>
                  <a:off x="1314" y="1513"/>
                  <a:ext cx="42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53" name="Line 205"/>
                <p:cNvSpPr>
                  <a:spLocks noChangeShapeType="1"/>
                </p:cNvSpPr>
                <p:nvPr/>
              </p:nvSpPr>
              <p:spPr bwMode="auto">
                <a:xfrm>
                  <a:off x="1314" y="1762"/>
                  <a:ext cx="4224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54" name="Line 206"/>
                <p:cNvSpPr>
                  <a:spLocks noChangeShapeType="1"/>
                </p:cNvSpPr>
                <p:nvPr/>
              </p:nvSpPr>
              <p:spPr bwMode="auto">
                <a:xfrm>
                  <a:off x="1314" y="766"/>
                  <a:ext cx="0" cy="99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55" name="Line 207"/>
                <p:cNvSpPr>
                  <a:spLocks noChangeShapeType="1"/>
                </p:cNvSpPr>
                <p:nvPr/>
              </p:nvSpPr>
              <p:spPr bwMode="auto">
                <a:xfrm>
                  <a:off x="1924" y="766"/>
                  <a:ext cx="0" cy="9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56" name="Line 208"/>
                <p:cNvSpPr>
                  <a:spLocks noChangeShapeType="1"/>
                </p:cNvSpPr>
                <p:nvPr/>
              </p:nvSpPr>
              <p:spPr bwMode="auto">
                <a:xfrm>
                  <a:off x="2150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57" name="Line 209"/>
                <p:cNvSpPr>
                  <a:spLocks noChangeShapeType="1"/>
                </p:cNvSpPr>
                <p:nvPr/>
              </p:nvSpPr>
              <p:spPr bwMode="auto">
                <a:xfrm>
                  <a:off x="2376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58" name="Line 210"/>
                <p:cNvSpPr>
                  <a:spLocks noChangeShapeType="1"/>
                </p:cNvSpPr>
                <p:nvPr/>
              </p:nvSpPr>
              <p:spPr bwMode="auto">
                <a:xfrm>
                  <a:off x="2602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59" name="Line 211"/>
                <p:cNvSpPr>
                  <a:spLocks noChangeShapeType="1"/>
                </p:cNvSpPr>
                <p:nvPr/>
              </p:nvSpPr>
              <p:spPr bwMode="auto">
                <a:xfrm>
                  <a:off x="2827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60" name="Line 212"/>
                <p:cNvSpPr>
                  <a:spLocks noChangeShapeType="1"/>
                </p:cNvSpPr>
                <p:nvPr/>
              </p:nvSpPr>
              <p:spPr bwMode="auto">
                <a:xfrm>
                  <a:off x="3053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61" name="Line 213"/>
                <p:cNvSpPr>
                  <a:spLocks noChangeShapeType="1"/>
                </p:cNvSpPr>
                <p:nvPr/>
              </p:nvSpPr>
              <p:spPr bwMode="auto">
                <a:xfrm>
                  <a:off x="3279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62" name="Line 214"/>
                <p:cNvSpPr>
                  <a:spLocks noChangeShapeType="1"/>
                </p:cNvSpPr>
                <p:nvPr/>
              </p:nvSpPr>
              <p:spPr bwMode="auto">
                <a:xfrm>
                  <a:off x="3505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63" name="Line 215"/>
                <p:cNvSpPr>
                  <a:spLocks noChangeShapeType="1"/>
                </p:cNvSpPr>
                <p:nvPr/>
              </p:nvSpPr>
              <p:spPr bwMode="auto">
                <a:xfrm>
                  <a:off x="3731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64" name="Line 216"/>
                <p:cNvSpPr>
                  <a:spLocks noChangeShapeType="1"/>
                </p:cNvSpPr>
                <p:nvPr/>
              </p:nvSpPr>
              <p:spPr bwMode="auto">
                <a:xfrm>
                  <a:off x="3957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65" name="Line 217"/>
                <p:cNvSpPr>
                  <a:spLocks noChangeShapeType="1"/>
                </p:cNvSpPr>
                <p:nvPr/>
              </p:nvSpPr>
              <p:spPr bwMode="auto">
                <a:xfrm>
                  <a:off x="4183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66" name="Line 218"/>
                <p:cNvSpPr>
                  <a:spLocks noChangeShapeType="1"/>
                </p:cNvSpPr>
                <p:nvPr/>
              </p:nvSpPr>
              <p:spPr bwMode="auto">
                <a:xfrm>
                  <a:off x="4409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67" name="Line 219"/>
                <p:cNvSpPr>
                  <a:spLocks noChangeShapeType="1"/>
                </p:cNvSpPr>
                <p:nvPr/>
              </p:nvSpPr>
              <p:spPr bwMode="auto">
                <a:xfrm>
                  <a:off x="4634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68" name="Line 220"/>
                <p:cNvSpPr>
                  <a:spLocks noChangeShapeType="1"/>
                </p:cNvSpPr>
                <p:nvPr/>
              </p:nvSpPr>
              <p:spPr bwMode="auto">
                <a:xfrm>
                  <a:off x="4860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69" name="Line 221"/>
                <p:cNvSpPr>
                  <a:spLocks noChangeShapeType="1"/>
                </p:cNvSpPr>
                <p:nvPr/>
              </p:nvSpPr>
              <p:spPr bwMode="auto">
                <a:xfrm>
                  <a:off x="5086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70" name="Line 222"/>
                <p:cNvSpPr>
                  <a:spLocks noChangeShapeType="1"/>
                </p:cNvSpPr>
                <p:nvPr/>
              </p:nvSpPr>
              <p:spPr bwMode="auto">
                <a:xfrm>
                  <a:off x="5312" y="766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36671" name="Line 223"/>
                <p:cNvSpPr>
                  <a:spLocks noChangeShapeType="1"/>
                </p:cNvSpPr>
                <p:nvPr/>
              </p:nvSpPr>
              <p:spPr bwMode="auto">
                <a:xfrm>
                  <a:off x="5538" y="766"/>
                  <a:ext cx="0" cy="99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536672" name="Text Box 224"/>
              <p:cNvSpPr txBox="1">
                <a:spLocks noChangeArrowheads="1"/>
              </p:cNvSpPr>
              <p:nvPr/>
            </p:nvSpPr>
            <p:spPr bwMode="auto">
              <a:xfrm>
                <a:off x="72" y="812"/>
                <a:ext cx="1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800" dirty="0" err="1">
                    <a:latin typeface="Times New Roman" pitchFamily="18" charset="0"/>
                  </a:rPr>
                  <a:t>Belady’s</a:t>
                </a:r>
                <a:r>
                  <a:rPr lang="en-US" sz="1800" dirty="0">
                    <a:latin typeface="Times New Roman" pitchFamily="18" charset="0"/>
                  </a:rPr>
                  <a:t> </a:t>
                </a:r>
                <a:r>
                  <a:rPr lang="en-US" sz="1800" dirty="0" smtClean="0">
                    <a:latin typeface="Times New Roman" pitchFamily="18" charset="0"/>
                  </a:rPr>
                  <a:t>Optimal</a:t>
                </a:r>
                <a:endParaRPr lang="en-US" sz="1800" dirty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36737" name="Group 289"/>
          <p:cNvGrpSpPr>
            <a:grpSpLocks/>
          </p:cNvGrpSpPr>
          <p:nvPr/>
        </p:nvGrpSpPr>
        <p:grpSpPr bwMode="auto">
          <a:xfrm>
            <a:off x="114300" y="3103563"/>
            <a:ext cx="8677275" cy="1581150"/>
            <a:chOff x="72" y="1840"/>
            <a:chExt cx="5466" cy="996"/>
          </a:xfrm>
        </p:grpSpPr>
        <p:sp>
          <p:nvSpPr>
            <p:cNvPr id="2536738" name="Rectangle 290"/>
            <p:cNvSpPr>
              <a:spLocks noChangeArrowheads="1"/>
            </p:cNvSpPr>
            <p:nvPr/>
          </p:nvSpPr>
          <p:spPr bwMode="auto">
            <a:xfrm>
              <a:off x="1314" y="2587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36739" name="Rectangle 291"/>
            <p:cNvSpPr>
              <a:spLocks noChangeArrowheads="1"/>
            </p:cNvSpPr>
            <p:nvPr/>
          </p:nvSpPr>
          <p:spPr bwMode="auto">
            <a:xfrm>
              <a:off x="1314" y="2338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36740" name="Rectangle 292"/>
            <p:cNvSpPr>
              <a:spLocks noChangeArrowheads="1"/>
            </p:cNvSpPr>
            <p:nvPr/>
          </p:nvSpPr>
          <p:spPr bwMode="auto">
            <a:xfrm>
              <a:off x="1314" y="2089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36741" name="Rectangle 293"/>
            <p:cNvSpPr>
              <a:spLocks noChangeArrowheads="1"/>
            </p:cNvSpPr>
            <p:nvPr/>
          </p:nvSpPr>
          <p:spPr bwMode="auto">
            <a:xfrm>
              <a:off x="5312" y="18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36742" name="Rectangle 294"/>
            <p:cNvSpPr>
              <a:spLocks noChangeArrowheads="1"/>
            </p:cNvSpPr>
            <p:nvPr/>
          </p:nvSpPr>
          <p:spPr bwMode="auto">
            <a:xfrm>
              <a:off x="5086" y="18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36743" name="Rectangle 295"/>
            <p:cNvSpPr>
              <a:spLocks noChangeArrowheads="1"/>
            </p:cNvSpPr>
            <p:nvPr/>
          </p:nvSpPr>
          <p:spPr bwMode="auto">
            <a:xfrm>
              <a:off x="4860" y="18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36744" name="Rectangle 296"/>
            <p:cNvSpPr>
              <a:spLocks noChangeArrowheads="1"/>
            </p:cNvSpPr>
            <p:nvPr/>
          </p:nvSpPr>
          <p:spPr bwMode="auto">
            <a:xfrm>
              <a:off x="4634" y="18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36745" name="Rectangle 297"/>
            <p:cNvSpPr>
              <a:spLocks noChangeArrowheads="1"/>
            </p:cNvSpPr>
            <p:nvPr/>
          </p:nvSpPr>
          <p:spPr bwMode="auto">
            <a:xfrm>
              <a:off x="4409" y="184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36746" name="Rectangle 298"/>
            <p:cNvSpPr>
              <a:spLocks noChangeArrowheads="1"/>
            </p:cNvSpPr>
            <p:nvPr/>
          </p:nvSpPr>
          <p:spPr bwMode="auto">
            <a:xfrm>
              <a:off x="4183" y="18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36747" name="Rectangle 299"/>
            <p:cNvSpPr>
              <a:spLocks noChangeArrowheads="1"/>
            </p:cNvSpPr>
            <p:nvPr/>
          </p:nvSpPr>
          <p:spPr bwMode="auto">
            <a:xfrm>
              <a:off x="3957" y="18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36748" name="Rectangle 300"/>
            <p:cNvSpPr>
              <a:spLocks noChangeArrowheads="1"/>
            </p:cNvSpPr>
            <p:nvPr/>
          </p:nvSpPr>
          <p:spPr bwMode="auto">
            <a:xfrm>
              <a:off x="3731" y="18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36749" name="Rectangle 301"/>
            <p:cNvSpPr>
              <a:spLocks noChangeArrowheads="1"/>
            </p:cNvSpPr>
            <p:nvPr/>
          </p:nvSpPr>
          <p:spPr bwMode="auto">
            <a:xfrm>
              <a:off x="3505" y="18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36750" name="Rectangle 302"/>
            <p:cNvSpPr>
              <a:spLocks noChangeArrowheads="1"/>
            </p:cNvSpPr>
            <p:nvPr/>
          </p:nvSpPr>
          <p:spPr bwMode="auto">
            <a:xfrm>
              <a:off x="3279" y="18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36751" name="Rectangle 303"/>
            <p:cNvSpPr>
              <a:spLocks noChangeArrowheads="1"/>
            </p:cNvSpPr>
            <p:nvPr/>
          </p:nvSpPr>
          <p:spPr bwMode="auto">
            <a:xfrm>
              <a:off x="3053" y="18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36752" name="Rectangle 304"/>
            <p:cNvSpPr>
              <a:spLocks noChangeArrowheads="1"/>
            </p:cNvSpPr>
            <p:nvPr/>
          </p:nvSpPr>
          <p:spPr bwMode="auto">
            <a:xfrm>
              <a:off x="2827" y="18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36753" name="Rectangle 305"/>
            <p:cNvSpPr>
              <a:spLocks noChangeArrowheads="1"/>
            </p:cNvSpPr>
            <p:nvPr/>
          </p:nvSpPr>
          <p:spPr bwMode="auto">
            <a:xfrm>
              <a:off x="2602" y="184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36754" name="Rectangle 306"/>
            <p:cNvSpPr>
              <a:spLocks noChangeArrowheads="1"/>
            </p:cNvSpPr>
            <p:nvPr/>
          </p:nvSpPr>
          <p:spPr bwMode="auto">
            <a:xfrm>
              <a:off x="2376" y="18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36755" name="Rectangle 307"/>
            <p:cNvSpPr>
              <a:spLocks noChangeArrowheads="1"/>
            </p:cNvSpPr>
            <p:nvPr/>
          </p:nvSpPr>
          <p:spPr bwMode="auto">
            <a:xfrm>
              <a:off x="2150" y="18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36756" name="Rectangle 308"/>
            <p:cNvSpPr>
              <a:spLocks noChangeArrowheads="1"/>
            </p:cNvSpPr>
            <p:nvPr/>
          </p:nvSpPr>
          <p:spPr bwMode="auto">
            <a:xfrm>
              <a:off x="1924" y="184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36757" name="Rectangle 309"/>
            <p:cNvSpPr>
              <a:spLocks noChangeArrowheads="1"/>
            </p:cNvSpPr>
            <p:nvPr/>
          </p:nvSpPr>
          <p:spPr bwMode="auto">
            <a:xfrm>
              <a:off x="1314" y="1840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2536758" name="Line 310"/>
            <p:cNvSpPr>
              <a:spLocks noChangeShapeType="1"/>
            </p:cNvSpPr>
            <p:nvPr/>
          </p:nvSpPr>
          <p:spPr bwMode="auto">
            <a:xfrm>
              <a:off x="1314" y="1840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59" name="Line 311"/>
            <p:cNvSpPr>
              <a:spLocks noChangeShapeType="1"/>
            </p:cNvSpPr>
            <p:nvPr/>
          </p:nvSpPr>
          <p:spPr bwMode="auto">
            <a:xfrm>
              <a:off x="1314" y="2089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60" name="Line 312"/>
            <p:cNvSpPr>
              <a:spLocks noChangeShapeType="1"/>
            </p:cNvSpPr>
            <p:nvPr/>
          </p:nvSpPr>
          <p:spPr bwMode="auto">
            <a:xfrm>
              <a:off x="1314" y="2338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61" name="Line 313"/>
            <p:cNvSpPr>
              <a:spLocks noChangeShapeType="1"/>
            </p:cNvSpPr>
            <p:nvPr/>
          </p:nvSpPr>
          <p:spPr bwMode="auto">
            <a:xfrm>
              <a:off x="1314" y="2587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62" name="Line 314"/>
            <p:cNvSpPr>
              <a:spLocks noChangeShapeType="1"/>
            </p:cNvSpPr>
            <p:nvPr/>
          </p:nvSpPr>
          <p:spPr bwMode="auto">
            <a:xfrm>
              <a:off x="1314" y="2836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63" name="Line 315"/>
            <p:cNvSpPr>
              <a:spLocks noChangeShapeType="1"/>
            </p:cNvSpPr>
            <p:nvPr/>
          </p:nvSpPr>
          <p:spPr bwMode="auto">
            <a:xfrm>
              <a:off x="1314" y="1840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64" name="Line 316"/>
            <p:cNvSpPr>
              <a:spLocks noChangeShapeType="1"/>
            </p:cNvSpPr>
            <p:nvPr/>
          </p:nvSpPr>
          <p:spPr bwMode="auto">
            <a:xfrm>
              <a:off x="1924" y="1840"/>
              <a:ext cx="0" cy="9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65" name="Line 317"/>
            <p:cNvSpPr>
              <a:spLocks noChangeShapeType="1"/>
            </p:cNvSpPr>
            <p:nvPr/>
          </p:nvSpPr>
          <p:spPr bwMode="auto">
            <a:xfrm>
              <a:off x="2150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66" name="Line 318"/>
            <p:cNvSpPr>
              <a:spLocks noChangeShapeType="1"/>
            </p:cNvSpPr>
            <p:nvPr/>
          </p:nvSpPr>
          <p:spPr bwMode="auto">
            <a:xfrm>
              <a:off x="2376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67" name="Line 319"/>
            <p:cNvSpPr>
              <a:spLocks noChangeShapeType="1"/>
            </p:cNvSpPr>
            <p:nvPr/>
          </p:nvSpPr>
          <p:spPr bwMode="auto">
            <a:xfrm>
              <a:off x="2602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68" name="Line 320"/>
            <p:cNvSpPr>
              <a:spLocks noChangeShapeType="1"/>
            </p:cNvSpPr>
            <p:nvPr/>
          </p:nvSpPr>
          <p:spPr bwMode="auto">
            <a:xfrm>
              <a:off x="2827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69" name="Line 321"/>
            <p:cNvSpPr>
              <a:spLocks noChangeShapeType="1"/>
            </p:cNvSpPr>
            <p:nvPr/>
          </p:nvSpPr>
          <p:spPr bwMode="auto">
            <a:xfrm>
              <a:off x="3053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70" name="Line 322"/>
            <p:cNvSpPr>
              <a:spLocks noChangeShapeType="1"/>
            </p:cNvSpPr>
            <p:nvPr/>
          </p:nvSpPr>
          <p:spPr bwMode="auto">
            <a:xfrm>
              <a:off x="3279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71" name="Line 323"/>
            <p:cNvSpPr>
              <a:spLocks noChangeShapeType="1"/>
            </p:cNvSpPr>
            <p:nvPr/>
          </p:nvSpPr>
          <p:spPr bwMode="auto">
            <a:xfrm>
              <a:off x="3505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72" name="Line 324"/>
            <p:cNvSpPr>
              <a:spLocks noChangeShapeType="1"/>
            </p:cNvSpPr>
            <p:nvPr/>
          </p:nvSpPr>
          <p:spPr bwMode="auto">
            <a:xfrm>
              <a:off x="3731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73" name="Line 325"/>
            <p:cNvSpPr>
              <a:spLocks noChangeShapeType="1"/>
            </p:cNvSpPr>
            <p:nvPr/>
          </p:nvSpPr>
          <p:spPr bwMode="auto">
            <a:xfrm>
              <a:off x="3957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74" name="Line 326"/>
            <p:cNvSpPr>
              <a:spLocks noChangeShapeType="1"/>
            </p:cNvSpPr>
            <p:nvPr/>
          </p:nvSpPr>
          <p:spPr bwMode="auto">
            <a:xfrm>
              <a:off x="4183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75" name="Line 327"/>
            <p:cNvSpPr>
              <a:spLocks noChangeShapeType="1"/>
            </p:cNvSpPr>
            <p:nvPr/>
          </p:nvSpPr>
          <p:spPr bwMode="auto">
            <a:xfrm>
              <a:off x="4409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76" name="Line 328"/>
            <p:cNvSpPr>
              <a:spLocks noChangeShapeType="1"/>
            </p:cNvSpPr>
            <p:nvPr/>
          </p:nvSpPr>
          <p:spPr bwMode="auto">
            <a:xfrm>
              <a:off x="4634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77" name="Line 329"/>
            <p:cNvSpPr>
              <a:spLocks noChangeShapeType="1"/>
            </p:cNvSpPr>
            <p:nvPr/>
          </p:nvSpPr>
          <p:spPr bwMode="auto">
            <a:xfrm>
              <a:off x="4860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78" name="Line 330"/>
            <p:cNvSpPr>
              <a:spLocks noChangeShapeType="1"/>
            </p:cNvSpPr>
            <p:nvPr/>
          </p:nvSpPr>
          <p:spPr bwMode="auto">
            <a:xfrm>
              <a:off x="5086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79" name="Line 331"/>
            <p:cNvSpPr>
              <a:spLocks noChangeShapeType="1"/>
            </p:cNvSpPr>
            <p:nvPr/>
          </p:nvSpPr>
          <p:spPr bwMode="auto">
            <a:xfrm>
              <a:off x="5312" y="1840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80" name="Line 332"/>
            <p:cNvSpPr>
              <a:spLocks noChangeShapeType="1"/>
            </p:cNvSpPr>
            <p:nvPr/>
          </p:nvSpPr>
          <p:spPr bwMode="auto">
            <a:xfrm>
              <a:off x="5538" y="1840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6781" name="Text Box 333"/>
            <p:cNvSpPr txBox="1">
              <a:spLocks noChangeArrowheads="1"/>
            </p:cNvSpPr>
            <p:nvPr/>
          </p:nvSpPr>
          <p:spPr bwMode="auto">
            <a:xfrm>
              <a:off x="72" y="1886"/>
              <a:ext cx="11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latin typeface="Times New Roman" pitchFamily="18" charset="0"/>
                </a:rPr>
                <a:t>Least Recently </a:t>
              </a:r>
              <a:r>
                <a:rPr lang="en-US" sz="1800" dirty="0" smtClean="0">
                  <a:latin typeface="Times New Roman" pitchFamily="18" charset="0"/>
                </a:rPr>
                <a:t>Used</a:t>
              </a:r>
              <a:endParaRPr lang="en-US" sz="1800" dirty="0">
                <a:latin typeface="Times New Roman" pitchFamily="18" charset="0"/>
              </a:endParaRPr>
            </a:p>
          </p:txBody>
        </p:sp>
      </p:grpSp>
      <p:sp>
        <p:nvSpPr>
          <p:cNvPr id="2536783" name="Rectangle 335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>
                <a:solidFill>
                  <a:schemeClr val="bg2"/>
                </a:solidFill>
                <a:latin typeface="Arial" charset="0"/>
              </a:rPr>
              <a:t>Replacement Algorithms</a:t>
            </a:r>
          </a:p>
        </p:txBody>
      </p:sp>
    </p:spTree>
    <p:extLst>
      <p:ext uri="{BB962C8B-B14F-4D97-AF65-F5344CB8AC3E}">
        <p14:creationId xmlns:p14="http://schemas.microsoft.com/office/powerpoint/2010/main" val="333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3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3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9C48-ED2E-4B7D-B782-796DB425710E}" type="slidenum">
              <a:rPr lang="en-US"/>
              <a:pPr/>
              <a:t>34</a:t>
            </a:fld>
            <a:endParaRPr lang="en-US"/>
          </a:p>
        </p:txBody>
      </p:sp>
      <p:sp>
        <p:nvSpPr>
          <p:cNvPr id="253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FIFO page replacement</a:t>
            </a:r>
          </a:p>
        </p:txBody>
      </p:sp>
      <p:sp>
        <p:nvSpPr>
          <p:cNvPr id="253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416050"/>
            <a:ext cx="8164513" cy="4908550"/>
          </a:xfrm>
        </p:spPr>
        <p:txBody>
          <a:bodyPr/>
          <a:lstStyle/>
          <a:p>
            <a:r>
              <a:rPr lang="en-US" sz="2800"/>
              <a:t>Replace oldest page in memory</a:t>
            </a:r>
          </a:p>
          <a:p>
            <a:pPr lvl="1"/>
            <a:r>
              <a:rPr lang="en-US" sz="2400"/>
              <a:t>Intuition:</a:t>
            </a:r>
          </a:p>
          <a:p>
            <a:pPr lvl="2"/>
            <a:r>
              <a:rPr lang="en-US" sz="2000"/>
              <a:t>First referenced long time ago, done with it now</a:t>
            </a:r>
          </a:p>
          <a:p>
            <a:pPr lvl="1"/>
            <a:r>
              <a:rPr lang="en-US" sz="2400"/>
              <a:t>Advantages:</a:t>
            </a:r>
          </a:p>
          <a:p>
            <a:pPr lvl="2"/>
            <a:r>
              <a:rPr lang="en-US" sz="2000"/>
              <a:t>Fair: All pages receive equal residency</a:t>
            </a:r>
          </a:p>
          <a:p>
            <a:pPr lvl="2"/>
            <a:r>
              <a:rPr lang="en-US" sz="2000"/>
              <a:t>Easy to implement (circular buffer)</a:t>
            </a:r>
          </a:p>
          <a:p>
            <a:pPr lvl="1"/>
            <a:r>
              <a:rPr lang="en-US" sz="2400"/>
              <a:t>Disadvantage:</a:t>
            </a:r>
          </a:p>
          <a:p>
            <a:pPr lvl="2"/>
            <a:r>
              <a:rPr lang="en-US" sz="2000"/>
              <a:t>Some pages may always be needed</a:t>
            </a:r>
          </a:p>
          <a:p>
            <a:pPr lvl="2"/>
            <a:r>
              <a:rPr lang="en-US" sz="2000"/>
              <a:t>Difficult to implement (time stamps)</a:t>
            </a:r>
          </a:p>
          <a:p>
            <a:r>
              <a:rPr lang="en-US" sz="2800"/>
              <a:t>Can we improve the performance by adding more frames?</a:t>
            </a:r>
          </a:p>
          <a:p>
            <a:endParaRPr lang="en-US" sz="2800"/>
          </a:p>
        </p:txBody>
      </p:sp>
      <p:sp>
        <p:nvSpPr>
          <p:cNvPr id="2538501" name="Rectangle 5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>
                <a:solidFill>
                  <a:schemeClr val="bg2"/>
                </a:solidFill>
                <a:latin typeface="Arial" charset="0"/>
              </a:rPr>
              <a:t>Replacement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3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3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3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3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3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3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3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3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8499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2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14F6-C254-4927-AD00-1AA586E96650}" type="slidenum">
              <a:rPr lang="en-US"/>
              <a:pPr/>
              <a:t>35</a:t>
            </a:fld>
            <a:endParaRPr lang="en-US"/>
          </a:p>
        </p:txBody>
      </p:sp>
      <p:sp>
        <p:nvSpPr>
          <p:cNvPr id="254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grpSp>
        <p:nvGrpSpPr>
          <p:cNvPr id="2540547" name="Group 3"/>
          <p:cNvGrpSpPr>
            <a:grpSpLocks/>
          </p:cNvGrpSpPr>
          <p:nvPr/>
        </p:nvGrpSpPr>
        <p:grpSpPr bwMode="auto">
          <a:xfrm>
            <a:off x="8432800" y="2278063"/>
            <a:ext cx="358775" cy="1185862"/>
            <a:chOff x="5312" y="1435"/>
            <a:chExt cx="226" cy="747"/>
          </a:xfrm>
        </p:grpSpPr>
        <p:sp>
          <p:nvSpPr>
            <p:cNvPr id="2540548" name="Rectangle 4"/>
            <p:cNvSpPr>
              <a:spLocks noChangeArrowheads="1"/>
            </p:cNvSpPr>
            <p:nvPr/>
          </p:nvSpPr>
          <p:spPr bwMode="auto">
            <a:xfrm>
              <a:off x="5312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6</a:t>
              </a:r>
            </a:p>
          </p:txBody>
        </p:sp>
        <p:sp>
          <p:nvSpPr>
            <p:cNvPr id="2540549" name="Rectangle 5"/>
            <p:cNvSpPr>
              <a:spLocks noChangeArrowheads="1"/>
            </p:cNvSpPr>
            <p:nvPr/>
          </p:nvSpPr>
          <p:spPr bwMode="auto">
            <a:xfrm>
              <a:off x="5312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2540550" name="Rectangle 6"/>
            <p:cNvSpPr>
              <a:spLocks noChangeArrowheads="1"/>
            </p:cNvSpPr>
            <p:nvPr/>
          </p:nvSpPr>
          <p:spPr bwMode="auto">
            <a:xfrm>
              <a:off x="5312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40551" name="Group 7"/>
          <p:cNvGrpSpPr>
            <a:grpSpLocks/>
          </p:cNvGrpSpPr>
          <p:nvPr/>
        </p:nvGrpSpPr>
        <p:grpSpPr bwMode="auto">
          <a:xfrm>
            <a:off x="8074025" y="2278063"/>
            <a:ext cx="358775" cy="1185862"/>
            <a:chOff x="5086" y="1435"/>
            <a:chExt cx="226" cy="747"/>
          </a:xfrm>
        </p:grpSpPr>
        <p:sp>
          <p:nvSpPr>
            <p:cNvPr id="2540552" name="Rectangle 8"/>
            <p:cNvSpPr>
              <a:spLocks noChangeArrowheads="1"/>
            </p:cNvSpPr>
            <p:nvPr/>
          </p:nvSpPr>
          <p:spPr bwMode="auto">
            <a:xfrm>
              <a:off x="5086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6</a:t>
              </a:r>
            </a:p>
          </p:txBody>
        </p:sp>
        <p:sp>
          <p:nvSpPr>
            <p:cNvPr id="2540553" name="Rectangle 9"/>
            <p:cNvSpPr>
              <a:spLocks noChangeArrowheads="1"/>
            </p:cNvSpPr>
            <p:nvPr/>
          </p:nvSpPr>
          <p:spPr bwMode="auto">
            <a:xfrm>
              <a:off x="5086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2540554" name="Rectangle 10"/>
            <p:cNvSpPr>
              <a:spLocks noChangeArrowheads="1"/>
            </p:cNvSpPr>
            <p:nvPr/>
          </p:nvSpPr>
          <p:spPr bwMode="auto">
            <a:xfrm>
              <a:off x="5086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0555" name="Group 11"/>
          <p:cNvGrpSpPr>
            <a:grpSpLocks/>
          </p:cNvGrpSpPr>
          <p:nvPr/>
        </p:nvGrpSpPr>
        <p:grpSpPr bwMode="auto">
          <a:xfrm>
            <a:off x="7715250" y="2278063"/>
            <a:ext cx="358775" cy="1185862"/>
            <a:chOff x="4860" y="1435"/>
            <a:chExt cx="226" cy="747"/>
          </a:xfrm>
        </p:grpSpPr>
        <p:sp>
          <p:nvSpPr>
            <p:cNvPr id="2540556" name="Rectangle 12"/>
            <p:cNvSpPr>
              <a:spLocks noChangeArrowheads="1"/>
            </p:cNvSpPr>
            <p:nvPr/>
          </p:nvSpPr>
          <p:spPr bwMode="auto">
            <a:xfrm>
              <a:off x="4860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557" name="Rectangle 13"/>
            <p:cNvSpPr>
              <a:spLocks noChangeArrowheads="1"/>
            </p:cNvSpPr>
            <p:nvPr/>
          </p:nvSpPr>
          <p:spPr bwMode="auto">
            <a:xfrm>
              <a:off x="4860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2540558" name="Rectangle 14"/>
            <p:cNvSpPr>
              <a:spLocks noChangeArrowheads="1"/>
            </p:cNvSpPr>
            <p:nvPr/>
          </p:nvSpPr>
          <p:spPr bwMode="auto">
            <a:xfrm>
              <a:off x="4860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0559" name="Group 15"/>
          <p:cNvGrpSpPr>
            <a:grpSpLocks/>
          </p:cNvGrpSpPr>
          <p:nvPr/>
        </p:nvGrpSpPr>
        <p:grpSpPr bwMode="auto">
          <a:xfrm>
            <a:off x="7356475" y="2278063"/>
            <a:ext cx="358775" cy="1185862"/>
            <a:chOff x="4634" y="1435"/>
            <a:chExt cx="226" cy="747"/>
          </a:xfrm>
        </p:grpSpPr>
        <p:sp>
          <p:nvSpPr>
            <p:cNvPr id="2540560" name="Rectangle 16"/>
            <p:cNvSpPr>
              <a:spLocks noChangeArrowheads="1"/>
            </p:cNvSpPr>
            <p:nvPr/>
          </p:nvSpPr>
          <p:spPr bwMode="auto">
            <a:xfrm>
              <a:off x="4634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561" name="Rectangle 17"/>
            <p:cNvSpPr>
              <a:spLocks noChangeArrowheads="1"/>
            </p:cNvSpPr>
            <p:nvPr/>
          </p:nvSpPr>
          <p:spPr bwMode="auto">
            <a:xfrm>
              <a:off x="4634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562" name="Rectangle 18"/>
            <p:cNvSpPr>
              <a:spLocks noChangeArrowheads="1"/>
            </p:cNvSpPr>
            <p:nvPr/>
          </p:nvSpPr>
          <p:spPr bwMode="auto">
            <a:xfrm>
              <a:off x="4634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0563" name="Group 19"/>
          <p:cNvGrpSpPr>
            <a:grpSpLocks/>
          </p:cNvGrpSpPr>
          <p:nvPr/>
        </p:nvGrpSpPr>
        <p:grpSpPr bwMode="auto">
          <a:xfrm>
            <a:off x="6999288" y="2278063"/>
            <a:ext cx="357187" cy="1185862"/>
            <a:chOff x="4409" y="1435"/>
            <a:chExt cx="225" cy="747"/>
          </a:xfrm>
        </p:grpSpPr>
        <p:sp>
          <p:nvSpPr>
            <p:cNvPr id="2540564" name="Rectangle 20"/>
            <p:cNvSpPr>
              <a:spLocks noChangeArrowheads="1"/>
            </p:cNvSpPr>
            <p:nvPr/>
          </p:nvSpPr>
          <p:spPr bwMode="auto">
            <a:xfrm>
              <a:off x="4409" y="1933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565" name="Rectangle 21"/>
            <p:cNvSpPr>
              <a:spLocks noChangeArrowheads="1"/>
            </p:cNvSpPr>
            <p:nvPr/>
          </p:nvSpPr>
          <p:spPr bwMode="auto">
            <a:xfrm>
              <a:off x="4409" y="1684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566" name="Rectangle 22"/>
            <p:cNvSpPr>
              <a:spLocks noChangeArrowheads="1"/>
            </p:cNvSpPr>
            <p:nvPr/>
          </p:nvSpPr>
          <p:spPr bwMode="auto">
            <a:xfrm>
              <a:off x="4409" y="1435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540567" name="Group 23"/>
          <p:cNvGrpSpPr>
            <a:grpSpLocks/>
          </p:cNvGrpSpPr>
          <p:nvPr/>
        </p:nvGrpSpPr>
        <p:grpSpPr bwMode="auto">
          <a:xfrm>
            <a:off x="6640513" y="2278063"/>
            <a:ext cx="358775" cy="1185862"/>
            <a:chOff x="4183" y="1435"/>
            <a:chExt cx="226" cy="747"/>
          </a:xfrm>
        </p:grpSpPr>
        <p:sp>
          <p:nvSpPr>
            <p:cNvPr id="2540568" name="Rectangle 24"/>
            <p:cNvSpPr>
              <a:spLocks noChangeArrowheads="1"/>
            </p:cNvSpPr>
            <p:nvPr/>
          </p:nvSpPr>
          <p:spPr bwMode="auto">
            <a:xfrm>
              <a:off x="4183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0569" name="Rectangle 25"/>
            <p:cNvSpPr>
              <a:spLocks noChangeArrowheads="1"/>
            </p:cNvSpPr>
            <p:nvPr/>
          </p:nvSpPr>
          <p:spPr bwMode="auto">
            <a:xfrm>
              <a:off x="4183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570" name="Rectangle 26"/>
            <p:cNvSpPr>
              <a:spLocks noChangeArrowheads="1"/>
            </p:cNvSpPr>
            <p:nvPr/>
          </p:nvSpPr>
          <p:spPr bwMode="auto">
            <a:xfrm>
              <a:off x="4183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540571" name="Group 27"/>
          <p:cNvGrpSpPr>
            <a:grpSpLocks/>
          </p:cNvGrpSpPr>
          <p:nvPr/>
        </p:nvGrpSpPr>
        <p:grpSpPr bwMode="auto">
          <a:xfrm>
            <a:off x="6281738" y="2278063"/>
            <a:ext cx="358775" cy="1185862"/>
            <a:chOff x="3957" y="1435"/>
            <a:chExt cx="226" cy="747"/>
          </a:xfrm>
        </p:grpSpPr>
        <p:sp>
          <p:nvSpPr>
            <p:cNvPr id="2540572" name="Rectangle 28"/>
            <p:cNvSpPr>
              <a:spLocks noChangeArrowheads="1"/>
            </p:cNvSpPr>
            <p:nvPr/>
          </p:nvSpPr>
          <p:spPr bwMode="auto">
            <a:xfrm>
              <a:off x="3957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0573" name="Rectangle 29"/>
            <p:cNvSpPr>
              <a:spLocks noChangeArrowheads="1"/>
            </p:cNvSpPr>
            <p:nvPr/>
          </p:nvSpPr>
          <p:spPr bwMode="auto">
            <a:xfrm>
              <a:off x="3957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574" name="Rectangle 30"/>
            <p:cNvSpPr>
              <a:spLocks noChangeArrowheads="1"/>
            </p:cNvSpPr>
            <p:nvPr/>
          </p:nvSpPr>
          <p:spPr bwMode="auto">
            <a:xfrm>
              <a:off x="3957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540575" name="Group 31"/>
          <p:cNvGrpSpPr>
            <a:grpSpLocks/>
          </p:cNvGrpSpPr>
          <p:nvPr/>
        </p:nvGrpSpPr>
        <p:grpSpPr bwMode="auto">
          <a:xfrm>
            <a:off x="5922963" y="2278063"/>
            <a:ext cx="358775" cy="1185862"/>
            <a:chOff x="3731" y="1435"/>
            <a:chExt cx="226" cy="747"/>
          </a:xfrm>
        </p:grpSpPr>
        <p:sp>
          <p:nvSpPr>
            <p:cNvPr id="2540576" name="Rectangle 32"/>
            <p:cNvSpPr>
              <a:spLocks noChangeArrowheads="1"/>
            </p:cNvSpPr>
            <p:nvPr/>
          </p:nvSpPr>
          <p:spPr bwMode="auto">
            <a:xfrm>
              <a:off x="3731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0577" name="Rectangle 33"/>
            <p:cNvSpPr>
              <a:spLocks noChangeArrowheads="1"/>
            </p:cNvSpPr>
            <p:nvPr/>
          </p:nvSpPr>
          <p:spPr bwMode="auto">
            <a:xfrm>
              <a:off x="3731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578" name="Rectangle 34"/>
            <p:cNvSpPr>
              <a:spLocks noChangeArrowheads="1"/>
            </p:cNvSpPr>
            <p:nvPr/>
          </p:nvSpPr>
          <p:spPr bwMode="auto">
            <a:xfrm>
              <a:off x="3731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40579" name="Group 35"/>
          <p:cNvGrpSpPr>
            <a:grpSpLocks/>
          </p:cNvGrpSpPr>
          <p:nvPr/>
        </p:nvGrpSpPr>
        <p:grpSpPr bwMode="auto">
          <a:xfrm>
            <a:off x="5564188" y="2278063"/>
            <a:ext cx="358775" cy="1185862"/>
            <a:chOff x="3505" y="1435"/>
            <a:chExt cx="226" cy="747"/>
          </a:xfrm>
        </p:grpSpPr>
        <p:sp>
          <p:nvSpPr>
            <p:cNvPr id="2540580" name="Rectangle 36"/>
            <p:cNvSpPr>
              <a:spLocks noChangeArrowheads="1"/>
            </p:cNvSpPr>
            <p:nvPr/>
          </p:nvSpPr>
          <p:spPr bwMode="auto">
            <a:xfrm>
              <a:off x="3505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581" name="Rectangle 37"/>
            <p:cNvSpPr>
              <a:spLocks noChangeArrowheads="1"/>
            </p:cNvSpPr>
            <p:nvPr/>
          </p:nvSpPr>
          <p:spPr bwMode="auto">
            <a:xfrm>
              <a:off x="3505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582" name="Rectangle 38"/>
            <p:cNvSpPr>
              <a:spLocks noChangeArrowheads="1"/>
            </p:cNvSpPr>
            <p:nvPr/>
          </p:nvSpPr>
          <p:spPr bwMode="auto">
            <a:xfrm>
              <a:off x="3505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40583" name="Group 39"/>
          <p:cNvGrpSpPr>
            <a:grpSpLocks/>
          </p:cNvGrpSpPr>
          <p:nvPr/>
        </p:nvGrpSpPr>
        <p:grpSpPr bwMode="auto">
          <a:xfrm>
            <a:off x="5205413" y="2278063"/>
            <a:ext cx="358775" cy="1185862"/>
            <a:chOff x="3279" y="1435"/>
            <a:chExt cx="226" cy="747"/>
          </a:xfrm>
        </p:grpSpPr>
        <p:sp>
          <p:nvSpPr>
            <p:cNvPr id="2540584" name="Rectangle 40"/>
            <p:cNvSpPr>
              <a:spLocks noChangeArrowheads="1"/>
            </p:cNvSpPr>
            <p:nvPr/>
          </p:nvSpPr>
          <p:spPr bwMode="auto">
            <a:xfrm>
              <a:off x="3279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585" name="Rectangle 41"/>
            <p:cNvSpPr>
              <a:spLocks noChangeArrowheads="1"/>
            </p:cNvSpPr>
            <p:nvPr/>
          </p:nvSpPr>
          <p:spPr bwMode="auto">
            <a:xfrm>
              <a:off x="3279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0586" name="Rectangle 42"/>
            <p:cNvSpPr>
              <a:spLocks noChangeArrowheads="1"/>
            </p:cNvSpPr>
            <p:nvPr/>
          </p:nvSpPr>
          <p:spPr bwMode="auto">
            <a:xfrm>
              <a:off x="3279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40587" name="Group 43"/>
          <p:cNvGrpSpPr>
            <a:grpSpLocks/>
          </p:cNvGrpSpPr>
          <p:nvPr/>
        </p:nvGrpSpPr>
        <p:grpSpPr bwMode="auto">
          <a:xfrm>
            <a:off x="4846638" y="2278063"/>
            <a:ext cx="358775" cy="1185862"/>
            <a:chOff x="3053" y="1435"/>
            <a:chExt cx="226" cy="747"/>
          </a:xfrm>
        </p:grpSpPr>
        <p:sp>
          <p:nvSpPr>
            <p:cNvPr id="2540588" name="Rectangle 44"/>
            <p:cNvSpPr>
              <a:spLocks noChangeArrowheads="1"/>
            </p:cNvSpPr>
            <p:nvPr/>
          </p:nvSpPr>
          <p:spPr bwMode="auto">
            <a:xfrm>
              <a:off x="3053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589" name="Rectangle 45"/>
            <p:cNvSpPr>
              <a:spLocks noChangeArrowheads="1"/>
            </p:cNvSpPr>
            <p:nvPr/>
          </p:nvSpPr>
          <p:spPr bwMode="auto">
            <a:xfrm>
              <a:off x="3053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0590" name="Rectangle 46"/>
            <p:cNvSpPr>
              <a:spLocks noChangeArrowheads="1"/>
            </p:cNvSpPr>
            <p:nvPr/>
          </p:nvSpPr>
          <p:spPr bwMode="auto">
            <a:xfrm>
              <a:off x="3053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40591" name="Group 47"/>
          <p:cNvGrpSpPr>
            <a:grpSpLocks/>
          </p:cNvGrpSpPr>
          <p:nvPr/>
        </p:nvGrpSpPr>
        <p:grpSpPr bwMode="auto">
          <a:xfrm>
            <a:off x="4487863" y="2278063"/>
            <a:ext cx="358775" cy="1185862"/>
            <a:chOff x="2827" y="1435"/>
            <a:chExt cx="226" cy="747"/>
          </a:xfrm>
        </p:grpSpPr>
        <p:sp>
          <p:nvSpPr>
            <p:cNvPr id="2540592" name="Rectangle 48"/>
            <p:cNvSpPr>
              <a:spLocks noChangeArrowheads="1"/>
            </p:cNvSpPr>
            <p:nvPr/>
          </p:nvSpPr>
          <p:spPr bwMode="auto">
            <a:xfrm>
              <a:off x="2827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593" name="Rectangle 49"/>
            <p:cNvSpPr>
              <a:spLocks noChangeArrowheads="1"/>
            </p:cNvSpPr>
            <p:nvPr/>
          </p:nvSpPr>
          <p:spPr bwMode="auto">
            <a:xfrm>
              <a:off x="2827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0594" name="Rectangle 50"/>
            <p:cNvSpPr>
              <a:spLocks noChangeArrowheads="1"/>
            </p:cNvSpPr>
            <p:nvPr/>
          </p:nvSpPr>
          <p:spPr bwMode="auto">
            <a:xfrm>
              <a:off x="2827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40595" name="Group 51"/>
          <p:cNvGrpSpPr>
            <a:grpSpLocks/>
          </p:cNvGrpSpPr>
          <p:nvPr/>
        </p:nvGrpSpPr>
        <p:grpSpPr bwMode="auto">
          <a:xfrm>
            <a:off x="4130675" y="2278063"/>
            <a:ext cx="357188" cy="1185862"/>
            <a:chOff x="2602" y="1435"/>
            <a:chExt cx="225" cy="747"/>
          </a:xfrm>
        </p:grpSpPr>
        <p:sp>
          <p:nvSpPr>
            <p:cNvPr id="2540596" name="Rectangle 52"/>
            <p:cNvSpPr>
              <a:spLocks noChangeArrowheads="1"/>
            </p:cNvSpPr>
            <p:nvPr/>
          </p:nvSpPr>
          <p:spPr bwMode="auto">
            <a:xfrm>
              <a:off x="2602" y="193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597" name="Rectangle 53"/>
            <p:cNvSpPr>
              <a:spLocks noChangeArrowheads="1"/>
            </p:cNvSpPr>
            <p:nvPr/>
          </p:nvSpPr>
          <p:spPr bwMode="auto">
            <a:xfrm>
              <a:off x="2602" y="1684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598" name="Rectangle 54"/>
            <p:cNvSpPr>
              <a:spLocks noChangeArrowheads="1"/>
            </p:cNvSpPr>
            <p:nvPr/>
          </p:nvSpPr>
          <p:spPr bwMode="auto">
            <a:xfrm>
              <a:off x="2602" y="1435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40599" name="Group 55"/>
          <p:cNvGrpSpPr>
            <a:grpSpLocks/>
          </p:cNvGrpSpPr>
          <p:nvPr/>
        </p:nvGrpSpPr>
        <p:grpSpPr bwMode="auto">
          <a:xfrm>
            <a:off x="3771900" y="2278063"/>
            <a:ext cx="358775" cy="1185862"/>
            <a:chOff x="2376" y="1435"/>
            <a:chExt cx="226" cy="747"/>
          </a:xfrm>
        </p:grpSpPr>
        <p:sp>
          <p:nvSpPr>
            <p:cNvPr id="2540600" name="Rectangle 56"/>
            <p:cNvSpPr>
              <a:spLocks noChangeArrowheads="1"/>
            </p:cNvSpPr>
            <p:nvPr/>
          </p:nvSpPr>
          <p:spPr bwMode="auto">
            <a:xfrm>
              <a:off x="2376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601" name="Rectangle 57"/>
            <p:cNvSpPr>
              <a:spLocks noChangeArrowheads="1"/>
            </p:cNvSpPr>
            <p:nvPr/>
          </p:nvSpPr>
          <p:spPr bwMode="auto">
            <a:xfrm>
              <a:off x="2376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02" name="Rectangle 58"/>
            <p:cNvSpPr>
              <a:spLocks noChangeArrowheads="1"/>
            </p:cNvSpPr>
            <p:nvPr/>
          </p:nvSpPr>
          <p:spPr bwMode="auto">
            <a:xfrm>
              <a:off x="2376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03" name="Group 59"/>
          <p:cNvGrpSpPr>
            <a:grpSpLocks/>
          </p:cNvGrpSpPr>
          <p:nvPr/>
        </p:nvGrpSpPr>
        <p:grpSpPr bwMode="auto">
          <a:xfrm>
            <a:off x="3413125" y="2278063"/>
            <a:ext cx="358775" cy="1185862"/>
            <a:chOff x="2150" y="1435"/>
            <a:chExt cx="226" cy="747"/>
          </a:xfrm>
        </p:grpSpPr>
        <p:sp>
          <p:nvSpPr>
            <p:cNvPr id="2540604" name="Rectangle 60"/>
            <p:cNvSpPr>
              <a:spLocks noChangeArrowheads="1"/>
            </p:cNvSpPr>
            <p:nvPr/>
          </p:nvSpPr>
          <p:spPr bwMode="auto">
            <a:xfrm>
              <a:off x="2150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0605" name="Rectangle 61"/>
            <p:cNvSpPr>
              <a:spLocks noChangeArrowheads="1"/>
            </p:cNvSpPr>
            <p:nvPr/>
          </p:nvSpPr>
          <p:spPr bwMode="auto">
            <a:xfrm>
              <a:off x="2150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06" name="Rectangle 62"/>
            <p:cNvSpPr>
              <a:spLocks noChangeArrowheads="1"/>
            </p:cNvSpPr>
            <p:nvPr/>
          </p:nvSpPr>
          <p:spPr bwMode="auto">
            <a:xfrm>
              <a:off x="2150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07" name="Group 63"/>
          <p:cNvGrpSpPr>
            <a:grpSpLocks/>
          </p:cNvGrpSpPr>
          <p:nvPr/>
        </p:nvGrpSpPr>
        <p:grpSpPr bwMode="auto">
          <a:xfrm>
            <a:off x="3054350" y="2278063"/>
            <a:ext cx="358775" cy="1185862"/>
            <a:chOff x="1924" y="1435"/>
            <a:chExt cx="226" cy="747"/>
          </a:xfrm>
        </p:grpSpPr>
        <p:sp>
          <p:nvSpPr>
            <p:cNvPr id="2540608" name="Rectangle 64"/>
            <p:cNvSpPr>
              <a:spLocks noChangeArrowheads="1"/>
            </p:cNvSpPr>
            <p:nvPr/>
          </p:nvSpPr>
          <p:spPr bwMode="auto">
            <a:xfrm>
              <a:off x="1924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0609" name="Rectangle 65"/>
            <p:cNvSpPr>
              <a:spLocks noChangeArrowheads="1"/>
            </p:cNvSpPr>
            <p:nvPr/>
          </p:nvSpPr>
          <p:spPr bwMode="auto">
            <a:xfrm>
              <a:off x="1924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0610" name="Rectangle 66"/>
            <p:cNvSpPr>
              <a:spLocks noChangeArrowheads="1"/>
            </p:cNvSpPr>
            <p:nvPr/>
          </p:nvSpPr>
          <p:spPr bwMode="auto">
            <a:xfrm>
              <a:off x="1924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11" name="Group 67"/>
          <p:cNvGrpSpPr>
            <a:grpSpLocks/>
          </p:cNvGrpSpPr>
          <p:nvPr/>
        </p:nvGrpSpPr>
        <p:grpSpPr bwMode="auto">
          <a:xfrm>
            <a:off x="8432800" y="3983038"/>
            <a:ext cx="358775" cy="1581150"/>
            <a:chOff x="5312" y="2509"/>
            <a:chExt cx="226" cy="996"/>
          </a:xfrm>
        </p:grpSpPr>
        <p:sp>
          <p:nvSpPr>
            <p:cNvPr id="2540612" name="Rectangle 68"/>
            <p:cNvSpPr>
              <a:spLocks noChangeArrowheads="1"/>
            </p:cNvSpPr>
            <p:nvPr/>
          </p:nvSpPr>
          <p:spPr bwMode="auto">
            <a:xfrm>
              <a:off x="5312" y="3256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7</a:t>
              </a:r>
            </a:p>
          </p:txBody>
        </p:sp>
        <p:sp>
          <p:nvSpPr>
            <p:cNvPr id="2540613" name="Rectangle 69"/>
            <p:cNvSpPr>
              <a:spLocks noChangeArrowheads="1"/>
            </p:cNvSpPr>
            <p:nvPr/>
          </p:nvSpPr>
          <p:spPr bwMode="auto">
            <a:xfrm>
              <a:off x="5312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6</a:t>
              </a:r>
            </a:p>
          </p:txBody>
        </p:sp>
        <p:sp>
          <p:nvSpPr>
            <p:cNvPr id="2540614" name="Rectangle 70"/>
            <p:cNvSpPr>
              <a:spLocks noChangeArrowheads="1"/>
            </p:cNvSpPr>
            <p:nvPr/>
          </p:nvSpPr>
          <p:spPr bwMode="auto">
            <a:xfrm>
              <a:off x="5312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2540615" name="Rectangle 71"/>
            <p:cNvSpPr>
              <a:spLocks noChangeArrowheads="1"/>
            </p:cNvSpPr>
            <p:nvPr/>
          </p:nvSpPr>
          <p:spPr bwMode="auto">
            <a:xfrm>
              <a:off x="5312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0616" name="Group 72"/>
          <p:cNvGrpSpPr>
            <a:grpSpLocks/>
          </p:cNvGrpSpPr>
          <p:nvPr/>
        </p:nvGrpSpPr>
        <p:grpSpPr bwMode="auto">
          <a:xfrm>
            <a:off x="8074025" y="3983038"/>
            <a:ext cx="358775" cy="1581150"/>
            <a:chOff x="5086" y="2509"/>
            <a:chExt cx="226" cy="996"/>
          </a:xfrm>
        </p:grpSpPr>
        <p:sp>
          <p:nvSpPr>
            <p:cNvPr id="2540617" name="Rectangle 73"/>
            <p:cNvSpPr>
              <a:spLocks noChangeArrowheads="1"/>
            </p:cNvSpPr>
            <p:nvPr/>
          </p:nvSpPr>
          <p:spPr bwMode="auto">
            <a:xfrm>
              <a:off x="5086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618" name="Rectangle 74"/>
            <p:cNvSpPr>
              <a:spLocks noChangeArrowheads="1"/>
            </p:cNvSpPr>
            <p:nvPr/>
          </p:nvSpPr>
          <p:spPr bwMode="auto">
            <a:xfrm>
              <a:off x="5086" y="300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6</a:t>
              </a:r>
            </a:p>
          </p:txBody>
        </p:sp>
        <p:sp>
          <p:nvSpPr>
            <p:cNvPr id="2540619" name="Rectangle 75"/>
            <p:cNvSpPr>
              <a:spLocks noChangeArrowheads="1"/>
            </p:cNvSpPr>
            <p:nvPr/>
          </p:nvSpPr>
          <p:spPr bwMode="auto">
            <a:xfrm>
              <a:off x="5086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2540620" name="Rectangle 76"/>
            <p:cNvSpPr>
              <a:spLocks noChangeArrowheads="1"/>
            </p:cNvSpPr>
            <p:nvPr/>
          </p:nvSpPr>
          <p:spPr bwMode="auto">
            <a:xfrm>
              <a:off x="5086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0621" name="Group 77"/>
          <p:cNvGrpSpPr>
            <a:grpSpLocks/>
          </p:cNvGrpSpPr>
          <p:nvPr/>
        </p:nvGrpSpPr>
        <p:grpSpPr bwMode="auto">
          <a:xfrm>
            <a:off x="7715250" y="3983038"/>
            <a:ext cx="358775" cy="1581150"/>
            <a:chOff x="4860" y="2509"/>
            <a:chExt cx="226" cy="996"/>
          </a:xfrm>
        </p:grpSpPr>
        <p:sp>
          <p:nvSpPr>
            <p:cNvPr id="2540622" name="Rectangle 78"/>
            <p:cNvSpPr>
              <a:spLocks noChangeArrowheads="1"/>
            </p:cNvSpPr>
            <p:nvPr/>
          </p:nvSpPr>
          <p:spPr bwMode="auto">
            <a:xfrm>
              <a:off x="4860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623" name="Rectangle 79"/>
            <p:cNvSpPr>
              <a:spLocks noChangeArrowheads="1"/>
            </p:cNvSpPr>
            <p:nvPr/>
          </p:nvSpPr>
          <p:spPr bwMode="auto">
            <a:xfrm>
              <a:off x="4860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624" name="Rectangle 80"/>
            <p:cNvSpPr>
              <a:spLocks noChangeArrowheads="1"/>
            </p:cNvSpPr>
            <p:nvPr/>
          </p:nvSpPr>
          <p:spPr bwMode="auto">
            <a:xfrm>
              <a:off x="4860" y="275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2540625" name="Rectangle 81"/>
            <p:cNvSpPr>
              <a:spLocks noChangeArrowheads="1"/>
            </p:cNvSpPr>
            <p:nvPr/>
          </p:nvSpPr>
          <p:spPr bwMode="auto">
            <a:xfrm>
              <a:off x="4860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0626" name="Group 82"/>
          <p:cNvGrpSpPr>
            <a:grpSpLocks/>
          </p:cNvGrpSpPr>
          <p:nvPr/>
        </p:nvGrpSpPr>
        <p:grpSpPr bwMode="auto">
          <a:xfrm>
            <a:off x="7356475" y="3983038"/>
            <a:ext cx="358775" cy="1581150"/>
            <a:chOff x="4634" y="2509"/>
            <a:chExt cx="226" cy="996"/>
          </a:xfrm>
        </p:grpSpPr>
        <p:sp>
          <p:nvSpPr>
            <p:cNvPr id="2540627" name="Rectangle 83"/>
            <p:cNvSpPr>
              <a:spLocks noChangeArrowheads="1"/>
            </p:cNvSpPr>
            <p:nvPr/>
          </p:nvSpPr>
          <p:spPr bwMode="auto">
            <a:xfrm>
              <a:off x="4634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628" name="Rectangle 84"/>
            <p:cNvSpPr>
              <a:spLocks noChangeArrowheads="1"/>
            </p:cNvSpPr>
            <p:nvPr/>
          </p:nvSpPr>
          <p:spPr bwMode="auto">
            <a:xfrm>
              <a:off x="4634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629" name="Rectangle 85"/>
            <p:cNvSpPr>
              <a:spLocks noChangeArrowheads="1"/>
            </p:cNvSpPr>
            <p:nvPr/>
          </p:nvSpPr>
          <p:spPr bwMode="auto">
            <a:xfrm>
              <a:off x="4634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30" name="Rectangle 86"/>
            <p:cNvSpPr>
              <a:spLocks noChangeArrowheads="1"/>
            </p:cNvSpPr>
            <p:nvPr/>
          </p:nvSpPr>
          <p:spPr bwMode="auto">
            <a:xfrm>
              <a:off x="4634" y="250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0631" name="Group 87"/>
          <p:cNvGrpSpPr>
            <a:grpSpLocks/>
          </p:cNvGrpSpPr>
          <p:nvPr/>
        </p:nvGrpSpPr>
        <p:grpSpPr bwMode="auto">
          <a:xfrm>
            <a:off x="6999288" y="3983038"/>
            <a:ext cx="357187" cy="1581150"/>
            <a:chOff x="4409" y="2509"/>
            <a:chExt cx="225" cy="996"/>
          </a:xfrm>
        </p:grpSpPr>
        <p:sp>
          <p:nvSpPr>
            <p:cNvPr id="2540632" name="Rectangle 88"/>
            <p:cNvSpPr>
              <a:spLocks noChangeArrowheads="1"/>
            </p:cNvSpPr>
            <p:nvPr/>
          </p:nvSpPr>
          <p:spPr bwMode="auto">
            <a:xfrm>
              <a:off x="4409" y="325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633" name="Rectangle 89"/>
            <p:cNvSpPr>
              <a:spLocks noChangeArrowheads="1"/>
            </p:cNvSpPr>
            <p:nvPr/>
          </p:nvSpPr>
          <p:spPr bwMode="auto">
            <a:xfrm>
              <a:off x="4409" y="300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634" name="Rectangle 90"/>
            <p:cNvSpPr>
              <a:spLocks noChangeArrowheads="1"/>
            </p:cNvSpPr>
            <p:nvPr/>
          </p:nvSpPr>
          <p:spPr bwMode="auto">
            <a:xfrm>
              <a:off x="4409" y="275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35" name="Rectangle 91"/>
            <p:cNvSpPr>
              <a:spLocks noChangeArrowheads="1"/>
            </p:cNvSpPr>
            <p:nvPr/>
          </p:nvSpPr>
          <p:spPr bwMode="auto">
            <a:xfrm>
              <a:off x="4409" y="250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36" name="Group 92"/>
          <p:cNvGrpSpPr>
            <a:grpSpLocks/>
          </p:cNvGrpSpPr>
          <p:nvPr/>
        </p:nvGrpSpPr>
        <p:grpSpPr bwMode="auto">
          <a:xfrm>
            <a:off x="6640513" y="3983038"/>
            <a:ext cx="358775" cy="1581150"/>
            <a:chOff x="4183" y="2509"/>
            <a:chExt cx="226" cy="996"/>
          </a:xfrm>
        </p:grpSpPr>
        <p:sp>
          <p:nvSpPr>
            <p:cNvPr id="2540637" name="Rectangle 93"/>
            <p:cNvSpPr>
              <a:spLocks noChangeArrowheads="1"/>
            </p:cNvSpPr>
            <p:nvPr/>
          </p:nvSpPr>
          <p:spPr bwMode="auto">
            <a:xfrm>
              <a:off x="4183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638" name="Rectangle 94"/>
            <p:cNvSpPr>
              <a:spLocks noChangeArrowheads="1"/>
            </p:cNvSpPr>
            <p:nvPr/>
          </p:nvSpPr>
          <p:spPr bwMode="auto">
            <a:xfrm>
              <a:off x="4183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639" name="Rectangle 95"/>
            <p:cNvSpPr>
              <a:spLocks noChangeArrowheads="1"/>
            </p:cNvSpPr>
            <p:nvPr/>
          </p:nvSpPr>
          <p:spPr bwMode="auto">
            <a:xfrm>
              <a:off x="4183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40" name="Rectangle 96"/>
            <p:cNvSpPr>
              <a:spLocks noChangeArrowheads="1"/>
            </p:cNvSpPr>
            <p:nvPr/>
          </p:nvSpPr>
          <p:spPr bwMode="auto">
            <a:xfrm>
              <a:off x="4183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41" name="Group 97"/>
          <p:cNvGrpSpPr>
            <a:grpSpLocks/>
          </p:cNvGrpSpPr>
          <p:nvPr/>
        </p:nvGrpSpPr>
        <p:grpSpPr bwMode="auto">
          <a:xfrm>
            <a:off x="6281738" y="3983038"/>
            <a:ext cx="358775" cy="1581150"/>
            <a:chOff x="3957" y="2509"/>
            <a:chExt cx="226" cy="996"/>
          </a:xfrm>
        </p:grpSpPr>
        <p:sp>
          <p:nvSpPr>
            <p:cNvPr id="2540642" name="Rectangle 98"/>
            <p:cNvSpPr>
              <a:spLocks noChangeArrowheads="1"/>
            </p:cNvSpPr>
            <p:nvPr/>
          </p:nvSpPr>
          <p:spPr bwMode="auto">
            <a:xfrm>
              <a:off x="3957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643" name="Rectangle 99"/>
            <p:cNvSpPr>
              <a:spLocks noChangeArrowheads="1"/>
            </p:cNvSpPr>
            <p:nvPr/>
          </p:nvSpPr>
          <p:spPr bwMode="auto">
            <a:xfrm>
              <a:off x="3957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644" name="Rectangle 100"/>
            <p:cNvSpPr>
              <a:spLocks noChangeArrowheads="1"/>
            </p:cNvSpPr>
            <p:nvPr/>
          </p:nvSpPr>
          <p:spPr bwMode="auto">
            <a:xfrm>
              <a:off x="3957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45" name="Rectangle 101"/>
            <p:cNvSpPr>
              <a:spLocks noChangeArrowheads="1"/>
            </p:cNvSpPr>
            <p:nvPr/>
          </p:nvSpPr>
          <p:spPr bwMode="auto">
            <a:xfrm>
              <a:off x="3957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46" name="Group 102"/>
          <p:cNvGrpSpPr>
            <a:grpSpLocks/>
          </p:cNvGrpSpPr>
          <p:nvPr/>
        </p:nvGrpSpPr>
        <p:grpSpPr bwMode="auto">
          <a:xfrm>
            <a:off x="5922963" y="3983038"/>
            <a:ext cx="358775" cy="1581150"/>
            <a:chOff x="3731" y="2509"/>
            <a:chExt cx="226" cy="996"/>
          </a:xfrm>
        </p:grpSpPr>
        <p:sp>
          <p:nvSpPr>
            <p:cNvPr id="2540647" name="Rectangle 103"/>
            <p:cNvSpPr>
              <a:spLocks noChangeArrowheads="1"/>
            </p:cNvSpPr>
            <p:nvPr/>
          </p:nvSpPr>
          <p:spPr bwMode="auto">
            <a:xfrm>
              <a:off x="3731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648" name="Rectangle 104"/>
            <p:cNvSpPr>
              <a:spLocks noChangeArrowheads="1"/>
            </p:cNvSpPr>
            <p:nvPr/>
          </p:nvSpPr>
          <p:spPr bwMode="auto">
            <a:xfrm>
              <a:off x="3731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649" name="Rectangle 105"/>
            <p:cNvSpPr>
              <a:spLocks noChangeArrowheads="1"/>
            </p:cNvSpPr>
            <p:nvPr/>
          </p:nvSpPr>
          <p:spPr bwMode="auto">
            <a:xfrm>
              <a:off x="3731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50" name="Rectangle 106"/>
            <p:cNvSpPr>
              <a:spLocks noChangeArrowheads="1"/>
            </p:cNvSpPr>
            <p:nvPr/>
          </p:nvSpPr>
          <p:spPr bwMode="auto">
            <a:xfrm>
              <a:off x="3731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51" name="Group 107"/>
          <p:cNvGrpSpPr>
            <a:grpSpLocks/>
          </p:cNvGrpSpPr>
          <p:nvPr/>
        </p:nvGrpSpPr>
        <p:grpSpPr bwMode="auto">
          <a:xfrm>
            <a:off x="5564188" y="3983038"/>
            <a:ext cx="358775" cy="1581150"/>
            <a:chOff x="3505" y="2509"/>
            <a:chExt cx="226" cy="996"/>
          </a:xfrm>
        </p:grpSpPr>
        <p:sp>
          <p:nvSpPr>
            <p:cNvPr id="2540652" name="Rectangle 108"/>
            <p:cNvSpPr>
              <a:spLocks noChangeArrowheads="1"/>
            </p:cNvSpPr>
            <p:nvPr/>
          </p:nvSpPr>
          <p:spPr bwMode="auto">
            <a:xfrm>
              <a:off x="3505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653" name="Rectangle 109"/>
            <p:cNvSpPr>
              <a:spLocks noChangeArrowheads="1"/>
            </p:cNvSpPr>
            <p:nvPr/>
          </p:nvSpPr>
          <p:spPr bwMode="auto">
            <a:xfrm>
              <a:off x="3505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654" name="Rectangle 110"/>
            <p:cNvSpPr>
              <a:spLocks noChangeArrowheads="1"/>
            </p:cNvSpPr>
            <p:nvPr/>
          </p:nvSpPr>
          <p:spPr bwMode="auto">
            <a:xfrm>
              <a:off x="3505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55" name="Rectangle 111"/>
            <p:cNvSpPr>
              <a:spLocks noChangeArrowheads="1"/>
            </p:cNvSpPr>
            <p:nvPr/>
          </p:nvSpPr>
          <p:spPr bwMode="auto">
            <a:xfrm>
              <a:off x="3505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56" name="Group 112"/>
          <p:cNvGrpSpPr>
            <a:grpSpLocks/>
          </p:cNvGrpSpPr>
          <p:nvPr/>
        </p:nvGrpSpPr>
        <p:grpSpPr bwMode="auto">
          <a:xfrm>
            <a:off x="5205413" y="3983038"/>
            <a:ext cx="358775" cy="1581150"/>
            <a:chOff x="3279" y="2509"/>
            <a:chExt cx="226" cy="996"/>
          </a:xfrm>
        </p:grpSpPr>
        <p:sp>
          <p:nvSpPr>
            <p:cNvPr id="2540657" name="Rectangle 113"/>
            <p:cNvSpPr>
              <a:spLocks noChangeArrowheads="1"/>
            </p:cNvSpPr>
            <p:nvPr/>
          </p:nvSpPr>
          <p:spPr bwMode="auto">
            <a:xfrm>
              <a:off x="3279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658" name="Rectangle 114"/>
            <p:cNvSpPr>
              <a:spLocks noChangeArrowheads="1"/>
            </p:cNvSpPr>
            <p:nvPr/>
          </p:nvSpPr>
          <p:spPr bwMode="auto">
            <a:xfrm>
              <a:off x="3279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659" name="Rectangle 115"/>
            <p:cNvSpPr>
              <a:spLocks noChangeArrowheads="1"/>
            </p:cNvSpPr>
            <p:nvPr/>
          </p:nvSpPr>
          <p:spPr bwMode="auto">
            <a:xfrm>
              <a:off x="3279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60" name="Rectangle 116"/>
            <p:cNvSpPr>
              <a:spLocks noChangeArrowheads="1"/>
            </p:cNvSpPr>
            <p:nvPr/>
          </p:nvSpPr>
          <p:spPr bwMode="auto">
            <a:xfrm>
              <a:off x="3279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61" name="Group 117"/>
          <p:cNvGrpSpPr>
            <a:grpSpLocks/>
          </p:cNvGrpSpPr>
          <p:nvPr/>
        </p:nvGrpSpPr>
        <p:grpSpPr bwMode="auto">
          <a:xfrm>
            <a:off x="4846638" y="3983038"/>
            <a:ext cx="358775" cy="1581150"/>
            <a:chOff x="3053" y="2509"/>
            <a:chExt cx="226" cy="996"/>
          </a:xfrm>
        </p:grpSpPr>
        <p:sp>
          <p:nvSpPr>
            <p:cNvPr id="2540662" name="Rectangle 118"/>
            <p:cNvSpPr>
              <a:spLocks noChangeArrowheads="1"/>
            </p:cNvSpPr>
            <p:nvPr/>
          </p:nvSpPr>
          <p:spPr bwMode="auto">
            <a:xfrm>
              <a:off x="3053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663" name="Rectangle 119"/>
            <p:cNvSpPr>
              <a:spLocks noChangeArrowheads="1"/>
            </p:cNvSpPr>
            <p:nvPr/>
          </p:nvSpPr>
          <p:spPr bwMode="auto">
            <a:xfrm>
              <a:off x="3053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664" name="Rectangle 120"/>
            <p:cNvSpPr>
              <a:spLocks noChangeArrowheads="1"/>
            </p:cNvSpPr>
            <p:nvPr/>
          </p:nvSpPr>
          <p:spPr bwMode="auto">
            <a:xfrm>
              <a:off x="3053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65" name="Rectangle 121"/>
            <p:cNvSpPr>
              <a:spLocks noChangeArrowheads="1"/>
            </p:cNvSpPr>
            <p:nvPr/>
          </p:nvSpPr>
          <p:spPr bwMode="auto">
            <a:xfrm>
              <a:off x="3053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66" name="Group 122"/>
          <p:cNvGrpSpPr>
            <a:grpSpLocks/>
          </p:cNvGrpSpPr>
          <p:nvPr/>
        </p:nvGrpSpPr>
        <p:grpSpPr bwMode="auto">
          <a:xfrm>
            <a:off x="4487863" y="3983038"/>
            <a:ext cx="358775" cy="1581150"/>
            <a:chOff x="2827" y="2509"/>
            <a:chExt cx="226" cy="996"/>
          </a:xfrm>
        </p:grpSpPr>
        <p:sp>
          <p:nvSpPr>
            <p:cNvPr id="2540667" name="Rectangle 123"/>
            <p:cNvSpPr>
              <a:spLocks noChangeArrowheads="1"/>
            </p:cNvSpPr>
            <p:nvPr/>
          </p:nvSpPr>
          <p:spPr bwMode="auto">
            <a:xfrm>
              <a:off x="2827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668" name="Rectangle 124"/>
            <p:cNvSpPr>
              <a:spLocks noChangeArrowheads="1"/>
            </p:cNvSpPr>
            <p:nvPr/>
          </p:nvSpPr>
          <p:spPr bwMode="auto">
            <a:xfrm>
              <a:off x="2827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669" name="Rectangle 125"/>
            <p:cNvSpPr>
              <a:spLocks noChangeArrowheads="1"/>
            </p:cNvSpPr>
            <p:nvPr/>
          </p:nvSpPr>
          <p:spPr bwMode="auto">
            <a:xfrm>
              <a:off x="2827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70" name="Rectangle 126"/>
            <p:cNvSpPr>
              <a:spLocks noChangeArrowheads="1"/>
            </p:cNvSpPr>
            <p:nvPr/>
          </p:nvSpPr>
          <p:spPr bwMode="auto">
            <a:xfrm>
              <a:off x="2827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71" name="Group 127"/>
          <p:cNvGrpSpPr>
            <a:grpSpLocks/>
          </p:cNvGrpSpPr>
          <p:nvPr/>
        </p:nvGrpSpPr>
        <p:grpSpPr bwMode="auto">
          <a:xfrm>
            <a:off x="4130675" y="3983038"/>
            <a:ext cx="357188" cy="1581150"/>
            <a:chOff x="2602" y="2509"/>
            <a:chExt cx="225" cy="996"/>
          </a:xfrm>
        </p:grpSpPr>
        <p:sp>
          <p:nvSpPr>
            <p:cNvPr id="2540672" name="Rectangle 128"/>
            <p:cNvSpPr>
              <a:spLocks noChangeArrowheads="1"/>
            </p:cNvSpPr>
            <p:nvPr/>
          </p:nvSpPr>
          <p:spPr bwMode="auto">
            <a:xfrm>
              <a:off x="2602" y="3256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673" name="Rectangle 129"/>
            <p:cNvSpPr>
              <a:spLocks noChangeArrowheads="1"/>
            </p:cNvSpPr>
            <p:nvPr/>
          </p:nvSpPr>
          <p:spPr bwMode="auto">
            <a:xfrm>
              <a:off x="2602" y="300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674" name="Rectangle 130"/>
            <p:cNvSpPr>
              <a:spLocks noChangeArrowheads="1"/>
            </p:cNvSpPr>
            <p:nvPr/>
          </p:nvSpPr>
          <p:spPr bwMode="auto">
            <a:xfrm>
              <a:off x="2602" y="275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75" name="Rectangle 131"/>
            <p:cNvSpPr>
              <a:spLocks noChangeArrowheads="1"/>
            </p:cNvSpPr>
            <p:nvPr/>
          </p:nvSpPr>
          <p:spPr bwMode="auto">
            <a:xfrm>
              <a:off x="2602" y="250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76" name="Group 132"/>
          <p:cNvGrpSpPr>
            <a:grpSpLocks/>
          </p:cNvGrpSpPr>
          <p:nvPr/>
        </p:nvGrpSpPr>
        <p:grpSpPr bwMode="auto">
          <a:xfrm>
            <a:off x="3771900" y="3983038"/>
            <a:ext cx="358775" cy="1581150"/>
            <a:chOff x="2376" y="2509"/>
            <a:chExt cx="226" cy="996"/>
          </a:xfrm>
        </p:grpSpPr>
        <p:sp>
          <p:nvSpPr>
            <p:cNvPr id="2540677" name="Rectangle 133"/>
            <p:cNvSpPr>
              <a:spLocks noChangeArrowheads="1"/>
            </p:cNvSpPr>
            <p:nvPr/>
          </p:nvSpPr>
          <p:spPr bwMode="auto">
            <a:xfrm>
              <a:off x="2376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0678" name="Rectangle 134"/>
            <p:cNvSpPr>
              <a:spLocks noChangeArrowheads="1"/>
            </p:cNvSpPr>
            <p:nvPr/>
          </p:nvSpPr>
          <p:spPr bwMode="auto">
            <a:xfrm>
              <a:off x="2376" y="300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679" name="Rectangle 135"/>
            <p:cNvSpPr>
              <a:spLocks noChangeArrowheads="1"/>
            </p:cNvSpPr>
            <p:nvPr/>
          </p:nvSpPr>
          <p:spPr bwMode="auto">
            <a:xfrm>
              <a:off x="2376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80" name="Rectangle 136"/>
            <p:cNvSpPr>
              <a:spLocks noChangeArrowheads="1"/>
            </p:cNvSpPr>
            <p:nvPr/>
          </p:nvSpPr>
          <p:spPr bwMode="auto">
            <a:xfrm>
              <a:off x="2376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81" name="Group 137"/>
          <p:cNvGrpSpPr>
            <a:grpSpLocks/>
          </p:cNvGrpSpPr>
          <p:nvPr/>
        </p:nvGrpSpPr>
        <p:grpSpPr bwMode="auto">
          <a:xfrm>
            <a:off x="3413125" y="3983038"/>
            <a:ext cx="358775" cy="1581150"/>
            <a:chOff x="2150" y="2509"/>
            <a:chExt cx="226" cy="996"/>
          </a:xfrm>
        </p:grpSpPr>
        <p:sp>
          <p:nvSpPr>
            <p:cNvPr id="2540682" name="Rectangle 138"/>
            <p:cNvSpPr>
              <a:spLocks noChangeArrowheads="1"/>
            </p:cNvSpPr>
            <p:nvPr/>
          </p:nvSpPr>
          <p:spPr bwMode="auto">
            <a:xfrm>
              <a:off x="2150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0683" name="Rectangle 139"/>
            <p:cNvSpPr>
              <a:spLocks noChangeArrowheads="1"/>
            </p:cNvSpPr>
            <p:nvPr/>
          </p:nvSpPr>
          <p:spPr bwMode="auto">
            <a:xfrm>
              <a:off x="2150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0684" name="Rectangle 140"/>
            <p:cNvSpPr>
              <a:spLocks noChangeArrowheads="1"/>
            </p:cNvSpPr>
            <p:nvPr/>
          </p:nvSpPr>
          <p:spPr bwMode="auto">
            <a:xfrm>
              <a:off x="2150" y="275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85" name="Rectangle 141"/>
            <p:cNvSpPr>
              <a:spLocks noChangeArrowheads="1"/>
            </p:cNvSpPr>
            <p:nvPr/>
          </p:nvSpPr>
          <p:spPr bwMode="auto">
            <a:xfrm>
              <a:off x="2150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86" name="Group 142"/>
          <p:cNvGrpSpPr>
            <a:grpSpLocks/>
          </p:cNvGrpSpPr>
          <p:nvPr/>
        </p:nvGrpSpPr>
        <p:grpSpPr bwMode="auto">
          <a:xfrm>
            <a:off x="3054350" y="3983038"/>
            <a:ext cx="358775" cy="1581150"/>
            <a:chOff x="1924" y="2509"/>
            <a:chExt cx="226" cy="996"/>
          </a:xfrm>
        </p:grpSpPr>
        <p:sp>
          <p:nvSpPr>
            <p:cNvPr id="2540687" name="Rectangle 143"/>
            <p:cNvSpPr>
              <a:spLocks noChangeArrowheads="1"/>
            </p:cNvSpPr>
            <p:nvPr/>
          </p:nvSpPr>
          <p:spPr bwMode="auto">
            <a:xfrm>
              <a:off x="1924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0688" name="Rectangle 144"/>
            <p:cNvSpPr>
              <a:spLocks noChangeArrowheads="1"/>
            </p:cNvSpPr>
            <p:nvPr/>
          </p:nvSpPr>
          <p:spPr bwMode="auto">
            <a:xfrm>
              <a:off x="1924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0689" name="Rectangle 145"/>
            <p:cNvSpPr>
              <a:spLocks noChangeArrowheads="1"/>
            </p:cNvSpPr>
            <p:nvPr/>
          </p:nvSpPr>
          <p:spPr bwMode="auto">
            <a:xfrm>
              <a:off x="1924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0690" name="Rectangle 146"/>
            <p:cNvSpPr>
              <a:spLocks noChangeArrowheads="1"/>
            </p:cNvSpPr>
            <p:nvPr/>
          </p:nvSpPr>
          <p:spPr bwMode="auto">
            <a:xfrm>
              <a:off x="1924" y="250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0691" name="Group 147"/>
          <p:cNvGrpSpPr>
            <a:grpSpLocks/>
          </p:cNvGrpSpPr>
          <p:nvPr/>
        </p:nvGrpSpPr>
        <p:grpSpPr bwMode="auto">
          <a:xfrm>
            <a:off x="114300" y="1882775"/>
            <a:ext cx="8677275" cy="1581150"/>
            <a:chOff x="72" y="1186"/>
            <a:chExt cx="5466" cy="996"/>
          </a:xfrm>
        </p:grpSpPr>
        <p:sp>
          <p:nvSpPr>
            <p:cNvPr id="2540692" name="Rectangle 148"/>
            <p:cNvSpPr>
              <a:spLocks noChangeArrowheads="1"/>
            </p:cNvSpPr>
            <p:nvPr/>
          </p:nvSpPr>
          <p:spPr bwMode="auto">
            <a:xfrm>
              <a:off x="1314" y="1933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693" name="Rectangle 149"/>
            <p:cNvSpPr>
              <a:spLocks noChangeArrowheads="1"/>
            </p:cNvSpPr>
            <p:nvPr/>
          </p:nvSpPr>
          <p:spPr bwMode="auto">
            <a:xfrm>
              <a:off x="1314" y="1684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694" name="Rectangle 150"/>
            <p:cNvSpPr>
              <a:spLocks noChangeArrowheads="1"/>
            </p:cNvSpPr>
            <p:nvPr/>
          </p:nvSpPr>
          <p:spPr bwMode="auto">
            <a:xfrm>
              <a:off x="1314" y="1435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0695" name="Rectangle 151"/>
            <p:cNvSpPr>
              <a:spLocks noChangeArrowheads="1"/>
            </p:cNvSpPr>
            <p:nvPr/>
          </p:nvSpPr>
          <p:spPr bwMode="auto">
            <a:xfrm>
              <a:off x="5312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7</a:t>
              </a:r>
            </a:p>
          </p:txBody>
        </p:sp>
        <p:sp>
          <p:nvSpPr>
            <p:cNvPr id="2540696" name="Rectangle 152"/>
            <p:cNvSpPr>
              <a:spLocks noChangeArrowheads="1"/>
            </p:cNvSpPr>
            <p:nvPr/>
          </p:nvSpPr>
          <p:spPr bwMode="auto">
            <a:xfrm>
              <a:off x="5086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6</a:t>
              </a:r>
            </a:p>
          </p:txBody>
        </p:sp>
        <p:sp>
          <p:nvSpPr>
            <p:cNvPr id="2540697" name="Rectangle 153"/>
            <p:cNvSpPr>
              <a:spLocks noChangeArrowheads="1"/>
            </p:cNvSpPr>
            <p:nvPr/>
          </p:nvSpPr>
          <p:spPr bwMode="auto">
            <a:xfrm>
              <a:off x="4860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2540698" name="Rectangle 154"/>
            <p:cNvSpPr>
              <a:spLocks noChangeArrowheads="1"/>
            </p:cNvSpPr>
            <p:nvPr/>
          </p:nvSpPr>
          <p:spPr bwMode="auto">
            <a:xfrm>
              <a:off x="4634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40699" name="Rectangle 155"/>
            <p:cNvSpPr>
              <a:spLocks noChangeArrowheads="1"/>
            </p:cNvSpPr>
            <p:nvPr/>
          </p:nvSpPr>
          <p:spPr bwMode="auto">
            <a:xfrm>
              <a:off x="4409" y="118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700" name="Rectangle 156"/>
            <p:cNvSpPr>
              <a:spLocks noChangeArrowheads="1"/>
            </p:cNvSpPr>
            <p:nvPr/>
          </p:nvSpPr>
          <p:spPr bwMode="auto">
            <a:xfrm>
              <a:off x="4183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701" name="Rectangle 157"/>
            <p:cNvSpPr>
              <a:spLocks noChangeArrowheads="1"/>
            </p:cNvSpPr>
            <p:nvPr/>
          </p:nvSpPr>
          <p:spPr bwMode="auto">
            <a:xfrm>
              <a:off x="3957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702" name="Rectangle 158"/>
            <p:cNvSpPr>
              <a:spLocks noChangeArrowheads="1"/>
            </p:cNvSpPr>
            <p:nvPr/>
          </p:nvSpPr>
          <p:spPr bwMode="auto">
            <a:xfrm>
              <a:off x="3731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0703" name="Rectangle 159"/>
            <p:cNvSpPr>
              <a:spLocks noChangeArrowheads="1"/>
            </p:cNvSpPr>
            <p:nvPr/>
          </p:nvSpPr>
          <p:spPr bwMode="auto">
            <a:xfrm>
              <a:off x="3505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704" name="Rectangle 160"/>
            <p:cNvSpPr>
              <a:spLocks noChangeArrowheads="1"/>
            </p:cNvSpPr>
            <p:nvPr/>
          </p:nvSpPr>
          <p:spPr bwMode="auto">
            <a:xfrm>
              <a:off x="3279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705" name="Rectangle 161"/>
            <p:cNvSpPr>
              <a:spLocks noChangeArrowheads="1"/>
            </p:cNvSpPr>
            <p:nvPr/>
          </p:nvSpPr>
          <p:spPr bwMode="auto">
            <a:xfrm>
              <a:off x="3053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706" name="Rectangle 162"/>
            <p:cNvSpPr>
              <a:spLocks noChangeArrowheads="1"/>
            </p:cNvSpPr>
            <p:nvPr/>
          </p:nvSpPr>
          <p:spPr bwMode="auto">
            <a:xfrm>
              <a:off x="2827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0707" name="Rectangle 163"/>
            <p:cNvSpPr>
              <a:spLocks noChangeArrowheads="1"/>
            </p:cNvSpPr>
            <p:nvPr/>
          </p:nvSpPr>
          <p:spPr bwMode="auto">
            <a:xfrm>
              <a:off x="2602" y="118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708" name="Rectangle 164"/>
            <p:cNvSpPr>
              <a:spLocks noChangeArrowheads="1"/>
            </p:cNvSpPr>
            <p:nvPr/>
          </p:nvSpPr>
          <p:spPr bwMode="auto">
            <a:xfrm>
              <a:off x="2376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709" name="Rectangle 165"/>
            <p:cNvSpPr>
              <a:spLocks noChangeArrowheads="1"/>
            </p:cNvSpPr>
            <p:nvPr/>
          </p:nvSpPr>
          <p:spPr bwMode="auto">
            <a:xfrm>
              <a:off x="2150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710" name="Rectangle 166"/>
            <p:cNvSpPr>
              <a:spLocks noChangeArrowheads="1"/>
            </p:cNvSpPr>
            <p:nvPr/>
          </p:nvSpPr>
          <p:spPr bwMode="auto">
            <a:xfrm>
              <a:off x="1924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0711" name="Rectangle 167"/>
            <p:cNvSpPr>
              <a:spLocks noChangeArrowheads="1"/>
            </p:cNvSpPr>
            <p:nvPr/>
          </p:nvSpPr>
          <p:spPr bwMode="auto">
            <a:xfrm>
              <a:off x="1314" y="1186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2540712" name="Line 168"/>
            <p:cNvSpPr>
              <a:spLocks noChangeShapeType="1"/>
            </p:cNvSpPr>
            <p:nvPr/>
          </p:nvSpPr>
          <p:spPr bwMode="auto">
            <a:xfrm>
              <a:off x="1314" y="1186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13" name="Line 169"/>
            <p:cNvSpPr>
              <a:spLocks noChangeShapeType="1"/>
            </p:cNvSpPr>
            <p:nvPr/>
          </p:nvSpPr>
          <p:spPr bwMode="auto">
            <a:xfrm>
              <a:off x="1314" y="1435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14" name="Line 170"/>
            <p:cNvSpPr>
              <a:spLocks noChangeShapeType="1"/>
            </p:cNvSpPr>
            <p:nvPr/>
          </p:nvSpPr>
          <p:spPr bwMode="auto">
            <a:xfrm>
              <a:off x="1314" y="1684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15" name="Line 171"/>
            <p:cNvSpPr>
              <a:spLocks noChangeShapeType="1"/>
            </p:cNvSpPr>
            <p:nvPr/>
          </p:nvSpPr>
          <p:spPr bwMode="auto">
            <a:xfrm>
              <a:off x="1314" y="1933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16" name="Line 172"/>
            <p:cNvSpPr>
              <a:spLocks noChangeShapeType="1"/>
            </p:cNvSpPr>
            <p:nvPr/>
          </p:nvSpPr>
          <p:spPr bwMode="auto">
            <a:xfrm>
              <a:off x="1314" y="2182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17" name="Line 173"/>
            <p:cNvSpPr>
              <a:spLocks noChangeShapeType="1"/>
            </p:cNvSpPr>
            <p:nvPr/>
          </p:nvSpPr>
          <p:spPr bwMode="auto">
            <a:xfrm>
              <a:off x="1314" y="118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18" name="Line 174"/>
            <p:cNvSpPr>
              <a:spLocks noChangeShapeType="1"/>
            </p:cNvSpPr>
            <p:nvPr/>
          </p:nvSpPr>
          <p:spPr bwMode="auto">
            <a:xfrm>
              <a:off x="1924" y="1186"/>
              <a:ext cx="0" cy="9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19" name="Line 175"/>
            <p:cNvSpPr>
              <a:spLocks noChangeShapeType="1"/>
            </p:cNvSpPr>
            <p:nvPr/>
          </p:nvSpPr>
          <p:spPr bwMode="auto">
            <a:xfrm>
              <a:off x="2150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20" name="Line 176"/>
            <p:cNvSpPr>
              <a:spLocks noChangeShapeType="1"/>
            </p:cNvSpPr>
            <p:nvPr/>
          </p:nvSpPr>
          <p:spPr bwMode="auto">
            <a:xfrm>
              <a:off x="2376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21" name="Line 177"/>
            <p:cNvSpPr>
              <a:spLocks noChangeShapeType="1"/>
            </p:cNvSpPr>
            <p:nvPr/>
          </p:nvSpPr>
          <p:spPr bwMode="auto">
            <a:xfrm>
              <a:off x="2602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22" name="Line 178"/>
            <p:cNvSpPr>
              <a:spLocks noChangeShapeType="1"/>
            </p:cNvSpPr>
            <p:nvPr/>
          </p:nvSpPr>
          <p:spPr bwMode="auto">
            <a:xfrm>
              <a:off x="2827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23" name="Line 179"/>
            <p:cNvSpPr>
              <a:spLocks noChangeShapeType="1"/>
            </p:cNvSpPr>
            <p:nvPr/>
          </p:nvSpPr>
          <p:spPr bwMode="auto">
            <a:xfrm>
              <a:off x="3053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24" name="Line 180"/>
            <p:cNvSpPr>
              <a:spLocks noChangeShapeType="1"/>
            </p:cNvSpPr>
            <p:nvPr/>
          </p:nvSpPr>
          <p:spPr bwMode="auto">
            <a:xfrm>
              <a:off x="3279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25" name="Line 181"/>
            <p:cNvSpPr>
              <a:spLocks noChangeShapeType="1"/>
            </p:cNvSpPr>
            <p:nvPr/>
          </p:nvSpPr>
          <p:spPr bwMode="auto">
            <a:xfrm>
              <a:off x="3505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26" name="Line 182"/>
            <p:cNvSpPr>
              <a:spLocks noChangeShapeType="1"/>
            </p:cNvSpPr>
            <p:nvPr/>
          </p:nvSpPr>
          <p:spPr bwMode="auto">
            <a:xfrm>
              <a:off x="3731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27" name="Line 183"/>
            <p:cNvSpPr>
              <a:spLocks noChangeShapeType="1"/>
            </p:cNvSpPr>
            <p:nvPr/>
          </p:nvSpPr>
          <p:spPr bwMode="auto">
            <a:xfrm>
              <a:off x="3957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28" name="Line 184"/>
            <p:cNvSpPr>
              <a:spLocks noChangeShapeType="1"/>
            </p:cNvSpPr>
            <p:nvPr/>
          </p:nvSpPr>
          <p:spPr bwMode="auto">
            <a:xfrm>
              <a:off x="4183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29" name="Line 185"/>
            <p:cNvSpPr>
              <a:spLocks noChangeShapeType="1"/>
            </p:cNvSpPr>
            <p:nvPr/>
          </p:nvSpPr>
          <p:spPr bwMode="auto">
            <a:xfrm>
              <a:off x="4409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30" name="Line 186"/>
            <p:cNvSpPr>
              <a:spLocks noChangeShapeType="1"/>
            </p:cNvSpPr>
            <p:nvPr/>
          </p:nvSpPr>
          <p:spPr bwMode="auto">
            <a:xfrm>
              <a:off x="4634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31" name="Line 187"/>
            <p:cNvSpPr>
              <a:spLocks noChangeShapeType="1"/>
            </p:cNvSpPr>
            <p:nvPr/>
          </p:nvSpPr>
          <p:spPr bwMode="auto">
            <a:xfrm>
              <a:off x="4860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32" name="Line 188"/>
            <p:cNvSpPr>
              <a:spLocks noChangeShapeType="1"/>
            </p:cNvSpPr>
            <p:nvPr/>
          </p:nvSpPr>
          <p:spPr bwMode="auto">
            <a:xfrm>
              <a:off x="5086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33" name="Line 189"/>
            <p:cNvSpPr>
              <a:spLocks noChangeShapeType="1"/>
            </p:cNvSpPr>
            <p:nvPr/>
          </p:nvSpPr>
          <p:spPr bwMode="auto">
            <a:xfrm>
              <a:off x="5312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34" name="Line 190"/>
            <p:cNvSpPr>
              <a:spLocks noChangeShapeType="1"/>
            </p:cNvSpPr>
            <p:nvPr/>
          </p:nvSpPr>
          <p:spPr bwMode="auto">
            <a:xfrm>
              <a:off x="5538" y="118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35" name="Text Box 191"/>
            <p:cNvSpPr txBox="1">
              <a:spLocks noChangeArrowheads="1"/>
            </p:cNvSpPr>
            <p:nvPr/>
          </p:nvSpPr>
          <p:spPr bwMode="auto">
            <a:xfrm>
              <a:off x="72" y="1232"/>
              <a:ext cx="1165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FIFO/3 Frames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(16)</a:t>
              </a:r>
            </a:p>
          </p:txBody>
        </p:sp>
      </p:grpSp>
      <p:grpSp>
        <p:nvGrpSpPr>
          <p:cNvPr id="2540736" name="Group 192"/>
          <p:cNvGrpSpPr>
            <a:grpSpLocks/>
          </p:cNvGrpSpPr>
          <p:nvPr/>
        </p:nvGrpSpPr>
        <p:grpSpPr bwMode="auto">
          <a:xfrm>
            <a:off x="114300" y="3587750"/>
            <a:ext cx="8677275" cy="1976438"/>
            <a:chOff x="72" y="2260"/>
            <a:chExt cx="5466" cy="1245"/>
          </a:xfrm>
        </p:grpSpPr>
        <p:sp>
          <p:nvSpPr>
            <p:cNvPr id="2540737" name="Rectangle 193"/>
            <p:cNvSpPr>
              <a:spLocks noChangeArrowheads="1"/>
            </p:cNvSpPr>
            <p:nvPr/>
          </p:nvSpPr>
          <p:spPr bwMode="auto">
            <a:xfrm>
              <a:off x="1314" y="3256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738" name="Rectangle 194"/>
            <p:cNvSpPr>
              <a:spLocks noChangeArrowheads="1"/>
            </p:cNvSpPr>
            <p:nvPr/>
          </p:nvSpPr>
          <p:spPr bwMode="auto">
            <a:xfrm>
              <a:off x="1314" y="3007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739" name="Rectangle 195"/>
            <p:cNvSpPr>
              <a:spLocks noChangeArrowheads="1"/>
            </p:cNvSpPr>
            <p:nvPr/>
          </p:nvSpPr>
          <p:spPr bwMode="auto">
            <a:xfrm>
              <a:off x="1314" y="2758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740" name="Rectangle 196"/>
            <p:cNvSpPr>
              <a:spLocks noChangeArrowheads="1"/>
            </p:cNvSpPr>
            <p:nvPr/>
          </p:nvSpPr>
          <p:spPr bwMode="auto">
            <a:xfrm>
              <a:off x="1314" y="2509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0741" name="Rectangle 197"/>
            <p:cNvSpPr>
              <a:spLocks noChangeArrowheads="1"/>
            </p:cNvSpPr>
            <p:nvPr/>
          </p:nvSpPr>
          <p:spPr bwMode="auto">
            <a:xfrm>
              <a:off x="5312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7</a:t>
              </a:r>
            </a:p>
          </p:txBody>
        </p:sp>
        <p:sp>
          <p:nvSpPr>
            <p:cNvPr id="2540742" name="Rectangle 198"/>
            <p:cNvSpPr>
              <a:spLocks noChangeArrowheads="1"/>
            </p:cNvSpPr>
            <p:nvPr/>
          </p:nvSpPr>
          <p:spPr bwMode="auto">
            <a:xfrm>
              <a:off x="5086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6</a:t>
              </a:r>
            </a:p>
          </p:txBody>
        </p:sp>
        <p:sp>
          <p:nvSpPr>
            <p:cNvPr id="2540743" name="Rectangle 199"/>
            <p:cNvSpPr>
              <a:spLocks noChangeArrowheads="1"/>
            </p:cNvSpPr>
            <p:nvPr/>
          </p:nvSpPr>
          <p:spPr bwMode="auto">
            <a:xfrm>
              <a:off x="4860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5</a:t>
              </a:r>
            </a:p>
          </p:txBody>
        </p:sp>
        <p:sp>
          <p:nvSpPr>
            <p:cNvPr id="2540744" name="Rectangle 200"/>
            <p:cNvSpPr>
              <a:spLocks noChangeArrowheads="1"/>
            </p:cNvSpPr>
            <p:nvPr/>
          </p:nvSpPr>
          <p:spPr bwMode="auto">
            <a:xfrm>
              <a:off x="4634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40745" name="Rectangle 201"/>
            <p:cNvSpPr>
              <a:spLocks noChangeArrowheads="1"/>
            </p:cNvSpPr>
            <p:nvPr/>
          </p:nvSpPr>
          <p:spPr bwMode="auto">
            <a:xfrm>
              <a:off x="4409" y="226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746" name="Rectangle 202"/>
            <p:cNvSpPr>
              <a:spLocks noChangeArrowheads="1"/>
            </p:cNvSpPr>
            <p:nvPr/>
          </p:nvSpPr>
          <p:spPr bwMode="auto">
            <a:xfrm>
              <a:off x="4183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747" name="Rectangle 203"/>
            <p:cNvSpPr>
              <a:spLocks noChangeArrowheads="1"/>
            </p:cNvSpPr>
            <p:nvPr/>
          </p:nvSpPr>
          <p:spPr bwMode="auto">
            <a:xfrm>
              <a:off x="3957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748" name="Rectangle 204"/>
            <p:cNvSpPr>
              <a:spLocks noChangeArrowheads="1"/>
            </p:cNvSpPr>
            <p:nvPr/>
          </p:nvSpPr>
          <p:spPr bwMode="auto">
            <a:xfrm>
              <a:off x="3731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0749" name="Rectangle 205"/>
            <p:cNvSpPr>
              <a:spLocks noChangeArrowheads="1"/>
            </p:cNvSpPr>
            <p:nvPr/>
          </p:nvSpPr>
          <p:spPr bwMode="auto">
            <a:xfrm>
              <a:off x="3505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750" name="Rectangle 206"/>
            <p:cNvSpPr>
              <a:spLocks noChangeArrowheads="1"/>
            </p:cNvSpPr>
            <p:nvPr/>
          </p:nvSpPr>
          <p:spPr bwMode="auto">
            <a:xfrm>
              <a:off x="3279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751" name="Rectangle 207"/>
            <p:cNvSpPr>
              <a:spLocks noChangeArrowheads="1"/>
            </p:cNvSpPr>
            <p:nvPr/>
          </p:nvSpPr>
          <p:spPr bwMode="auto">
            <a:xfrm>
              <a:off x="3053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752" name="Rectangle 208"/>
            <p:cNvSpPr>
              <a:spLocks noChangeArrowheads="1"/>
            </p:cNvSpPr>
            <p:nvPr/>
          </p:nvSpPr>
          <p:spPr bwMode="auto">
            <a:xfrm>
              <a:off x="2827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0753" name="Rectangle 209"/>
            <p:cNvSpPr>
              <a:spLocks noChangeArrowheads="1"/>
            </p:cNvSpPr>
            <p:nvPr/>
          </p:nvSpPr>
          <p:spPr bwMode="auto">
            <a:xfrm>
              <a:off x="2602" y="226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0754" name="Rectangle 210"/>
            <p:cNvSpPr>
              <a:spLocks noChangeArrowheads="1"/>
            </p:cNvSpPr>
            <p:nvPr/>
          </p:nvSpPr>
          <p:spPr bwMode="auto">
            <a:xfrm>
              <a:off x="2376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0755" name="Rectangle 211"/>
            <p:cNvSpPr>
              <a:spLocks noChangeArrowheads="1"/>
            </p:cNvSpPr>
            <p:nvPr/>
          </p:nvSpPr>
          <p:spPr bwMode="auto">
            <a:xfrm>
              <a:off x="2150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0756" name="Rectangle 212"/>
            <p:cNvSpPr>
              <a:spLocks noChangeArrowheads="1"/>
            </p:cNvSpPr>
            <p:nvPr/>
          </p:nvSpPr>
          <p:spPr bwMode="auto">
            <a:xfrm>
              <a:off x="1924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0757" name="Rectangle 213"/>
            <p:cNvSpPr>
              <a:spLocks noChangeArrowheads="1"/>
            </p:cNvSpPr>
            <p:nvPr/>
          </p:nvSpPr>
          <p:spPr bwMode="auto">
            <a:xfrm>
              <a:off x="1314" y="2260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2540758" name="Line 214"/>
            <p:cNvSpPr>
              <a:spLocks noChangeShapeType="1"/>
            </p:cNvSpPr>
            <p:nvPr/>
          </p:nvSpPr>
          <p:spPr bwMode="auto">
            <a:xfrm>
              <a:off x="1314" y="2260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59" name="Line 215"/>
            <p:cNvSpPr>
              <a:spLocks noChangeShapeType="1"/>
            </p:cNvSpPr>
            <p:nvPr/>
          </p:nvSpPr>
          <p:spPr bwMode="auto">
            <a:xfrm>
              <a:off x="1314" y="2509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60" name="Line 216"/>
            <p:cNvSpPr>
              <a:spLocks noChangeShapeType="1"/>
            </p:cNvSpPr>
            <p:nvPr/>
          </p:nvSpPr>
          <p:spPr bwMode="auto">
            <a:xfrm>
              <a:off x="1314" y="2758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61" name="Line 217"/>
            <p:cNvSpPr>
              <a:spLocks noChangeShapeType="1"/>
            </p:cNvSpPr>
            <p:nvPr/>
          </p:nvSpPr>
          <p:spPr bwMode="auto">
            <a:xfrm>
              <a:off x="1314" y="3007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62" name="Line 218"/>
            <p:cNvSpPr>
              <a:spLocks noChangeShapeType="1"/>
            </p:cNvSpPr>
            <p:nvPr/>
          </p:nvSpPr>
          <p:spPr bwMode="auto">
            <a:xfrm>
              <a:off x="1314" y="3505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63" name="Line 219"/>
            <p:cNvSpPr>
              <a:spLocks noChangeShapeType="1"/>
            </p:cNvSpPr>
            <p:nvPr/>
          </p:nvSpPr>
          <p:spPr bwMode="auto">
            <a:xfrm>
              <a:off x="1314" y="22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64" name="Line 220"/>
            <p:cNvSpPr>
              <a:spLocks noChangeShapeType="1"/>
            </p:cNvSpPr>
            <p:nvPr/>
          </p:nvSpPr>
          <p:spPr bwMode="auto">
            <a:xfrm>
              <a:off x="1924" y="2260"/>
              <a:ext cx="0" cy="1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65" name="Line 221"/>
            <p:cNvSpPr>
              <a:spLocks noChangeShapeType="1"/>
            </p:cNvSpPr>
            <p:nvPr/>
          </p:nvSpPr>
          <p:spPr bwMode="auto">
            <a:xfrm>
              <a:off x="2150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66" name="Line 222"/>
            <p:cNvSpPr>
              <a:spLocks noChangeShapeType="1"/>
            </p:cNvSpPr>
            <p:nvPr/>
          </p:nvSpPr>
          <p:spPr bwMode="auto">
            <a:xfrm>
              <a:off x="2376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67" name="Line 223"/>
            <p:cNvSpPr>
              <a:spLocks noChangeShapeType="1"/>
            </p:cNvSpPr>
            <p:nvPr/>
          </p:nvSpPr>
          <p:spPr bwMode="auto">
            <a:xfrm>
              <a:off x="2602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68" name="Line 224"/>
            <p:cNvSpPr>
              <a:spLocks noChangeShapeType="1"/>
            </p:cNvSpPr>
            <p:nvPr/>
          </p:nvSpPr>
          <p:spPr bwMode="auto">
            <a:xfrm>
              <a:off x="2827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69" name="Line 225"/>
            <p:cNvSpPr>
              <a:spLocks noChangeShapeType="1"/>
            </p:cNvSpPr>
            <p:nvPr/>
          </p:nvSpPr>
          <p:spPr bwMode="auto">
            <a:xfrm>
              <a:off x="3053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70" name="Line 226"/>
            <p:cNvSpPr>
              <a:spLocks noChangeShapeType="1"/>
            </p:cNvSpPr>
            <p:nvPr/>
          </p:nvSpPr>
          <p:spPr bwMode="auto">
            <a:xfrm>
              <a:off x="3279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71" name="Line 227"/>
            <p:cNvSpPr>
              <a:spLocks noChangeShapeType="1"/>
            </p:cNvSpPr>
            <p:nvPr/>
          </p:nvSpPr>
          <p:spPr bwMode="auto">
            <a:xfrm>
              <a:off x="3505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72" name="Line 228"/>
            <p:cNvSpPr>
              <a:spLocks noChangeShapeType="1"/>
            </p:cNvSpPr>
            <p:nvPr/>
          </p:nvSpPr>
          <p:spPr bwMode="auto">
            <a:xfrm>
              <a:off x="3731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73" name="Line 229"/>
            <p:cNvSpPr>
              <a:spLocks noChangeShapeType="1"/>
            </p:cNvSpPr>
            <p:nvPr/>
          </p:nvSpPr>
          <p:spPr bwMode="auto">
            <a:xfrm>
              <a:off x="3957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74" name="Line 230"/>
            <p:cNvSpPr>
              <a:spLocks noChangeShapeType="1"/>
            </p:cNvSpPr>
            <p:nvPr/>
          </p:nvSpPr>
          <p:spPr bwMode="auto">
            <a:xfrm>
              <a:off x="4183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75" name="Line 231"/>
            <p:cNvSpPr>
              <a:spLocks noChangeShapeType="1"/>
            </p:cNvSpPr>
            <p:nvPr/>
          </p:nvSpPr>
          <p:spPr bwMode="auto">
            <a:xfrm>
              <a:off x="4409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76" name="Line 232"/>
            <p:cNvSpPr>
              <a:spLocks noChangeShapeType="1"/>
            </p:cNvSpPr>
            <p:nvPr/>
          </p:nvSpPr>
          <p:spPr bwMode="auto">
            <a:xfrm>
              <a:off x="4634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77" name="Line 233"/>
            <p:cNvSpPr>
              <a:spLocks noChangeShapeType="1"/>
            </p:cNvSpPr>
            <p:nvPr/>
          </p:nvSpPr>
          <p:spPr bwMode="auto">
            <a:xfrm>
              <a:off x="4860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78" name="Line 234"/>
            <p:cNvSpPr>
              <a:spLocks noChangeShapeType="1"/>
            </p:cNvSpPr>
            <p:nvPr/>
          </p:nvSpPr>
          <p:spPr bwMode="auto">
            <a:xfrm>
              <a:off x="5086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79" name="Line 235"/>
            <p:cNvSpPr>
              <a:spLocks noChangeShapeType="1"/>
            </p:cNvSpPr>
            <p:nvPr/>
          </p:nvSpPr>
          <p:spPr bwMode="auto">
            <a:xfrm>
              <a:off x="5312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80" name="Line 236"/>
            <p:cNvSpPr>
              <a:spLocks noChangeShapeType="1"/>
            </p:cNvSpPr>
            <p:nvPr/>
          </p:nvSpPr>
          <p:spPr bwMode="auto">
            <a:xfrm>
              <a:off x="5538" y="22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81" name="Line 237"/>
            <p:cNvSpPr>
              <a:spLocks noChangeShapeType="1"/>
            </p:cNvSpPr>
            <p:nvPr/>
          </p:nvSpPr>
          <p:spPr bwMode="auto">
            <a:xfrm>
              <a:off x="1314" y="3256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0782" name="Text Box 238"/>
            <p:cNvSpPr txBox="1">
              <a:spLocks noChangeArrowheads="1"/>
            </p:cNvSpPr>
            <p:nvPr/>
          </p:nvSpPr>
          <p:spPr bwMode="auto">
            <a:xfrm>
              <a:off x="72" y="2306"/>
              <a:ext cx="1165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FIFO/4 Frames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(8)</a:t>
              </a:r>
            </a:p>
          </p:txBody>
        </p:sp>
      </p:grpSp>
      <p:sp>
        <p:nvSpPr>
          <p:cNvPr id="2540784" name="Rectangle 240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>
                <a:solidFill>
                  <a:schemeClr val="bg2"/>
                </a:solidFill>
                <a:latin typeface="Arial" charset="0"/>
              </a:rPr>
              <a:t>Replacement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4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4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4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4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4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4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4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4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4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4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4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4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4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4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54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4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54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54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54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54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54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54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54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4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54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54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54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54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54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54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2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72B2-915B-4DC1-83B2-7E6F5CE30A2D}" type="slidenum">
              <a:rPr lang="en-US"/>
              <a:pPr/>
              <a:t>36</a:t>
            </a:fld>
            <a:endParaRPr lang="en-US"/>
          </a:p>
        </p:txBody>
      </p:sp>
      <p:sp>
        <p:nvSpPr>
          <p:cNvPr id="254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542595" name="Group 3"/>
          <p:cNvGrpSpPr>
            <a:grpSpLocks/>
          </p:cNvGrpSpPr>
          <p:nvPr/>
        </p:nvGrpSpPr>
        <p:grpSpPr bwMode="auto">
          <a:xfrm>
            <a:off x="8432800" y="2278063"/>
            <a:ext cx="358775" cy="1185862"/>
            <a:chOff x="5312" y="1435"/>
            <a:chExt cx="226" cy="747"/>
          </a:xfrm>
        </p:grpSpPr>
        <p:sp>
          <p:nvSpPr>
            <p:cNvPr id="2542596" name="Rectangle 4"/>
            <p:cNvSpPr>
              <a:spLocks noChangeArrowheads="1"/>
            </p:cNvSpPr>
            <p:nvPr/>
          </p:nvSpPr>
          <p:spPr bwMode="auto">
            <a:xfrm>
              <a:off x="5312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597" name="Rectangle 5"/>
            <p:cNvSpPr>
              <a:spLocks noChangeArrowheads="1"/>
            </p:cNvSpPr>
            <p:nvPr/>
          </p:nvSpPr>
          <p:spPr bwMode="auto">
            <a:xfrm>
              <a:off x="5312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598" name="Rectangle 6"/>
            <p:cNvSpPr>
              <a:spLocks noChangeArrowheads="1"/>
            </p:cNvSpPr>
            <p:nvPr/>
          </p:nvSpPr>
          <p:spPr bwMode="auto">
            <a:xfrm>
              <a:off x="5312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42599" name="Group 7"/>
          <p:cNvGrpSpPr>
            <a:grpSpLocks/>
          </p:cNvGrpSpPr>
          <p:nvPr/>
        </p:nvGrpSpPr>
        <p:grpSpPr bwMode="auto">
          <a:xfrm>
            <a:off x="8074025" y="2278063"/>
            <a:ext cx="358775" cy="1185862"/>
            <a:chOff x="5086" y="1435"/>
            <a:chExt cx="226" cy="747"/>
          </a:xfrm>
        </p:grpSpPr>
        <p:sp>
          <p:nvSpPr>
            <p:cNvPr id="2542600" name="Rectangle 8"/>
            <p:cNvSpPr>
              <a:spLocks noChangeArrowheads="1"/>
            </p:cNvSpPr>
            <p:nvPr/>
          </p:nvSpPr>
          <p:spPr bwMode="auto">
            <a:xfrm>
              <a:off x="5086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601" name="Rectangle 9"/>
            <p:cNvSpPr>
              <a:spLocks noChangeArrowheads="1"/>
            </p:cNvSpPr>
            <p:nvPr/>
          </p:nvSpPr>
          <p:spPr bwMode="auto">
            <a:xfrm>
              <a:off x="5086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02" name="Rectangle 10"/>
            <p:cNvSpPr>
              <a:spLocks noChangeArrowheads="1"/>
            </p:cNvSpPr>
            <p:nvPr/>
          </p:nvSpPr>
          <p:spPr bwMode="auto">
            <a:xfrm>
              <a:off x="5086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2603" name="Group 11"/>
          <p:cNvGrpSpPr>
            <a:grpSpLocks/>
          </p:cNvGrpSpPr>
          <p:nvPr/>
        </p:nvGrpSpPr>
        <p:grpSpPr bwMode="auto">
          <a:xfrm>
            <a:off x="7715250" y="2278063"/>
            <a:ext cx="358775" cy="1185862"/>
            <a:chOff x="4860" y="1435"/>
            <a:chExt cx="226" cy="747"/>
          </a:xfrm>
        </p:grpSpPr>
        <p:sp>
          <p:nvSpPr>
            <p:cNvPr id="2542604" name="Rectangle 12"/>
            <p:cNvSpPr>
              <a:spLocks noChangeArrowheads="1"/>
            </p:cNvSpPr>
            <p:nvPr/>
          </p:nvSpPr>
          <p:spPr bwMode="auto">
            <a:xfrm>
              <a:off x="4860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605" name="Rectangle 13"/>
            <p:cNvSpPr>
              <a:spLocks noChangeArrowheads="1"/>
            </p:cNvSpPr>
            <p:nvPr/>
          </p:nvSpPr>
          <p:spPr bwMode="auto">
            <a:xfrm>
              <a:off x="4860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06" name="Rectangle 14"/>
            <p:cNvSpPr>
              <a:spLocks noChangeArrowheads="1"/>
            </p:cNvSpPr>
            <p:nvPr/>
          </p:nvSpPr>
          <p:spPr bwMode="auto">
            <a:xfrm>
              <a:off x="4860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2607" name="Group 15"/>
          <p:cNvGrpSpPr>
            <a:grpSpLocks/>
          </p:cNvGrpSpPr>
          <p:nvPr/>
        </p:nvGrpSpPr>
        <p:grpSpPr bwMode="auto">
          <a:xfrm>
            <a:off x="7356475" y="2278063"/>
            <a:ext cx="358775" cy="1185862"/>
            <a:chOff x="4634" y="1435"/>
            <a:chExt cx="226" cy="747"/>
          </a:xfrm>
        </p:grpSpPr>
        <p:sp>
          <p:nvSpPr>
            <p:cNvPr id="2542608" name="Rectangle 16"/>
            <p:cNvSpPr>
              <a:spLocks noChangeArrowheads="1"/>
            </p:cNvSpPr>
            <p:nvPr/>
          </p:nvSpPr>
          <p:spPr bwMode="auto">
            <a:xfrm>
              <a:off x="4634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609" name="Rectangle 17"/>
            <p:cNvSpPr>
              <a:spLocks noChangeArrowheads="1"/>
            </p:cNvSpPr>
            <p:nvPr/>
          </p:nvSpPr>
          <p:spPr bwMode="auto">
            <a:xfrm>
              <a:off x="4634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610" name="Rectangle 18"/>
            <p:cNvSpPr>
              <a:spLocks noChangeArrowheads="1"/>
            </p:cNvSpPr>
            <p:nvPr/>
          </p:nvSpPr>
          <p:spPr bwMode="auto">
            <a:xfrm>
              <a:off x="4634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2611" name="Group 19"/>
          <p:cNvGrpSpPr>
            <a:grpSpLocks/>
          </p:cNvGrpSpPr>
          <p:nvPr/>
        </p:nvGrpSpPr>
        <p:grpSpPr bwMode="auto">
          <a:xfrm>
            <a:off x="6999288" y="2278063"/>
            <a:ext cx="357187" cy="1185862"/>
            <a:chOff x="4409" y="1435"/>
            <a:chExt cx="225" cy="747"/>
          </a:xfrm>
        </p:grpSpPr>
        <p:sp>
          <p:nvSpPr>
            <p:cNvPr id="2542612" name="Rectangle 20"/>
            <p:cNvSpPr>
              <a:spLocks noChangeArrowheads="1"/>
            </p:cNvSpPr>
            <p:nvPr/>
          </p:nvSpPr>
          <p:spPr bwMode="auto">
            <a:xfrm>
              <a:off x="4409" y="193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613" name="Rectangle 21"/>
            <p:cNvSpPr>
              <a:spLocks noChangeArrowheads="1"/>
            </p:cNvSpPr>
            <p:nvPr/>
          </p:nvSpPr>
          <p:spPr bwMode="auto">
            <a:xfrm>
              <a:off x="4409" y="1684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614" name="Rectangle 22"/>
            <p:cNvSpPr>
              <a:spLocks noChangeArrowheads="1"/>
            </p:cNvSpPr>
            <p:nvPr/>
          </p:nvSpPr>
          <p:spPr bwMode="auto">
            <a:xfrm>
              <a:off x="4409" y="1435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2615" name="Group 23"/>
          <p:cNvGrpSpPr>
            <a:grpSpLocks/>
          </p:cNvGrpSpPr>
          <p:nvPr/>
        </p:nvGrpSpPr>
        <p:grpSpPr bwMode="auto">
          <a:xfrm>
            <a:off x="6640513" y="2278063"/>
            <a:ext cx="358775" cy="1185862"/>
            <a:chOff x="4183" y="1435"/>
            <a:chExt cx="226" cy="747"/>
          </a:xfrm>
        </p:grpSpPr>
        <p:sp>
          <p:nvSpPr>
            <p:cNvPr id="2542616" name="Rectangle 24"/>
            <p:cNvSpPr>
              <a:spLocks noChangeArrowheads="1"/>
            </p:cNvSpPr>
            <p:nvPr/>
          </p:nvSpPr>
          <p:spPr bwMode="auto">
            <a:xfrm>
              <a:off x="4183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617" name="Rectangle 25"/>
            <p:cNvSpPr>
              <a:spLocks noChangeArrowheads="1"/>
            </p:cNvSpPr>
            <p:nvPr/>
          </p:nvSpPr>
          <p:spPr bwMode="auto">
            <a:xfrm>
              <a:off x="4183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618" name="Rectangle 26"/>
            <p:cNvSpPr>
              <a:spLocks noChangeArrowheads="1"/>
            </p:cNvSpPr>
            <p:nvPr/>
          </p:nvSpPr>
          <p:spPr bwMode="auto">
            <a:xfrm>
              <a:off x="4183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2619" name="Group 27"/>
          <p:cNvGrpSpPr>
            <a:grpSpLocks/>
          </p:cNvGrpSpPr>
          <p:nvPr/>
        </p:nvGrpSpPr>
        <p:grpSpPr bwMode="auto">
          <a:xfrm>
            <a:off x="6281738" y="2278063"/>
            <a:ext cx="358775" cy="1185862"/>
            <a:chOff x="3957" y="1435"/>
            <a:chExt cx="226" cy="747"/>
          </a:xfrm>
        </p:grpSpPr>
        <p:sp>
          <p:nvSpPr>
            <p:cNvPr id="2542620" name="Rectangle 28"/>
            <p:cNvSpPr>
              <a:spLocks noChangeArrowheads="1"/>
            </p:cNvSpPr>
            <p:nvPr/>
          </p:nvSpPr>
          <p:spPr bwMode="auto">
            <a:xfrm>
              <a:off x="3957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21" name="Rectangle 29"/>
            <p:cNvSpPr>
              <a:spLocks noChangeArrowheads="1"/>
            </p:cNvSpPr>
            <p:nvPr/>
          </p:nvSpPr>
          <p:spPr bwMode="auto">
            <a:xfrm>
              <a:off x="3957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622" name="Rectangle 30"/>
            <p:cNvSpPr>
              <a:spLocks noChangeArrowheads="1"/>
            </p:cNvSpPr>
            <p:nvPr/>
          </p:nvSpPr>
          <p:spPr bwMode="auto">
            <a:xfrm>
              <a:off x="3957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2623" name="Group 31"/>
          <p:cNvGrpSpPr>
            <a:grpSpLocks/>
          </p:cNvGrpSpPr>
          <p:nvPr/>
        </p:nvGrpSpPr>
        <p:grpSpPr bwMode="auto">
          <a:xfrm>
            <a:off x="5922963" y="2278063"/>
            <a:ext cx="358775" cy="1185862"/>
            <a:chOff x="3731" y="1435"/>
            <a:chExt cx="226" cy="747"/>
          </a:xfrm>
        </p:grpSpPr>
        <p:sp>
          <p:nvSpPr>
            <p:cNvPr id="2542624" name="Rectangle 32"/>
            <p:cNvSpPr>
              <a:spLocks noChangeArrowheads="1"/>
            </p:cNvSpPr>
            <p:nvPr/>
          </p:nvSpPr>
          <p:spPr bwMode="auto">
            <a:xfrm>
              <a:off x="3731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25" name="Rectangle 33"/>
            <p:cNvSpPr>
              <a:spLocks noChangeArrowheads="1"/>
            </p:cNvSpPr>
            <p:nvPr/>
          </p:nvSpPr>
          <p:spPr bwMode="auto">
            <a:xfrm>
              <a:off x="3731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626" name="Rectangle 34"/>
            <p:cNvSpPr>
              <a:spLocks noChangeArrowheads="1"/>
            </p:cNvSpPr>
            <p:nvPr/>
          </p:nvSpPr>
          <p:spPr bwMode="auto">
            <a:xfrm>
              <a:off x="3731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2627" name="Group 35"/>
          <p:cNvGrpSpPr>
            <a:grpSpLocks/>
          </p:cNvGrpSpPr>
          <p:nvPr/>
        </p:nvGrpSpPr>
        <p:grpSpPr bwMode="auto">
          <a:xfrm>
            <a:off x="5564188" y="2278063"/>
            <a:ext cx="358775" cy="1185862"/>
            <a:chOff x="3505" y="1435"/>
            <a:chExt cx="226" cy="747"/>
          </a:xfrm>
        </p:grpSpPr>
        <p:sp>
          <p:nvSpPr>
            <p:cNvPr id="2542628" name="Rectangle 36"/>
            <p:cNvSpPr>
              <a:spLocks noChangeArrowheads="1"/>
            </p:cNvSpPr>
            <p:nvPr/>
          </p:nvSpPr>
          <p:spPr bwMode="auto">
            <a:xfrm>
              <a:off x="3505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29" name="Rectangle 37"/>
            <p:cNvSpPr>
              <a:spLocks noChangeArrowheads="1"/>
            </p:cNvSpPr>
            <p:nvPr/>
          </p:nvSpPr>
          <p:spPr bwMode="auto">
            <a:xfrm>
              <a:off x="3505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630" name="Rectangle 38"/>
            <p:cNvSpPr>
              <a:spLocks noChangeArrowheads="1"/>
            </p:cNvSpPr>
            <p:nvPr/>
          </p:nvSpPr>
          <p:spPr bwMode="auto">
            <a:xfrm>
              <a:off x="3505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2631" name="Group 39"/>
          <p:cNvGrpSpPr>
            <a:grpSpLocks/>
          </p:cNvGrpSpPr>
          <p:nvPr/>
        </p:nvGrpSpPr>
        <p:grpSpPr bwMode="auto">
          <a:xfrm>
            <a:off x="5205413" y="2278063"/>
            <a:ext cx="358775" cy="1185862"/>
            <a:chOff x="3279" y="1435"/>
            <a:chExt cx="226" cy="747"/>
          </a:xfrm>
        </p:grpSpPr>
        <p:sp>
          <p:nvSpPr>
            <p:cNvPr id="2542632" name="Rectangle 40"/>
            <p:cNvSpPr>
              <a:spLocks noChangeArrowheads="1"/>
            </p:cNvSpPr>
            <p:nvPr/>
          </p:nvSpPr>
          <p:spPr bwMode="auto">
            <a:xfrm>
              <a:off x="3279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33" name="Rectangle 41"/>
            <p:cNvSpPr>
              <a:spLocks noChangeArrowheads="1"/>
            </p:cNvSpPr>
            <p:nvPr/>
          </p:nvSpPr>
          <p:spPr bwMode="auto">
            <a:xfrm>
              <a:off x="3279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634" name="Rectangle 42"/>
            <p:cNvSpPr>
              <a:spLocks noChangeArrowheads="1"/>
            </p:cNvSpPr>
            <p:nvPr/>
          </p:nvSpPr>
          <p:spPr bwMode="auto">
            <a:xfrm>
              <a:off x="3279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2635" name="Group 43"/>
          <p:cNvGrpSpPr>
            <a:grpSpLocks/>
          </p:cNvGrpSpPr>
          <p:nvPr/>
        </p:nvGrpSpPr>
        <p:grpSpPr bwMode="auto">
          <a:xfrm>
            <a:off x="4846638" y="2278063"/>
            <a:ext cx="358775" cy="1185862"/>
            <a:chOff x="3053" y="1435"/>
            <a:chExt cx="226" cy="747"/>
          </a:xfrm>
        </p:grpSpPr>
        <p:sp>
          <p:nvSpPr>
            <p:cNvPr id="2542636" name="Rectangle 44"/>
            <p:cNvSpPr>
              <a:spLocks noChangeArrowheads="1"/>
            </p:cNvSpPr>
            <p:nvPr/>
          </p:nvSpPr>
          <p:spPr bwMode="auto">
            <a:xfrm>
              <a:off x="3053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37" name="Rectangle 45"/>
            <p:cNvSpPr>
              <a:spLocks noChangeArrowheads="1"/>
            </p:cNvSpPr>
            <p:nvPr/>
          </p:nvSpPr>
          <p:spPr bwMode="auto">
            <a:xfrm>
              <a:off x="3053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638" name="Rectangle 46"/>
            <p:cNvSpPr>
              <a:spLocks noChangeArrowheads="1"/>
            </p:cNvSpPr>
            <p:nvPr/>
          </p:nvSpPr>
          <p:spPr bwMode="auto">
            <a:xfrm>
              <a:off x="3053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42639" name="Group 47"/>
          <p:cNvGrpSpPr>
            <a:grpSpLocks/>
          </p:cNvGrpSpPr>
          <p:nvPr/>
        </p:nvGrpSpPr>
        <p:grpSpPr bwMode="auto">
          <a:xfrm>
            <a:off x="4487863" y="2278063"/>
            <a:ext cx="358775" cy="1185862"/>
            <a:chOff x="2827" y="1435"/>
            <a:chExt cx="226" cy="747"/>
          </a:xfrm>
        </p:grpSpPr>
        <p:sp>
          <p:nvSpPr>
            <p:cNvPr id="2542640" name="Rectangle 48"/>
            <p:cNvSpPr>
              <a:spLocks noChangeArrowheads="1"/>
            </p:cNvSpPr>
            <p:nvPr/>
          </p:nvSpPr>
          <p:spPr bwMode="auto">
            <a:xfrm>
              <a:off x="2827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641" name="Rectangle 49"/>
            <p:cNvSpPr>
              <a:spLocks noChangeArrowheads="1"/>
            </p:cNvSpPr>
            <p:nvPr/>
          </p:nvSpPr>
          <p:spPr bwMode="auto">
            <a:xfrm>
              <a:off x="2827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642" name="Rectangle 50"/>
            <p:cNvSpPr>
              <a:spLocks noChangeArrowheads="1"/>
            </p:cNvSpPr>
            <p:nvPr/>
          </p:nvSpPr>
          <p:spPr bwMode="auto">
            <a:xfrm>
              <a:off x="2827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42643" name="Group 51"/>
          <p:cNvGrpSpPr>
            <a:grpSpLocks/>
          </p:cNvGrpSpPr>
          <p:nvPr/>
        </p:nvGrpSpPr>
        <p:grpSpPr bwMode="auto">
          <a:xfrm>
            <a:off x="4130675" y="2278063"/>
            <a:ext cx="357188" cy="1185862"/>
            <a:chOff x="2602" y="1435"/>
            <a:chExt cx="225" cy="747"/>
          </a:xfrm>
        </p:grpSpPr>
        <p:sp>
          <p:nvSpPr>
            <p:cNvPr id="2542644" name="Rectangle 52"/>
            <p:cNvSpPr>
              <a:spLocks noChangeArrowheads="1"/>
            </p:cNvSpPr>
            <p:nvPr/>
          </p:nvSpPr>
          <p:spPr bwMode="auto">
            <a:xfrm>
              <a:off x="2602" y="193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645" name="Rectangle 53"/>
            <p:cNvSpPr>
              <a:spLocks noChangeArrowheads="1"/>
            </p:cNvSpPr>
            <p:nvPr/>
          </p:nvSpPr>
          <p:spPr bwMode="auto">
            <a:xfrm>
              <a:off x="2602" y="1684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46" name="Rectangle 54"/>
            <p:cNvSpPr>
              <a:spLocks noChangeArrowheads="1"/>
            </p:cNvSpPr>
            <p:nvPr/>
          </p:nvSpPr>
          <p:spPr bwMode="auto">
            <a:xfrm>
              <a:off x="2602" y="1435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42647" name="Group 55"/>
          <p:cNvGrpSpPr>
            <a:grpSpLocks/>
          </p:cNvGrpSpPr>
          <p:nvPr/>
        </p:nvGrpSpPr>
        <p:grpSpPr bwMode="auto">
          <a:xfrm>
            <a:off x="3771900" y="2278063"/>
            <a:ext cx="358775" cy="1185862"/>
            <a:chOff x="2376" y="1435"/>
            <a:chExt cx="226" cy="747"/>
          </a:xfrm>
        </p:grpSpPr>
        <p:sp>
          <p:nvSpPr>
            <p:cNvPr id="2542648" name="Rectangle 56"/>
            <p:cNvSpPr>
              <a:spLocks noChangeArrowheads="1"/>
            </p:cNvSpPr>
            <p:nvPr/>
          </p:nvSpPr>
          <p:spPr bwMode="auto">
            <a:xfrm>
              <a:off x="2376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649" name="Rectangle 57"/>
            <p:cNvSpPr>
              <a:spLocks noChangeArrowheads="1"/>
            </p:cNvSpPr>
            <p:nvPr/>
          </p:nvSpPr>
          <p:spPr bwMode="auto">
            <a:xfrm>
              <a:off x="2376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50" name="Rectangle 58"/>
            <p:cNvSpPr>
              <a:spLocks noChangeArrowheads="1"/>
            </p:cNvSpPr>
            <p:nvPr/>
          </p:nvSpPr>
          <p:spPr bwMode="auto">
            <a:xfrm>
              <a:off x="2376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2651" name="Group 59"/>
          <p:cNvGrpSpPr>
            <a:grpSpLocks/>
          </p:cNvGrpSpPr>
          <p:nvPr/>
        </p:nvGrpSpPr>
        <p:grpSpPr bwMode="auto">
          <a:xfrm>
            <a:off x="3413125" y="2278063"/>
            <a:ext cx="358775" cy="1185862"/>
            <a:chOff x="2150" y="1435"/>
            <a:chExt cx="226" cy="747"/>
          </a:xfrm>
        </p:grpSpPr>
        <p:sp>
          <p:nvSpPr>
            <p:cNvPr id="2542652" name="Rectangle 60"/>
            <p:cNvSpPr>
              <a:spLocks noChangeArrowheads="1"/>
            </p:cNvSpPr>
            <p:nvPr/>
          </p:nvSpPr>
          <p:spPr bwMode="auto">
            <a:xfrm>
              <a:off x="2150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2653" name="Rectangle 61"/>
            <p:cNvSpPr>
              <a:spLocks noChangeArrowheads="1"/>
            </p:cNvSpPr>
            <p:nvPr/>
          </p:nvSpPr>
          <p:spPr bwMode="auto">
            <a:xfrm>
              <a:off x="2150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54" name="Rectangle 62"/>
            <p:cNvSpPr>
              <a:spLocks noChangeArrowheads="1"/>
            </p:cNvSpPr>
            <p:nvPr/>
          </p:nvSpPr>
          <p:spPr bwMode="auto">
            <a:xfrm>
              <a:off x="2150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2655" name="Group 63"/>
          <p:cNvGrpSpPr>
            <a:grpSpLocks/>
          </p:cNvGrpSpPr>
          <p:nvPr/>
        </p:nvGrpSpPr>
        <p:grpSpPr bwMode="auto">
          <a:xfrm>
            <a:off x="3054350" y="2278063"/>
            <a:ext cx="358775" cy="1185862"/>
            <a:chOff x="1924" y="1435"/>
            <a:chExt cx="226" cy="747"/>
          </a:xfrm>
        </p:grpSpPr>
        <p:sp>
          <p:nvSpPr>
            <p:cNvPr id="2542656" name="Rectangle 64"/>
            <p:cNvSpPr>
              <a:spLocks noChangeArrowheads="1"/>
            </p:cNvSpPr>
            <p:nvPr/>
          </p:nvSpPr>
          <p:spPr bwMode="auto">
            <a:xfrm>
              <a:off x="1924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2657" name="Rectangle 65"/>
            <p:cNvSpPr>
              <a:spLocks noChangeArrowheads="1"/>
            </p:cNvSpPr>
            <p:nvPr/>
          </p:nvSpPr>
          <p:spPr bwMode="auto">
            <a:xfrm>
              <a:off x="1924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2658" name="Rectangle 66"/>
            <p:cNvSpPr>
              <a:spLocks noChangeArrowheads="1"/>
            </p:cNvSpPr>
            <p:nvPr/>
          </p:nvSpPr>
          <p:spPr bwMode="auto">
            <a:xfrm>
              <a:off x="1924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2659" name="Group 67"/>
          <p:cNvGrpSpPr>
            <a:grpSpLocks/>
          </p:cNvGrpSpPr>
          <p:nvPr/>
        </p:nvGrpSpPr>
        <p:grpSpPr bwMode="auto">
          <a:xfrm>
            <a:off x="8432800" y="3983038"/>
            <a:ext cx="358775" cy="1581150"/>
            <a:chOff x="5312" y="2509"/>
            <a:chExt cx="226" cy="996"/>
          </a:xfrm>
        </p:grpSpPr>
        <p:sp>
          <p:nvSpPr>
            <p:cNvPr id="2542660" name="Rectangle 68"/>
            <p:cNvSpPr>
              <a:spLocks noChangeArrowheads="1"/>
            </p:cNvSpPr>
            <p:nvPr/>
          </p:nvSpPr>
          <p:spPr bwMode="auto">
            <a:xfrm>
              <a:off x="5312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61" name="Rectangle 69"/>
            <p:cNvSpPr>
              <a:spLocks noChangeArrowheads="1"/>
            </p:cNvSpPr>
            <p:nvPr/>
          </p:nvSpPr>
          <p:spPr bwMode="auto">
            <a:xfrm>
              <a:off x="5312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662" name="Rectangle 70"/>
            <p:cNvSpPr>
              <a:spLocks noChangeArrowheads="1"/>
            </p:cNvSpPr>
            <p:nvPr/>
          </p:nvSpPr>
          <p:spPr bwMode="auto">
            <a:xfrm>
              <a:off x="5312" y="275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663" name="Rectangle 71"/>
            <p:cNvSpPr>
              <a:spLocks noChangeArrowheads="1"/>
            </p:cNvSpPr>
            <p:nvPr/>
          </p:nvSpPr>
          <p:spPr bwMode="auto">
            <a:xfrm>
              <a:off x="5312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42664" name="Group 72"/>
          <p:cNvGrpSpPr>
            <a:grpSpLocks/>
          </p:cNvGrpSpPr>
          <p:nvPr/>
        </p:nvGrpSpPr>
        <p:grpSpPr bwMode="auto">
          <a:xfrm>
            <a:off x="8074025" y="3983038"/>
            <a:ext cx="358775" cy="1581150"/>
            <a:chOff x="5086" y="2509"/>
            <a:chExt cx="226" cy="996"/>
          </a:xfrm>
        </p:grpSpPr>
        <p:sp>
          <p:nvSpPr>
            <p:cNvPr id="2542665" name="Rectangle 73"/>
            <p:cNvSpPr>
              <a:spLocks noChangeArrowheads="1"/>
            </p:cNvSpPr>
            <p:nvPr/>
          </p:nvSpPr>
          <p:spPr bwMode="auto">
            <a:xfrm>
              <a:off x="5086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66" name="Rectangle 74"/>
            <p:cNvSpPr>
              <a:spLocks noChangeArrowheads="1"/>
            </p:cNvSpPr>
            <p:nvPr/>
          </p:nvSpPr>
          <p:spPr bwMode="auto">
            <a:xfrm>
              <a:off x="5086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667" name="Rectangle 75"/>
            <p:cNvSpPr>
              <a:spLocks noChangeArrowheads="1"/>
            </p:cNvSpPr>
            <p:nvPr/>
          </p:nvSpPr>
          <p:spPr bwMode="auto">
            <a:xfrm>
              <a:off x="5086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42668" name="Rectangle 76"/>
            <p:cNvSpPr>
              <a:spLocks noChangeArrowheads="1"/>
            </p:cNvSpPr>
            <p:nvPr/>
          </p:nvSpPr>
          <p:spPr bwMode="auto">
            <a:xfrm>
              <a:off x="5086" y="250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42669" name="Group 77"/>
          <p:cNvGrpSpPr>
            <a:grpSpLocks/>
          </p:cNvGrpSpPr>
          <p:nvPr/>
        </p:nvGrpSpPr>
        <p:grpSpPr bwMode="auto">
          <a:xfrm>
            <a:off x="7715250" y="3983038"/>
            <a:ext cx="358775" cy="1581150"/>
            <a:chOff x="4860" y="2509"/>
            <a:chExt cx="226" cy="996"/>
          </a:xfrm>
        </p:grpSpPr>
        <p:sp>
          <p:nvSpPr>
            <p:cNvPr id="2542670" name="Rectangle 78"/>
            <p:cNvSpPr>
              <a:spLocks noChangeArrowheads="1"/>
            </p:cNvSpPr>
            <p:nvPr/>
          </p:nvSpPr>
          <p:spPr bwMode="auto">
            <a:xfrm>
              <a:off x="4860" y="3256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71" name="Rectangle 79"/>
            <p:cNvSpPr>
              <a:spLocks noChangeArrowheads="1"/>
            </p:cNvSpPr>
            <p:nvPr/>
          </p:nvSpPr>
          <p:spPr bwMode="auto">
            <a:xfrm>
              <a:off x="4860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672" name="Rectangle 80"/>
            <p:cNvSpPr>
              <a:spLocks noChangeArrowheads="1"/>
            </p:cNvSpPr>
            <p:nvPr/>
          </p:nvSpPr>
          <p:spPr bwMode="auto">
            <a:xfrm>
              <a:off x="4860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42673" name="Rectangle 81"/>
            <p:cNvSpPr>
              <a:spLocks noChangeArrowheads="1"/>
            </p:cNvSpPr>
            <p:nvPr/>
          </p:nvSpPr>
          <p:spPr bwMode="auto">
            <a:xfrm>
              <a:off x="4860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42674" name="Group 82"/>
          <p:cNvGrpSpPr>
            <a:grpSpLocks/>
          </p:cNvGrpSpPr>
          <p:nvPr/>
        </p:nvGrpSpPr>
        <p:grpSpPr bwMode="auto">
          <a:xfrm>
            <a:off x="7356475" y="3983038"/>
            <a:ext cx="358775" cy="1581150"/>
            <a:chOff x="4634" y="2509"/>
            <a:chExt cx="226" cy="996"/>
          </a:xfrm>
        </p:grpSpPr>
        <p:sp>
          <p:nvSpPr>
            <p:cNvPr id="2542675" name="Rectangle 83"/>
            <p:cNvSpPr>
              <a:spLocks noChangeArrowheads="1"/>
            </p:cNvSpPr>
            <p:nvPr/>
          </p:nvSpPr>
          <p:spPr bwMode="auto">
            <a:xfrm>
              <a:off x="4634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676" name="Rectangle 84"/>
            <p:cNvSpPr>
              <a:spLocks noChangeArrowheads="1"/>
            </p:cNvSpPr>
            <p:nvPr/>
          </p:nvSpPr>
          <p:spPr bwMode="auto">
            <a:xfrm>
              <a:off x="4634" y="300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677" name="Rectangle 85"/>
            <p:cNvSpPr>
              <a:spLocks noChangeArrowheads="1"/>
            </p:cNvSpPr>
            <p:nvPr/>
          </p:nvSpPr>
          <p:spPr bwMode="auto">
            <a:xfrm>
              <a:off x="4634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42678" name="Rectangle 86"/>
            <p:cNvSpPr>
              <a:spLocks noChangeArrowheads="1"/>
            </p:cNvSpPr>
            <p:nvPr/>
          </p:nvSpPr>
          <p:spPr bwMode="auto">
            <a:xfrm>
              <a:off x="4634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42679" name="Group 87"/>
          <p:cNvGrpSpPr>
            <a:grpSpLocks/>
          </p:cNvGrpSpPr>
          <p:nvPr/>
        </p:nvGrpSpPr>
        <p:grpSpPr bwMode="auto">
          <a:xfrm>
            <a:off x="6999288" y="3983038"/>
            <a:ext cx="357187" cy="1581150"/>
            <a:chOff x="4409" y="2509"/>
            <a:chExt cx="225" cy="996"/>
          </a:xfrm>
        </p:grpSpPr>
        <p:sp>
          <p:nvSpPr>
            <p:cNvPr id="2542680" name="Rectangle 88"/>
            <p:cNvSpPr>
              <a:spLocks noChangeArrowheads="1"/>
            </p:cNvSpPr>
            <p:nvPr/>
          </p:nvSpPr>
          <p:spPr bwMode="auto">
            <a:xfrm>
              <a:off x="4409" y="325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681" name="Rectangle 89"/>
            <p:cNvSpPr>
              <a:spLocks noChangeArrowheads="1"/>
            </p:cNvSpPr>
            <p:nvPr/>
          </p:nvSpPr>
          <p:spPr bwMode="auto">
            <a:xfrm>
              <a:off x="4409" y="300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82" name="Rectangle 90"/>
            <p:cNvSpPr>
              <a:spLocks noChangeArrowheads="1"/>
            </p:cNvSpPr>
            <p:nvPr/>
          </p:nvSpPr>
          <p:spPr bwMode="auto">
            <a:xfrm>
              <a:off x="4409" y="2758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42683" name="Rectangle 91"/>
            <p:cNvSpPr>
              <a:spLocks noChangeArrowheads="1"/>
            </p:cNvSpPr>
            <p:nvPr/>
          </p:nvSpPr>
          <p:spPr bwMode="auto">
            <a:xfrm>
              <a:off x="4409" y="250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42684" name="Group 92"/>
          <p:cNvGrpSpPr>
            <a:grpSpLocks/>
          </p:cNvGrpSpPr>
          <p:nvPr/>
        </p:nvGrpSpPr>
        <p:grpSpPr bwMode="auto">
          <a:xfrm>
            <a:off x="6640513" y="3983038"/>
            <a:ext cx="358775" cy="1581150"/>
            <a:chOff x="4183" y="2509"/>
            <a:chExt cx="226" cy="996"/>
          </a:xfrm>
        </p:grpSpPr>
        <p:sp>
          <p:nvSpPr>
            <p:cNvPr id="2542685" name="Rectangle 93"/>
            <p:cNvSpPr>
              <a:spLocks noChangeArrowheads="1"/>
            </p:cNvSpPr>
            <p:nvPr/>
          </p:nvSpPr>
          <p:spPr bwMode="auto">
            <a:xfrm>
              <a:off x="4183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686" name="Rectangle 94"/>
            <p:cNvSpPr>
              <a:spLocks noChangeArrowheads="1"/>
            </p:cNvSpPr>
            <p:nvPr/>
          </p:nvSpPr>
          <p:spPr bwMode="auto">
            <a:xfrm>
              <a:off x="4183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87" name="Rectangle 95"/>
            <p:cNvSpPr>
              <a:spLocks noChangeArrowheads="1"/>
            </p:cNvSpPr>
            <p:nvPr/>
          </p:nvSpPr>
          <p:spPr bwMode="auto">
            <a:xfrm>
              <a:off x="4183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688" name="Rectangle 96"/>
            <p:cNvSpPr>
              <a:spLocks noChangeArrowheads="1"/>
            </p:cNvSpPr>
            <p:nvPr/>
          </p:nvSpPr>
          <p:spPr bwMode="auto">
            <a:xfrm>
              <a:off x="4183" y="250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42689" name="Group 97"/>
          <p:cNvGrpSpPr>
            <a:grpSpLocks/>
          </p:cNvGrpSpPr>
          <p:nvPr/>
        </p:nvGrpSpPr>
        <p:grpSpPr bwMode="auto">
          <a:xfrm>
            <a:off x="6281738" y="3983038"/>
            <a:ext cx="358775" cy="1581150"/>
            <a:chOff x="3957" y="2509"/>
            <a:chExt cx="226" cy="996"/>
          </a:xfrm>
        </p:grpSpPr>
        <p:sp>
          <p:nvSpPr>
            <p:cNvPr id="2542690" name="Rectangle 98"/>
            <p:cNvSpPr>
              <a:spLocks noChangeArrowheads="1"/>
            </p:cNvSpPr>
            <p:nvPr/>
          </p:nvSpPr>
          <p:spPr bwMode="auto">
            <a:xfrm>
              <a:off x="3957" y="3256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691" name="Rectangle 99"/>
            <p:cNvSpPr>
              <a:spLocks noChangeArrowheads="1"/>
            </p:cNvSpPr>
            <p:nvPr/>
          </p:nvSpPr>
          <p:spPr bwMode="auto">
            <a:xfrm>
              <a:off x="3957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92" name="Rectangle 100"/>
            <p:cNvSpPr>
              <a:spLocks noChangeArrowheads="1"/>
            </p:cNvSpPr>
            <p:nvPr/>
          </p:nvSpPr>
          <p:spPr bwMode="auto">
            <a:xfrm>
              <a:off x="3957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693" name="Rectangle 101"/>
            <p:cNvSpPr>
              <a:spLocks noChangeArrowheads="1"/>
            </p:cNvSpPr>
            <p:nvPr/>
          </p:nvSpPr>
          <p:spPr bwMode="auto">
            <a:xfrm>
              <a:off x="3957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2694" name="Group 102"/>
          <p:cNvGrpSpPr>
            <a:grpSpLocks/>
          </p:cNvGrpSpPr>
          <p:nvPr/>
        </p:nvGrpSpPr>
        <p:grpSpPr bwMode="auto">
          <a:xfrm>
            <a:off x="5922963" y="3983038"/>
            <a:ext cx="358775" cy="1581150"/>
            <a:chOff x="3731" y="2509"/>
            <a:chExt cx="226" cy="996"/>
          </a:xfrm>
        </p:grpSpPr>
        <p:sp>
          <p:nvSpPr>
            <p:cNvPr id="2542695" name="Rectangle 103"/>
            <p:cNvSpPr>
              <a:spLocks noChangeArrowheads="1"/>
            </p:cNvSpPr>
            <p:nvPr/>
          </p:nvSpPr>
          <p:spPr bwMode="auto">
            <a:xfrm>
              <a:off x="3731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696" name="Rectangle 104"/>
            <p:cNvSpPr>
              <a:spLocks noChangeArrowheads="1"/>
            </p:cNvSpPr>
            <p:nvPr/>
          </p:nvSpPr>
          <p:spPr bwMode="auto">
            <a:xfrm>
              <a:off x="3731" y="300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697" name="Rectangle 105"/>
            <p:cNvSpPr>
              <a:spLocks noChangeArrowheads="1"/>
            </p:cNvSpPr>
            <p:nvPr/>
          </p:nvSpPr>
          <p:spPr bwMode="auto">
            <a:xfrm>
              <a:off x="3731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698" name="Rectangle 106"/>
            <p:cNvSpPr>
              <a:spLocks noChangeArrowheads="1"/>
            </p:cNvSpPr>
            <p:nvPr/>
          </p:nvSpPr>
          <p:spPr bwMode="auto">
            <a:xfrm>
              <a:off x="3731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2699" name="Group 107"/>
          <p:cNvGrpSpPr>
            <a:grpSpLocks/>
          </p:cNvGrpSpPr>
          <p:nvPr/>
        </p:nvGrpSpPr>
        <p:grpSpPr bwMode="auto">
          <a:xfrm>
            <a:off x="5564188" y="3983038"/>
            <a:ext cx="358775" cy="1581150"/>
            <a:chOff x="3505" y="2509"/>
            <a:chExt cx="226" cy="996"/>
          </a:xfrm>
        </p:grpSpPr>
        <p:sp>
          <p:nvSpPr>
            <p:cNvPr id="2542700" name="Rectangle 108"/>
            <p:cNvSpPr>
              <a:spLocks noChangeArrowheads="1"/>
            </p:cNvSpPr>
            <p:nvPr/>
          </p:nvSpPr>
          <p:spPr bwMode="auto">
            <a:xfrm>
              <a:off x="3505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701" name="Rectangle 109"/>
            <p:cNvSpPr>
              <a:spLocks noChangeArrowheads="1"/>
            </p:cNvSpPr>
            <p:nvPr/>
          </p:nvSpPr>
          <p:spPr bwMode="auto">
            <a:xfrm>
              <a:off x="3505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702" name="Rectangle 110"/>
            <p:cNvSpPr>
              <a:spLocks noChangeArrowheads="1"/>
            </p:cNvSpPr>
            <p:nvPr/>
          </p:nvSpPr>
          <p:spPr bwMode="auto">
            <a:xfrm>
              <a:off x="3505" y="275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703" name="Rectangle 111"/>
            <p:cNvSpPr>
              <a:spLocks noChangeArrowheads="1"/>
            </p:cNvSpPr>
            <p:nvPr/>
          </p:nvSpPr>
          <p:spPr bwMode="auto">
            <a:xfrm>
              <a:off x="3505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2704" name="Group 112"/>
          <p:cNvGrpSpPr>
            <a:grpSpLocks/>
          </p:cNvGrpSpPr>
          <p:nvPr/>
        </p:nvGrpSpPr>
        <p:grpSpPr bwMode="auto">
          <a:xfrm>
            <a:off x="5205413" y="3983038"/>
            <a:ext cx="358775" cy="1581150"/>
            <a:chOff x="3279" y="2509"/>
            <a:chExt cx="226" cy="996"/>
          </a:xfrm>
        </p:grpSpPr>
        <p:sp>
          <p:nvSpPr>
            <p:cNvPr id="2542705" name="Rectangle 113"/>
            <p:cNvSpPr>
              <a:spLocks noChangeArrowheads="1"/>
            </p:cNvSpPr>
            <p:nvPr/>
          </p:nvSpPr>
          <p:spPr bwMode="auto">
            <a:xfrm>
              <a:off x="3279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706" name="Rectangle 114"/>
            <p:cNvSpPr>
              <a:spLocks noChangeArrowheads="1"/>
            </p:cNvSpPr>
            <p:nvPr/>
          </p:nvSpPr>
          <p:spPr bwMode="auto">
            <a:xfrm>
              <a:off x="3279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707" name="Rectangle 115"/>
            <p:cNvSpPr>
              <a:spLocks noChangeArrowheads="1"/>
            </p:cNvSpPr>
            <p:nvPr/>
          </p:nvSpPr>
          <p:spPr bwMode="auto">
            <a:xfrm>
              <a:off x="3279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708" name="Rectangle 116"/>
            <p:cNvSpPr>
              <a:spLocks noChangeArrowheads="1"/>
            </p:cNvSpPr>
            <p:nvPr/>
          </p:nvSpPr>
          <p:spPr bwMode="auto">
            <a:xfrm>
              <a:off x="3279" y="250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42709" name="Group 117"/>
          <p:cNvGrpSpPr>
            <a:grpSpLocks/>
          </p:cNvGrpSpPr>
          <p:nvPr/>
        </p:nvGrpSpPr>
        <p:grpSpPr bwMode="auto">
          <a:xfrm>
            <a:off x="4846638" y="3983038"/>
            <a:ext cx="358775" cy="1581150"/>
            <a:chOff x="3053" y="2509"/>
            <a:chExt cx="226" cy="996"/>
          </a:xfrm>
        </p:grpSpPr>
        <p:sp>
          <p:nvSpPr>
            <p:cNvPr id="2542710" name="Rectangle 118"/>
            <p:cNvSpPr>
              <a:spLocks noChangeArrowheads="1"/>
            </p:cNvSpPr>
            <p:nvPr/>
          </p:nvSpPr>
          <p:spPr bwMode="auto">
            <a:xfrm>
              <a:off x="3053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711" name="Rectangle 119"/>
            <p:cNvSpPr>
              <a:spLocks noChangeArrowheads="1"/>
            </p:cNvSpPr>
            <p:nvPr/>
          </p:nvSpPr>
          <p:spPr bwMode="auto">
            <a:xfrm>
              <a:off x="3053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712" name="Rectangle 120"/>
            <p:cNvSpPr>
              <a:spLocks noChangeArrowheads="1"/>
            </p:cNvSpPr>
            <p:nvPr/>
          </p:nvSpPr>
          <p:spPr bwMode="auto">
            <a:xfrm>
              <a:off x="3053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713" name="Rectangle 121"/>
            <p:cNvSpPr>
              <a:spLocks noChangeArrowheads="1"/>
            </p:cNvSpPr>
            <p:nvPr/>
          </p:nvSpPr>
          <p:spPr bwMode="auto">
            <a:xfrm>
              <a:off x="3053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2714" name="Group 122"/>
          <p:cNvGrpSpPr>
            <a:grpSpLocks/>
          </p:cNvGrpSpPr>
          <p:nvPr/>
        </p:nvGrpSpPr>
        <p:grpSpPr bwMode="auto">
          <a:xfrm>
            <a:off x="4487863" y="3983038"/>
            <a:ext cx="358775" cy="1581150"/>
            <a:chOff x="2827" y="2509"/>
            <a:chExt cx="226" cy="996"/>
          </a:xfrm>
        </p:grpSpPr>
        <p:sp>
          <p:nvSpPr>
            <p:cNvPr id="2542715" name="Rectangle 123"/>
            <p:cNvSpPr>
              <a:spLocks noChangeArrowheads="1"/>
            </p:cNvSpPr>
            <p:nvPr/>
          </p:nvSpPr>
          <p:spPr bwMode="auto">
            <a:xfrm>
              <a:off x="2827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716" name="Rectangle 124"/>
            <p:cNvSpPr>
              <a:spLocks noChangeArrowheads="1"/>
            </p:cNvSpPr>
            <p:nvPr/>
          </p:nvSpPr>
          <p:spPr bwMode="auto">
            <a:xfrm>
              <a:off x="2827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717" name="Rectangle 125"/>
            <p:cNvSpPr>
              <a:spLocks noChangeArrowheads="1"/>
            </p:cNvSpPr>
            <p:nvPr/>
          </p:nvSpPr>
          <p:spPr bwMode="auto">
            <a:xfrm>
              <a:off x="2827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718" name="Rectangle 126"/>
            <p:cNvSpPr>
              <a:spLocks noChangeArrowheads="1"/>
            </p:cNvSpPr>
            <p:nvPr/>
          </p:nvSpPr>
          <p:spPr bwMode="auto">
            <a:xfrm>
              <a:off x="2827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2719" name="Group 127"/>
          <p:cNvGrpSpPr>
            <a:grpSpLocks/>
          </p:cNvGrpSpPr>
          <p:nvPr/>
        </p:nvGrpSpPr>
        <p:grpSpPr bwMode="auto">
          <a:xfrm>
            <a:off x="4130675" y="3983038"/>
            <a:ext cx="357188" cy="1581150"/>
            <a:chOff x="2602" y="2509"/>
            <a:chExt cx="225" cy="996"/>
          </a:xfrm>
        </p:grpSpPr>
        <p:sp>
          <p:nvSpPr>
            <p:cNvPr id="2542720" name="Rectangle 128"/>
            <p:cNvSpPr>
              <a:spLocks noChangeArrowheads="1"/>
            </p:cNvSpPr>
            <p:nvPr/>
          </p:nvSpPr>
          <p:spPr bwMode="auto">
            <a:xfrm>
              <a:off x="2602" y="3256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721" name="Rectangle 129"/>
            <p:cNvSpPr>
              <a:spLocks noChangeArrowheads="1"/>
            </p:cNvSpPr>
            <p:nvPr/>
          </p:nvSpPr>
          <p:spPr bwMode="auto">
            <a:xfrm>
              <a:off x="2602" y="300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722" name="Rectangle 130"/>
            <p:cNvSpPr>
              <a:spLocks noChangeArrowheads="1"/>
            </p:cNvSpPr>
            <p:nvPr/>
          </p:nvSpPr>
          <p:spPr bwMode="auto">
            <a:xfrm>
              <a:off x="2602" y="275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723" name="Rectangle 131"/>
            <p:cNvSpPr>
              <a:spLocks noChangeArrowheads="1"/>
            </p:cNvSpPr>
            <p:nvPr/>
          </p:nvSpPr>
          <p:spPr bwMode="auto">
            <a:xfrm>
              <a:off x="2602" y="250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2724" name="Group 132"/>
          <p:cNvGrpSpPr>
            <a:grpSpLocks/>
          </p:cNvGrpSpPr>
          <p:nvPr/>
        </p:nvGrpSpPr>
        <p:grpSpPr bwMode="auto">
          <a:xfrm>
            <a:off x="3771900" y="3983038"/>
            <a:ext cx="358775" cy="1581150"/>
            <a:chOff x="2376" y="2509"/>
            <a:chExt cx="226" cy="996"/>
          </a:xfrm>
        </p:grpSpPr>
        <p:sp>
          <p:nvSpPr>
            <p:cNvPr id="2542725" name="Rectangle 133"/>
            <p:cNvSpPr>
              <a:spLocks noChangeArrowheads="1"/>
            </p:cNvSpPr>
            <p:nvPr/>
          </p:nvSpPr>
          <p:spPr bwMode="auto">
            <a:xfrm>
              <a:off x="2376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2726" name="Rectangle 134"/>
            <p:cNvSpPr>
              <a:spLocks noChangeArrowheads="1"/>
            </p:cNvSpPr>
            <p:nvPr/>
          </p:nvSpPr>
          <p:spPr bwMode="auto">
            <a:xfrm>
              <a:off x="2376" y="300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727" name="Rectangle 135"/>
            <p:cNvSpPr>
              <a:spLocks noChangeArrowheads="1"/>
            </p:cNvSpPr>
            <p:nvPr/>
          </p:nvSpPr>
          <p:spPr bwMode="auto">
            <a:xfrm>
              <a:off x="2376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728" name="Rectangle 136"/>
            <p:cNvSpPr>
              <a:spLocks noChangeArrowheads="1"/>
            </p:cNvSpPr>
            <p:nvPr/>
          </p:nvSpPr>
          <p:spPr bwMode="auto">
            <a:xfrm>
              <a:off x="2376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2729" name="Group 137"/>
          <p:cNvGrpSpPr>
            <a:grpSpLocks/>
          </p:cNvGrpSpPr>
          <p:nvPr/>
        </p:nvGrpSpPr>
        <p:grpSpPr bwMode="auto">
          <a:xfrm>
            <a:off x="3413125" y="3983038"/>
            <a:ext cx="358775" cy="1581150"/>
            <a:chOff x="2150" y="2509"/>
            <a:chExt cx="226" cy="996"/>
          </a:xfrm>
        </p:grpSpPr>
        <p:sp>
          <p:nvSpPr>
            <p:cNvPr id="2542730" name="Rectangle 138"/>
            <p:cNvSpPr>
              <a:spLocks noChangeArrowheads="1"/>
            </p:cNvSpPr>
            <p:nvPr/>
          </p:nvSpPr>
          <p:spPr bwMode="auto">
            <a:xfrm>
              <a:off x="2150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2731" name="Rectangle 139"/>
            <p:cNvSpPr>
              <a:spLocks noChangeArrowheads="1"/>
            </p:cNvSpPr>
            <p:nvPr/>
          </p:nvSpPr>
          <p:spPr bwMode="auto">
            <a:xfrm>
              <a:off x="2150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2732" name="Rectangle 140"/>
            <p:cNvSpPr>
              <a:spLocks noChangeArrowheads="1"/>
            </p:cNvSpPr>
            <p:nvPr/>
          </p:nvSpPr>
          <p:spPr bwMode="auto">
            <a:xfrm>
              <a:off x="2150" y="275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733" name="Rectangle 141"/>
            <p:cNvSpPr>
              <a:spLocks noChangeArrowheads="1"/>
            </p:cNvSpPr>
            <p:nvPr/>
          </p:nvSpPr>
          <p:spPr bwMode="auto">
            <a:xfrm>
              <a:off x="2150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2734" name="Group 142"/>
          <p:cNvGrpSpPr>
            <a:grpSpLocks/>
          </p:cNvGrpSpPr>
          <p:nvPr/>
        </p:nvGrpSpPr>
        <p:grpSpPr bwMode="auto">
          <a:xfrm>
            <a:off x="3054350" y="3983038"/>
            <a:ext cx="358775" cy="1581150"/>
            <a:chOff x="1924" y="2509"/>
            <a:chExt cx="226" cy="996"/>
          </a:xfrm>
        </p:grpSpPr>
        <p:sp>
          <p:nvSpPr>
            <p:cNvPr id="2542735" name="Rectangle 143"/>
            <p:cNvSpPr>
              <a:spLocks noChangeArrowheads="1"/>
            </p:cNvSpPr>
            <p:nvPr/>
          </p:nvSpPr>
          <p:spPr bwMode="auto">
            <a:xfrm>
              <a:off x="1924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2736" name="Rectangle 144"/>
            <p:cNvSpPr>
              <a:spLocks noChangeArrowheads="1"/>
            </p:cNvSpPr>
            <p:nvPr/>
          </p:nvSpPr>
          <p:spPr bwMode="auto">
            <a:xfrm>
              <a:off x="1924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2737" name="Rectangle 145"/>
            <p:cNvSpPr>
              <a:spLocks noChangeArrowheads="1"/>
            </p:cNvSpPr>
            <p:nvPr/>
          </p:nvSpPr>
          <p:spPr bwMode="auto">
            <a:xfrm>
              <a:off x="1924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42738" name="Rectangle 146"/>
            <p:cNvSpPr>
              <a:spLocks noChangeArrowheads="1"/>
            </p:cNvSpPr>
            <p:nvPr/>
          </p:nvSpPr>
          <p:spPr bwMode="auto">
            <a:xfrm>
              <a:off x="1924" y="250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42739" name="Group 147"/>
          <p:cNvGrpSpPr>
            <a:grpSpLocks/>
          </p:cNvGrpSpPr>
          <p:nvPr/>
        </p:nvGrpSpPr>
        <p:grpSpPr bwMode="auto">
          <a:xfrm>
            <a:off x="114300" y="1882775"/>
            <a:ext cx="8677275" cy="1581150"/>
            <a:chOff x="72" y="1186"/>
            <a:chExt cx="5466" cy="996"/>
          </a:xfrm>
        </p:grpSpPr>
        <p:sp>
          <p:nvSpPr>
            <p:cNvPr id="2542740" name="Rectangle 148"/>
            <p:cNvSpPr>
              <a:spLocks noChangeArrowheads="1"/>
            </p:cNvSpPr>
            <p:nvPr/>
          </p:nvSpPr>
          <p:spPr bwMode="auto">
            <a:xfrm>
              <a:off x="1314" y="1933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741" name="Rectangle 149"/>
            <p:cNvSpPr>
              <a:spLocks noChangeArrowheads="1"/>
            </p:cNvSpPr>
            <p:nvPr/>
          </p:nvSpPr>
          <p:spPr bwMode="auto">
            <a:xfrm>
              <a:off x="1314" y="1684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742" name="Rectangle 150"/>
            <p:cNvSpPr>
              <a:spLocks noChangeArrowheads="1"/>
            </p:cNvSpPr>
            <p:nvPr/>
          </p:nvSpPr>
          <p:spPr bwMode="auto">
            <a:xfrm>
              <a:off x="1314" y="1435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743" name="Rectangle 151"/>
            <p:cNvSpPr>
              <a:spLocks noChangeArrowheads="1"/>
            </p:cNvSpPr>
            <p:nvPr/>
          </p:nvSpPr>
          <p:spPr bwMode="auto">
            <a:xfrm>
              <a:off x="5312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744" name="Rectangle 152"/>
            <p:cNvSpPr>
              <a:spLocks noChangeArrowheads="1"/>
            </p:cNvSpPr>
            <p:nvPr/>
          </p:nvSpPr>
          <p:spPr bwMode="auto">
            <a:xfrm>
              <a:off x="5086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745" name="Rectangle 153"/>
            <p:cNvSpPr>
              <a:spLocks noChangeArrowheads="1"/>
            </p:cNvSpPr>
            <p:nvPr/>
          </p:nvSpPr>
          <p:spPr bwMode="auto">
            <a:xfrm>
              <a:off x="4860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746" name="Rectangle 154"/>
            <p:cNvSpPr>
              <a:spLocks noChangeArrowheads="1"/>
            </p:cNvSpPr>
            <p:nvPr/>
          </p:nvSpPr>
          <p:spPr bwMode="auto">
            <a:xfrm>
              <a:off x="4634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747" name="Rectangle 155"/>
            <p:cNvSpPr>
              <a:spLocks noChangeArrowheads="1"/>
            </p:cNvSpPr>
            <p:nvPr/>
          </p:nvSpPr>
          <p:spPr bwMode="auto">
            <a:xfrm>
              <a:off x="4409" y="118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42748" name="Rectangle 156"/>
            <p:cNvSpPr>
              <a:spLocks noChangeArrowheads="1"/>
            </p:cNvSpPr>
            <p:nvPr/>
          </p:nvSpPr>
          <p:spPr bwMode="auto">
            <a:xfrm>
              <a:off x="4183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749" name="Rectangle 157"/>
            <p:cNvSpPr>
              <a:spLocks noChangeArrowheads="1"/>
            </p:cNvSpPr>
            <p:nvPr/>
          </p:nvSpPr>
          <p:spPr bwMode="auto">
            <a:xfrm>
              <a:off x="3957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750" name="Rectangle 158"/>
            <p:cNvSpPr>
              <a:spLocks noChangeArrowheads="1"/>
            </p:cNvSpPr>
            <p:nvPr/>
          </p:nvSpPr>
          <p:spPr bwMode="auto">
            <a:xfrm>
              <a:off x="3731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751" name="Rectangle 159"/>
            <p:cNvSpPr>
              <a:spLocks noChangeArrowheads="1"/>
            </p:cNvSpPr>
            <p:nvPr/>
          </p:nvSpPr>
          <p:spPr bwMode="auto">
            <a:xfrm>
              <a:off x="3505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752" name="Rectangle 160"/>
            <p:cNvSpPr>
              <a:spLocks noChangeArrowheads="1"/>
            </p:cNvSpPr>
            <p:nvPr/>
          </p:nvSpPr>
          <p:spPr bwMode="auto">
            <a:xfrm>
              <a:off x="3279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42753" name="Rectangle 161"/>
            <p:cNvSpPr>
              <a:spLocks noChangeArrowheads="1"/>
            </p:cNvSpPr>
            <p:nvPr/>
          </p:nvSpPr>
          <p:spPr bwMode="auto">
            <a:xfrm>
              <a:off x="3053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754" name="Rectangle 162"/>
            <p:cNvSpPr>
              <a:spLocks noChangeArrowheads="1"/>
            </p:cNvSpPr>
            <p:nvPr/>
          </p:nvSpPr>
          <p:spPr bwMode="auto">
            <a:xfrm>
              <a:off x="2827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755" name="Rectangle 163"/>
            <p:cNvSpPr>
              <a:spLocks noChangeArrowheads="1"/>
            </p:cNvSpPr>
            <p:nvPr/>
          </p:nvSpPr>
          <p:spPr bwMode="auto">
            <a:xfrm>
              <a:off x="2602" y="118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756" name="Rectangle 164"/>
            <p:cNvSpPr>
              <a:spLocks noChangeArrowheads="1"/>
            </p:cNvSpPr>
            <p:nvPr/>
          </p:nvSpPr>
          <p:spPr bwMode="auto">
            <a:xfrm>
              <a:off x="2376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757" name="Rectangle 165"/>
            <p:cNvSpPr>
              <a:spLocks noChangeArrowheads="1"/>
            </p:cNvSpPr>
            <p:nvPr/>
          </p:nvSpPr>
          <p:spPr bwMode="auto">
            <a:xfrm>
              <a:off x="2150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758" name="Rectangle 166"/>
            <p:cNvSpPr>
              <a:spLocks noChangeArrowheads="1"/>
            </p:cNvSpPr>
            <p:nvPr/>
          </p:nvSpPr>
          <p:spPr bwMode="auto">
            <a:xfrm>
              <a:off x="1924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759" name="Rectangle 167"/>
            <p:cNvSpPr>
              <a:spLocks noChangeArrowheads="1"/>
            </p:cNvSpPr>
            <p:nvPr/>
          </p:nvSpPr>
          <p:spPr bwMode="auto">
            <a:xfrm>
              <a:off x="1314" y="1186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2542760" name="Line 168"/>
            <p:cNvSpPr>
              <a:spLocks noChangeShapeType="1"/>
            </p:cNvSpPr>
            <p:nvPr/>
          </p:nvSpPr>
          <p:spPr bwMode="auto">
            <a:xfrm>
              <a:off x="1314" y="1186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61" name="Line 169"/>
            <p:cNvSpPr>
              <a:spLocks noChangeShapeType="1"/>
            </p:cNvSpPr>
            <p:nvPr/>
          </p:nvSpPr>
          <p:spPr bwMode="auto">
            <a:xfrm>
              <a:off x="1314" y="1435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62" name="Line 170"/>
            <p:cNvSpPr>
              <a:spLocks noChangeShapeType="1"/>
            </p:cNvSpPr>
            <p:nvPr/>
          </p:nvSpPr>
          <p:spPr bwMode="auto">
            <a:xfrm>
              <a:off x="1314" y="1684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63" name="Line 171"/>
            <p:cNvSpPr>
              <a:spLocks noChangeShapeType="1"/>
            </p:cNvSpPr>
            <p:nvPr/>
          </p:nvSpPr>
          <p:spPr bwMode="auto">
            <a:xfrm>
              <a:off x="1314" y="1933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64" name="Line 172"/>
            <p:cNvSpPr>
              <a:spLocks noChangeShapeType="1"/>
            </p:cNvSpPr>
            <p:nvPr/>
          </p:nvSpPr>
          <p:spPr bwMode="auto">
            <a:xfrm>
              <a:off x="1314" y="2182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65" name="Line 173"/>
            <p:cNvSpPr>
              <a:spLocks noChangeShapeType="1"/>
            </p:cNvSpPr>
            <p:nvPr/>
          </p:nvSpPr>
          <p:spPr bwMode="auto">
            <a:xfrm>
              <a:off x="1314" y="118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66" name="Line 174"/>
            <p:cNvSpPr>
              <a:spLocks noChangeShapeType="1"/>
            </p:cNvSpPr>
            <p:nvPr/>
          </p:nvSpPr>
          <p:spPr bwMode="auto">
            <a:xfrm>
              <a:off x="1924" y="1186"/>
              <a:ext cx="0" cy="9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67" name="Line 175"/>
            <p:cNvSpPr>
              <a:spLocks noChangeShapeType="1"/>
            </p:cNvSpPr>
            <p:nvPr/>
          </p:nvSpPr>
          <p:spPr bwMode="auto">
            <a:xfrm>
              <a:off x="2150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68" name="Line 176"/>
            <p:cNvSpPr>
              <a:spLocks noChangeShapeType="1"/>
            </p:cNvSpPr>
            <p:nvPr/>
          </p:nvSpPr>
          <p:spPr bwMode="auto">
            <a:xfrm>
              <a:off x="2376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69" name="Line 177"/>
            <p:cNvSpPr>
              <a:spLocks noChangeShapeType="1"/>
            </p:cNvSpPr>
            <p:nvPr/>
          </p:nvSpPr>
          <p:spPr bwMode="auto">
            <a:xfrm>
              <a:off x="2602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70" name="Line 178"/>
            <p:cNvSpPr>
              <a:spLocks noChangeShapeType="1"/>
            </p:cNvSpPr>
            <p:nvPr/>
          </p:nvSpPr>
          <p:spPr bwMode="auto">
            <a:xfrm>
              <a:off x="2827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71" name="Line 179"/>
            <p:cNvSpPr>
              <a:spLocks noChangeShapeType="1"/>
            </p:cNvSpPr>
            <p:nvPr/>
          </p:nvSpPr>
          <p:spPr bwMode="auto">
            <a:xfrm>
              <a:off x="3053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72" name="Line 180"/>
            <p:cNvSpPr>
              <a:spLocks noChangeShapeType="1"/>
            </p:cNvSpPr>
            <p:nvPr/>
          </p:nvSpPr>
          <p:spPr bwMode="auto">
            <a:xfrm>
              <a:off x="3279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73" name="Line 181"/>
            <p:cNvSpPr>
              <a:spLocks noChangeShapeType="1"/>
            </p:cNvSpPr>
            <p:nvPr/>
          </p:nvSpPr>
          <p:spPr bwMode="auto">
            <a:xfrm>
              <a:off x="3505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74" name="Line 182"/>
            <p:cNvSpPr>
              <a:spLocks noChangeShapeType="1"/>
            </p:cNvSpPr>
            <p:nvPr/>
          </p:nvSpPr>
          <p:spPr bwMode="auto">
            <a:xfrm>
              <a:off x="3731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75" name="Line 183"/>
            <p:cNvSpPr>
              <a:spLocks noChangeShapeType="1"/>
            </p:cNvSpPr>
            <p:nvPr/>
          </p:nvSpPr>
          <p:spPr bwMode="auto">
            <a:xfrm>
              <a:off x="3957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76" name="Line 184"/>
            <p:cNvSpPr>
              <a:spLocks noChangeShapeType="1"/>
            </p:cNvSpPr>
            <p:nvPr/>
          </p:nvSpPr>
          <p:spPr bwMode="auto">
            <a:xfrm>
              <a:off x="4183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77" name="Line 185"/>
            <p:cNvSpPr>
              <a:spLocks noChangeShapeType="1"/>
            </p:cNvSpPr>
            <p:nvPr/>
          </p:nvSpPr>
          <p:spPr bwMode="auto">
            <a:xfrm>
              <a:off x="4409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78" name="Line 186"/>
            <p:cNvSpPr>
              <a:spLocks noChangeShapeType="1"/>
            </p:cNvSpPr>
            <p:nvPr/>
          </p:nvSpPr>
          <p:spPr bwMode="auto">
            <a:xfrm>
              <a:off x="4634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79" name="Line 187"/>
            <p:cNvSpPr>
              <a:spLocks noChangeShapeType="1"/>
            </p:cNvSpPr>
            <p:nvPr/>
          </p:nvSpPr>
          <p:spPr bwMode="auto">
            <a:xfrm>
              <a:off x="4860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80" name="Line 188"/>
            <p:cNvSpPr>
              <a:spLocks noChangeShapeType="1"/>
            </p:cNvSpPr>
            <p:nvPr/>
          </p:nvSpPr>
          <p:spPr bwMode="auto">
            <a:xfrm>
              <a:off x="5086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81" name="Line 189"/>
            <p:cNvSpPr>
              <a:spLocks noChangeShapeType="1"/>
            </p:cNvSpPr>
            <p:nvPr/>
          </p:nvSpPr>
          <p:spPr bwMode="auto">
            <a:xfrm>
              <a:off x="5312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82" name="Line 190"/>
            <p:cNvSpPr>
              <a:spLocks noChangeShapeType="1"/>
            </p:cNvSpPr>
            <p:nvPr/>
          </p:nvSpPr>
          <p:spPr bwMode="auto">
            <a:xfrm>
              <a:off x="5538" y="118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783" name="Text Box 191"/>
            <p:cNvSpPr txBox="1">
              <a:spLocks noChangeArrowheads="1"/>
            </p:cNvSpPr>
            <p:nvPr/>
          </p:nvSpPr>
          <p:spPr bwMode="auto">
            <a:xfrm>
              <a:off x="72" y="1232"/>
              <a:ext cx="1165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FIFO/3 Frames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(13)</a:t>
              </a:r>
            </a:p>
          </p:txBody>
        </p:sp>
      </p:grpSp>
      <p:grpSp>
        <p:nvGrpSpPr>
          <p:cNvPr id="2542784" name="Group 192"/>
          <p:cNvGrpSpPr>
            <a:grpSpLocks/>
          </p:cNvGrpSpPr>
          <p:nvPr/>
        </p:nvGrpSpPr>
        <p:grpSpPr bwMode="auto">
          <a:xfrm>
            <a:off x="114300" y="3587750"/>
            <a:ext cx="8677275" cy="1976438"/>
            <a:chOff x="72" y="2260"/>
            <a:chExt cx="5466" cy="1245"/>
          </a:xfrm>
        </p:grpSpPr>
        <p:sp>
          <p:nvSpPr>
            <p:cNvPr id="2542785" name="Rectangle 193"/>
            <p:cNvSpPr>
              <a:spLocks noChangeArrowheads="1"/>
            </p:cNvSpPr>
            <p:nvPr/>
          </p:nvSpPr>
          <p:spPr bwMode="auto">
            <a:xfrm>
              <a:off x="1314" y="3256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786" name="Rectangle 194"/>
            <p:cNvSpPr>
              <a:spLocks noChangeArrowheads="1"/>
            </p:cNvSpPr>
            <p:nvPr/>
          </p:nvSpPr>
          <p:spPr bwMode="auto">
            <a:xfrm>
              <a:off x="1314" y="3007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787" name="Rectangle 195"/>
            <p:cNvSpPr>
              <a:spLocks noChangeArrowheads="1"/>
            </p:cNvSpPr>
            <p:nvPr/>
          </p:nvSpPr>
          <p:spPr bwMode="auto">
            <a:xfrm>
              <a:off x="1314" y="2758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788" name="Rectangle 196"/>
            <p:cNvSpPr>
              <a:spLocks noChangeArrowheads="1"/>
            </p:cNvSpPr>
            <p:nvPr/>
          </p:nvSpPr>
          <p:spPr bwMode="auto">
            <a:xfrm>
              <a:off x="1314" y="2509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789" name="Rectangle 197"/>
            <p:cNvSpPr>
              <a:spLocks noChangeArrowheads="1"/>
            </p:cNvSpPr>
            <p:nvPr/>
          </p:nvSpPr>
          <p:spPr bwMode="auto">
            <a:xfrm>
              <a:off x="5312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790" name="Rectangle 198"/>
            <p:cNvSpPr>
              <a:spLocks noChangeArrowheads="1"/>
            </p:cNvSpPr>
            <p:nvPr/>
          </p:nvSpPr>
          <p:spPr bwMode="auto">
            <a:xfrm>
              <a:off x="5086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791" name="Rectangle 199"/>
            <p:cNvSpPr>
              <a:spLocks noChangeArrowheads="1"/>
            </p:cNvSpPr>
            <p:nvPr/>
          </p:nvSpPr>
          <p:spPr bwMode="auto">
            <a:xfrm>
              <a:off x="4860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792" name="Rectangle 200"/>
            <p:cNvSpPr>
              <a:spLocks noChangeArrowheads="1"/>
            </p:cNvSpPr>
            <p:nvPr/>
          </p:nvSpPr>
          <p:spPr bwMode="auto">
            <a:xfrm>
              <a:off x="4634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793" name="Rectangle 201"/>
            <p:cNvSpPr>
              <a:spLocks noChangeArrowheads="1"/>
            </p:cNvSpPr>
            <p:nvPr/>
          </p:nvSpPr>
          <p:spPr bwMode="auto">
            <a:xfrm>
              <a:off x="4409" y="226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42794" name="Rectangle 202"/>
            <p:cNvSpPr>
              <a:spLocks noChangeArrowheads="1"/>
            </p:cNvSpPr>
            <p:nvPr/>
          </p:nvSpPr>
          <p:spPr bwMode="auto">
            <a:xfrm>
              <a:off x="4183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795" name="Rectangle 203"/>
            <p:cNvSpPr>
              <a:spLocks noChangeArrowheads="1"/>
            </p:cNvSpPr>
            <p:nvPr/>
          </p:nvSpPr>
          <p:spPr bwMode="auto">
            <a:xfrm>
              <a:off x="3957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796" name="Rectangle 204"/>
            <p:cNvSpPr>
              <a:spLocks noChangeArrowheads="1"/>
            </p:cNvSpPr>
            <p:nvPr/>
          </p:nvSpPr>
          <p:spPr bwMode="auto">
            <a:xfrm>
              <a:off x="3731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797" name="Rectangle 205"/>
            <p:cNvSpPr>
              <a:spLocks noChangeArrowheads="1"/>
            </p:cNvSpPr>
            <p:nvPr/>
          </p:nvSpPr>
          <p:spPr bwMode="auto">
            <a:xfrm>
              <a:off x="3505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798" name="Rectangle 206"/>
            <p:cNvSpPr>
              <a:spLocks noChangeArrowheads="1"/>
            </p:cNvSpPr>
            <p:nvPr/>
          </p:nvSpPr>
          <p:spPr bwMode="auto">
            <a:xfrm>
              <a:off x="3279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42799" name="Rectangle 207"/>
            <p:cNvSpPr>
              <a:spLocks noChangeArrowheads="1"/>
            </p:cNvSpPr>
            <p:nvPr/>
          </p:nvSpPr>
          <p:spPr bwMode="auto">
            <a:xfrm>
              <a:off x="3053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800" name="Rectangle 208"/>
            <p:cNvSpPr>
              <a:spLocks noChangeArrowheads="1"/>
            </p:cNvSpPr>
            <p:nvPr/>
          </p:nvSpPr>
          <p:spPr bwMode="auto">
            <a:xfrm>
              <a:off x="2827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801" name="Rectangle 209"/>
            <p:cNvSpPr>
              <a:spLocks noChangeArrowheads="1"/>
            </p:cNvSpPr>
            <p:nvPr/>
          </p:nvSpPr>
          <p:spPr bwMode="auto">
            <a:xfrm>
              <a:off x="2602" y="226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42802" name="Rectangle 210"/>
            <p:cNvSpPr>
              <a:spLocks noChangeArrowheads="1"/>
            </p:cNvSpPr>
            <p:nvPr/>
          </p:nvSpPr>
          <p:spPr bwMode="auto">
            <a:xfrm>
              <a:off x="2376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2803" name="Rectangle 211"/>
            <p:cNvSpPr>
              <a:spLocks noChangeArrowheads="1"/>
            </p:cNvSpPr>
            <p:nvPr/>
          </p:nvSpPr>
          <p:spPr bwMode="auto">
            <a:xfrm>
              <a:off x="2150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42804" name="Rectangle 212"/>
            <p:cNvSpPr>
              <a:spLocks noChangeArrowheads="1"/>
            </p:cNvSpPr>
            <p:nvPr/>
          </p:nvSpPr>
          <p:spPr bwMode="auto">
            <a:xfrm>
              <a:off x="1924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42805" name="Rectangle 213"/>
            <p:cNvSpPr>
              <a:spLocks noChangeArrowheads="1"/>
            </p:cNvSpPr>
            <p:nvPr/>
          </p:nvSpPr>
          <p:spPr bwMode="auto">
            <a:xfrm>
              <a:off x="1314" y="2260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2542806" name="Line 214"/>
            <p:cNvSpPr>
              <a:spLocks noChangeShapeType="1"/>
            </p:cNvSpPr>
            <p:nvPr/>
          </p:nvSpPr>
          <p:spPr bwMode="auto">
            <a:xfrm>
              <a:off x="1314" y="2260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07" name="Line 215"/>
            <p:cNvSpPr>
              <a:spLocks noChangeShapeType="1"/>
            </p:cNvSpPr>
            <p:nvPr/>
          </p:nvSpPr>
          <p:spPr bwMode="auto">
            <a:xfrm>
              <a:off x="1314" y="2509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08" name="Line 216"/>
            <p:cNvSpPr>
              <a:spLocks noChangeShapeType="1"/>
            </p:cNvSpPr>
            <p:nvPr/>
          </p:nvSpPr>
          <p:spPr bwMode="auto">
            <a:xfrm>
              <a:off x="1314" y="2758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09" name="Line 217"/>
            <p:cNvSpPr>
              <a:spLocks noChangeShapeType="1"/>
            </p:cNvSpPr>
            <p:nvPr/>
          </p:nvSpPr>
          <p:spPr bwMode="auto">
            <a:xfrm>
              <a:off x="1314" y="3007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10" name="Line 218"/>
            <p:cNvSpPr>
              <a:spLocks noChangeShapeType="1"/>
            </p:cNvSpPr>
            <p:nvPr/>
          </p:nvSpPr>
          <p:spPr bwMode="auto">
            <a:xfrm>
              <a:off x="1314" y="3505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11" name="Line 219"/>
            <p:cNvSpPr>
              <a:spLocks noChangeShapeType="1"/>
            </p:cNvSpPr>
            <p:nvPr/>
          </p:nvSpPr>
          <p:spPr bwMode="auto">
            <a:xfrm>
              <a:off x="1314" y="22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12" name="Line 220"/>
            <p:cNvSpPr>
              <a:spLocks noChangeShapeType="1"/>
            </p:cNvSpPr>
            <p:nvPr/>
          </p:nvSpPr>
          <p:spPr bwMode="auto">
            <a:xfrm>
              <a:off x="1924" y="2260"/>
              <a:ext cx="0" cy="1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13" name="Line 221"/>
            <p:cNvSpPr>
              <a:spLocks noChangeShapeType="1"/>
            </p:cNvSpPr>
            <p:nvPr/>
          </p:nvSpPr>
          <p:spPr bwMode="auto">
            <a:xfrm>
              <a:off x="2150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14" name="Line 222"/>
            <p:cNvSpPr>
              <a:spLocks noChangeShapeType="1"/>
            </p:cNvSpPr>
            <p:nvPr/>
          </p:nvSpPr>
          <p:spPr bwMode="auto">
            <a:xfrm>
              <a:off x="2376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15" name="Line 223"/>
            <p:cNvSpPr>
              <a:spLocks noChangeShapeType="1"/>
            </p:cNvSpPr>
            <p:nvPr/>
          </p:nvSpPr>
          <p:spPr bwMode="auto">
            <a:xfrm>
              <a:off x="2602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16" name="Line 224"/>
            <p:cNvSpPr>
              <a:spLocks noChangeShapeType="1"/>
            </p:cNvSpPr>
            <p:nvPr/>
          </p:nvSpPr>
          <p:spPr bwMode="auto">
            <a:xfrm>
              <a:off x="2827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17" name="Line 225"/>
            <p:cNvSpPr>
              <a:spLocks noChangeShapeType="1"/>
            </p:cNvSpPr>
            <p:nvPr/>
          </p:nvSpPr>
          <p:spPr bwMode="auto">
            <a:xfrm>
              <a:off x="3053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18" name="Line 226"/>
            <p:cNvSpPr>
              <a:spLocks noChangeShapeType="1"/>
            </p:cNvSpPr>
            <p:nvPr/>
          </p:nvSpPr>
          <p:spPr bwMode="auto">
            <a:xfrm>
              <a:off x="3279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19" name="Line 227"/>
            <p:cNvSpPr>
              <a:spLocks noChangeShapeType="1"/>
            </p:cNvSpPr>
            <p:nvPr/>
          </p:nvSpPr>
          <p:spPr bwMode="auto">
            <a:xfrm>
              <a:off x="3505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20" name="Line 228"/>
            <p:cNvSpPr>
              <a:spLocks noChangeShapeType="1"/>
            </p:cNvSpPr>
            <p:nvPr/>
          </p:nvSpPr>
          <p:spPr bwMode="auto">
            <a:xfrm>
              <a:off x="3731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21" name="Line 229"/>
            <p:cNvSpPr>
              <a:spLocks noChangeShapeType="1"/>
            </p:cNvSpPr>
            <p:nvPr/>
          </p:nvSpPr>
          <p:spPr bwMode="auto">
            <a:xfrm>
              <a:off x="3957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22" name="Line 230"/>
            <p:cNvSpPr>
              <a:spLocks noChangeShapeType="1"/>
            </p:cNvSpPr>
            <p:nvPr/>
          </p:nvSpPr>
          <p:spPr bwMode="auto">
            <a:xfrm>
              <a:off x="4183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23" name="Line 231"/>
            <p:cNvSpPr>
              <a:spLocks noChangeShapeType="1"/>
            </p:cNvSpPr>
            <p:nvPr/>
          </p:nvSpPr>
          <p:spPr bwMode="auto">
            <a:xfrm>
              <a:off x="4409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24" name="Line 232"/>
            <p:cNvSpPr>
              <a:spLocks noChangeShapeType="1"/>
            </p:cNvSpPr>
            <p:nvPr/>
          </p:nvSpPr>
          <p:spPr bwMode="auto">
            <a:xfrm>
              <a:off x="4634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25" name="Line 233"/>
            <p:cNvSpPr>
              <a:spLocks noChangeShapeType="1"/>
            </p:cNvSpPr>
            <p:nvPr/>
          </p:nvSpPr>
          <p:spPr bwMode="auto">
            <a:xfrm>
              <a:off x="4860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26" name="Line 234"/>
            <p:cNvSpPr>
              <a:spLocks noChangeShapeType="1"/>
            </p:cNvSpPr>
            <p:nvPr/>
          </p:nvSpPr>
          <p:spPr bwMode="auto">
            <a:xfrm>
              <a:off x="5086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27" name="Line 235"/>
            <p:cNvSpPr>
              <a:spLocks noChangeShapeType="1"/>
            </p:cNvSpPr>
            <p:nvPr/>
          </p:nvSpPr>
          <p:spPr bwMode="auto">
            <a:xfrm>
              <a:off x="5312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28" name="Line 236"/>
            <p:cNvSpPr>
              <a:spLocks noChangeShapeType="1"/>
            </p:cNvSpPr>
            <p:nvPr/>
          </p:nvSpPr>
          <p:spPr bwMode="auto">
            <a:xfrm>
              <a:off x="5538" y="22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29" name="Line 237"/>
            <p:cNvSpPr>
              <a:spLocks noChangeShapeType="1"/>
            </p:cNvSpPr>
            <p:nvPr/>
          </p:nvSpPr>
          <p:spPr bwMode="auto">
            <a:xfrm>
              <a:off x="1314" y="3256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2830" name="Text Box 238"/>
            <p:cNvSpPr txBox="1">
              <a:spLocks noChangeArrowheads="1"/>
            </p:cNvSpPr>
            <p:nvPr/>
          </p:nvSpPr>
          <p:spPr bwMode="auto">
            <a:xfrm>
              <a:off x="72" y="2306"/>
              <a:ext cx="1165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FIFO/4 Frames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(14)</a:t>
              </a:r>
            </a:p>
          </p:txBody>
        </p:sp>
      </p:grpSp>
      <p:sp>
        <p:nvSpPr>
          <p:cNvPr id="2542831" name="AutoShape 239"/>
          <p:cNvSpPr>
            <a:spLocks noChangeArrowheads="1"/>
          </p:cNvSpPr>
          <p:nvPr/>
        </p:nvSpPr>
        <p:spPr bwMode="auto">
          <a:xfrm>
            <a:off x="6269038" y="701675"/>
            <a:ext cx="1565275" cy="974725"/>
          </a:xfrm>
          <a:prstGeom prst="cloudCallout">
            <a:avLst>
              <a:gd name="adj1" fmla="val -95231"/>
              <a:gd name="adj2" fmla="val 8371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sz="1800">
                <a:latin typeface="Times New Roman" pitchFamily="18" charset="0"/>
              </a:rPr>
              <a:t>13 Page Faults!</a:t>
            </a:r>
          </a:p>
        </p:txBody>
      </p:sp>
      <p:sp>
        <p:nvSpPr>
          <p:cNvPr id="2542832" name="AutoShape 240"/>
          <p:cNvSpPr>
            <a:spLocks noChangeArrowheads="1"/>
          </p:cNvSpPr>
          <p:nvPr/>
        </p:nvSpPr>
        <p:spPr bwMode="auto">
          <a:xfrm>
            <a:off x="1544638" y="5751513"/>
            <a:ext cx="1565275" cy="974725"/>
          </a:xfrm>
          <a:prstGeom prst="cloudCallout">
            <a:avLst>
              <a:gd name="adj1" fmla="val 100204"/>
              <a:gd name="adj2" fmla="val -8306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sz="1800">
                <a:latin typeface="Times New Roman" pitchFamily="18" charset="0"/>
              </a:rPr>
              <a:t>14 Page Faults!</a:t>
            </a:r>
          </a:p>
        </p:txBody>
      </p:sp>
      <p:sp>
        <p:nvSpPr>
          <p:cNvPr id="2542834" name="Rectangle 242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>
                <a:solidFill>
                  <a:schemeClr val="bg2"/>
                </a:solidFill>
                <a:latin typeface="Arial" charset="0"/>
              </a:rPr>
              <a:t>Replacement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4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4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4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4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4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4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4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4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4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4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4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4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4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4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54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4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5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5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5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5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5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5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5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4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54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54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54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54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54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54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254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254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2831" grpId="0" animBg="1" autoUpdateAnimBg="0"/>
      <p:bldP spid="254283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7B3D-CB1E-46BF-9B16-76C7713FD106}" type="slidenum">
              <a:rPr lang="en-US"/>
              <a:pPr/>
              <a:t>37</a:t>
            </a:fld>
            <a:endParaRPr lang="en-US"/>
          </a:p>
        </p:txBody>
      </p:sp>
      <p:sp>
        <p:nvSpPr>
          <p:cNvPr id="254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FIFO replacement performance</a:t>
            </a:r>
          </a:p>
        </p:txBody>
      </p:sp>
      <p:graphicFrame>
        <p:nvGraphicFramePr>
          <p:cNvPr id="2544643" name="Object 3"/>
          <p:cNvGraphicFramePr>
            <a:graphicFrameLocks noChangeAspect="1"/>
          </p:cNvGraphicFramePr>
          <p:nvPr/>
        </p:nvGraphicFramePr>
        <p:xfrm>
          <a:off x="962025" y="1500188"/>
          <a:ext cx="7162800" cy="457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721" name="Chart" r:id="rId4" imgW="6134128" imgH="4030906" progId="Excel.Chart.8">
                  <p:embed followColorScheme="full"/>
                </p:oleObj>
              </mc:Choice>
              <mc:Fallback>
                <p:oleObj name="Chart" r:id="rId4" imgW="6134128" imgH="4030906" progId="Excel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500188"/>
                        <a:ext cx="7162800" cy="457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4644" name="AutoShape 4"/>
          <p:cNvSpPr>
            <a:spLocks noChangeArrowheads="1"/>
          </p:cNvSpPr>
          <p:nvPr/>
        </p:nvSpPr>
        <p:spPr bwMode="auto">
          <a:xfrm>
            <a:off x="4735513" y="1641475"/>
            <a:ext cx="4191000" cy="1295400"/>
          </a:xfrm>
          <a:prstGeom prst="cloudCallout">
            <a:avLst>
              <a:gd name="adj1" fmla="val -57500"/>
              <a:gd name="adj2" fmla="val 61519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What is going on here?</a:t>
            </a:r>
          </a:p>
          <a:p>
            <a:pPr algn="ctr" eaLnBrk="0" hangingPunct="0"/>
            <a:r>
              <a:rPr lang="en-US">
                <a:latin typeface="Times New Roman" pitchFamily="18" charset="0"/>
              </a:rPr>
              <a:t>Belady’s Anomaly</a:t>
            </a:r>
          </a:p>
        </p:txBody>
      </p:sp>
      <p:sp>
        <p:nvSpPr>
          <p:cNvPr id="2544646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>
                <a:solidFill>
                  <a:schemeClr val="bg2"/>
                </a:solidFill>
                <a:latin typeface="Arial" charset="0"/>
              </a:rPr>
              <a:t>Replacement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464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0B37-5F77-40DE-B49F-853FBB5DDDF7}" type="slidenum">
              <a:rPr lang="en-US"/>
              <a:pPr/>
              <a:t>38</a:t>
            </a:fld>
            <a:endParaRPr lang="en-US"/>
          </a:p>
        </p:txBody>
      </p:sp>
      <p:sp>
        <p:nvSpPr>
          <p:cNvPr id="254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Recently Used</a:t>
            </a:r>
          </a:p>
        </p:txBody>
      </p:sp>
      <p:sp>
        <p:nvSpPr>
          <p:cNvPr id="254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384300"/>
            <a:ext cx="8458200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Replace page not used for longest time in past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Intuition: Use past to predict the future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Advantages: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With locality, LRU approximates OPT (Belady’s algorithm)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Disadvantages: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harder to implement, must track which pages have been accessed (time stamp, page stack)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does not handle all workloads well</a:t>
            </a:r>
          </a:p>
          <a:p>
            <a:pPr>
              <a:lnSpc>
                <a:spcPct val="90000"/>
              </a:lnSpc>
            </a:pPr>
            <a:r>
              <a:rPr lang="en-US" sz="2800"/>
              <a:t>Updates must occur at every memory access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huge overhead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few computers offer enough hardware support for LRU.</a:t>
            </a:r>
          </a:p>
        </p:txBody>
      </p:sp>
      <p:sp>
        <p:nvSpPr>
          <p:cNvPr id="2546692" name="Rectangle 4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>
                <a:solidFill>
                  <a:schemeClr val="bg2"/>
                </a:solidFill>
                <a:latin typeface="Arial" charset="0"/>
              </a:rPr>
              <a:t>Replacement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4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4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4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4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4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4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4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4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4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6691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1808-1A0D-4873-B96E-37FBCB30F509}" type="slidenum">
              <a:rPr lang="en-US"/>
              <a:pPr/>
              <a:t>39</a:t>
            </a:fld>
            <a:endParaRPr lang="en-US"/>
          </a:p>
        </p:txBody>
      </p:sp>
      <p:sp>
        <p:nvSpPr>
          <p:cNvPr id="254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LRU</a:t>
            </a:r>
          </a:p>
        </p:txBody>
      </p:sp>
      <p:sp>
        <p:nvSpPr>
          <p:cNvPr id="254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416050"/>
            <a:ext cx="8164512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Software Perfect LRU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OS maintains ordered list of physical pages by reference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When page is referenced: Move page to front of list (top)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When need victim: Pick page at back of list (bottom)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Trade-off: Slow on memory reference, fast on replacement</a:t>
            </a:r>
          </a:p>
          <a:p>
            <a:pPr>
              <a:lnSpc>
                <a:spcPct val="90000"/>
              </a:lnSpc>
            </a:pPr>
            <a:r>
              <a:rPr lang="en-US" sz="2400"/>
              <a:t>Hardware Perfect LRU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Associate register with each page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When page is referenced: Store system clock in register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When need victim: Scan through registers to find oldest clock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Trade-off: Fast on memory reference, slow on replacement (especially as size of memory grows)</a:t>
            </a:r>
          </a:p>
          <a:p>
            <a:pPr>
              <a:lnSpc>
                <a:spcPct val="90000"/>
              </a:lnSpc>
            </a:pPr>
            <a:r>
              <a:rPr lang="en-US" sz="2400"/>
              <a:t>In practice, do not need to implement perfect LRU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LRU is an approximation anyway, so approximate more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Goal: Find an old page, but not necessarily the very oldest</a:t>
            </a:r>
          </a:p>
        </p:txBody>
      </p:sp>
      <p:sp>
        <p:nvSpPr>
          <p:cNvPr id="2548741" name="Rectangle 5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>
                <a:solidFill>
                  <a:schemeClr val="bg2"/>
                </a:solidFill>
                <a:latin typeface="Arial" charset="0"/>
              </a:rPr>
              <a:t>Replacement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4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4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4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4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4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4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4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4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4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4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48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48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87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9DE-15B7-4238-9974-9C7A78F81A44}" type="slidenum">
              <a:rPr lang="en-US"/>
              <a:pPr/>
              <a:t>4</a:t>
            </a:fld>
            <a:endParaRPr lang="en-US"/>
          </a:p>
        </p:txBody>
      </p:sp>
      <p:sp>
        <p:nvSpPr>
          <p:cNvPr id="247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Memory</a:t>
            </a:r>
          </a:p>
        </p:txBody>
      </p:sp>
      <p:sp>
        <p:nvSpPr>
          <p:cNvPr id="247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416050"/>
            <a:ext cx="8239125" cy="4908550"/>
          </a:xfrm>
        </p:spPr>
        <p:txBody>
          <a:bodyPr/>
          <a:lstStyle/>
          <a:p>
            <a:r>
              <a:rPr lang="en-US" sz="2800"/>
              <a:t>What are the implications of lack of memory?</a:t>
            </a:r>
          </a:p>
          <a:p>
            <a:pPr lvl="1"/>
            <a:r>
              <a:rPr lang="en-US" sz="2400"/>
              <a:t>Lack of memory has serious implications</a:t>
            </a:r>
          </a:p>
          <a:p>
            <a:pPr lvl="2"/>
            <a:r>
              <a:rPr lang="en-US" sz="2000"/>
              <a:t>What if a program “grows” while executing?</a:t>
            </a:r>
          </a:p>
          <a:p>
            <a:pPr lvl="2"/>
            <a:r>
              <a:rPr lang="en-US" sz="2000"/>
              <a:t>What about moving to a new machine?</a:t>
            </a:r>
          </a:p>
          <a:p>
            <a:pPr lvl="1"/>
            <a:r>
              <a:rPr lang="en-US" sz="2400"/>
              <a:t>Execution of a program that is not ALL in physical memory would be advantageous.</a:t>
            </a:r>
          </a:p>
          <a:p>
            <a:pPr lvl="2"/>
            <a:r>
              <a:rPr lang="en-US" sz="2000"/>
              <a:t>larger address space possible</a:t>
            </a:r>
          </a:p>
          <a:p>
            <a:pPr lvl="2"/>
            <a:r>
              <a:rPr lang="en-US" sz="2000"/>
              <a:t>more programs could be in memory</a:t>
            </a:r>
          </a:p>
          <a:p>
            <a:pPr lvl="2"/>
            <a:r>
              <a:rPr lang="en-US" sz="2000"/>
              <a:t>less I/O needed to get a process going</a:t>
            </a:r>
          </a:p>
          <a:p>
            <a:pPr lvl="2"/>
            <a:r>
              <a:rPr lang="en-US" sz="2000"/>
              <a:t>unused modules would not be loaded</a:t>
            </a:r>
          </a:p>
        </p:txBody>
      </p:sp>
      <p:sp>
        <p:nvSpPr>
          <p:cNvPr id="2479108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Computer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7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7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7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7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7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79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79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9107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777D-D38E-429F-B4CF-4D7CA5DFC97E}" type="slidenum">
              <a:rPr lang="en-US"/>
              <a:pPr/>
              <a:t>40</a:t>
            </a:fld>
            <a:endParaRPr lang="en-US"/>
          </a:p>
        </p:txBody>
      </p:sp>
      <p:sp>
        <p:nvSpPr>
          <p:cNvPr id="255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LRU</a:t>
            </a:r>
          </a:p>
        </p:txBody>
      </p:sp>
      <p:sp>
        <p:nvSpPr>
          <p:cNvPr id="255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416050"/>
            <a:ext cx="8516937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Can use a reference bit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cleared on loading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set every time the page is referenced</a:t>
            </a:r>
          </a:p>
          <a:p>
            <a:pPr>
              <a:lnSpc>
                <a:spcPct val="90000"/>
              </a:lnSpc>
            </a:pPr>
            <a:r>
              <a:rPr lang="en-US" sz="2800"/>
              <a:t>Reference time tracking implemented in software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periodically scan page tables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note which pages referenced and modified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reset the reference/modified bits</a:t>
            </a:r>
          </a:p>
          <a:p>
            <a:pPr>
              <a:lnSpc>
                <a:spcPct val="90000"/>
              </a:lnSpc>
            </a:pPr>
            <a:r>
              <a:rPr lang="en-US" sz="2800"/>
              <a:t>Clock algorithm – efficient software LRU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 pages are in a circular list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start scan where the previous scan left off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replace the first un-referenced page you find</a:t>
            </a:r>
          </a:p>
        </p:txBody>
      </p:sp>
      <p:sp>
        <p:nvSpPr>
          <p:cNvPr id="2550789" name="Rectangle 5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>
                <a:solidFill>
                  <a:schemeClr val="bg2"/>
                </a:solidFill>
                <a:latin typeface="Arial" charset="0"/>
              </a:rPr>
              <a:t>Replacement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5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5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5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5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5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5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5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5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5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5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78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FC72-28F9-491C-B0CA-2996AF703C54}" type="slidenum">
              <a:rPr lang="en-US"/>
              <a:pPr/>
              <a:t>41</a:t>
            </a:fld>
            <a:endParaRPr lang="en-US"/>
          </a:p>
        </p:txBody>
      </p:sp>
      <p:sp>
        <p:nvSpPr>
          <p:cNvPr id="255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Second-Chance Algorithm</a:t>
            </a:r>
          </a:p>
        </p:txBody>
      </p:sp>
      <p:sp>
        <p:nvSpPr>
          <p:cNvPr id="255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416050"/>
            <a:ext cx="8164513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Often called “clock algorithm”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keep circular list of all pages (RPT’s, UPT’s, Memory)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clock pointer refers to next page to consider</a:t>
            </a:r>
          </a:p>
          <a:p>
            <a:pPr>
              <a:lnSpc>
                <a:spcPct val="90000"/>
              </a:lnSpc>
            </a:pPr>
            <a:r>
              <a:rPr lang="en-US" sz="2800"/>
              <a:t>If the reference bit is 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clear the reference bit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move clock pointer to the next page</a:t>
            </a:r>
          </a:p>
          <a:p>
            <a:pPr>
              <a:lnSpc>
                <a:spcPct val="90000"/>
              </a:lnSpc>
            </a:pPr>
            <a:r>
              <a:rPr lang="en-US" sz="2800"/>
              <a:t>If reference bit is 0 and not pinned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swap page out to disk (if dirty)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move clock pointer to next page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return page number</a:t>
            </a:r>
          </a:p>
          <a:p>
            <a:pPr>
              <a:lnSpc>
                <a:spcPct val="90000"/>
              </a:lnSpc>
            </a:pPr>
            <a:r>
              <a:rPr lang="en-US" sz="2800"/>
              <a:t>Could cycle through entire list before finding victim</a:t>
            </a:r>
          </a:p>
        </p:txBody>
      </p:sp>
      <p:sp>
        <p:nvSpPr>
          <p:cNvPr id="2556933" name="Rectangle 5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>
                <a:solidFill>
                  <a:schemeClr val="bg2"/>
                </a:solidFill>
                <a:latin typeface="Arial" charset="0"/>
              </a:rPr>
              <a:t>Clock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5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5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5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5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5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5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5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5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56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693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27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330F-1642-4C53-9C20-E07F861D5A86}" type="slidenum">
              <a:rPr lang="en-US"/>
              <a:pPr/>
              <a:t>42</a:t>
            </a:fld>
            <a:endParaRPr lang="en-US"/>
          </a:p>
        </p:txBody>
      </p:sp>
      <p:sp>
        <p:nvSpPr>
          <p:cNvPr id="255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Replacement Quiz</a:t>
            </a:r>
            <a:endParaRPr lang="en-US" dirty="0"/>
          </a:p>
        </p:txBody>
      </p:sp>
      <p:grpSp>
        <p:nvGrpSpPr>
          <p:cNvPr id="2559123" name="Group 147"/>
          <p:cNvGrpSpPr>
            <a:grpSpLocks/>
          </p:cNvGrpSpPr>
          <p:nvPr/>
        </p:nvGrpSpPr>
        <p:grpSpPr bwMode="auto">
          <a:xfrm>
            <a:off x="114300" y="1882775"/>
            <a:ext cx="8677275" cy="1581150"/>
            <a:chOff x="72" y="1186"/>
            <a:chExt cx="5466" cy="996"/>
          </a:xfrm>
        </p:grpSpPr>
        <p:sp>
          <p:nvSpPr>
            <p:cNvPr id="2559124" name="Rectangle 148"/>
            <p:cNvSpPr>
              <a:spLocks noChangeArrowheads="1"/>
            </p:cNvSpPr>
            <p:nvPr/>
          </p:nvSpPr>
          <p:spPr bwMode="auto">
            <a:xfrm>
              <a:off x="1314" y="1933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25" name="Rectangle 149"/>
            <p:cNvSpPr>
              <a:spLocks noChangeArrowheads="1"/>
            </p:cNvSpPr>
            <p:nvPr/>
          </p:nvSpPr>
          <p:spPr bwMode="auto">
            <a:xfrm>
              <a:off x="1314" y="1684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26" name="Rectangle 150"/>
            <p:cNvSpPr>
              <a:spLocks noChangeArrowheads="1"/>
            </p:cNvSpPr>
            <p:nvPr/>
          </p:nvSpPr>
          <p:spPr bwMode="auto">
            <a:xfrm>
              <a:off x="1314" y="1435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27" name="Rectangle 151"/>
            <p:cNvSpPr>
              <a:spLocks noChangeArrowheads="1"/>
            </p:cNvSpPr>
            <p:nvPr/>
          </p:nvSpPr>
          <p:spPr bwMode="auto">
            <a:xfrm>
              <a:off x="5312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28" name="Rectangle 152"/>
            <p:cNvSpPr>
              <a:spLocks noChangeArrowheads="1"/>
            </p:cNvSpPr>
            <p:nvPr/>
          </p:nvSpPr>
          <p:spPr bwMode="auto">
            <a:xfrm>
              <a:off x="5086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29" name="Rectangle 153"/>
            <p:cNvSpPr>
              <a:spLocks noChangeArrowheads="1"/>
            </p:cNvSpPr>
            <p:nvPr/>
          </p:nvSpPr>
          <p:spPr bwMode="auto">
            <a:xfrm>
              <a:off x="4860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30" name="Rectangle 154"/>
            <p:cNvSpPr>
              <a:spLocks noChangeArrowheads="1"/>
            </p:cNvSpPr>
            <p:nvPr/>
          </p:nvSpPr>
          <p:spPr bwMode="auto">
            <a:xfrm>
              <a:off x="4634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31" name="Rectangle 155"/>
            <p:cNvSpPr>
              <a:spLocks noChangeArrowheads="1"/>
            </p:cNvSpPr>
            <p:nvPr/>
          </p:nvSpPr>
          <p:spPr bwMode="auto">
            <a:xfrm>
              <a:off x="4409" y="118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32" name="Rectangle 156"/>
            <p:cNvSpPr>
              <a:spLocks noChangeArrowheads="1"/>
            </p:cNvSpPr>
            <p:nvPr/>
          </p:nvSpPr>
          <p:spPr bwMode="auto">
            <a:xfrm>
              <a:off x="4183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33" name="Rectangle 157"/>
            <p:cNvSpPr>
              <a:spLocks noChangeArrowheads="1"/>
            </p:cNvSpPr>
            <p:nvPr/>
          </p:nvSpPr>
          <p:spPr bwMode="auto">
            <a:xfrm>
              <a:off x="3957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34" name="Rectangle 158"/>
            <p:cNvSpPr>
              <a:spLocks noChangeArrowheads="1"/>
            </p:cNvSpPr>
            <p:nvPr/>
          </p:nvSpPr>
          <p:spPr bwMode="auto">
            <a:xfrm>
              <a:off x="3731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35" name="Rectangle 159"/>
            <p:cNvSpPr>
              <a:spLocks noChangeArrowheads="1"/>
            </p:cNvSpPr>
            <p:nvPr/>
          </p:nvSpPr>
          <p:spPr bwMode="auto">
            <a:xfrm>
              <a:off x="3505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136" name="Rectangle 160"/>
            <p:cNvSpPr>
              <a:spLocks noChangeArrowheads="1"/>
            </p:cNvSpPr>
            <p:nvPr/>
          </p:nvSpPr>
          <p:spPr bwMode="auto">
            <a:xfrm>
              <a:off x="3279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37" name="Rectangle 161"/>
            <p:cNvSpPr>
              <a:spLocks noChangeArrowheads="1"/>
            </p:cNvSpPr>
            <p:nvPr/>
          </p:nvSpPr>
          <p:spPr bwMode="auto">
            <a:xfrm>
              <a:off x="3053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38" name="Rectangle 162"/>
            <p:cNvSpPr>
              <a:spLocks noChangeArrowheads="1"/>
            </p:cNvSpPr>
            <p:nvPr/>
          </p:nvSpPr>
          <p:spPr bwMode="auto">
            <a:xfrm>
              <a:off x="2827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39" name="Rectangle 163"/>
            <p:cNvSpPr>
              <a:spLocks noChangeArrowheads="1"/>
            </p:cNvSpPr>
            <p:nvPr/>
          </p:nvSpPr>
          <p:spPr bwMode="auto">
            <a:xfrm>
              <a:off x="2602" y="118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40" name="Rectangle 164"/>
            <p:cNvSpPr>
              <a:spLocks noChangeArrowheads="1"/>
            </p:cNvSpPr>
            <p:nvPr/>
          </p:nvSpPr>
          <p:spPr bwMode="auto">
            <a:xfrm>
              <a:off x="2376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41" name="Rectangle 165"/>
            <p:cNvSpPr>
              <a:spLocks noChangeArrowheads="1"/>
            </p:cNvSpPr>
            <p:nvPr/>
          </p:nvSpPr>
          <p:spPr bwMode="auto">
            <a:xfrm>
              <a:off x="2150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42" name="Rectangle 166"/>
            <p:cNvSpPr>
              <a:spLocks noChangeArrowheads="1"/>
            </p:cNvSpPr>
            <p:nvPr/>
          </p:nvSpPr>
          <p:spPr bwMode="auto">
            <a:xfrm>
              <a:off x="1924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7</a:t>
              </a:r>
            </a:p>
          </p:txBody>
        </p:sp>
        <p:sp>
          <p:nvSpPr>
            <p:cNvPr id="2559143" name="Rectangle 167"/>
            <p:cNvSpPr>
              <a:spLocks noChangeArrowheads="1"/>
            </p:cNvSpPr>
            <p:nvPr/>
          </p:nvSpPr>
          <p:spPr bwMode="auto">
            <a:xfrm>
              <a:off x="1314" y="1186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2559144" name="Line 168"/>
            <p:cNvSpPr>
              <a:spLocks noChangeShapeType="1"/>
            </p:cNvSpPr>
            <p:nvPr/>
          </p:nvSpPr>
          <p:spPr bwMode="auto">
            <a:xfrm>
              <a:off x="1314" y="1186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5" name="Line 169"/>
            <p:cNvSpPr>
              <a:spLocks noChangeShapeType="1"/>
            </p:cNvSpPr>
            <p:nvPr/>
          </p:nvSpPr>
          <p:spPr bwMode="auto">
            <a:xfrm>
              <a:off x="1314" y="1435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6" name="Line 170"/>
            <p:cNvSpPr>
              <a:spLocks noChangeShapeType="1"/>
            </p:cNvSpPr>
            <p:nvPr/>
          </p:nvSpPr>
          <p:spPr bwMode="auto">
            <a:xfrm>
              <a:off x="1314" y="1684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7" name="Line 171"/>
            <p:cNvSpPr>
              <a:spLocks noChangeShapeType="1"/>
            </p:cNvSpPr>
            <p:nvPr/>
          </p:nvSpPr>
          <p:spPr bwMode="auto">
            <a:xfrm>
              <a:off x="1314" y="1933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8" name="Line 172"/>
            <p:cNvSpPr>
              <a:spLocks noChangeShapeType="1"/>
            </p:cNvSpPr>
            <p:nvPr/>
          </p:nvSpPr>
          <p:spPr bwMode="auto">
            <a:xfrm>
              <a:off x="1314" y="2182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9" name="Line 173"/>
            <p:cNvSpPr>
              <a:spLocks noChangeShapeType="1"/>
            </p:cNvSpPr>
            <p:nvPr/>
          </p:nvSpPr>
          <p:spPr bwMode="auto">
            <a:xfrm>
              <a:off x="1314" y="118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0" name="Line 174"/>
            <p:cNvSpPr>
              <a:spLocks noChangeShapeType="1"/>
            </p:cNvSpPr>
            <p:nvPr/>
          </p:nvSpPr>
          <p:spPr bwMode="auto">
            <a:xfrm>
              <a:off x="1924" y="1186"/>
              <a:ext cx="0" cy="9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1" name="Line 175"/>
            <p:cNvSpPr>
              <a:spLocks noChangeShapeType="1"/>
            </p:cNvSpPr>
            <p:nvPr/>
          </p:nvSpPr>
          <p:spPr bwMode="auto">
            <a:xfrm>
              <a:off x="2150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2" name="Line 176"/>
            <p:cNvSpPr>
              <a:spLocks noChangeShapeType="1"/>
            </p:cNvSpPr>
            <p:nvPr/>
          </p:nvSpPr>
          <p:spPr bwMode="auto">
            <a:xfrm>
              <a:off x="2376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3" name="Line 177"/>
            <p:cNvSpPr>
              <a:spLocks noChangeShapeType="1"/>
            </p:cNvSpPr>
            <p:nvPr/>
          </p:nvSpPr>
          <p:spPr bwMode="auto">
            <a:xfrm>
              <a:off x="2602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4" name="Line 178"/>
            <p:cNvSpPr>
              <a:spLocks noChangeShapeType="1"/>
            </p:cNvSpPr>
            <p:nvPr/>
          </p:nvSpPr>
          <p:spPr bwMode="auto">
            <a:xfrm>
              <a:off x="2827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5" name="Line 179"/>
            <p:cNvSpPr>
              <a:spLocks noChangeShapeType="1"/>
            </p:cNvSpPr>
            <p:nvPr/>
          </p:nvSpPr>
          <p:spPr bwMode="auto">
            <a:xfrm>
              <a:off x="3053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6" name="Line 180"/>
            <p:cNvSpPr>
              <a:spLocks noChangeShapeType="1"/>
            </p:cNvSpPr>
            <p:nvPr/>
          </p:nvSpPr>
          <p:spPr bwMode="auto">
            <a:xfrm>
              <a:off x="3279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7" name="Line 181"/>
            <p:cNvSpPr>
              <a:spLocks noChangeShapeType="1"/>
            </p:cNvSpPr>
            <p:nvPr/>
          </p:nvSpPr>
          <p:spPr bwMode="auto">
            <a:xfrm>
              <a:off x="3505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8" name="Line 182"/>
            <p:cNvSpPr>
              <a:spLocks noChangeShapeType="1"/>
            </p:cNvSpPr>
            <p:nvPr/>
          </p:nvSpPr>
          <p:spPr bwMode="auto">
            <a:xfrm>
              <a:off x="3731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9" name="Line 183"/>
            <p:cNvSpPr>
              <a:spLocks noChangeShapeType="1"/>
            </p:cNvSpPr>
            <p:nvPr/>
          </p:nvSpPr>
          <p:spPr bwMode="auto">
            <a:xfrm>
              <a:off x="3957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0" name="Line 184"/>
            <p:cNvSpPr>
              <a:spLocks noChangeShapeType="1"/>
            </p:cNvSpPr>
            <p:nvPr/>
          </p:nvSpPr>
          <p:spPr bwMode="auto">
            <a:xfrm>
              <a:off x="4183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1" name="Line 185"/>
            <p:cNvSpPr>
              <a:spLocks noChangeShapeType="1"/>
            </p:cNvSpPr>
            <p:nvPr/>
          </p:nvSpPr>
          <p:spPr bwMode="auto">
            <a:xfrm>
              <a:off x="4409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2" name="Line 186"/>
            <p:cNvSpPr>
              <a:spLocks noChangeShapeType="1"/>
            </p:cNvSpPr>
            <p:nvPr/>
          </p:nvSpPr>
          <p:spPr bwMode="auto">
            <a:xfrm>
              <a:off x="4634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3" name="Line 187"/>
            <p:cNvSpPr>
              <a:spLocks noChangeShapeType="1"/>
            </p:cNvSpPr>
            <p:nvPr/>
          </p:nvSpPr>
          <p:spPr bwMode="auto">
            <a:xfrm>
              <a:off x="4860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4" name="Line 188"/>
            <p:cNvSpPr>
              <a:spLocks noChangeShapeType="1"/>
            </p:cNvSpPr>
            <p:nvPr/>
          </p:nvSpPr>
          <p:spPr bwMode="auto">
            <a:xfrm>
              <a:off x="5086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5" name="Line 189"/>
            <p:cNvSpPr>
              <a:spLocks noChangeShapeType="1"/>
            </p:cNvSpPr>
            <p:nvPr/>
          </p:nvSpPr>
          <p:spPr bwMode="auto">
            <a:xfrm>
              <a:off x="5312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6" name="Line 190"/>
            <p:cNvSpPr>
              <a:spLocks noChangeShapeType="1"/>
            </p:cNvSpPr>
            <p:nvPr/>
          </p:nvSpPr>
          <p:spPr bwMode="auto">
            <a:xfrm>
              <a:off x="5538" y="118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7" name="Text Box 191"/>
            <p:cNvSpPr txBox="1">
              <a:spLocks noChangeArrowheads="1"/>
            </p:cNvSpPr>
            <p:nvPr/>
          </p:nvSpPr>
          <p:spPr bwMode="auto">
            <a:xfrm>
              <a:off x="72" y="1232"/>
              <a:ext cx="1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Clock/3 Frames</a:t>
              </a:r>
            </a:p>
          </p:txBody>
        </p:sp>
      </p:grpSp>
      <p:grpSp>
        <p:nvGrpSpPr>
          <p:cNvPr id="2559168" name="Group 192"/>
          <p:cNvGrpSpPr>
            <a:grpSpLocks/>
          </p:cNvGrpSpPr>
          <p:nvPr/>
        </p:nvGrpSpPr>
        <p:grpSpPr bwMode="auto">
          <a:xfrm>
            <a:off x="114300" y="3587750"/>
            <a:ext cx="8677275" cy="1976438"/>
            <a:chOff x="72" y="2260"/>
            <a:chExt cx="5466" cy="1245"/>
          </a:xfrm>
        </p:grpSpPr>
        <p:sp>
          <p:nvSpPr>
            <p:cNvPr id="2559169" name="Rectangle 193"/>
            <p:cNvSpPr>
              <a:spLocks noChangeArrowheads="1"/>
            </p:cNvSpPr>
            <p:nvPr/>
          </p:nvSpPr>
          <p:spPr bwMode="auto">
            <a:xfrm>
              <a:off x="1314" y="3256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70" name="Rectangle 194"/>
            <p:cNvSpPr>
              <a:spLocks noChangeArrowheads="1"/>
            </p:cNvSpPr>
            <p:nvPr/>
          </p:nvSpPr>
          <p:spPr bwMode="auto">
            <a:xfrm>
              <a:off x="1314" y="3007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71" name="Rectangle 195"/>
            <p:cNvSpPr>
              <a:spLocks noChangeArrowheads="1"/>
            </p:cNvSpPr>
            <p:nvPr/>
          </p:nvSpPr>
          <p:spPr bwMode="auto">
            <a:xfrm>
              <a:off x="1314" y="2758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72" name="Rectangle 196"/>
            <p:cNvSpPr>
              <a:spLocks noChangeArrowheads="1"/>
            </p:cNvSpPr>
            <p:nvPr/>
          </p:nvSpPr>
          <p:spPr bwMode="auto">
            <a:xfrm>
              <a:off x="1314" y="2509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73" name="Rectangle 197"/>
            <p:cNvSpPr>
              <a:spLocks noChangeArrowheads="1"/>
            </p:cNvSpPr>
            <p:nvPr/>
          </p:nvSpPr>
          <p:spPr bwMode="auto">
            <a:xfrm>
              <a:off x="5312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74" name="Rectangle 198"/>
            <p:cNvSpPr>
              <a:spLocks noChangeArrowheads="1"/>
            </p:cNvSpPr>
            <p:nvPr/>
          </p:nvSpPr>
          <p:spPr bwMode="auto">
            <a:xfrm>
              <a:off x="5086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75" name="Rectangle 199"/>
            <p:cNvSpPr>
              <a:spLocks noChangeArrowheads="1"/>
            </p:cNvSpPr>
            <p:nvPr/>
          </p:nvSpPr>
          <p:spPr bwMode="auto">
            <a:xfrm>
              <a:off x="4860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76" name="Rectangle 200"/>
            <p:cNvSpPr>
              <a:spLocks noChangeArrowheads="1"/>
            </p:cNvSpPr>
            <p:nvPr/>
          </p:nvSpPr>
          <p:spPr bwMode="auto">
            <a:xfrm>
              <a:off x="4634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77" name="Rectangle 201"/>
            <p:cNvSpPr>
              <a:spLocks noChangeArrowheads="1"/>
            </p:cNvSpPr>
            <p:nvPr/>
          </p:nvSpPr>
          <p:spPr bwMode="auto">
            <a:xfrm>
              <a:off x="4409" y="226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78" name="Rectangle 202"/>
            <p:cNvSpPr>
              <a:spLocks noChangeArrowheads="1"/>
            </p:cNvSpPr>
            <p:nvPr/>
          </p:nvSpPr>
          <p:spPr bwMode="auto">
            <a:xfrm>
              <a:off x="4183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79" name="Rectangle 203"/>
            <p:cNvSpPr>
              <a:spLocks noChangeArrowheads="1"/>
            </p:cNvSpPr>
            <p:nvPr/>
          </p:nvSpPr>
          <p:spPr bwMode="auto">
            <a:xfrm>
              <a:off x="3957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80" name="Rectangle 204"/>
            <p:cNvSpPr>
              <a:spLocks noChangeArrowheads="1"/>
            </p:cNvSpPr>
            <p:nvPr/>
          </p:nvSpPr>
          <p:spPr bwMode="auto">
            <a:xfrm>
              <a:off x="3731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81" name="Rectangle 205"/>
            <p:cNvSpPr>
              <a:spLocks noChangeArrowheads="1"/>
            </p:cNvSpPr>
            <p:nvPr/>
          </p:nvSpPr>
          <p:spPr bwMode="auto">
            <a:xfrm>
              <a:off x="3505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182" name="Rectangle 206"/>
            <p:cNvSpPr>
              <a:spLocks noChangeArrowheads="1"/>
            </p:cNvSpPr>
            <p:nvPr/>
          </p:nvSpPr>
          <p:spPr bwMode="auto">
            <a:xfrm>
              <a:off x="3279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83" name="Rectangle 207"/>
            <p:cNvSpPr>
              <a:spLocks noChangeArrowheads="1"/>
            </p:cNvSpPr>
            <p:nvPr/>
          </p:nvSpPr>
          <p:spPr bwMode="auto">
            <a:xfrm>
              <a:off x="3053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84" name="Rectangle 208"/>
            <p:cNvSpPr>
              <a:spLocks noChangeArrowheads="1"/>
            </p:cNvSpPr>
            <p:nvPr/>
          </p:nvSpPr>
          <p:spPr bwMode="auto">
            <a:xfrm>
              <a:off x="2827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85" name="Rectangle 209"/>
            <p:cNvSpPr>
              <a:spLocks noChangeArrowheads="1"/>
            </p:cNvSpPr>
            <p:nvPr/>
          </p:nvSpPr>
          <p:spPr bwMode="auto">
            <a:xfrm>
              <a:off x="2602" y="226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86" name="Rectangle 210"/>
            <p:cNvSpPr>
              <a:spLocks noChangeArrowheads="1"/>
            </p:cNvSpPr>
            <p:nvPr/>
          </p:nvSpPr>
          <p:spPr bwMode="auto">
            <a:xfrm>
              <a:off x="2376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87" name="Rectangle 211"/>
            <p:cNvSpPr>
              <a:spLocks noChangeArrowheads="1"/>
            </p:cNvSpPr>
            <p:nvPr/>
          </p:nvSpPr>
          <p:spPr bwMode="auto">
            <a:xfrm>
              <a:off x="2150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88" name="Rectangle 212"/>
            <p:cNvSpPr>
              <a:spLocks noChangeArrowheads="1"/>
            </p:cNvSpPr>
            <p:nvPr/>
          </p:nvSpPr>
          <p:spPr bwMode="auto">
            <a:xfrm>
              <a:off x="1924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7</a:t>
              </a:r>
            </a:p>
          </p:txBody>
        </p:sp>
        <p:sp>
          <p:nvSpPr>
            <p:cNvPr id="2559189" name="Rectangle 213"/>
            <p:cNvSpPr>
              <a:spLocks noChangeArrowheads="1"/>
            </p:cNvSpPr>
            <p:nvPr/>
          </p:nvSpPr>
          <p:spPr bwMode="auto">
            <a:xfrm>
              <a:off x="1314" y="2260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2559190" name="Line 214"/>
            <p:cNvSpPr>
              <a:spLocks noChangeShapeType="1"/>
            </p:cNvSpPr>
            <p:nvPr/>
          </p:nvSpPr>
          <p:spPr bwMode="auto">
            <a:xfrm>
              <a:off x="1314" y="2260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1" name="Line 215"/>
            <p:cNvSpPr>
              <a:spLocks noChangeShapeType="1"/>
            </p:cNvSpPr>
            <p:nvPr/>
          </p:nvSpPr>
          <p:spPr bwMode="auto">
            <a:xfrm>
              <a:off x="1314" y="2509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2" name="Line 216"/>
            <p:cNvSpPr>
              <a:spLocks noChangeShapeType="1"/>
            </p:cNvSpPr>
            <p:nvPr/>
          </p:nvSpPr>
          <p:spPr bwMode="auto">
            <a:xfrm>
              <a:off x="1314" y="2758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3" name="Line 217"/>
            <p:cNvSpPr>
              <a:spLocks noChangeShapeType="1"/>
            </p:cNvSpPr>
            <p:nvPr/>
          </p:nvSpPr>
          <p:spPr bwMode="auto">
            <a:xfrm>
              <a:off x="1314" y="3007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4" name="Line 218"/>
            <p:cNvSpPr>
              <a:spLocks noChangeShapeType="1"/>
            </p:cNvSpPr>
            <p:nvPr/>
          </p:nvSpPr>
          <p:spPr bwMode="auto">
            <a:xfrm>
              <a:off x="1314" y="3505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5" name="Line 219"/>
            <p:cNvSpPr>
              <a:spLocks noChangeShapeType="1"/>
            </p:cNvSpPr>
            <p:nvPr/>
          </p:nvSpPr>
          <p:spPr bwMode="auto">
            <a:xfrm>
              <a:off x="1314" y="22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6" name="Line 220"/>
            <p:cNvSpPr>
              <a:spLocks noChangeShapeType="1"/>
            </p:cNvSpPr>
            <p:nvPr/>
          </p:nvSpPr>
          <p:spPr bwMode="auto">
            <a:xfrm>
              <a:off x="1924" y="2260"/>
              <a:ext cx="0" cy="1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7" name="Line 221"/>
            <p:cNvSpPr>
              <a:spLocks noChangeShapeType="1"/>
            </p:cNvSpPr>
            <p:nvPr/>
          </p:nvSpPr>
          <p:spPr bwMode="auto">
            <a:xfrm>
              <a:off x="2150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8" name="Line 222"/>
            <p:cNvSpPr>
              <a:spLocks noChangeShapeType="1"/>
            </p:cNvSpPr>
            <p:nvPr/>
          </p:nvSpPr>
          <p:spPr bwMode="auto">
            <a:xfrm>
              <a:off x="2376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9" name="Line 223"/>
            <p:cNvSpPr>
              <a:spLocks noChangeShapeType="1"/>
            </p:cNvSpPr>
            <p:nvPr/>
          </p:nvSpPr>
          <p:spPr bwMode="auto">
            <a:xfrm>
              <a:off x="2602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0" name="Line 224"/>
            <p:cNvSpPr>
              <a:spLocks noChangeShapeType="1"/>
            </p:cNvSpPr>
            <p:nvPr/>
          </p:nvSpPr>
          <p:spPr bwMode="auto">
            <a:xfrm>
              <a:off x="2827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1" name="Line 225"/>
            <p:cNvSpPr>
              <a:spLocks noChangeShapeType="1"/>
            </p:cNvSpPr>
            <p:nvPr/>
          </p:nvSpPr>
          <p:spPr bwMode="auto">
            <a:xfrm>
              <a:off x="3053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2" name="Line 226"/>
            <p:cNvSpPr>
              <a:spLocks noChangeShapeType="1"/>
            </p:cNvSpPr>
            <p:nvPr/>
          </p:nvSpPr>
          <p:spPr bwMode="auto">
            <a:xfrm>
              <a:off x="3279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3" name="Line 227"/>
            <p:cNvSpPr>
              <a:spLocks noChangeShapeType="1"/>
            </p:cNvSpPr>
            <p:nvPr/>
          </p:nvSpPr>
          <p:spPr bwMode="auto">
            <a:xfrm>
              <a:off x="3505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4" name="Line 228"/>
            <p:cNvSpPr>
              <a:spLocks noChangeShapeType="1"/>
            </p:cNvSpPr>
            <p:nvPr/>
          </p:nvSpPr>
          <p:spPr bwMode="auto">
            <a:xfrm>
              <a:off x="3731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5" name="Line 229"/>
            <p:cNvSpPr>
              <a:spLocks noChangeShapeType="1"/>
            </p:cNvSpPr>
            <p:nvPr/>
          </p:nvSpPr>
          <p:spPr bwMode="auto">
            <a:xfrm>
              <a:off x="3957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6" name="Line 230"/>
            <p:cNvSpPr>
              <a:spLocks noChangeShapeType="1"/>
            </p:cNvSpPr>
            <p:nvPr/>
          </p:nvSpPr>
          <p:spPr bwMode="auto">
            <a:xfrm>
              <a:off x="4183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7" name="Line 231"/>
            <p:cNvSpPr>
              <a:spLocks noChangeShapeType="1"/>
            </p:cNvSpPr>
            <p:nvPr/>
          </p:nvSpPr>
          <p:spPr bwMode="auto">
            <a:xfrm>
              <a:off x="4409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8" name="Line 232"/>
            <p:cNvSpPr>
              <a:spLocks noChangeShapeType="1"/>
            </p:cNvSpPr>
            <p:nvPr/>
          </p:nvSpPr>
          <p:spPr bwMode="auto">
            <a:xfrm>
              <a:off x="4634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9" name="Line 233"/>
            <p:cNvSpPr>
              <a:spLocks noChangeShapeType="1"/>
            </p:cNvSpPr>
            <p:nvPr/>
          </p:nvSpPr>
          <p:spPr bwMode="auto">
            <a:xfrm>
              <a:off x="4860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0" name="Line 234"/>
            <p:cNvSpPr>
              <a:spLocks noChangeShapeType="1"/>
            </p:cNvSpPr>
            <p:nvPr/>
          </p:nvSpPr>
          <p:spPr bwMode="auto">
            <a:xfrm>
              <a:off x="5086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1" name="Line 235"/>
            <p:cNvSpPr>
              <a:spLocks noChangeShapeType="1"/>
            </p:cNvSpPr>
            <p:nvPr/>
          </p:nvSpPr>
          <p:spPr bwMode="auto">
            <a:xfrm>
              <a:off x="5312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2" name="Line 236"/>
            <p:cNvSpPr>
              <a:spLocks noChangeShapeType="1"/>
            </p:cNvSpPr>
            <p:nvPr/>
          </p:nvSpPr>
          <p:spPr bwMode="auto">
            <a:xfrm>
              <a:off x="5538" y="22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3" name="Line 237"/>
            <p:cNvSpPr>
              <a:spLocks noChangeShapeType="1"/>
            </p:cNvSpPr>
            <p:nvPr/>
          </p:nvSpPr>
          <p:spPr bwMode="auto">
            <a:xfrm>
              <a:off x="1314" y="3256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4" name="Text Box 238"/>
            <p:cNvSpPr txBox="1">
              <a:spLocks noChangeArrowheads="1"/>
            </p:cNvSpPr>
            <p:nvPr/>
          </p:nvSpPr>
          <p:spPr bwMode="auto">
            <a:xfrm>
              <a:off x="72" y="2306"/>
              <a:ext cx="1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Clock/4 Frames</a:t>
              </a:r>
            </a:p>
          </p:txBody>
        </p:sp>
      </p:grpSp>
      <p:sp>
        <p:nvSpPr>
          <p:cNvPr id="2559250" name="Rectangle 274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>
                <a:solidFill>
                  <a:schemeClr val="bg2"/>
                </a:solidFill>
                <a:latin typeface="Arial" charset="0"/>
              </a:rPr>
              <a:t>Clock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5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5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9BCF-78E9-4C55-98B5-E1E2B157C6BA}" type="slidenum">
              <a:rPr lang="en-US"/>
              <a:pPr/>
              <a:t>43</a:t>
            </a:fld>
            <a:endParaRPr lang="en-US"/>
          </a:p>
        </p:txBody>
      </p:sp>
      <p:sp>
        <p:nvSpPr>
          <p:cNvPr id="257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2286000"/>
            <a:ext cx="7772400" cy="1143000"/>
          </a:xfrm>
        </p:spPr>
        <p:txBody>
          <a:bodyPr lIns="92075" tIns="46038" rIns="92075" bIns="46038"/>
          <a:lstStyle/>
          <a:p>
            <a:r>
              <a:rPr lang="en-US" sz="4000"/>
              <a:t>CS 345 Virtual Memory Project</a:t>
            </a:r>
          </a:p>
        </p:txBody>
      </p:sp>
      <p:sp>
        <p:nvSpPr>
          <p:cNvPr id="257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9075" y="3994150"/>
            <a:ext cx="6253163" cy="1749425"/>
          </a:xfrm>
        </p:spPr>
        <p:txBody>
          <a:bodyPr lIns="92075" tIns="46038" rIns="92075" bIns="46038"/>
          <a:lstStyle/>
          <a:p>
            <a:pPr marL="0" indent="0" algn="ctr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571348"/>
            <a:ext cx="8181975" cy="4640540"/>
          </a:xfrm>
        </p:spPr>
        <p:txBody>
          <a:bodyPr/>
          <a:lstStyle/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Verify a clean compilation of your LC-3 virtual memory simulator.  Validate that “</a:t>
            </a:r>
            <a:r>
              <a:rPr lang="en-US" sz="2200" b="1" dirty="0" err="1">
                <a:latin typeface="Arial Narrow" pitchFamily="34" charset="0"/>
                <a:cs typeface="Arial" charset="0"/>
              </a:rPr>
              <a:t>crawler.hex</a:t>
            </a:r>
            <a:r>
              <a:rPr lang="en-US" sz="2200" dirty="0">
                <a:cs typeface="Times New Roman" pitchFamily="18" charset="0"/>
              </a:rPr>
              <a:t>” and “</a:t>
            </a:r>
            <a:r>
              <a:rPr lang="en-US" sz="2200" b="1" dirty="0" err="1">
                <a:latin typeface="Arial Narrow" pitchFamily="34" charset="0"/>
                <a:cs typeface="Courier New" pitchFamily="49" charset="0"/>
              </a:rPr>
              <a:t>memtest.hex</a:t>
            </a:r>
            <a:r>
              <a:rPr lang="en-US" sz="2200" dirty="0">
                <a:cs typeface="Times New Roman" pitchFamily="18" charset="0"/>
              </a:rPr>
              <a:t>” programs execute properly.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Modify the </a:t>
            </a:r>
            <a:r>
              <a:rPr lang="en-US" sz="2200" b="1" dirty="0" err="1">
                <a:latin typeface="Arial Narrow" pitchFamily="34" charset="0"/>
                <a:cs typeface="Arial" charset="0"/>
              </a:rPr>
              <a:t>getMemAdr</a:t>
            </a:r>
            <a:r>
              <a:rPr lang="en-US" sz="2200" b="1" dirty="0">
                <a:latin typeface="Arial Narrow" pitchFamily="34" charset="0"/>
                <a:cs typeface="Times New Roman" pitchFamily="18" charset="0"/>
              </a:rPr>
              <a:t>()</a:t>
            </a:r>
            <a:r>
              <a:rPr lang="en-US" sz="2200" dirty="0">
                <a:cs typeface="Times New Roman" pitchFamily="18" charset="0"/>
              </a:rPr>
              <a:t> function to handle a 2-level, paging, virtual memory addressing.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Implement a clock page replacement algorithm to pick which frame is unloaded, if necessary, on a page fault.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Use the provided 1</a:t>
            </a:r>
            <a:r>
              <a:rPr lang="en-US" sz="2200" dirty="0" smtClean="0">
                <a:cs typeface="Times New Roman" pitchFamily="18" charset="0"/>
              </a:rPr>
              <a:t>MB </a:t>
            </a:r>
            <a:r>
              <a:rPr lang="en-US" sz="2200" dirty="0">
                <a:cs typeface="Times New Roman" pitchFamily="18" charset="0"/>
              </a:rPr>
              <a:t>page swap table routine to simulate paged disk storage </a:t>
            </a:r>
            <a:r>
              <a:rPr lang="en-US" sz="2200" dirty="0" smtClean="0">
                <a:cs typeface="Times New Roman" pitchFamily="18" charset="0"/>
              </a:rPr>
              <a:t>(8192 </a:t>
            </a:r>
            <a:r>
              <a:rPr lang="en-US" sz="2200" dirty="0">
                <a:cs typeface="Times New Roman" pitchFamily="18" charset="0"/>
              </a:rPr>
              <a:t>pages) or implement your own routine.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Use </a:t>
            </a:r>
            <a:r>
              <a:rPr lang="en-US" sz="2200" b="1" dirty="0" err="1">
                <a:latin typeface="Arial Narrow" pitchFamily="34" charset="0"/>
                <a:cs typeface="Arial" charset="0"/>
              </a:rPr>
              <a:t>crawler.hex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dirty="0">
                <a:cs typeface="Times New Roman" pitchFamily="18" charset="0"/>
              </a:rPr>
              <a:t>and </a:t>
            </a:r>
            <a:r>
              <a:rPr lang="en-US" sz="2200" b="1" dirty="0" err="1">
                <a:latin typeface="Arial Narrow" pitchFamily="34" charset="0"/>
                <a:cs typeface="Courier New" pitchFamily="49" charset="0"/>
              </a:rPr>
              <a:t>memtest.hex</a:t>
            </a:r>
            <a:r>
              <a:rPr lang="en-US" sz="2200" dirty="0">
                <a:cs typeface="Times New Roman" pitchFamily="18" charset="0"/>
              </a:rPr>
              <a:t> to </a:t>
            </a:r>
            <a:r>
              <a:rPr lang="en-US" sz="2200" u="sng" dirty="0">
                <a:cs typeface="Times New Roman" pitchFamily="18" charset="0"/>
              </a:rPr>
              <a:t>validate</a:t>
            </a:r>
            <a:r>
              <a:rPr lang="en-US" sz="2200" dirty="0">
                <a:cs typeface="Times New Roman" pitchFamily="18" charset="0"/>
              </a:rPr>
              <a:t> your virtual memory implementation.  Use other routines (such as </a:t>
            </a:r>
            <a:r>
              <a:rPr lang="en-US" sz="2200" dirty="0" err="1">
                <a:cs typeface="Times New Roman" pitchFamily="18" charset="0"/>
              </a:rPr>
              <a:t>im</a:t>
            </a:r>
            <a:r>
              <a:rPr lang="en-US" sz="2200" dirty="0">
                <a:cs typeface="Times New Roman" pitchFamily="18" charset="0"/>
              </a:rPr>
              <a:t>) to debug you implementation.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E727B9B4-0BC6-44C8-819B-2353E2EB442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336643" cy="4908550"/>
          </a:xfrm>
        </p:spPr>
        <p:txBody>
          <a:bodyPr/>
          <a:lstStyle/>
          <a:p>
            <a:pPr>
              <a:lnSpc>
                <a:spcPct val="90000"/>
              </a:lnSpc>
              <a:buSzPct val="150000"/>
              <a:buFont typeface="Wingdings" pitchFamily="2" charset="2"/>
              <a:buChar char="ü"/>
              <a:tabLst>
                <a:tab pos="2290763" algn="l"/>
              </a:tabLst>
            </a:pPr>
            <a:r>
              <a:rPr lang="en-US" sz="2400" dirty="0"/>
              <a:t>Use the following CLI commands to verify and validate your virtual memory system.  (Most of these routines are provided, but may require some adaptation to your system.)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 dirty="0" err="1">
                <a:latin typeface="Arial Narrow" pitchFamily="34" charset="0"/>
              </a:rPr>
              <a:t>dfm</a:t>
            </a:r>
            <a:r>
              <a:rPr lang="en-US" sz="2000" b="1" dirty="0">
                <a:latin typeface="Arial Narrow" pitchFamily="34" charset="0"/>
              </a:rPr>
              <a:t> &lt;#&gt;</a:t>
            </a:r>
            <a:r>
              <a:rPr lang="en-US" sz="2000" dirty="0"/>
              <a:t>	Display LC3 memory frame &lt;#&gt;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 dirty="0" err="1">
                <a:latin typeface="Arial Narrow" pitchFamily="34" charset="0"/>
              </a:rPr>
              <a:t>dft</a:t>
            </a:r>
            <a:r>
              <a:rPr lang="en-US" sz="2000" dirty="0"/>
              <a:t>	Display frame allocation table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 dirty="0" err="1">
                <a:latin typeface="Arial Narrow" pitchFamily="34" charset="0"/>
              </a:rPr>
              <a:t>dm</a:t>
            </a:r>
            <a:r>
              <a:rPr lang="en-US" sz="2000" b="1" dirty="0">
                <a:latin typeface="Arial Narrow" pitchFamily="34" charset="0"/>
              </a:rPr>
              <a:t> &lt;</a:t>
            </a:r>
            <a:r>
              <a:rPr lang="en-US" sz="2000" b="1" dirty="0" err="1">
                <a:latin typeface="Arial Narrow" pitchFamily="34" charset="0"/>
              </a:rPr>
              <a:t>sa</a:t>
            </a:r>
            <a:r>
              <a:rPr lang="en-US" sz="2000" b="1" dirty="0">
                <a:latin typeface="Arial Narrow" pitchFamily="34" charset="0"/>
              </a:rPr>
              <a:t>&gt;,&lt;</a:t>
            </a:r>
            <a:r>
              <a:rPr lang="en-US" sz="2000" b="1" dirty="0" err="1">
                <a:latin typeface="Arial Narrow" pitchFamily="34" charset="0"/>
              </a:rPr>
              <a:t>ea</a:t>
            </a:r>
            <a:r>
              <a:rPr lang="en-US" sz="2000" b="1" dirty="0">
                <a:latin typeface="Arial Narrow" pitchFamily="34" charset="0"/>
              </a:rPr>
              <a:t>&gt;</a:t>
            </a:r>
            <a:r>
              <a:rPr lang="en-US" sz="2000" dirty="0"/>
              <a:t>	Display physical LC3 memory from &lt;</a:t>
            </a:r>
            <a:r>
              <a:rPr lang="en-US" sz="2000" dirty="0" err="1"/>
              <a:t>sa</a:t>
            </a:r>
            <a:r>
              <a:rPr lang="en-US" sz="2000" dirty="0"/>
              <a:t>&gt; to &lt;</a:t>
            </a:r>
            <a:r>
              <a:rPr lang="en-US" sz="2000" dirty="0" err="1"/>
              <a:t>ea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 dirty="0" err="1">
                <a:latin typeface="Arial Narrow" pitchFamily="34" charset="0"/>
              </a:rPr>
              <a:t>dp</a:t>
            </a:r>
            <a:r>
              <a:rPr lang="en-US" sz="2000" b="1" dirty="0">
                <a:latin typeface="Arial Narrow" pitchFamily="34" charset="0"/>
              </a:rPr>
              <a:t> &lt;#&gt;</a:t>
            </a:r>
            <a:r>
              <a:rPr lang="en-US" sz="2000" dirty="0"/>
              <a:t>	Display page &lt;#&gt; in swap space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 dirty="0">
                <a:latin typeface="Arial Narrow" pitchFamily="34" charset="0"/>
              </a:rPr>
              <a:t>dv &lt;</a:t>
            </a:r>
            <a:r>
              <a:rPr lang="en-US" sz="2000" b="1" dirty="0" err="1">
                <a:latin typeface="Arial Narrow" pitchFamily="34" charset="0"/>
              </a:rPr>
              <a:t>sa</a:t>
            </a:r>
            <a:r>
              <a:rPr lang="en-US" sz="2000" b="1" dirty="0">
                <a:latin typeface="Arial Narrow" pitchFamily="34" charset="0"/>
              </a:rPr>
              <a:t>&gt;,&lt;</a:t>
            </a:r>
            <a:r>
              <a:rPr lang="en-US" sz="2000" b="1" dirty="0" err="1">
                <a:latin typeface="Arial Narrow" pitchFamily="34" charset="0"/>
              </a:rPr>
              <a:t>ea</a:t>
            </a:r>
            <a:r>
              <a:rPr lang="en-US" sz="2000" b="1" dirty="0">
                <a:latin typeface="Arial Narrow" pitchFamily="34" charset="0"/>
              </a:rPr>
              <a:t>&gt;</a:t>
            </a:r>
            <a:r>
              <a:rPr lang="en-US" sz="2000" dirty="0"/>
              <a:t>	Display virtual LC3 memory &lt;</a:t>
            </a:r>
            <a:r>
              <a:rPr lang="en-US" sz="2000" dirty="0" err="1"/>
              <a:t>sa</a:t>
            </a:r>
            <a:r>
              <a:rPr lang="en-US" sz="2000" dirty="0"/>
              <a:t>&gt; to &lt;</a:t>
            </a:r>
            <a:r>
              <a:rPr lang="en-US" sz="2000" dirty="0" err="1"/>
              <a:t>ea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im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Arial Narrow" pitchFamily="34" charset="0"/>
              </a:rPr>
              <a:t>&lt;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#</a:t>
            </a:r>
            <a:r>
              <a:rPr lang="en-US" sz="2200" b="1" dirty="0" smtClean="0">
                <a:solidFill>
                  <a:srgbClr val="FF0000"/>
                </a:solidFill>
                <a:latin typeface="Arial Narrow" pitchFamily="34" charset="0"/>
              </a:rPr>
              <a:t>&gt;</a:t>
            </a:r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err="1">
                <a:solidFill>
                  <a:srgbClr val="FF0000"/>
                </a:solidFill>
              </a:rPr>
              <a:t>Init</a:t>
            </a:r>
            <a:r>
              <a:rPr lang="en-US" sz="2200" b="1" dirty="0">
                <a:solidFill>
                  <a:srgbClr val="FF0000"/>
                </a:solidFill>
              </a:rPr>
              <a:t> LC3/Set upper LC3 memory limit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 dirty="0" err="1">
                <a:latin typeface="Arial Narrow" pitchFamily="34" charset="0"/>
              </a:rPr>
              <a:t>rpt</a:t>
            </a:r>
            <a:r>
              <a:rPr lang="en-US" sz="2000" b="1" dirty="0">
                <a:latin typeface="Arial Narrow" pitchFamily="34" charset="0"/>
              </a:rPr>
              <a:t> &lt;#&gt;</a:t>
            </a:r>
            <a:r>
              <a:rPr lang="en-US" sz="2000" dirty="0"/>
              <a:t>	Display task &lt;#&gt; root page table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 dirty="0" err="1">
                <a:latin typeface="Arial Narrow" pitchFamily="34" charset="0"/>
              </a:rPr>
              <a:t>upt</a:t>
            </a:r>
            <a:r>
              <a:rPr lang="en-US" sz="2000" b="1" dirty="0">
                <a:latin typeface="Arial Narrow" pitchFamily="34" charset="0"/>
              </a:rPr>
              <a:t> &lt;p&gt;&lt;#&gt;</a:t>
            </a:r>
            <a:r>
              <a:rPr lang="en-US" sz="2000" dirty="0"/>
              <a:t>	Display task &lt;p&gt; user page table &lt;#&gt;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vma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 &lt;a&gt;</a:t>
            </a:r>
            <a:r>
              <a:rPr lang="en-US" sz="2200" b="1" dirty="0">
                <a:solidFill>
                  <a:srgbClr val="FF0000"/>
                </a:solidFill>
              </a:rPr>
              <a:t>	Access &lt;a&gt; and display RPTE’s and UPTE’s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vms</a:t>
            </a:r>
            <a:r>
              <a:rPr lang="en-US" sz="2200" b="1" dirty="0">
                <a:solidFill>
                  <a:srgbClr val="FF0000"/>
                </a:solidFill>
              </a:rPr>
              <a:t>	Display LC3 statistics</a:t>
            </a:r>
          </a:p>
          <a:p>
            <a:pPr>
              <a:lnSpc>
                <a:spcPct val="90000"/>
              </a:lnSpc>
              <a:buSzPct val="150000"/>
              <a:buFont typeface="Wingdings" pitchFamily="2" charset="2"/>
              <a:buChar char="Ø"/>
              <a:tabLst>
                <a:tab pos="2290763" algn="l"/>
              </a:tabLst>
            </a:pPr>
            <a:endParaRPr lang="en-US" sz="2400" dirty="0"/>
          </a:p>
        </p:txBody>
      </p:sp>
      <p:sp>
        <p:nvSpPr>
          <p:cNvPr id="13455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E727B9B4-0BC6-44C8-819B-2353E2EB442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1342636" name="Rectangle 172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US" sz="240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E727B9B4-0BC6-44C8-819B-2353E2EB442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72063"/>
              </p:ext>
            </p:extLst>
          </p:nvPr>
        </p:nvGraphicFramePr>
        <p:xfrm>
          <a:off x="1379943" y="3726365"/>
          <a:ext cx="6141720" cy="27736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06195"/>
                <a:gridCol w="831215"/>
                <a:gridCol w="814705"/>
                <a:gridCol w="814705"/>
                <a:gridCol w="745490"/>
                <a:gridCol w="814705"/>
                <a:gridCol w="814705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Crawler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Memtest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Accesses: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Hits: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Faults: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Page Reads: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Page Writes: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Swap Pages: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84806" y="1384916"/>
            <a:ext cx="8181975" cy="263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SzPct val="150000"/>
              <a:buNone/>
            </a:pPr>
            <a:r>
              <a:rPr lang="en-US" sz="2000" dirty="0" smtClean="0">
                <a:cs typeface="Times New Roman" pitchFamily="18" charset="0"/>
              </a:rPr>
              <a:t>Demonstrate that LC-3 tasks run correctly.  Be able to dynamically change LC-3 memory size (</a:t>
            </a:r>
            <a:r>
              <a:rPr lang="en-US" sz="2000" b="1" dirty="0" err="1" smtClean="0">
                <a:latin typeface="Arial Narrow" pitchFamily="34" charset="0"/>
                <a:cs typeface="Times New Roman" pitchFamily="18" charset="0"/>
              </a:rPr>
              <a:t>im</a:t>
            </a:r>
            <a:r>
              <a:rPr lang="en-US" sz="2000" dirty="0" smtClean="0">
                <a:cs typeface="Times New Roman" pitchFamily="18" charset="0"/>
              </a:rPr>
              <a:t> command) and chart resulting changes in page hits/faults.  Memory accesses, hits and faults are defined as follows:</a:t>
            </a:r>
          </a:p>
          <a:p>
            <a:pPr marL="609600" indent="-609600">
              <a:lnSpc>
                <a:spcPct val="80000"/>
              </a:lnSpc>
              <a:buSzPct val="150000"/>
              <a:buFont typeface="Wingdings" pitchFamily="2" charset="2"/>
              <a:buNone/>
            </a:pPr>
            <a:endParaRPr lang="en-US" sz="800" dirty="0" smtClean="0"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 smtClean="0">
                <a:cs typeface="Times New Roman" pitchFamily="18" charset="0"/>
              </a:rPr>
              <a:t>	</a:t>
            </a:r>
            <a:r>
              <a:rPr lang="en-US" sz="1200" dirty="0">
                <a:cs typeface="Times New Roman" pitchFamily="18" charset="0"/>
              </a:rPr>
              <a:t>Memory access (</a:t>
            </a:r>
            <a:r>
              <a:rPr lang="en-US" sz="1200" b="1" dirty="0" err="1">
                <a:latin typeface="Arial Narrow" pitchFamily="34" charset="0"/>
                <a:cs typeface="Times New Roman" pitchFamily="18" charset="0"/>
              </a:rPr>
              <a:t>memAccess</a:t>
            </a:r>
            <a:r>
              <a:rPr lang="en-US" sz="1200" dirty="0">
                <a:cs typeface="Times New Roman" pitchFamily="18" charset="0"/>
              </a:rPr>
              <a:t>) = sum of memory hits (</a:t>
            </a:r>
            <a:r>
              <a:rPr lang="en-US" sz="1200" b="1" dirty="0" err="1">
                <a:latin typeface="Arial Narrow" pitchFamily="34" charset="0"/>
                <a:cs typeface="Times New Roman" pitchFamily="18" charset="0"/>
              </a:rPr>
              <a:t>memHits</a:t>
            </a:r>
            <a:r>
              <a:rPr lang="en-US" sz="1200" dirty="0">
                <a:cs typeface="Times New Roman" pitchFamily="18" charset="0"/>
              </a:rPr>
              <a:t>) and memory faults (</a:t>
            </a:r>
            <a:r>
              <a:rPr lang="en-US" sz="1200" b="1" dirty="0" err="1">
                <a:latin typeface="Arial Narrow" pitchFamily="34" charset="0"/>
                <a:cs typeface="Times New Roman" pitchFamily="18" charset="0"/>
              </a:rPr>
              <a:t>memPageFaults</a:t>
            </a:r>
            <a:r>
              <a:rPr lang="en-US" sz="1200" dirty="0">
                <a:cs typeface="Times New Roman" pitchFamily="18" charset="0"/>
              </a:rPr>
              <a:t>).</a:t>
            </a: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>
                <a:cs typeface="Times New Roman" pitchFamily="18" charset="0"/>
              </a:rPr>
              <a:t>	</a:t>
            </a:r>
            <a:r>
              <a:rPr lang="en-US" sz="1200" dirty="0" smtClean="0">
                <a:cs typeface="Times New Roman" pitchFamily="18" charset="0"/>
              </a:rPr>
              <a:t>Hit 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memHits</a:t>
            </a:r>
            <a:r>
              <a:rPr lang="en-US" sz="1200" dirty="0" smtClean="0">
                <a:cs typeface="Times New Roman" pitchFamily="18" charset="0"/>
              </a:rPr>
              <a:t>) = access to task RPT, UPT, or data frame.  (Exclude accesses below 0x3000.)</a:t>
            </a:r>
          </a:p>
          <a:p>
            <a:pPr marL="609600" indent="-609600">
              <a:lnSpc>
                <a:spcPct val="80000"/>
              </a:lnSpc>
              <a:buSzPct val="150000"/>
              <a:buFont typeface="Wingdings" pitchFamily="2" charset="2"/>
              <a:buNone/>
            </a:pPr>
            <a:r>
              <a:rPr lang="en-US" sz="1200" dirty="0" smtClean="0">
                <a:cs typeface="Times New Roman" pitchFamily="18" charset="0"/>
              </a:rPr>
              <a:t>	Fault 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memPageFaults</a:t>
            </a:r>
            <a:r>
              <a:rPr lang="en-US" sz="1200" dirty="0" smtClean="0">
                <a:cs typeface="Times New Roman" pitchFamily="18" charset="0"/>
              </a:rPr>
              <a:t>) = access to a task page that is undefined or not currently in a memory frame.</a:t>
            </a:r>
          </a:p>
          <a:p>
            <a:pPr marL="609600" indent="-609600">
              <a:lnSpc>
                <a:spcPct val="80000"/>
              </a:lnSpc>
              <a:buSzPct val="150000"/>
              <a:buFont typeface="Wingdings" pitchFamily="2" charset="2"/>
              <a:buNone/>
            </a:pPr>
            <a:r>
              <a:rPr lang="en-US" sz="1200" dirty="0" smtClean="0">
                <a:cs typeface="Times New Roman" pitchFamily="18" charset="0"/>
              </a:rPr>
              <a:t>	Page Reads</a:t>
            </a:r>
            <a:r>
              <a:rPr lang="en-US" sz="1200" dirty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pageReads</a:t>
            </a:r>
            <a:r>
              <a:rPr lang="en-US" sz="1200" dirty="0" smtClean="0">
                <a:cs typeface="Times New Roman" pitchFamily="18" charset="0"/>
              </a:rPr>
              <a:t>) = # pages read from swap space into memory.</a:t>
            </a: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>
                <a:cs typeface="Times New Roman" pitchFamily="18" charset="0"/>
              </a:rPr>
              <a:t>	</a:t>
            </a:r>
            <a:r>
              <a:rPr lang="en-US" sz="1200" dirty="0" smtClean="0">
                <a:cs typeface="Times New Roman" pitchFamily="18" charset="0"/>
              </a:rPr>
              <a:t>Page Writes</a:t>
            </a:r>
            <a:r>
              <a:rPr lang="en-US" sz="1200" dirty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pageWrites</a:t>
            </a:r>
            <a:r>
              <a:rPr lang="en-US" sz="1200" dirty="0" smtClean="0">
                <a:cs typeface="Times New Roman" pitchFamily="18" charset="0"/>
              </a:rPr>
              <a:t>) = # pages written from memory to swap space.</a:t>
            </a: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>
                <a:cs typeface="Times New Roman" pitchFamily="18" charset="0"/>
              </a:rPr>
              <a:t>	</a:t>
            </a:r>
            <a:r>
              <a:rPr lang="en-US" sz="1200" dirty="0" smtClean="0">
                <a:cs typeface="Times New Roman" pitchFamily="18" charset="0"/>
              </a:rPr>
              <a:t>Swap Page</a:t>
            </a:r>
            <a:r>
              <a:rPr lang="en-US" sz="1200" dirty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nextPage</a:t>
            </a:r>
            <a:r>
              <a:rPr lang="en-US" sz="1200" dirty="0" smtClean="0">
                <a:cs typeface="Times New Roman" pitchFamily="18" charset="0"/>
              </a:rPr>
              <a:t>) = # of swap space pages currently allocated to swapped pages.</a:t>
            </a:r>
            <a:endParaRPr lang="en-US" sz="1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4 </a:t>
            </a:r>
            <a:r>
              <a:rPr lang="en-US" dirty="0"/>
              <a:t>Grading Criteria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22993"/>
            <a:ext cx="8636000" cy="4966584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1800" u="sng" dirty="0"/>
              <a:t>REQUIRED:</a:t>
            </a:r>
          </a:p>
          <a:p>
            <a:pPr>
              <a:spcBef>
                <a:spcPct val="15000"/>
              </a:spcBef>
            </a:pPr>
            <a:r>
              <a:rPr lang="en-US" sz="1600" dirty="0"/>
              <a:t>4</a:t>
            </a:r>
            <a:r>
              <a:rPr lang="en-US" sz="1600" dirty="0" smtClean="0"/>
              <a:t> </a:t>
            </a:r>
            <a:r>
              <a:rPr lang="en-US" sz="1600" dirty="0"/>
              <a:t>pts – Successfully execute </a:t>
            </a:r>
            <a:r>
              <a:rPr lang="en-US" sz="1600" b="1" dirty="0">
                <a:latin typeface="Arial Narrow" pitchFamily="34" charset="0"/>
              </a:rPr>
              <a:t>crawler</a:t>
            </a:r>
            <a:r>
              <a:rPr lang="en-US" sz="1600" dirty="0"/>
              <a:t> and </a:t>
            </a:r>
            <a:r>
              <a:rPr lang="en-US" sz="1600" b="1" dirty="0" err="1">
                <a:latin typeface="Arial Narrow" pitchFamily="34" charset="0"/>
              </a:rPr>
              <a:t>memtest</a:t>
            </a:r>
            <a:r>
              <a:rPr lang="en-US" sz="1600" dirty="0"/>
              <a:t> in 20k words (320 frames).</a:t>
            </a:r>
          </a:p>
          <a:p>
            <a:pPr>
              <a:spcBef>
                <a:spcPct val="15000"/>
              </a:spcBef>
            </a:pPr>
            <a:r>
              <a:rPr lang="en-US" sz="1600" dirty="0"/>
              <a:t>3</a:t>
            </a:r>
            <a:r>
              <a:rPr lang="en-US" sz="1600" dirty="0" smtClean="0"/>
              <a:t> </a:t>
            </a:r>
            <a:r>
              <a:rPr lang="en-US" sz="1600" dirty="0"/>
              <a:t>pts – Successfully execute </a:t>
            </a:r>
            <a:r>
              <a:rPr lang="en-US" sz="1600" b="1" dirty="0">
                <a:latin typeface="Arial Narrow" pitchFamily="34" charset="0"/>
              </a:rPr>
              <a:t>crawler</a:t>
            </a:r>
            <a:r>
              <a:rPr lang="en-US" sz="1600" dirty="0"/>
              <a:t> and </a:t>
            </a:r>
            <a:r>
              <a:rPr lang="en-US" sz="1600" b="1" dirty="0" err="1">
                <a:latin typeface="Arial Narrow" pitchFamily="34" charset="0"/>
              </a:rPr>
              <a:t>memtest</a:t>
            </a:r>
            <a:r>
              <a:rPr lang="en-US" sz="1600" dirty="0"/>
              <a:t> in 1k words (16 frames).</a:t>
            </a:r>
          </a:p>
          <a:p>
            <a:pPr>
              <a:spcBef>
                <a:spcPct val="15000"/>
              </a:spcBef>
            </a:pPr>
            <a:r>
              <a:rPr lang="en-US" sz="1600" dirty="0"/>
              <a:t>1</a:t>
            </a:r>
            <a:r>
              <a:rPr lang="en-US" sz="1600" dirty="0" smtClean="0"/>
              <a:t> </a:t>
            </a:r>
            <a:r>
              <a:rPr lang="en-US" sz="1600" dirty="0" err="1" smtClean="0"/>
              <a:t>pt</a:t>
            </a:r>
            <a:r>
              <a:rPr lang="en-US" sz="1600" dirty="0" smtClean="0"/>
              <a:t> </a:t>
            </a:r>
            <a:r>
              <a:rPr lang="en-US" sz="1600" dirty="0"/>
              <a:t>– Successfully execute 5 or more LC-3 tasks simultaneously in 16 frames of LC-3 memory.</a:t>
            </a:r>
          </a:p>
          <a:p>
            <a:pPr>
              <a:spcBef>
                <a:spcPct val="15000"/>
              </a:spcBef>
            </a:pPr>
            <a:r>
              <a:rPr lang="en-US" sz="1600" dirty="0"/>
              <a:t>1</a:t>
            </a:r>
            <a:r>
              <a:rPr lang="en-US" sz="1600" dirty="0" smtClean="0"/>
              <a:t> </a:t>
            </a:r>
            <a:r>
              <a:rPr lang="en-US" sz="1600" dirty="0" err="1" smtClean="0"/>
              <a:t>pt</a:t>
            </a:r>
            <a:r>
              <a:rPr lang="en-US" sz="1600" dirty="0" smtClean="0"/>
              <a:t> </a:t>
            </a:r>
            <a:r>
              <a:rPr lang="en-US" sz="1600" dirty="0"/>
              <a:t>– Correctly use the dirty bit to only write altered or new memory frames to swap space.</a:t>
            </a:r>
          </a:p>
          <a:p>
            <a:pPr>
              <a:spcBef>
                <a:spcPct val="15000"/>
              </a:spcBef>
            </a:pPr>
            <a:r>
              <a:rPr lang="en-US" sz="1600" dirty="0"/>
              <a:t>1</a:t>
            </a:r>
            <a:r>
              <a:rPr lang="en-US" sz="1600" dirty="0" smtClean="0"/>
              <a:t> </a:t>
            </a:r>
            <a:r>
              <a:rPr lang="en-US" sz="1600" dirty="0" err="1" smtClean="0"/>
              <a:t>pt</a:t>
            </a:r>
            <a:r>
              <a:rPr lang="en-US" sz="1600" dirty="0" smtClean="0"/>
              <a:t> </a:t>
            </a:r>
            <a:r>
              <a:rPr lang="en-US" sz="1600" dirty="0"/>
              <a:t>– Chart </a:t>
            </a:r>
            <a:r>
              <a:rPr lang="en-US" sz="1600" dirty="0" smtClean="0"/>
              <a:t>and submit the </a:t>
            </a:r>
            <a:r>
              <a:rPr lang="en-US" sz="1600" dirty="0"/>
              <a:t>resulting memory access, hit, </a:t>
            </a:r>
            <a:r>
              <a:rPr lang="en-US" sz="1600" dirty="0" smtClean="0"/>
              <a:t>fault, and swap page </a:t>
            </a:r>
            <a:r>
              <a:rPr lang="en-US" sz="1600" dirty="0"/>
              <a:t>statistics after executing crawler (and then </a:t>
            </a:r>
            <a:r>
              <a:rPr lang="en-US" sz="1600" dirty="0" err="1"/>
              <a:t>memtest</a:t>
            </a:r>
            <a:r>
              <a:rPr lang="en-US" sz="1600" dirty="0"/>
              <a:t>) in 320 and 16 frames</a:t>
            </a:r>
            <a:r>
              <a:rPr lang="en-US" sz="1600" dirty="0" smtClean="0"/>
              <a:t>.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344488" algn="l"/>
              </a:tabLst>
            </a:pPr>
            <a:endParaRPr lang="en-US" sz="800" u="sng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344488" algn="l"/>
              </a:tabLst>
            </a:pPr>
            <a:r>
              <a:rPr lang="en-US" sz="1800" u="sng" dirty="0" smtClean="0">
                <a:solidFill>
                  <a:schemeClr val="bg2"/>
                </a:solidFill>
              </a:rPr>
              <a:t>BONUS</a:t>
            </a:r>
            <a:r>
              <a:rPr lang="en-US" sz="1800" u="sng" dirty="0">
                <a:solidFill>
                  <a:schemeClr val="bg2"/>
                </a:solidFill>
              </a:rPr>
              <a:t>:</a:t>
            </a:r>
            <a:endParaRPr lang="en-US" sz="2000" u="sng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344488" algn="l"/>
              </a:tabLst>
            </a:pPr>
            <a:r>
              <a:rPr lang="en-US" sz="1600" dirty="0">
                <a:solidFill>
                  <a:schemeClr val="bg2"/>
                </a:solidFill>
              </a:rPr>
              <a:t>	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+1 point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 early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pass-off (at least one day before due date.)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344488" algn="l"/>
              </a:tabLst>
            </a:pP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+1 point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 Add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a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task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frame/swap page recovery mechanism of a terminated task.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344488" algn="l"/>
              </a:tabLst>
            </a:pP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	+1 point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 Implement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the advanced clock algorithm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and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chart the results.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344488" algn="l"/>
              </a:tabLst>
            </a:pP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+1 point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 Join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the 2-frame club.  (Successfully execute 5 or more LC-3 tasks simultaneously in 2 frames of LC-3 memory.  Chart the memory accesses, hits, and faults.)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344488" algn="l"/>
              </a:tabLst>
            </a:pP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–1 point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penalty for each school day late.</a:t>
            </a:r>
          </a:p>
          <a:p>
            <a:pPr>
              <a:spcBef>
                <a:spcPct val="15000"/>
              </a:spcBef>
            </a:pPr>
            <a:endParaRPr lang="en-US" sz="18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707063" y="128588"/>
            <a:ext cx="327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96024"/>
            <a:ext cx="8567738" cy="441181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1.	Read and comprehend Stallings, Section 8.1.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2.	Comprehend the lab specs.  Discuss questions with classmates, the TA’s and/or the professor.  Make sure you understand what the requirements are!   It's a tragedy to code for 20 hours and then realize you're doing everything wrong.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3.	Validate that the demo LC-3 simulator works for a single task with pass-through addressing (virtual equals physical) for the LC-3 by executing the commands  “</a:t>
            </a:r>
            <a:r>
              <a:rPr lang="en-US" sz="2000" b="1" dirty="0">
                <a:latin typeface="Arial Narrow" pitchFamily="34" charset="0"/>
              </a:rPr>
              <a:t>crawler</a:t>
            </a:r>
            <a:r>
              <a:rPr lang="en-US" sz="2000" dirty="0"/>
              <a:t>” and “</a:t>
            </a:r>
            <a:r>
              <a:rPr lang="en-US" sz="2000" b="1" dirty="0" err="1">
                <a:latin typeface="Arial Narrow" pitchFamily="34" charset="0"/>
              </a:rPr>
              <a:t>memtest</a:t>
            </a:r>
            <a:r>
              <a:rPr lang="en-US" sz="2000" dirty="0"/>
              <a:t>”.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4.	Design your MMU.  Break the problem down into manageable parts.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5.	Create </a:t>
            </a:r>
            <a:r>
              <a:rPr lang="en-US" sz="2000" dirty="0" smtClean="0"/>
              <a:t>and validate a “clock” mechanism that accesses all global root page tables, user page tables, and data frames.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6.	</a:t>
            </a:r>
            <a:r>
              <a:rPr lang="en-US" sz="2000" dirty="0" smtClean="0"/>
              <a:t>Implement dirty bit last – use “write-through” for all swapping of a data frame to swap space.</a:t>
            </a:r>
            <a:endParaRPr 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07063" y="128588"/>
            <a:ext cx="327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55938"/>
            <a:ext cx="8356600" cy="506027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200" dirty="0"/>
              <a:t>7.	Incrementally add support for the actual translation of virtual addresses to physical addresses with page fault detection as follows:</a:t>
            </a:r>
          </a:p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000" dirty="0"/>
              <a:t>	a. Implement page fault frame replacement using available </a:t>
            </a:r>
            <a:r>
              <a:rPr lang="en-US" sz="2000" u="sng" dirty="0"/>
              <a:t>memory frames only</a:t>
            </a:r>
            <a:r>
              <a:rPr lang="en-US" sz="2000" dirty="0"/>
              <a:t>.  This should allow you to execute </a:t>
            </a:r>
            <a:r>
              <a:rPr lang="en-US" sz="2000" dirty="0" smtClean="0"/>
              <a:t>any </a:t>
            </a:r>
            <a:r>
              <a:rPr lang="en-US" sz="2000" dirty="0"/>
              <a:t>test program in a full address space.</a:t>
            </a:r>
          </a:p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000" dirty="0"/>
              <a:t>	b.	Implement clock page replacement algorithm to </a:t>
            </a:r>
            <a:r>
              <a:rPr lang="en-US" sz="2000" u="sng" dirty="0"/>
              <a:t>unload data frames</a:t>
            </a:r>
            <a:r>
              <a:rPr lang="en-US" sz="2000" dirty="0"/>
              <a:t> to swap pages and reload with a new frame or an existing frame from swap space.  This should allow you to execute all the test programs in a 32k word address space (20k of paging frames).</a:t>
            </a:r>
          </a:p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000" dirty="0"/>
              <a:t>	c.	Implement clock page replacement </a:t>
            </a:r>
            <a:r>
              <a:rPr lang="en-US" sz="2000" dirty="0" smtClean="0"/>
              <a:t>algorithm to </a:t>
            </a:r>
            <a:r>
              <a:rPr lang="en-US" sz="2000" u="sng" dirty="0" smtClean="0"/>
              <a:t>unload </a:t>
            </a:r>
            <a:r>
              <a:rPr lang="en-US" sz="2000" u="sng" dirty="0"/>
              <a:t>User Page Tables</a:t>
            </a:r>
            <a:r>
              <a:rPr lang="en-US" sz="2000" dirty="0"/>
              <a:t> when there are no physical data frame references in the UPT.  This will be necessary when running in a small physical space (</a:t>
            </a:r>
            <a:r>
              <a:rPr lang="en-US" sz="2000" dirty="0" smtClean="0"/>
              <a:t>16k </a:t>
            </a:r>
            <a:r>
              <a:rPr lang="en-US" sz="2000" dirty="0"/>
              <a:t>words) with multiple tasks</a:t>
            </a:r>
            <a:r>
              <a:rPr lang="en-US" sz="2000" dirty="0" smtClean="0"/>
              <a:t>.</a:t>
            </a:r>
          </a:p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smtClean="0"/>
              <a:t>d. Implement dirty bit to minimize writing frames to swap space.</a:t>
            </a:r>
            <a:endParaRPr lang="en-US" sz="22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07063" y="128588"/>
            <a:ext cx="327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EE4C-9193-4A8C-B75A-372984AF1D2B}" type="slidenum">
              <a:rPr lang="en-US"/>
              <a:pPr/>
              <a:t>5</a:t>
            </a:fld>
            <a:endParaRPr lang="en-US"/>
          </a:p>
        </p:txBody>
      </p:sp>
      <p:sp>
        <p:nvSpPr>
          <p:cNvPr id="248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322263"/>
            <a:ext cx="7161213" cy="742950"/>
          </a:xfrm>
        </p:spPr>
        <p:txBody>
          <a:bodyPr/>
          <a:lstStyle/>
          <a:p>
            <a:r>
              <a:rPr lang="en-US"/>
              <a:t>Early Memory Solutions</a:t>
            </a:r>
          </a:p>
        </p:txBody>
      </p:sp>
      <p:sp>
        <p:nvSpPr>
          <p:cNvPr id="248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409700"/>
            <a:ext cx="8377238" cy="4899025"/>
          </a:xfrm>
        </p:spPr>
        <p:txBody>
          <a:bodyPr/>
          <a:lstStyle/>
          <a:p>
            <a:r>
              <a:rPr lang="en-US" sz="2800"/>
              <a:t>What were early solutions to lack of memory?</a:t>
            </a:r>
          </a:p>
          <a:p>
            <a:pPr lvl="1"/>
            <a:r>
              <a:rPr lang="en-US" sz="2400"/>
              <a:t>All larger programs had to contain logic for managing two-level storage.</a:t>
            </a:r>
          </a:p>
          <a:p>
            <a:pPr lvl="2"/>
            <a:r>
              <a:rPr lang="en-US" sz="2000"/>
              <a:t>The non-volatile hard drive was used to store data and code.</a:t>
            </a:r>
          </a:p>
          <a:p>
            <a:pPr lvl="2"/>
            <a:r>
              <a:rPr lang="en-US" sz="2000"/>
              <a:t> Programs were responsible for moving “overlays” back and forth from primary to secondary storage.</a:t>
            </a:r>
          </a:p>
          <a:p>
            <a:pPr lvl="1"/>
            <a:r>
              <a:rPr lang="en-US" sz="2400"/>
              <a:t>Multi-programming had to use “base and bounds registers” to manage, allocate, and reallocate memory.</a:t>
            </a:r>
          </a:p>
        </p:txBody>
      </p:sp>
      <p:sp>
        <p:nvSpPr>
          <p:cNvPr id="2481158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Computer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8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8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8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155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89098"/>
            <a:ext cx="8356600" cy="41813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AutoNum type="arabicPeriod" startAt="8"/>
            </a:pPr>
            <a:r>
              <a:rPr lang="en-US" sz="2200" dirty="0" smtClean="0"/>
              <a:t>Remember to always increment your clock after finding a replacement frame.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AutoNum type="arabicPeriod" startAt="8"/>
            </a:pPr>
            <a:r>
              <a:rPr lang="en-US" sz="2200" dirty="0" smtClean="0"/>
              <a:t>Use </a:t>
            </a:r>
            <a:r>
              <a:rPr lang="en-US" sz="2200" dirty="0"/>
              <a:t>the </a:t>
            </a:r>
            <a:r>
              <a:rPr lang="en-US" sz="2200" b="1" dirty="0" err="1">
                <a:latin typeface="Arial Narrow" pitchFamily="34" charset="0"/>
              </a:rPr>
              <a:t>vma</a:t>
            </a:r>
            <a:r>
              <a:rPr lang="en-US" sz="2200" dirty="0"/>
              <a:t> function to access a single virtual memory location and then display any non-zero RPT and UPT entries.  Implement various levels of debug trace to watch what is going on in your MMU.  You may use the provided display functions</a:t>
            </a:r>
            <a:r>
              <a:rPr lang="en-US" sz="2200" dirty="0" smtClean="0"/>
              <a:t>.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AutoNum type="arabicPeriod" startAt="8"/>
            </a:pPr>
            <a:r>
              <a:rPr lang="en-US" sz="2200" dirty="0" smtClean="0"/>
              <a:t>When swapping a user page table to swap space, add some debug “sanity check” code to validate that the UPT does not have any entries with </a:t>
            </a:r>
            <a:r>
              <a:rPr lang="en-US" sz="2200" smtClean="0"/>
              <a:t>the frame bit set.</a:t>
            </a:r>
            <a:endParaRPr lang="en-US" sz="22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07063" y="128588"/>
            <a:ext cx="327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B9B4-0BC6-44C8-819B-2353E2EB442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6B6C1-F31A-465B-B951-63B9E0012E9D}" type="slidenum">
              <a:rPr lang="en-US"/>
              <a:pPr/>
              <a:t>52</a:t>
            </a:fld>
            <a:endParaRPr lang="en-US"/>
          </a:p>
        </p:txBody>
      </p:sp>
      <p:sp>
        <p:nvSpPr>
          <p:cNvPr id="269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</a:t>
            </a:r>
            <a:r>
              <a:rPr lang="en-US" dirty="0" smtClean="0"/>
              <a:t>Problems?</a:t>
            </a:r>
            <a:endParaRPr lang="en-US" dirty="0"/>
          </a:p>
        </p:txBody>
      </p:sp>
      <p:sp>
        <p:nvSpPr>
          <p:cNvPr id="269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423988"/>
            <a:ext cx="8164513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Recent revival in page replacement research.</a:t>
            </a:r>
          </a:p>
          <a:p>
            <a:pPr lvl="1">
              <a:lnSpc>
                <a:spcPct val="90000"/>
              </a:lnSpc>
            </a:pPr>
            <a:r>
              <a:rPr lang="en-US" sz="2400" u="sng" dirty="0" smtClean="0"/>
              <a:t>Size </a:t>
            </a:r>
            <a:r>
              <a:rPr lang="en-US" sz="2400" u="sng" dirty="0"/>
              <a:t>of primary storage has </a:t>
            </a:r>
            <a:r>
              <a:rPr lang="en-US" sz="2400" u="sng" dirty="0" smtClean="0"/>
              <a:t>increased </a:t>
            </a:r>
            <a:r>
              <a:rPr lang="en-US" sz="2400" dirty="0" smtClean="0"/>
              <a:t>- algorithms </a:t>
            </a:r>
            <a:r>
              <a:rPr lang="en-US" sz="2400" dirty="0"/>
              <a:t>that require a periodic check of each and every memory frame are becoming less and less practical.</a:t>
            </a:r>
          </a:p>
          <a:p>
            <a:pPr lvl="1">
              <a:lnSpc>
                <a:spcPct val="90000"/>
              </a:lnSpc>
            </a:pPr>
            <a:r>
              <a:rPr lang="en-US" sz="2400" u="sng" dirty="0"/>
              <a:t>Memory hierarchies have grown </a:t>
            </a:r>
            <a:r>
              <a:rPr lang="en-US" sz="2400" u="sng" dirty="0" smtClean="0"/>
              <a:t>tal</a:t>
            </a:r>
            <a:r>
              <a:rPr lang="en-US" sz="2400" dirty="0" smtClean="0"/>
              <a:t>ler - the </a:t>
            </a:r>
            <a:r>
              <a:rPr lang="en-US" sz="2400" dirty="0"/>
              <a:t>cost of a CPU cache miss is far more expensive. This exacerbates the previous problem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u="sng" dirty="0"/>
              <a:t>O</a:t>
            </a:r>
            <a:r>
              <a:rPr lang="en-US" sz="2400" u="sng" dirty="0" smtClean="0"/>
              <a:t>bject-oriented </a:t>
            </a:r>
            <a:r>
              <a:rPr lang="en-US" sz="2400" u="sng" dirty="0"/>
              <a:t>programming </a:t>
            </a:r>
            <a:r>
              <a:rPr lang="en-US" sz="2400" u="sng" dirty="0" smtClean="0"/>
              <a:t>techniques </a:t>
            </a:r>
            <a:r>
              <a:rPr lang="en-US" sz="2400" dirty="0" smtClean="0"/>
              <a:t>have weakened </a:t>
            </a:r>
            <a:r>
              <a:rPr lang="en-US" sz="2400" dirty="0"/>
              <a:t>locality of </a:t>
            </a:r>
            <a:r>
              <a:rPr lang="en-US" sz="2400" dirty="0" smtClean="0"/>
              <a:t>reference.</a:t>
            </a:r>
          </a:p>
          <a:p>
            <a:pPr lvl="1">
              <a:lnSpc>
                <a:spcPct val="90000"/>
              </a:lnSpc>
            </a:pPr>
            <a:r>
              <a:rPr lang="en-US" sz="2400" u="sng" dirty="0" smtClean="0"/>
              <a:t>Sophisticated </a:t>
            </a:r>
            <a:r>
              <a:rPr lang="en-US" sz="2400" u="sng" dirty="0"/>
              <a:t>data structures </a:t>
            </a:r>
            <a:r>
              <a:rPr lang="en-US" sz="2400" dirty="0"/>
              <a:t>like trees and hash </a:t>
            </a:r>
            <a:r>
              <a:rPr lang="en-US" sz="2400" dirty="0" smtClean="0"/>
              <a:t>tables and the </a:t>
            </a:r>
            <a:r>
              <a:rPr lang="en-US" sz="2400" dirty="0"/>
              <a:t>advent of garbage </a:t>
            </a:r>
            <a:r>
              <a:rPr lang="en-US" sz="2400" dirty="0" smtClean="0"/>
              <a:t>collection have drastically </a:t>
            </a:r>
            <a:r>
              <a:rPr lang="en-US" sz="2400" dirty="0"/>
              <a:t>changed </a:t>
            </a:r>
            <a:r>
              <a:rPr lang="en-US" sz="2400" dirty="0" smtClean="0"/>
              <a:t>the memory </a:t>
            </a:r>
            <a:r>
              <a:rPr lang="en-US" sz="2400" dirty="0"/>
              <a:t>access behavior of applications.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116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9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9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9267" grpId="0" build="p" bldLvl="3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AE1CF-DDB5-44FF-A860-39A055234927}" type="slidenum">
              <a:rPr lang="en-US"/>
              <a:pPr/>
              <a:t>53</a:t>
            </a:fld>
            <a:endParaRPr lang="en-US"/>
          </a:p>
        </p:txBody>
      </p:sp>
      <p:sp>
        <p:nvSpPr>
          <p:cNvPr id="268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</a:t>
            </a:r>
            <a:r>
              <a:rPr lang="en-US" dirty="0" smtClean="0"/>
              <a:t>Improvements?</a:t>
            </a:r>
            <a:endParaRPr lang="en-US" dirty="0"/>
          </a:p>
        </p:txBody>
      </p:sp>
      <p:sp>
        <p:nvSpPr>
          <p:cNvPr id="268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423988"/>
            <a:ext cx="8164513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Disk </a:t>
            </a:r>
            <a:r>
              <a:rPr lang="en-US" sz="2400" dirty="0" smtClean="0"/>
              <a:t>access techniques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use larger blocks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separate swap space - no file table lookup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binary boundaries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load several consecutive sectors/pages rather than individual sectors due to seek, rotational latency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Demand </a:t>
            </a:r>
            <a:r>
              <a:rPr lang="en-US" sz="2400" dirty="0" smtClean="0"/>
              <a:t>paging</a:t>
            </a:r>
          </a:p>
          <a:p>
            <a:pPr marL="342900" lvl="1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sz="2400" dirty="0" smtClean="0"/>
              <a:t>Better Working </a:t>
            </a:r>
            <a:r>
              <a:rPr lang="en-US" sz="2400" dirty="0"/>
              <a:t>S</a:t>
            </a:r>
            <a:r>
              <a:rPr lang="en-US" sz="2400" dirty="0" smtClean="0"/>
              <a:t>et model</a:t>
            </a:r>
          </a:p>
          <a:p>
            <a:pPr marL="742950" lvl="2" indent="-342900">
              <a:lnSpc>
                <a:spcPct val="90000"/>
              </a:lnSpc>
              <a:buSzPct val="60000"/>
            </a:pPr>
            <a:r>
              <a:rPr lang="en-US" sz="2000" dirty="0" smtClean="0"/>
              <a:t>Monitor program execution – minimize </a:t>
            </a:r>
            <a:r>
              <a:rPr lang="en-US" sz="2000" dirty="0" smtClean="0">
                <a:sym typeface="Wingdings" pitchFamily="2" charset="2"/>
              </a:rPr>
              <a:t>number </a:t>
            </a:r>
            <a:r>
              <a:rPr lang="en-US" sz="2000" dirty="0">
                <a:sym typeface="Wingdings" pitchFamily="2" charset="2"/>
              </a:rPr>
              <a:t>of pages per process are needed for execution (locality</a:t>
            </a:r>
            <a:r>
              <a:rPr lang="en-US" sz="2000" dirty="0" smtClean="0">
                <a:sym typeface="Wingdings" pitchFamily="2" charset="2"/>
              </a:rPr>
              <a:t>)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Pre-paging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bring in pages that are likely to be used in the near future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easier to guess at program </a:t>
            </a:r>
            <a:r>
              <a:rPr lang="en-US" sz="2000" dirty="0" smtClean="0"/>
              <a:t>startup, but may </a:t>
            </a:r>
            <a:r>
              <a:rPr lang="en-US" sz="2000" dirty="0"/>
              <a:t>load unnecessary </a:t>
            </a:r>
            <a:r>
              <a:rPr lang="en-US" sz="2000" dirty="0" smtClean="0"/>
              <a:t>pages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137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8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8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8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8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8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8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8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8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8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8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4931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4D32-A7AD-45B6-96B8-DAA1AE44BA23}" type="slidenum">
              <a:rPr lang="en-US"/>
              <a:pPr/>
              <a:t>54</a:t>
            </a:fld>
            <a:endParaRPr lang="en-US"/>
          </a:p>
        </p:txBody>
      </p:sp>
      <p:sp>
        <p:nvSpPr>
          <p:cNvPr id="268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Algorithm </a:t>
            </a:r>
            <a:r>
              <a:rPr lang="en-US" dirty="0" smtClean="0"/>
              <a:t>Enhancements?</a:t>
            </a:r>
            <a:endParaRPr lang="en-US" dirty="0"/>
          </a:p>
        </p:txBody>
      </p:sp>
      <p:sp>
        <p:nvSpPr>
          <p:cNvPr id="268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16050"/>
            <a:ext cx="8164513" cy="4908550"/>
          </a:xfrm>
        </p:spPr>
        <p:txBody>
          <a:bodyPr/>
          <a:lstStyle/>
          <a:p>
            <a:r>
              <a:rPr lang="en-US" sz="2400" dirty="0"/>
              <a:t>Consider reference bit and dirty bit</a:t>
            </a:r>
          </a:p>
          <a:p>
            <a:r>
              <a:rPr lang="en-US" sz="2400" dirty="0"/>
              <a:t>4 possible </a:t>
            </a:r>
            <a:r>
              <a:rPr lang="en-US" sz="2400" dirty="0" smtClean="0"/>
              <a:t>cases (Macintosh scheme)</a:t>
            </a:r>
            <a:endParaRPr lang="en-US" sz="2400" dirty="0"/>
          </a:p>
          <a:p>
            <a:pPr lvl="1"/>
            <a:r>
              <a:rPr lang="en-US" sz="2000" dirty="0"/>
              <a:t>(0,0) neither modified or referenced</a:t>
            </a:r>
          </a:p>
          <a:p>
            <a:pPr lvl="1"/>
            <a:r>
              <a:rPr lang="en-US" sz="2000" dirty="0"/>
              <a:t>(0,1) not recently used but modified </a:t>
            </a:r>
          </a:p>
          <a:p>
            <a:pPr lvl="1"/>
            <a:r>
              <a:rPr lang="en-US" sz="2000" dirty="0"/>
              <a:t>(1,0) recently used but clean</a:t>
            </a:r>
          </a:p>
          <a:p>
            <a:pPr lvl="1"/>
            <a:r>
              <a:rPr lang="en-US" sz="2000" dirty="0"/>
              <a:t>(1,1) recently used and modified</a:t>
            </a:r>
          </a:p>
          <a:p>
            <a:r>
              <a:rPr lang="en-US" sz="2400" dirty="0"/>
              <a:t>Still use “clock algorithm”</a:t>
            </a:r>
          </a:p>
          <a:p>
            <a:pPr lvl="1"/>
            <a:r>
              <a:rPr lang="en-US" sz="2400" dirty="0"/>
              <a:t>clear only reference bit upon consideration</a:t>
            </a:r>
          </a:p>
          <a:p>
            <a:r>
              <a:rPr lang="en-US" sz="2400" dirty="0" smtClean="0"/>
              <a:t>Add </a:t>
            </a:r>
            <a:r>
              <a:rPr lang="en-US" sz="2400" dirty="0"/>
              <a:t>additional reference </a:t>
            </a:r>
            <a:r>
              <a:rPr lang="en-US" sz="2400" dirty="0" smtClean="0"/>
              <a:t>bits - 3rd</a:t>
            </a:r>
            <a:r>
              <a:rPr lang="en-US" sz="2400" dirty="0"/>
              <a:t>, 4th,… chance</a:t>
            </a:r>
          </a:p>
          <a:p>
            <a:r>
              <a:rPr lang="en-US" sz="2400" dirty="0"/>
              <a:t>At regular intervals, clear </a:t>
            </a:r>
            <a:r>
              <a:rPr lang="en-US" sz="2400" dirty="0" smtClean="0"/>
              <a:t>all reference bits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process can be in RAM if and only if all of the pages that it is currently using can be in RAM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8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8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8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8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8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8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8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8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8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8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902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C464-0EE3-4973-A825-ED50EB3CB56C}" type="slidenum">
              <a:rPr lang="en-US"/>
              <a:pPr/>
              <a:t>55</a:t>
            </a:fld>
            <a:endParaRPr lang="en-US"/>
          </a:p>
        </p:txBody>
      </p:sp>
      <p:sp>
        <p:nvSpPr>
          <p:cNvPr id="269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Allocation</a:t>
            </a:r>
          </a:p>
        </p:txBody>
      </p:sp>
      <p:sp>
        <p:nvSpPr>
          <p:cNvPr id="269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416050"/>
            <a:ext cx="8164513" cy="4908550"/>
          </a:xfrm>
        </p:spPr>
        <p:txBody>
          <a:bodyPr/>
          <a:lstStyle/>
          <a:p>
            <a:r>
              <a:rPr lang="en-US" sz="2800"/>
              <a:t>Demand allocation</a:t>
            </a:r>
          </a:p>
          <a:p>
            <a:r>
              <a:rPr lang="en-US" sz="2800"/>
              <a:t>Options</a:t>
            </a:r>
          </a:p>
          <a:p>
            <a:pPr lvl="1"/>
            <a:r>
              <a:rPr lang="en-US" sz="2400"/>
              <a:t>keep 3 empty frames, write out in background</a:t>
            </a:r>
          </a:p>
          <a:p>
            <a:r>
              <a:rPr lang="en-US" sz="2800"/>
              <a:t>Minimum number of frames</a:t>
            </a:r>
          </a:p>
          <a:p>
            <a:pPr lvl="1"/>
            <a:r>
              <a:rPr lang="en-US" sz="2400"/>
              <a:t>what is the least number of frames to allocate</a:t>
            </a:r>
          </a:p>
          <a:p>
            <a:r>
              <a:rPr lang="en-US" sz="2800"/>
              <a:t>Allocation Algorithms</a:t>
            </a:r>
          </a:p>
          <a:p>
            <a:pPr lvl="1"/>
            <a:r>
              <a:rPr lang="en-US" sz="2400"/>
              <a:t>equal allocation</a:t>
            </a:r>
          </a:p>
          <a:p>
            <a:pPr lvl="1"/>
            <a:r>
              <a:rPr lang="en-US" sz="2400"/>
              <a:t>proportional to storage for executable</a:t>
            </a:r>
          </a:p>
          <a:p>
            <a:pPr lvl="1"/>
            <a:r>
              <a:rPr lang="en-US" sz="2400"/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3123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7BAB-7AEE-438E-9920-97C758884B01}" type="slidenum">
              <a:rPr lang="en-US"/>
              <a:pPr/>
              <a:t>56</a:t>
            </a:fld>
            <a:endParaRPr lang="en-US"/>
          </a:p>
        </p:txBody>
      </p:sp>
      <p:sp>
        <p:nvSpPr>
          <p:cNvPr id="269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vs Local Allocation</a:t>
            </a:r>
          </a:p>
        </p:txBody>
      </p:sp>
      <p:sp>
        <p:nvSpPr>
          <p:cNvPr id="269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423988"/>
            <a:ext cx="8164512" cy="4908550"/>
          </a:xfrm>
        </p:spPr>
        <p:txBody>
          <a:bodyPr/>
          <a:lstStyle/>
          <a:p>
            <a:r>
              <a:rPr lang="en-US" sz="2800"/>
              <a:t>Global Allocation</a:t>
            </a:r>
          </a:p>
          <a:p>
            <a:pPr lvl="1"/>
            <a:r>
              <a:rPr lang="en-US" sz="2400"/>
              <a:t>replacement page is selected from among all pages in system</a:t>
            </a:r>
          </a:p>
          <a:p>
            <a:r>
              <a:rPr lang="en-US" sz="2800"/>
              <a:t>Local Allocation</a:t>
            </a:r>
          </a:p>
          <a:p>
            <a:pPr lvl="1"/>
            <a:r>
              <a:rPr lang="en-US" sz="2400"/>
              <a:t>replacement page is selected only from the pages owned by the process</a:t>
            </a:r>
          </a:p>
          <a:p>
            <a:r>
              <a:rPr lang="en-US" sz="2800"/>
              <a:t>Process controls its own page fault rate</a:t>
            </a:r>
          </a:p>
          <a:p>
            <a:r>
              <a:rPr lang="en-US" sz="2800"/>
              <a:t>Number of pages for a process won’t grow</a:t>
            </a:r>
          </a:p>
        </p:txBody>
      </p:sp>
    </p:spTree>
    <p:extLst>
      <p:ext uri="{BB962C8B-B14F-4D97-AF65-F5344CB8AC3E}">
        <p14:creationId xmlns:p14="http://schemas.microsoft.com/office/powerpoint/2010/main" val="8563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BE8-8F72-44A8-B157-4F9BF40DD789}" type="slidenum">
              <a:rPr lang="en-US"/>
              <a:pPr/>
              <a:t>57</a:t>
            </a:fld>
            <a:endParaRPr lang="en-US"/>
          </a:p>
        </p:txBody>
      </p:sp>
      <p:pic>
        <p:nvPicPr>
          <p:cNvPr id="2693122" name="Picture 2" descr="monkey program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1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83A6-0DB5-4CC0-8EED-CB64A1583D1E}" type="slidenum">
              <a:rPr lang="en-US"/>
              <a:pPr/>
              <a:t>6</a:t>
            </a:fld>
            <a:endParaRPr lang="en-US"/>
          </a:p>
        </p:txBody>
      </p:sp>
      <p:sp>
        <p:nvSpPr>
          <p:cNvPr id="248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to the Rescue!</a:t>
            </a:r>
          </a:p>
        </p:txBody>
      </p:sp>
      <p:sp>
        <p:nvSpPr>
          <p:cNvPr id="248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1961 - First </a:t>
            </a:r>
            <a:r>
              <a:rPr lang="en-US" sz="2400" dirty="0"/>
              <a:t>virtual memory </a:t>
            </a:r>
            <a:r>
              <a:rPr lang="en-US" sz="2400" dirty="0" smtClean="0"/>
              <a:t>machine, Atlas Computer project at the University of Manchester in the UK.</a:t>
            </a:r>
          </a:p>
          <a:p>
            <a:r>
              <a:rPr lang="en-US" sz="2400" dirty="0" smtClean="0"/>
              <a:t>1962 - </a:t>
            </a:r>
            <a:r>
              <a:rPr lang="en-US" sz="2400" dirty="0"/>
              <a:t>F</a:t>
            </a:r>
            <a:r>
              <a:rPr lang="en-US" sz="2400" dirty="0" smtClean="0"/>
              <a:t>irst commercial system, Burroughs B5000.</a:t>
            </a:r>
            <a:endParaRPr lang="en-US" sz="2400" dirty="0"/>
          </a:p>
          <a:p>
            <a:r>
              <a:rPr lang="en-US" sz="2400" dirty="0" smtClean="0"/>
              <a:t>1972 – IBM introduces virtual memory in mainframes with OS/370.</a:t>
            </a:r>
            <a:endParaRPr lang="en-US" sz="2400" dirty="0"/>
          </a:p>
          <a:p>
            <a:r>
              <a:rPr lang="en-US" sz="2400" dirty="0" smtClean="0"/>
              <a:t>1979 - Unix  uses virtual </a:t>
            </a:r>
            <a:r>
              <a:rPr lang="en-US" sz="2400" dirty="0"/>
              <a:t>memory </a:t>
            </a:r>
            <a:r>
              <a:rPr lang="en-US" sz="2400" dirty="0" smtClean="0"/>
              <a:t>with 3BSD.</a:t>
            </a:r>
          </a:p>
          <a:p>
            <a:r>
              <a:rPr lang="en-US" sz="2400" dirty="0" smtClean="0"/>
              <a:t>1993 - Microsoft introduces virtual memory into Windows NT 3.</a:t>
            </a:r>
          </a:p>
          <a:p>
            <a:r>
              <a:rPr lang="en-US" sz="2400" dirty="0" smtClean="0"/>
              <a:t>All had challenges</a:t>
            </a:r>
            <a:endParaRPr lang="en-US" sz="2400" dirty="0"/>
          </a:p>
          <a:p>
            <a:pPr lvl="1"/>
            <a:r>
              <a:rPr lang="en-US" sz="2400" dirty="0"/>
              <a:t>Specialized, hard to build hardware required</a:t>
            </a:r>
          </a:p>
          <a:p>
            <a:pPr lvl="1"/>
            <a:r>
              <a:rPr lang="en-US" sz="2400" dirty="0"/>
              <a:t>Too much processor power required to do address translation</a:t>
            </a:r>
          </a:p>
        </p:txBody>
      </p:sp>
      <p:sp>
        <p:nvSpPr>
          <p:cNvPr id="2483205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Computer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FD63-A650-49FC-A070-6019F3B072FA}" type="slidenum">
              <a:rPr lang="en-US"/>
              <a:pPr/>
              <a:t>7</a:t>
            </a:fld>
            <a:endParaRPr lang="en-US"/>
          </a:p>
        </p:txBody>
      </p:sp>
      <p:sp>
        <p:nvSpPr>
          <p:cNvPr id="248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322263"/>
            <a:ext cx="7161213" cy="74295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48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409700"/>
            <a:ext cx="8567738" cy="4899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 What is the difference between “real” and “virtual” memory?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Program addresses only logical addresses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Hardware maps logical addresses to physical addresses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part of a process is loaded into memory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process may be larger than main memory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additional processes allowed in main memory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memory loaded/unloaded as the programs execute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generally implemented using demand paging.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Real Memory – The physical memory occupied by a program (frames)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Virtual memory – The larger memory space perceived by the program (pages)</a:t>
            </a:r>
          </a:p>
        </p:txBody>
      </p:sp>
      <p:sp>
        <p:nvSpPr>
          <p:cNvPr id="2485253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8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8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8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8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8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8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525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B7AB-16A1-4FF6-97E4-3A568DA31BAE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2487298" name="Object 2"/>
          <p:cNvGraphicFramePr>
            <a:graphicFrameLocks noChangeAspect="1"/>
          </p:cNvGraphicFramePr>
          <p:nvPr/>
        </p:nvGraphicFramePr>
        <p:xfrm>
          <a:off x="1066800" y="2533650"/>
          <a:ext cx="66294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381" r:id="rId4" imgW="4886325" imgH="2600325" progId="MSDraw.Drawing.8.2">
                  <p:embed/>
                </p:oleObj>
              </mc:Choice>
              <mc:Fallback>
                <p:oleObj r:id="rId4" imgW="4886325" imgH="2600325" progId="MSDraw.Drawing.8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33650"/>
                        <a:ext cx="6629400" cy="352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7299" name="Text Box 3"/>
          <p:cNvSpPr txBox="1">
            <a:spLocks noChangeArrowheads="1"/>
          </p:cNvSpPr>
          <p:nvPr/>
        </p:nvSpPr>
        <p:spPr bwMode="auto">
          <a:xfrm>
            <a:off x="838200" y="1543050"/>
            <a:ext cx="2286000" cy="1006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Cache memory: provides illusion of very high speed</a:t>
            </a:r>
          </a:p>
        </p:txBody>
      </p:sp>
      <p:sp>
        <p:nvSpPr>
          <p:cNvPr id="2487300" name="Text Box 4"/>
          <p:cNvSpPr txBox="1">
            <a:spLocks noChangeArrowheads="1"/>
          </p:cNvSpPr>
          <p:nvPr/>
        </p:nvSpPr>
        <p:spPr bwMode="auto">
          <a:xfrm>
            <a:off x="6096000" y="1543050"/>
            <a:ext cx="2286000" cy="10064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Virtual memory: provides illusion of </a:t>
            </a:r>
          </a:p>
          <a:p>
            <a:r>
              <a:rPr lang="en-US" sz="2000">
                <a:latin typeface="Arial" charset="0"/>
              </a:rPr>
              <a:t>very large size</a:t>
            </a:r>
          </a:p>
        </p:txBody>
      </p:sp>
      <p:grpSp>
        <p:nvGrpSpPr>
          <p:cNvPr id="2487301" name="Group 5"/>
          <p:cNvGrpSpPr>
            <a:grpSpLocks/>
          </p:cNvGrpSpPr>
          <p:nvPr/>
        </p:nvGrpSpPr>
        <p:grpSpPr bwMode="auto">
          <a:xfrm>
            <a:off x="3581400" y="1543050"/>
            <a:ext cx="2073275" cy="4038600"/>
            <a:chOff x="2400" y="720"/>
            <a:chExt cx="1306" cy="2544"/>
          </a:xfrm>
        </p:grpSpPr>
        <p:sp>
          <p:nvSpPr>
            <p:cNvPr id="2487302" name="Text Box 6"/>
            <p:cNvSpPr txBox="1">
              <a:spLocks noChangeArrowheads="1"/>
            </p:cNvSpPr>
            <p:nvPr/>
          </p:nvSpPr>
          <p:spPr bwMode="auto">
            <a:xfrm>
              <a:off x="2400" y="720"/>
              <a:ext cx="1306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latin typeface="Arial" charset="0"/>
                </a:rPr>
                <a:t>Main memory: reasonable cost, but slow &amp; small</a:t>
              </a:r>
            </a:p>
          </p:txBody>
        </p:sp>
        <p:sp>
          <p:nvSpPr>
            <p:cNvPr id="2487303" name="Oval 7"/>
            <p:cNvSpPr>
              <a:spLocks noChangeArrowheads="1"/>
            </p:cNvSpPr>
            <p:nvPr/>
          </p:nvSpPr>
          <p:spPr bwMode="auto">
            <a:xfrm>
              <a:off x="2544" y="1584"/>
              <a:ext cx="960" cy="1680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47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45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73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Hierarchy</a:t>
            </a:r>
          </a:p>
        </p:txBody>
      </p:sp>
      <p:sp>
        <p:nvSpPr>
          <p:cNvPr id="2487306" name="Text Box 10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8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7299" grpId="0" animBg="1" autoUpdateAnimBg="0"/>
      <p:bldP spid="248730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4CE0-8BC7-4CD4-8F88-7E6AA6BBF661}" type="slidenum">
              <a:rPr lang="en-US"/>
              <a:pPr/>
              <a:t>9</a:t>
            </a:fld>
            <a:endParaRPr lang="en-US"/>
          </a:p>
        </p:txBody>
      </p:sp>
      <p:sp>
        <p:nvSpPr>
          <p:cNvPr id="248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295275"/>
            <a:ext cx="7161213" cy="744538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48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423988"/>
            <a:ext cx="8458200" cy="4976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Principle of Locality</a:t>
            </a:r>
            <a:r>
              <a:rPr lang="en-US" sz="2800"/>
              <a:t> – A program tends to reference the same items - even if same item not used, nearby items will often be referenced</a:t>
            </a:r>
          </a:p>
          <a:p>
            <a:pPr>
              <a:lnSpc>
                <a:spcPct val="90000"/>
              </a:lnSpc>
            </a:pPr>
            <a:r>
              <a:rPr lang="en-US" sz="2800" i="1"/>
              <a:t>Resident Set</a:t>
            </a:r>
            <a:r>
              <a:rPr lang="en-US" sz="2800"/>
              <a:t> – Those parts of the program being actively used (remaining parts of program on disk)</a:t>
            </a:r>
          </a:p>
          <a:p>
            <a:pPr>
              <a:lnSpc>
                <a:spcPct val="90000"/>
              </a:lnSpc>
            </a:pPr>
            <a:r>
              <a:rPr lang="en-US" sz="2800" i="1"/>
              <a:t>Thrashing</a:t>
            </a:r>
            <a:r>
              <a:rPr lang="en-US" sz="2800"/>
              <a:t> – Constantly needing to get pages off secondary storage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happens if the O.S. throws out a piece of memory that is about to be used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happen if the program scans a long array – continuously referencing pages not used recently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O.S. must watch out for this situation!</a:t>
            </a:r>
          </a:p>
        </p:txBody>
      </p:sp>
      <p:sp>
        <p:nvSpPr>
          <p:cNvPr id="2489349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8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8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8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9347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5079</TotalTime>
  <Words>3957</Words>
  <Application>Microsoft Office PowerPoint</Application>
  <PresentationFormat>On-screen Show (4:3)</PresentationFormat>
  <Paragraphs>1254</Paragraphs>
  <Slides>57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Blends</vt:lpstr>
      <vt:lpstr>MSDraw.Drawing.8.2</vt:lpstr>
      <vt:lpstr>Bitmap Image</vt:lpstr>
      <vt:lpstr>Chart</vt:lpstr>
      <vt:lpstr>CS 345 Virtual Memory</vt:lpstr>
      <vt:lpstr>Topics to Cover…</vt:lpstr>
      <vt:lpstr>Program Execution</vt:lpstr>
      <vt:lpstr>Computer Memory</vt:lpstr>
      <vt:lpstr>Early Memory Solutions</vt:lpstr>
      <vt:lpstr>Virtual Memory to the Rescue!</vt:lpstr>
      <vt:lpstr>Virtual Memory</vt:lpstr>
      <vt:lpstr>Memory Hierarchy</vt:lpstr>
      <vt:lpstr>Virtual Memory</vt:lpstr>
      <vt:lpstr>Paging Hardware</vt:lpstr>
      <vt:lpstr>More Paging Hardware</vt:lpstr>
      <vt:lpstr>Two-Level Paging System</vt:lpstr>
      <vt:lpstr>MMU’s</vt:lpstr>
      <vt:lpstr>More Paging Hardware</vt:lpstr>
      <vt:lpstr>Segmentation</vt:lpstr>
      <vt:lpstr>Segmentation (continued…)</vt:lpstr>
      <vt:lpstr>So…</vt:lpstr>
      <vt:lpstr>Simple Paging Hardware</vt:lpstr>
      <vt:lpstr>Simple Paging Quiz</vt:lpstr>
      <vt:lpstr>Virtual Memory</vt:lpstr>
      <vt:lpstr>Decisions about Virtual Memory</vt:lpstr>
      <vt:lpstr>Page Replacement</vt:lpstr>
      <vt:lpstr>PowerPoint Presentation</vt:lpstr>
      <vt:lpstr>Memory References</vt:lpstr>
      <vt:lpstr>Paging Implementation</vt:lpstr>
      <vt:lpstr>Paging Implementation (continued…)</vt:lpstr>
      <vt:lpstr>Paging Performance</vt:lpstr>
      <vt:lpstr>Paging Performance (continued…)</vt:lpstr>
      <vt:lpstr>Paging Performance (continued…)</vt:lpstr>
      <vt:lpstr>Placement Policies</vt:lpstr>
      <vt:lpstr>Replacement Algorithms</vt:lpstr>
      <vt:lpstr>Belady’s Optimal Algorithm</vt:lpstr>
      <vt:lpstr>Replacement Quiz</vt:lpstr>
      <vt:lpstr>FIFO page replacement</vt:lpstr>
      <vt:lpstr>FIFO</vt:lpstr>
      <vt:lpstr>PowerPoint Presentation</vt:lpstr>
      <vt:lpstr>FIFO replacement performance</vt:lpstr>
      <vt:lpstr>Least Recently Used</vt:lpstr>
      <vt:lpstr>Implementing LRU</vt:lpstr>
      <vt:lpstr>Implementing LRU</vt:lpstr>
      <vt:lpstr>Second-Chance Algorithm</vt:lpstr>
      <vt:lpstr>Clock Replacement Quiz</vt:lpstr>
      <vt:lpstr>CS 345 Virtual Memory Project</vt:lpstr>
      <vt:lpstr>Virtual Memory Guidelines</vt:lpstr>
      <vt:lpstr>Virtual Memory Guidelines</vt:lpstr>
      <vt:lpstr>Virtual Memory Guidelines</vt:lpstr>
      <vt:lpstr>Project 4 Grading Criteria</vt:lpstr>
      <vt:lpstr>So…</vt:lpstr>
      <vt:lpstr>So…</vt:lpstr>
      <vt:lpstr>So…</vt:lpstr>
      <vt:lpstr>PowerPoint Presentation</vt:lpstr>
      <vt:lpstr>Paging Problems?</vt:lpstr>
      <vt:lpstr>Paging Improvements?</vt:lpstr>
      <vt:lpstr>Clock Algorithm Enhancements?</vt:lpstr>
      <vt:lpstr>Frame Allocation</vt:lpstr>
      <vt:lpstr>Global vs Local Allocation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02 - Computer Systems</dc:title>
  <dc:creator>Paul Roper</dc:creator>
  <cp:lastModifiedBy>proper</cp:lastModifiedBy>
  <cp:revision>390</cp:revision>
  <cp:lastPrinted>2000-08-31T19:14:43Z</cp:lastPrinted>
  <dcterms:created xsi:type="dcterms:W3CDTF">2000-08-22T23:43:45Z</dcterms:created>
  <dcterms:modified xsi:type="dcterms:W3CDTF">2015-10-20T20:12:01Z</dcterms:modified>
</cp:coreProperties>
</file>