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1480" r:id="rId2"/>
    <p:sldId id="1481" r:id="rId3"/>
    <p:sldId id="1482" r:id="rId4"/>
    <p:sldId id="1483" r:id="rId5"/>
    <p:sldId id="1484" r:id="rId6"/>
    <p:sldId id="1485" r:id="rId7"/>
    <p:sldId id="1486" r:id="rId8"/>
    <p:sldId id="1487" r:id="rId9"/>
    <p:sldId id="1488" r:id="rId10"/>
    <p:sldId id="1489" r:id="rId11"/>
    <p:sldId id="1490" r:id="rId12"/>
    <p:sldId id="1547" r:id="rId13"/>
    <p:sldId id="1548" r:id="rId14"/>
    <p:sldId id="1491" r:id="rId15"/>
    <p:sldId id="1492" r:id="rId16"/>
    <p:sldId id="1493" r:id="rId17"/>
    <p:sldId id="1494" r:id="rId18"/>
    <p:sldId id="1495" r:id="rId19"/>
    <p:sldId id="1496" r:id="rId20"/>
    <p:sldId id="1497" r:id="rId21"/>
    <p:sldId id="1498" r:id="rId22"/>
    <p:sldId id="1561" r:id="rId23"/>
    <p:sldId id="1499" r:id="rId24"/>
    <p:sldId id="1500" r:id="rId25"/>
    <p:sldId id="1533" r:id="rId26"/>
    <p:sldId id="1532" r:id="rId27"/>
    <p:sldId id="1502" r:id="rId28"/>
    <p:sldId id="1503" r:id="rId29"/>
    <p:sldId id="1562" r:id="rId30"/>
    <p:sldId id="1531" r:id="rId31"/>
    <p:sldId id="1549" r:id="rId32"/>
    <p:sldId id="1550" r:id="rId33"/>
    <p:sldId id="1551" r:id="rId34"/>
    <p:sldId id="1552" r:id="rId35"/>
    <p:sldId id="1553" r:id="rId36"/>
    <p:sldId id="1554" r:id="rId37"/>
    <p:sldId id="1555" r:id="rId38"/>
    <p:sldId id="1556" r:id="rId39"/>
    <p:sldId id="1557" r:id="rId40"/>
    <p:sldId id="1558" r:id="rId41"/>
    <p:sldId id="1546" r:id="rId42"/>
    <p:sldId id="1513" r:id="rId43"/>
    <p:sldId id="1514" r:id="rId44"/>
    <p:sldId id="1515" r:id="rId45"/>
    <p:sldId id="1516" r:id="rId46"/>
    <p:sldId id="1517" r:id="rId47"/>
    <p:sldId id="1518" r:id="rId48"/>
    <p:sldId id="1519" r:id="rId49"/>
    <p:sldId id="1520" r:id="rId50"/>
    <p:sldId id="1544" r:id="rId51"/>
    <p:sldId id="1536" r:id="rId5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80" d="100"/>
          <a:sy n="80" d="100"/>
        </p:scale>
        <p:origin x="-74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BEE6F9F-96B0-495F-8E35-4973E7F4D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744C3D-147A-458E-9F3B-F09ADC3EC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52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8B0F2FB-065C-4066-94F5-8C11F7421BD4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2C9A2C-1221-456E-B4EF-30DE0E47B981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F16BC27-9214-43A9-ABF1-B5929638496D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46045A-2129-4BA3-9393-8EFFE95A013A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73138"/>
            <a:r>
              <a:rPr lang="en-US" smtClean="0"/>
              <a:t>Filename and Extension are NOT C-strings – not null terminated.</a:t>
            </a:r>
          </a:p>
          <a:p>
            <a:pPr defTabSz="973138"/>
            <a:r>
              <a:rPr lang="en-US" smtClean="0"/>
              <a:t>The only characters in these fields are characters, numbers, and SPACES!</a:t>
            </a:r>
          </a:p>
          <a:p>
            <a:pPr defTabSz="973138"/>
            <a:r>
              <a:rPr lang="en-US" smtClean="0"/>
              <a:t>Thus, cannot use string compare for finding file names.</a:t>
            </a:r>
          </a:p>
          <a:p>
            <a:pPr defTabSz="973138"/>
            <a:r>
              <a:rPr lang="en-US" smtClean="0"/>
              <a:t>Use FOR loops to compare (8 then 3).</a:t>
            </a:r>
          </a:p>
          <a:p>
            <a:pPr defTabSz="973138"/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D7EEFE8-596E-4321-AA32-8109A9F29370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6E82743-D7F6-442B-8559-06FD6C916734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D480624-A89B-43E6-98B7-A97612F8AC3E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72D2B4-A303-4164-8B33-200E361EE60D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6E5C560-450C-4C95-B0B1-16B0CDF3C2C8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00B3CBF-7C6A-4292-9FCD-05F9BED36942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B34C8BD-52BC-486F-9C33-A1E97581354F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little endian = least sig bits to the left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47E4C-4CA5-4564-903E-FBC472DBB94C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(Look at BYTE SectorsPerCluster) not 512 bytes</a:t>
            </a:r>
          </a:p>
          <a:p>
            <a:r>
              <a:rPr lang="en-US" smtClean="0"/>
              <a:t>#define SizeOfSector 512</a:t>
            </a:r>
          </a:p>
          <a:p>
            <a:r>
              <a:rPr lang="en-US" smtClean="0"/>
              <a:t>cluster = SizeOfSector * SizeOfCluster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B318C2-791E-4411-B920-464C07A031F3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First 2 entries of FAT are reserved.</a:t>
            </a:r>
          </a:p>
          <a:p>
            <a:r>
              <a:rPr lang="en-US" smtClean="0"/>
              <a:t>This should be in the code (not add 31)</a:t>
            </a:r>
          </a:p>
          <a:p>
            <a:r>
              <a:rPr lang="en-US" smtClean="0"/>
              <a:t>Could use a macro logicalClusterToSector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85F745-171A-4927-A02A-37F80CF82802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6F5259-0396-458A-AADB-B0B686328357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1EFAA9-FF45-4333-9054-086141EACB64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3FD3AAD-36B5-4740-B9F3-82764688F848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265DEC-2A52-420D-8D41-DAD55C3F1E69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A9E8BA4-FFFA-4DC4-AF0F-236677C285E7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6D9EC4-0FEE-4858-BDD0-B9043A4CA8AE}" type="slidenum">
              <a:rPr lang="en-US" sz="1300">
                <a:latin typeface="Times New Roman" pitchFamily="18" charset="0"/>
              </a:rPr>
              <a:pPr/>
              <a:t>41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82009E3-BB1F-4566-AAB4-C38631953A76}" type="slidenum">
              <a:rPr lang="en-US" sz="1300">
                <a:latin typeface="Times New Roman" pitchFamily="18" charset="0"/>
              </a:rPr>
              <a:pPr/>
              <a:t>43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73138"/>
            <a:r>
              <a:rPr lang="en-US" smtClean="0"/>
              <a:t>Root Directory limited to 14 sectors – limits the number of files on a disk at the root directory level (limited to 252 files)</a:t>
            </a:r>
          </a:p>
          <a:p>
            <a:pPr defTabSz="973138"/>
            <a:r>
              <a:rPr lang="en-US" smtClean="0"/>
              <a:t>(Look at WORD MaxRootEntries)</a:t>
            </a:r>
          </a:p>
          <a:p>
            <a:pPr defTabSz="973138"/>
            <a:r>
              <a:rPr lang="en-US" smtClean="0"/>
              <a:t>This is defined at format disk time</a:t>
            </a:r>
          </a:p>
          <a:p>
            <a:pPr defTabSz="973138"/>
            <a:r>
              <a:rPr lang="en-US" smtClean="0"/>
              <a:t>Windows stores in clusters (which may be multiple sectors)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0D7B44-0A4D-44F0-9897-3D4C899F840F}" type="slidenum">
              <a:rPr lang="en-US" sz="1300">
                <a:latin typeface="Times New Roman" pitchFamily="18" charset="0"/>
              </a:rPr>
              <a:pPr/>
              <a:t>47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73138"/>
            <a:r>
              <a:rPr lang="en-US" smtClean="0"/>
              <a:t>Filename and Extension are NOT C-strings – not null terminated.</a:t>
            </a:r>
          </a:p>
          <a:p>
            <a:pPr defTabSz="973138"/>
            <a:r>
              <a:rPr lang="en-US" smtClean="0"/>
              <a:t>The only characters in these fields are characters, numbers, and SPACES!</a:t>
            </a:r>
          </a:p>
          <a:p>
            <a:pPr defTabSz="973138"/>
            <a:r>
              <a:rPr lang="en-US" smtClean="0"/>
              <a:t>Thus, cannot use string compare for finding file names.</a:t>
            </a:r>
          </a:p>
          <a:p>
            <a:pPr defTabSz="973138"/>
            <a:r>
              <a:rPr lang="en-US" smtClean="0"/>
              <a:t>Use FOR loops to compare (8 then 3).</a:t>
            </a:r>
          </a:p>
          <a:p>
            <a:pPr defTabSz="973138"/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077A81-F2B1-4CA6-B5A9-A9FB067BE044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Root Directory limited to 14 sectors – limits the number of files on a disk at the root directory level (limited to 252 files)</a:t>
            </a:r>
          </a:p>
          <a:p>
            <a:r>
              <a:rPr lang="en-US" smtClean="0"/>
              <a:t>(Look at WORD MaxRootEntries)</a:t>
            </a:r>
          </a:p>
          <a:p>
            <a:r>
              <a:rPr lang="en-US" smtClean="0"/>
              <a:t>This is defined at format disk time</a:t>
            </a:r>
          </a:p>
          <a:p>
            <a:r>
              <a:rPr lang="en-US" smtClean="0"/>
              <a:t>Windows stores in clusters (which may be multiple sectors)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46045A-2129-4BA3-9393-8EFFE95A013A}" type="slidenum">
              <a:rPr lang="en-US" sz="1300">
                <a:latin typeface="Times New Roman" pitchFamily="18" charset="0"/>
              </a:rPr>
              <a:pPr/>
              <a:t>48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73138"/>
            <a:r>
              <a:rPr lang="en-US" smtClean="0"/>
              <a:t>Filename and Extension are NOT C-strings – not null terminated.</a:t>
            </a:r>
          </a:p>
          <a:p>
            <a:pPr defTabSz="973138"/>
            <a:r>
              <a:rPr lang="en-US" smtClean="0"/>
              <a:t>The only characters in these fields are characters, numbers, and SPACES!</a:t>
            </a:r>
          </a:p>
          <a:p>
            <a:pPr defTabSz="973138"/>
            <a:r>
              <a:rPr lang="en-US" smtClean="0"/>
              <a:t>Thus, cannot use string compare for finding file names.</a:t>
            </a:r>
          </a:p>
          <a:p>
            <a:pPr defTabSz="973138"/>
            <a:r>
              <a:rPr lang="en-US" smtClean="0"/>
              <a:t>Use FOR loops to compare (8 then 3).</a:t>
            </a:r>
          </a:p>
          <a:p>
            <a:pPr defTabSz="973138"/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6D9EC4-0FEE-4858-BDD0-B9043A4CA8AE}" type="slidenum">
              <a:rPr lang="en-US" sz="1300">
                <a:latin typeface="Times New Roman" pitchFamily="18" charset="0"/>
              </a:rPr>
              <a:pPr/>
              <a:t>51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E5221F-4ED8-418A-A679-E9CB5269D1A3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22387A4-DBE5-4E95-9363-8B724AF2C734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7D5053-998F-4907-B209-215E11A9E5A7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20725"/>
            <a:ext cx="4610100" cy="3457575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306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D4CA47-E536-4822-B7A3-077C2D49586D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14 x 512 x 32 = 224 files stored in root directory</a:t>
            </a:r>
          </a:p>
          <a:p>
            <a:r>
              <a:rPr lang="en-US" smtClean="0"/>
              <a:t>14 sectors x 512 bytes/sector x 32 bytes/directory entry</a:t>
            </a:r>
          </a:p>
          <a:p>
            <a:endParaRPr lang="en-US" smtClean="0"/>
          </a:p>
          <a:p>
            <a:r>
              <a:rPr lang="en-US" smtClean="0"/>
              <a:t>What happens when I fill up this disk with little sectors then delete them.  Will I get back the same amount of free space?</a:t>
            </a:r>
          </a:p>
          <a:p>
            <a:r>
              <a:rPr lang="en-US" smtClean="0"/>
              <a:t>No!  Windows does not reclaim empty subdirectory sectors.</a:t>
            </a:r>
          </a:p>
          <a:p>
            <a:r>
              <a:rPr lang="en-US" smtClean="0"/>
              <a:t>However, deleting subdirectories would recover the space.</a:t>
            </a:r>
          </a:p>
          <a:p>
            <a:r>
              <a:rPr lang="en-US" smtClean="0"/>
              <a:t>Allows undelete to work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94FDC6D-928C-48DA-B1FC-EF28CF0AB77D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Filename and Extension are NOT C-strings – not null terminated.</a:t>
            </a:r>
          </a:p>
          <a:p>
            <a:r>
              <a:rPr lang="en-US" smtClean="0"/>
              <a:t>The only characters in these fields are characters, numbers, and SPACES!</a:t>
            </a:r>
          </a:p>
          <a:p>
            <a:r>
              <a:rPr lang="en-US" smtClean="0"/>
              <a:t>Thus, cannot use string compare for finding file names.</a:t>
            </a:r>
          </a:p>
          <a:p>
            <a:r>
              <a:rPr lang="en-US" smtClean="0"/>
              <a:t>Use FOR loops to compare (8 then 3).</a:t>
            </a:r>
          </a:p>
          <a:p>
            <a:r>
              <a:rPr lang="en-US" smtClean="0"/>
              <a:t>Take disk with long file names and look at the directory.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FDCE112-B9DC-4A23-A4F4-24FAAC02F296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6613" cy="3484563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/>
          <a:lstStyle/>
          <a:p>
            <a:r>
              <a:rPr lang="en-US" smtClean="0"/>
              <a:t>Directories can have extensions (Default is sp,sp,sp)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E61A90-3D9D-4627-99CC-E3A820FE5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1AEE-9EFA-4AB8-8F39-467AC06E7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5B9D-BDF8-4306-8CD7-B9A6DC5A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3A692-8671-4B55-8F30-D6FF68AF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D9D8F-F26B-435D-9BB1-AAB141EE3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A703-DBB0-4C8C-85BE-49FE1900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8A98-90FA-46EF-AFFD-2A5BABE0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B339-ADD3-441F-A467-E7D26818A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1AA3E-2EAB-480B-9A3B-EC13307E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14A99-AB53-4D27-9CD6-2D7DD5869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2E705-18BB-4318-B3AB-98223D161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BYU CS 345</a:t>
            </a: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FAT File System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5FE38F1-FAE9-493F-B36E-7ED7BFA29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</a:t>
            </a:r>
            <a:r>
              <a:rPr lang="en-US" dirty="0" smtClean="0"/>
              <a:t>12 File Format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sz="1600" dirty="0" smtClean="0"/>
              <a:t>(2015-04-02)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1F464C-8B17-4A46-91D1-66C32E00FB5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Date/Time Bit </a:t>
            </a:r>
            <a:r>
              <a:rPr lang="en-US" dirty="0" smtClean="0"/>
              <a:t>Fields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450850" y="4117975"/>
            <a:ext cx="8628063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pack(push,1)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BYTE align in memory (no padding)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typedef struct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{		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(total 16 bits--a unsigned short)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day: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low-order 5 bits are the day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month: 4;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next 4 bits are the month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year: 7;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high-order 7 bits are the year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} FATDate;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pack(pop)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End of strict alignment</a:t>
            </a:r>
            <a:r>
              <a:rPr lang="en-US" sz="1600" b="1">
                <a:latin typeface="Arial" charset="0"/>
              </a:rPr>
              <a:t> 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39738" y="1581150"/>
            <a:ext cx="8628062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pack(push,1)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BYTE align in memory (no padding)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typedef struct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{		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(total 16 bits--a unsigned short)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sec: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low-order 5 bits are the seconds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min: 6;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next 6 bits are the minutes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	unsigned short hour: 5;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high-order 5 bits are the hour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} FATTime;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3662363" algn="l"/>
              </a:tabLst>
            </a:pPr>
            <a:r>
              <a:rPr lang="en-US" sz="1600" b="1">
                <a:latin typeface="Arial" charset="0"/>
                <a:cs typeface="Times New Roman" pitchFamily="18" charset="0"/>
              </a:rPr>
              <a:t>#pragma pack(pop)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// End of strict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24EF37-A945-4E56-9EF9-F9A51FDEA43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FAT Long Directory Names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 essentially transparent on earlier versions of MS-DOS.</a:t>
            </a:r>
          </a:p>
          <a:p>
            <a:pPr eaLnBrk="1" hangingPunct="1"/>
            <a:r>
              <a:rPr lang="en-US" smtClean="0"/>
              <a:t>Be located in close proximity, on the media, to the short directory entry.</a:t>
            </a:r>
          </a:p>
          <a:p>
            <a:pPr eaLnBrk="1" hangingPunct="1"/>
            <a:r>
              <a:rPr lang="en-US" smtClean="0"/>
              <a:t>Disk maintenance utilities are not to jeopardize the integrity of existing file data.</a:t>
            </a:r>
          </a:p>
          <a:p>
            <a:pPr eaLnBrk="1" hangingPunct="1"/>
            <a:r>
              <a:rPr lang="en-US" smtClean="0"/>
              <a:t>Precedes short entry in directory.</a:t>
            </a:r>
          </a:p>
          <a:p>
            <a:pPr eaLnBrk="1" hangingPunct="1"/>
            <a:r>
              <a:rPr lang="en-US" sz="2400" b="1" smtClean="0">
                <a:latin typeface="Arial Narrow" pitchFamily="34" charset="0"/>
              </a:rPr>
              <a:t>ATTR_LONG_NAME = ATTR_READ_ONLY | ATTR_HIDDEN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Arial Narrow" pitchFamily="34" charset="0"/>
              </a:rPr>
              <a:t>				    ATTR_SYSTEM | ATTR_VOLUME_ID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4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EE59C7-5920-4AF2-AB3C-2841D16429E0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Directory Example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04800" y="2376488"/>
            <a:ext cx="3770313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</a:t>
            </a:r>
            <a:endParaRPr lang="en-US" sz="1600" b="1">
              <a:latin typeface="Arial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962400" y="1233488"/>
            <a:ext cx="49530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800" b="1">
                <a:latin typeface="Courier New" pitchFamily="49" charset="0"/>
              </a:rPr>
              <a:t>c:\lcc\projects\disk1:\lc-3&gt;dir</a:t>
            </a:r>
          </a:p>
          <a:p>
            <a:r>
              <a:rPr lang="en-US" sz="800" b="1">
                <a:latin typeface="Courier New" pitchFamily="49" charset="0"/>
              </a:rPr>
              <a:t>Name:ext                time      date    cluster  size</a:t>
            </a:r>
          </a:p>
          <a:p>
            <a:r>
              <a:rPr lang="en-US" sz="800" b="1">
                <a:latin typeface="Courier New" pitchFamily="49" charset="0"/>
              </a:rPr>
              <a:t>.             ----D-  14:09:42 02/23/2004     2     0</a:t>
            </a:r>
          </a:p>
          <a:p>
            <a:r>
              <a:rPr lang="en-US" sz="800" b="1">
                <a:latin typeface="Courier New" pitchFamily="49" charset="0"/>
              </a:rPr>
              <a:t>..            ----D-  14:09:42 02/23/2004     0     0</a:t>
            </a:r>
          </a:p>
          <a:p>
            <a:r>
              <a:rPr lang="en-US" sz="800" b="1">
                <a:latin typeface="Courier New" pitchFamily="49" charset="0"/>
              </a:rPr>
              <a:t>README.TXT    -----A  14:15:36 02/23/2004   117   147</a:t>
            </a:r>
          </a:p>
          <a:p>
            <a:r>
              <a:rPr lang="en-US" sz="800" b="1">
                <a:latin typeface="Courier New" pitchFamily="49" charset="0"/>
              </a:rPr>
              <a:t>HEX           ----D-  14:12:46 02/23/2004    84     0</a:t>
            </a:r>
          </a:p>
          <a:p>
            <a:r>
              <a:rPr lang="en-US" sz="800" b="1">
                <a:latin typeface="Courier New" pitchFamily="49" charset="0"/>
              </a:rPr>
              <a:t>SOURCE        ----D-  14:13:06 02/23/2004    85     0</a:t>
            </a:r>
          </a:p>
          <a:p>
            <a:r>
              <a:rPr lang="en-US" sz="800" b="1">
                <a:latin typeface="Courier New" pitchFamily="49" charset="0"/>
              </a:rPr>
              <a:t>c:\lcc\projects\disk1:\lc-3&gt;ds 33</a:t>
            </a:r>
          </a:p>
          <a:p>
            <a:r>
              <a:rPr lang="en-US" sz="800" b="1">
                <a:latin typeface="Courier New" pitchFamily="49" charset="0"/>
              </a:rPr>
              <a:t>Sector 33: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0x00004200: 2e 20 20 20 20 20 20 20 20 20 20 10 00 18 34 71  . 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0x00004210: 57 30 57 30 00 00 35 71 57 30 02 00 00 00 00 00  W0W0..5qW0......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0x00004220: 2e 2e 20 20 20 20 20 20 20 20 20 10 00 18 34 71  ..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0x00004230: 57 30 57 30 00 00 35 71 57 30 00 00 00 00 00 00  W0W0..5qW0......</a:t>
            </a:r>
          </a:p>
          <a:p>
            <a:r>
              <a:rPr lang="en-US" sz="800" b="1">
                <a:latin typeface="Courier New" pitchFamily="49" charset="0"/>
              </a:rPr>
              <a:t>0x00004240: 41 52 00 65 00 61 00 64 00 6d 00 0f 00 73 65 00  AR.e.a.d.m...se.</a:t>
            </a:r>
          </a:p>
          <a:p>
            <a:r>
              <a:rPr lang="en-US" sz="800" b="1">
                <a:latin typeface="Courier New" pitchFamily="49" charset="0"/>
              </a:rPr>
              <a:t>0x00004250: 2e 00 74 00 78 00 74 00 00 00 00 00 ff ff ff ff  ..t.x.t.........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0x00004260: 52 45 41 44 4d 45 20 20 54 58 54 20 00 7e f0 71  README  TXT .~.q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0x00004270: 57 30 57 30 00 00 f2 71 57 30 75 00 93 00 00 00  W0W0...qW0u.....</a:t>
            </a:r>
          </a:p>
          <a:p>
            <a:r>
              <a:rPr lang="en-US" sz="800" b="1">
                <a:latin typeface="Courier New" pitchFamily="49" charset="0"/>
              </a:rPr>
              <a:t>0x00004280: e5 4d 00 65 00 6d 00 54 00 65 00 0f 00 68 73 00  .M.e.m.T.e...hs.</a:t>
            </a:r>
          </a:p>
          <a:p>
            <a:r>
              <a:rPr lang="en-US" sz="800" b="1">
                <a:latin typeface="Courier New" pitchFamily="49" charset="0"/>
              </a:rPr>
              <a:t>0x00004290: 74 00 2e 00 68 00 65 00 78 00 00 00 00 00 ff ff  t...h.e.x.......</a:t>
            </a:r>
          </a:p>
          <a:p>
            <a:r>
              <a:rPr lang="en-US" sz="800" b="1">
                <a:latin typeface="Courier New" pitchFamily="49" charset="0"/>
              </a:rPr>
              <a:t>0x000042a0: e5 45 4d 54 45 53 54 20 48 45 58 20 00 62 78 71  .EMTEST HEX .bxq</a:t>
            </a:r>
          </a:p>
          <a:p>
            <a:r>
              <a:rPr lang="en-US" sz="800" b="1">
                <a:latin typeface="Courier New" pitchFamily="49" charset="0"/>
              </a:rPr>
              <a:t>0x000042b0: 57 30 57 30 00 00 30 b1 49 30 08 00 50 0a 00 00  W0W0..0.I0..P...</a:t>
            </a:r>
          </a:p>
          <a:p>
            <a:r>
              <a:rPr lang="en-US" sz="800" b="1">
                <a:latin typeface="Courier New" pitchFamily="49" charset="0"/>
              </a:rPr>
              <a:t>0x000042c0: e5 78 00 00 00 ff ff ff ff ff ff 0f 00 cc ff ff  .x..............</a:t>
            </a:r>
          </a:p>
          <a:p>
            <a:r>
              <a:rPr lang="en-US" sz="800" b="1">
                <a:latin typeface="Courier New" pitchFamily="49" charset="0"/>
              </a:rPr>
              <a:t>0x000042d0: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0x000042e0: e5 43 00 61 00 6c 00 63 00 75 00 0f 00 cc 6c 00  .C.a.l.c.u....l.</a:t>
            </a:r>
          </a:p>
          <a:p>
            <a:r>
              <a:rPr lang="en-US" sz="800" b="1">
                <a:latin typeface="Courier New" pitchFamily="49" charset="0"/>
              </a:rPr>
              <a:t>0x000042f0: 61 00 74 00 6f 00 72 00 2e 00 00 00 68 00 65 00  a.t.o.r.....h.e.</a:t>
            </a:r>
          </a:p>
          <a:p>
            <a:r>
              <a:rPr lang="en-US" sz="800" b="1">
                <a:latin typeface="Courier New" pitchFamily="49" charset="0"/>
              </a:rPr>
              <a:t>0x00004300: e5 41 4c 43 55 4c 7e 31 48 45 58 20 00 82 7b 71  .ALCUL~1HEX ..{q</a:t>
            </a:r>
          </a:p>
          <a:p>
            <a:r>
              <a:rPr lang="en-US" sz="800" b="1">
                <a:latin typeface="Courier New" pitchFamily="49" charset="0"/>
              </a:rPr>
              <a:t>0x00004310: 57 30 57 30 00 00 c9 74 3b 30 0e 00 1e 18 00 00  W0W0...t;0..▲↑..</a:t>
            </a:r>
          </a:p>
          <a:p>
            <a:r>
              <a:rPr lang="en-US" sz="800" b="1">
                <a:latin typeface="Courier New" pitchFamily="49" charset="0"/>
              </a:rPr>
              <a:t>0x00004320: e5 6d 00 00 00 ff ff ff ff ff ff 0f 00 06 ff ff  .m..............</a:t>
            </a:r>
          </a:p>
          <a:p>
            <a:r>
              <a:rPr lang="en-US" sz="800" b="1">
                <a:latin typeface="Courier New" pitchFamily="49" charset="0"/>
              </a:rPr>
              <a:t>0x00004330: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0x00004340: e5 43 00 61 00 6c 00 63 00 75 00 0f 00 06 6c 00  .C.a.l.c.u....l.</a:t>
            </a:r>
          </a:p>
          <a:p>
            <a:r>
              <a:rPr lang="en-US" sz="800" b="1">
                <a:latin typeface="Courier New" pitchFamily="49" charset="0"/>
              </a:rPr>
              <a:t>0x00004350: 61 00 74 00 6f 00 72 00 2e 00 00 00 61 00 73 00  a.t.o.r.....a.s.</a:t>
            </a:r>
          </a:p>
          <a:p>
            <a:r>
              <a:rPr lang="en-US" sz="800" b="1">
                <a:latin typeface="Courier New" pitchFamily="49" charset="0"/>
              </a:rPr>
              <a:t>0x00004360: e5 41 4c 43 55 4c 7e 31 41 53 4d 20 00 7c 83 71  .ALCUL~1ASM .|.q</a:t>
            </a:r>
          </a:p>
          <a:p>
            <a:r>
              <a:rPr lang="en-US" sz="800" b="1">
                <a:latin typeface="Courier New" pitchFamily="49" charset="0"/>
              </a:rPr>
              <a:t>0x00004370: 57 30 57 30 00 00 ef 74 3b 30 1b 00 12 71 00 00  W0W0...t;0←..q..</a:t>
            </a:r>
          </a:p>
          <a:p>
            <a:r>
              <a:rPr lang="en-US" sz="800" b="1">
                <a:latin typeface="Courier New" pitchFamily="49" charset="0"/>
              </a:rPr>
              <a:t>0x00004380: e5 4e 00 65 00 77 00 20 00 46 00 0f 00 dd 6f 00  .N.e.w. .F....o.</a:t>
            </a:r>
          </a:p>
          <a:p>
            <a:r>
              <a:rPr lang="en-US" sz="800" b="1">
                <a:latin typeface="Courier New" pitchFamily="49" charset="0"/>
              </a:rPr>
              <a:t>0x00004390: 6c 00 64 00 65 00 72 00 00 00 00 00 ff ff ff ff  l.d.e.r.........</a:t>
            </a:r>
          </a:p>
          <a:p>
            <a:r>
              <a:rPr lang="en-US" sz="800" b="1">
                <a:latin typeface="Courier New" pitchFamily="49" charset="0"/>
              </a:rPr>
              <a:t>0x000043a0: e5 45 57 46 4f 4c 7e 31 20 20 20 10 00 74 96 71  .EWFOL~1   ..t.q</a:t>
            </a:r>
          </a:p>
          <a:p>
            <a:r>
              <a:rPr lang="en-US" sz="800" b="1">
                <a:latin typeface="Courier New" pitchFamily="49" charset="0"/>
              </a:rPr>
              <a:t>0x000043b0: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0x000043c0: 48 45 58 20 20 20 20 20 20 20 20 10 08 74 96 71  HEX        ..t.q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0x000043d0: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0x000043e0: 53 4f 55 52 43 45 20 20 20 20 20 10 08 42 a2 71  SOURCE     ..B.q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0x000043f0: 57 30 57 30 00 00 a3 71 57 30 55 00 00 00 00 00  W0W0...qW0U.....</a:t>
            </a:r>
          </a:p>
          <a:p>
            <a:r>
              <a:rPr lang="en-US" sz="800" b="1">
                <a:latin typeface="Courier New" pitchFamily="49" charset="0"/>
              </a:rPr>
              <a:t>c:\lcc\projects\disk1:\lc-3&gt;</a:t>
            </a:r>
          </a:p>
        </p:txBody>
      </p:sp>
      <p:sp>
        <p:nvSpPr>
          <p:cNvPr id="2011142" name="Oval 6"/>
          <p:cNvSpPr>
            <a:spLocks noChangeArrowheads="1"/>
          </p:cNvSpPr>
          <p:nvPr/>
        </p:nvSpPr>
        <p:spPr bwMode="auto">
          <a:xfrm>
            <a:off x="6705600" y="2757488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011143" name="Oval 7"/>
          <p:cNvSpPr>
            <a:spLocks noChangeArrowheads="1"/>
          </p:cNvSpPr>
          <p:nvPr/>
        </p:nvSpPr>
        <p:spPr bwMode="auto">
          <a:xfrm>
            <a:off x="4724400" y="3279775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  <p:extLst>
      <p:ext uri="{BB962C8B-B14F-4D97-AF65-F5344CB8AC3E}">
        <p14:creationId xmlns:p14="http://schemas.microsoft.com/office/powerpoint/2010/main" val="19454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42" grpId="0" animBg="1"/>
      <p:bldP spid="20111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027758-CB04-436A-8EB0-CA9E412063B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fmsGetNextDirEntry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87338" y="1562100"/>
            <a:ext cx="8491537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b="1">
                <a:latin typeface="Courier New" pitchFamily="49" charset="0"/>
              </a:rPr>
              <a:t>int fmsGetNextDirEntry(int *dirNum, char* mask, DirEntry* dirEntry, int dir)</a:t>
            </a:r>
          </a:p>
          <a:p>
            <a:r>
              <a:rPr lang="en-US" sz="1200" b="1">
                <a:latin typeface="Courier New" pitchFamily="49" charset="0"/>
              </a:rPr>
              <a:t>{	char buffer[BYTES_PER_SECTOR];</a:t>
            </a:r>
          </a:p>
          <a:p>
            <a:r>
              <a:rPr lang="en-US" sz="1200" b="1">
                <a:latin typeface="Courier New" pitchFamily="49" charset="0"/>
              </a:rPr>
              <a:t>	int dirIndex, dirSector, error;</a:t>
            </a:r>
          </a:p>
          <a:p>
            <a:r>
              <a:rPr lang="en-US" sz="1200" b="1">
                <a:latin typeface="Courier New" pitchFamily="49" charset="0"/>
              </a:rPr>
              <a:t>	int loop = *dirNum / ENTRIES_PER_SECTOR;</a:t>
            </a:r>
          </a:p>
          <a:p>
            <a:r>
              <a:rPr lang="en-US" sz="1200" b="1">
                <a:latin typeface="Courier New" pitchFamily="49" charset="0"/>
              </a:rPr>
              <a:t>	int dirCluster = dir;</a:t>
            </a:r>
          </a:p>
          <a:p>
            <a:r>
              <a:rPr lang="en-US" sz="1200" b="1">
                <a:latin typeface="Courier New" pitchFamily="49" charset="0"/>
              </a:rPr>
              <a:t>	while(1)</a:t>
            </a:r>
          </a:p>
          <a:p>
            <a:r>
              <a:rPr lang="en-US" sz="1200" b="1">
                <a:latin typeface="Courier New" pitchFamily="49" charset="0"/>
              </a:rPr>
              <a:t>	{	if (dir)</a:t>
            </a:r>
          </a:p>
          <a:p>
            <a:r>
              <a:rPr lang="en-US" sz="1200" b="1">
                <a:latin typeface="Courier New" pitchFamily="49" charset="0"/>
              </a:rPr>
              <a:t>		{	while(loop--) dirCluster = getFatEntry(dirCluster, FAT1);</a:t>
            </a:r>
          </a:p>
          <a:p>
            <a:r>
              <a:rPr lang="en-US" sz="1200" b="1">
                <a:latin typeface="Courier New" pitchFamily="49" charset="0"/>
              </a:rPr>
              <a:t>			dirSector = C_2_S(dirCluster);</a:t>
            </a:r>
          </a:p>
          <a:p>
            <a:r>
              <a:rPr lang="en-US" sz="1200" b="1">
                <a:latin typeface="Courier New" pitchFamily="49" charset="0"/>
              </a:rPr>
              <a:t>      	}</a:t>
            </a:r>
          </a:p>
          <a:p>
            <a:r>
              <a:rPr lang="en-US" sz="1200" b="1">
                <a:latin typeface="Courier New" pitchFamily="49" charset="0"/>
              </a:rPr>
              <a:t>		else	dirSector = (*dirNum / ENTRIES_PER_SECTOR) + BEG_ROOT_SECTOR;</a:t>
            </a:r>
          </a:p>
          <a:p>
            <a:r>
              <a:rPr lang="en-US" sz="1200" b="1">
                <a:latin typeface="Courier New" pitchFamily="49" charset="0"/>
              </a:rPr>
              <a:t>		if (error = fmsReadSector(buffer, dirSector)) return error;</a:t>
            </a:r>
          </a:p>
          <a:p>
            <a:r>
              <a:rPr lang="en-US" sz="1200" b="1">
                <a:latin typeface="Courier New" pitchFamily="49" charset="0"/>
              </a:rPr>
              <a:t>		while(1)</a:t>
            </a:r>
          </a:p>
          <a:p>
            <a:r>
              <a:rPr lang="en-US" sz="1200" b="1">
                <a:latin typeface="Courier New" pitchFamily="49" charset="0"/>
              </a:rPr>
              <a:t>		{	// read directory entry</a:t>
            </a:r>
          </a:p>
          <a:p>
            <a:r>
              <a:rPr lang="en-US" sz="1200" b="1">
                <a:latin typeface="Courier New" pitchFamily="49" charset="0"/>
              </a:rPr>
              <a:t>			dirIndex = *dirNum % ENTRIES_PER_SECTOR;</a:t>
            </a:r>
          </a:p>
          <a:p>
            <a:r>
              <a:rPr lang="en-US" sz="1200" b="1">
                <a:latin typeface="Courier New" pitchFamily="49" charset="0"/>
              </a:rPr>
              <a:t>			memcpy(dirEntry, &amp;buffer[dirIndex * sizeof(DirEntry)], sizeof(DirEntry));</a:t>
            </a:r>
          </a:p>
          <a:p>
            <a:r>
              <a:rPr lang="en-US" sz="1200" b="1">
                <a:latin typeface="Courier New" pitchFamily="49" charset="0"/>
              </a:rPr>
              <a:t>			if (dirEntry-&gt;name[0] == 0) return ERR67;	// EOD</a:t>
            </a:r>
          </a:p>
          <a:p>
            <a:r>
              <a:rPr lang="en-US" sz="1200" b="1">
                <a:latin typeface="Courier New" pitchFamily="49" charset="0"/>
              </a:rPr>
              <a:t>			(*dirNum)++;</a:t>
            </a:r>
          </a:p>
          <a:p>
            <a:r>
              <a:rPr lang="en-US" sz="1200" b="1">
                <a:latin typeface="Courier New" pitchFamily="49" charset="0"/>
              </a:rPr>
              <a:t>			if (dirEntry-&gt;name[0] == 0xe5);		// ignore deleted files</a:t>
            </a:r>
          </a:p>
          <a:p>
            <a:r>
              <a:rPr lang="en-US" sz="1200" b="1">
                <a:latin typeface="Courier New" pitchFamily="49" charset="0"/>
              </a:rPr>
              <a:t>			else if (dirEntry-&gt;attributes == LONGNAME);	// ignore long file names</a:t>
            </a:r>
          </a:p>
          <a:p>
            <a:r>
              <a:rPr lang="en-US" sz="1200" b="1">
                <a:latin typeface="Courier New" pitchFamily="49" charset="0"/>
              </a:rPr>
              <a:t>			else if (fmsMask(mask, dirEntry-&gt;name, dirEntry-&gt;extension)) return 0;</a:t>
            </a:r>
          </a:p>
          <a:p>
            <a:r>
              <a:rPr lang="en-US" sz="1200" b="1">
                <a:latin typeface="Courier New" pitchFamily="49" charset="0"/>
              </a:rPr>
              <a:t>			if ((*dirNum % ENTRIES_PER_SECTOR) == 0) break; // break if sector boundary</a:t>
            </a:r>
          </a:p>
          <a:p>
            <a:r>
              <a:rPr lang="en-US" sz="1200" b="1">
                <a:latin typeface="Courier New" pitchFamily="49" charset="0"/>
              </a:rPr>
              <a:t>		}</a:t>
            </a:r>
          </a:p>
          <a:p>
            <a:r>
              <a:rPr lang="en-US" sz="1200" b="1">
                <a:latin typeface="Courier New" pitchFamily="49" charset="0"/>
              </a:rPr>
              <a:t>		loop = 1;				// next directory sector/cluster</a:t>
            </a:r>
          </a:p>
          <a:p>
            <a:r>
              <a:rPr lang="en-US" sz="1200" b="1">
                <a:latin typeface="Courier New" pitchFamily="49" charset="0"/>
              </a:rPr>
              <a:t>	}</a:t>
            </a:r>
          </a:p>
          <a:p>
            <a:r>
              <a:rPr lang="en-US" sz="1200" b="1">
                <a:latin typeface="Courier New" pitchFamily="49" charset="0"/>
              </a:rPr>
              <a:t>	return 0;</a:t>
            </a:r>
          </a:p>
          <a:p>
            <a:r>
              <a:rPr lang="en-US" sz="1200" b="1">
                <a:latin typeface="Courier New" pitchFamily="49" charset="0"/>
              </a:rPr>
              <a:t>}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  <p:extLst>
      <p:ext uri="{BB962C8B-B14F-4D97-AF65-F5344CB8AC3E}">
        <p14:creationId xmlns:p14="http://schemas.microsoft.com/office/powerpoint/2010/main" val="3489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412F87-5947-4445-A931-093D3EA1C462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11150"/>
            <a:ext cx="7793037" cy="723900"/>
          </a:xfrm>
        </p:spPr>
        <p:txBody>
          <a:bodyPr/>
          <a:lstStyle/>
          <a:p>
            <a:pPr eaLnBrk="1" hangingPunct="1"/>
            <a:r>
              <a:rPr lang="en-US" smtClean="0"/>
              <a:t>FAT-12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875213"/>
          </a:xfrm>
        </p:spPr>
        <p:txBody>
          <a:bodyPr/>
          <a:lstStyle/>
          <a:p>
            <a:pPr eaLnBrk="1" hangingPunct="1"/>
            <a:r>
              <a:rPr lang="en-US" smtClean="0"/>
              <a:t>Each FAT entry is 12 bits </a:t>
            </a:r>
            <a:r>
              <a:rPr lang="en-US" sz="2000" smtClean="0"/>
              <a:t>(byte and a half)</a:t>
            </a:r>
          </a:p>
          <a:p>
            <a:pPr lvl="1" eaLnBrk="1" hangingPunct="1"/>
            <a:r>
              <a:rPr lang="en-US" smtClean="0"/>
              <a:t>4096 possible blocks</a:t>
            </a:r>
          </a:p>
          <a:p>
            <a:pPr lvl="1" eaLnBrk="1" hangingPunct="1"/>
            <a:r>
              <a:rPr lang="en-US" smtClean="0"/>
              <a:t>If a sector is 512 bytes, can represent 2 Mb</a:t>
            </a:r>
          </a:p>
          <a:p>
            <a:pPr eaLnBrk="1" hangingPunct="1"/>
            <a:r>
              <a:rPr lang="en-US" smtClean="0"/>
              <a:t>First 2 entries in the FAT are reserved</a:t>
            </a:r>
          </a:p>
          <a:p>
            <a:pPr lvl="1" eaLnBrk="1" hangingPunct="1"/>
            <a:r>
              <a:rPr lang="en-US" smtClean="0"/>
              <a:t>Don’t use</a:t>
            </a:r>
          </a:p>
          <a:p>
            <a:pPr eaLnBrk="1" hangingPunct="1"/>
            <a:r>
              <a:rPr lang="en-US" smtClean="0"/>
              <a:t>All linking is done in logical cluster numbers</a:t>
            </a:r>
          </a:p>
          <a:p>
            <a:pPr eaLnBrk="1" hangingPunct="1"/>
            <a:r>
              <a:rPr lang="en-US" smtClean="0"/>
              <a:t>When designed, space was tight</a:t>
            </a:r>
          </a:p>
          <a:p>
            <a:pPr lvl="1" eaLnBrk="1" hangingPunct="1"/>
            <a:r>
              <a:rPr lang="en-US" smtClean="0"/>
              <a:t>Pack 2 entries into 3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75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391CF4-F134-4445-8075-E354C6EB7D2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FAT-12 entry packing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0863" y="2108200"/>
            <a:ext cx="7667625" cy="3173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 FAT: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F0 FF FF 03 40 00 05 60 00 07 80 00 09 F0 FF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First 3 bytes are first 2 entries: </a:t>
            </a:r>
            <a:r>
              <a:rPr lang="en-US" sz="2800" smtClean="0">
                <a:sym typeface="Wingdings" pitchFamily="2" charset="2"/>
              </a:rPr>
              <a:t>reserved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Wingdings" pitchFamily="2" charset="2"/>
              </a:rPr>
              <a:t>Suppose first file cluster is 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bytes 3 and 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Wingdings" pitchFamily="2" charset="2"/>
              </a:rPr>
              <a:t>Converting entries 2 and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03 40 00 </a:t>
            </a:r>
            <a:r>
              <a:rPr lang="en-US" sz="2400" smtClean="0">
                <a:sym typeface="Wingdings" pitchFamily="2" charset="2"/>
              </a:rPr>
              <a:t> 003 and 004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FF8 – FFF indicates EOF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5241925" y="1377950"/>
            <a:ext cx="327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1">
                <a:latin typeface="Arial" charset="0"/>
                <a:sym typeface="Symbol" pitchFamily="18" charset="2"/>
              </a:rPr>
              <a:t></a:t>
            </a:r>
            <a:r>
              <a:rPr lang="en-US" b="1">
                <a:latin typeface="Arial" charset="0"/>
                <a:sym typeface="Wingdings" pitchFamily="2" charset="2"/>
              </a:rPr>
              <a:t> A</a:t>
            </a:r>
            <a:r>
              <a:rPr lang="en-US" b="1" baseline="-25000">
                <a:latin typeface="Arial" charset="0"/>
                <a:sym typeface="Wingdings" pitchFamily="2" charset="2"/>
              </a:rPr>
              <a:t>1</a:t>
            </a:r>
            <a:r>
              <a:rPr lang="en-US" b="1">
                <a:latin typeface="Arial" charset="0"/>
                <a:sym typeface="Wingdings" pitchFamily="2" charset="2"/>
              </a:rPr>
              <a:t>A</a:t>
            </a:r>
            <a:r>
              <a:rPr lang="en-US" b="1" baseline="-25000">
                <a:latin typeface="Arial" charset="0"/>
                <a:sym typeface="Wingdings" pitchFamily="2" charset="2"/>
              </a:rPr>
              <a:t>2</a:t>
            </a:r>
            <a:r>
              <a:rPr lang="en-US" b="1">
                <a:latin typeface="Arial" charset="0"/>
                <a:sym typeface="Wingdings" pitchFamily="2" charset="2"/>
              </a:rPr>
              <a:t>A</a:t>
            </a:r>
            <a:r>
              <a:rPr lang="en-US" b="1" baseline="-25000">
                <a:latin typeface="Arial" charset="0"/>
                <a:sym typeface="Wingdings" pitchFamily="2" charset="2"/>
              </a:rPr>
              <a:t>3</a:t>
            </a:r>
            <a:r>
              <a:rPr lang="en-US" b="1">
                <a:latin typeface="Arial" charset="0"/>
                <a:sym typeface="Wingdings" pitchFamily="2" charset="2"/>
              </a:rPr>
              <a:t> and B</a:t>
            </a:r>
            <a:r>
              <a:rPr lang="en-US" b="1" baseline="-25000">
                <a:latin typeface="Arial" charset="0"/>
                <a:sym typeface="Wingdings" pitchFamily="2" charset="2"/>
              </a:rPr>
              <a:t>1</a:t>
            </a:r>
            <a:r>
              <a:rPr lang="en-US" b="1">
                <a:latin typeface="Arial" charset="0"/>
                <a:sym typeface="Wingdings" pitchFamily="2" charset="2"/>
              </a:rPr>
              <a:t>B</a:t>
            </a:r>
            <a:r>
              <a:rPr lang="en-US" b="1" baseline="-25000">
                <a:latin typeface="Arial" charset="0"/>
                <a:sym typeface="Wingdings" pitchFamily="2" charset="2"/>
              </a:rPr>
              <a:t>2</a:t>
            </a:r>
            <a:r>
              <a:rPr lang="en-US" b="1">
                <a:latin typeface="Arial" charset="0"/>
                <a:sym typeface="Wingdings" pitchFamily="2" charset="2"/>
              </a:rPr>
              <a:t>B</a:t>
            </a:r>
            <a:r>
              <a:rPr lang="en-US" b="1" baseline="-25000">
                <a:latin typeface="Arial" charset="0"/>
                <a:sym typeface="Wingdings" pitchFamily="2" charset="2"/>
              </a:rPr>
              <a:t>3</a:t>
            </a:r>
            <a:endParaRPr lang="en-US" b="1" baseline="-25000">
              <a:latin typeface="Arial" charset="0"/>
            </a:endParaRPr>
          </a:p>
        </p:txBody>
      </p:sp>
      <p:grpSp>
        <p:nvGrpSpPr>
          <p:cNvPr id="15368" name="Group 6"/>
          <p:cNvGrpSpPr>
            <a:grpSpLocks/>
          </p:cNvGrpSpPr>
          <p:nvPr/>
        </p:nvGrpSpPr>
        <p:grpSpPr bwMode="auto">
          <a:xfrm>
            <a:off x="1835150" y="1366838"/>
            <a:ext cx="962025" cy="466725"/>
            <a:chOff x="1156" y="861"/>
            <a:chExt cx="606" cy="294"/>
          </a:xfrm>
        </p:grpSpPr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1156" y="861"/>
              <a:ext cx="60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A2   A1</a:t>
              </a:r>
            </a:p>
          </p:txBody>
        </p:sp>
        <p:sp>
          <p:nvSpPr>
            <p:cNvPr id="15380" name="Line 8"/>
            <p:cNvSpPr>
              <a:spLocks noChangeShapeType="1"/>
            </p:cNvSpPr>
            <p:nvPr/>
          </p:nvSpPr>
          <p:spPr bwMode="auto">
            <a:xfrm>
              <a:off x="1456" y="861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1" name="Line 9"/>
            <p:cNvSpPr>
              <a:spLocks noChangeShapeType="1"/>
            </p:cNvSpPr>
            <p:nvPr/>
          </p:nvSpPr>
          <p:spPr bwMode="auto">
            <a:xfrm>
              <a:off x="1454" y="1069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69" name="Group 10"/>
          <p:cNvGrpSpPr>
            <a:grpSpLocks/>
          </p:cNvGrpSpPr>
          <p:nvPr/>
        </p:nvGrpSpPr>
        <p:grpSpPr bwMode="auto">
          <a:xfrm>
            <a:off x="2921000" y="1363663"/>
            <a:ext cx="962025" cy="466725"/>
            <a:chOff x="1156" y="861"/>
            <a:chExt cx="606" cy="294"/>
          </a:xfrm>
        </p:grpSpPr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1156" y="861"/>
              <a:ext cx="60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B1   A3</a:t>
              </a:r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1456" y="861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1454" y="1069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70" name="Group 14"/>
          <p:cNvGrpSpPr>
            <a:grpSpLocks/>
          </p:cNvGrpSpPr>
          <p:nvPr/>
        </p:nvGrpSpPr>
        <p:grpSpPr bwMode="auto">
          <a:xfrm>
            <a:off x="4029075" y="1360488"/>
            <a:ext cx="962025" cy="466725"/>
            <a:chOff x="1156" y="861"/>
            <a:chExt cx="606" cy="294"/>
          </a:xfrm>
        </p:grpSpPr>
        <p:sp>
          <p:nvSpPr>
            <p:cNvPr id="15373" name="Text Box 15"/>
            <p:cNvSpPr txBox="1">
              <a:spLocks noChangeArrowheads="1"/>
            </p:cNvSpPr>
            <p:nvPr/>
          </p:nvSpPr>
          <p:spPr bwMode="auto">
            <a:xfrm>
              <a:off x="1156" y="861"/>
              <a:ext cx="60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B3   B2</a:t>
              </a:r>
            </a:p>
          </p:txBody>
        </p:sp>
        <p:sp>
          <p:nvSpPr>
            <p:cNvPr id="15374" name="Line 16"/>
            <p:cNvSpPr>
              <a:spLocks noChangeShapeType="1"/>
            </p:cNvSpPr>
            <p:nvPr/>
          </p:nvSpPr>
          <p:spPr bwMode="auto">
            <a:xfrm>
              <a:off x="1456" y="861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Line 17"/>
            <p:cNvSpPr>
              <a:spLocks noChangeShapeType="1"/>
            </p:cNvSpPr>
            <p:nvPr/>
          </p:nvSpPr>
          <p:spPr bwMode="auto">
            <a:xfrm>
              <a:off x="1454" y="1069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5371" name="Picture 18" descr="f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3492500"/>
            <a:ext cx="3705225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9603" name="AutoShape 19"/>
          <p:cNvSpPr>
            <a:spLocks noChangeArrowheads="1"/>
          </p:cNvSpPr>
          <p:nvPr/>
        </p:nvSpPr>
        <p:spPr bwMode="auto">
          <a:xfrm>
            <a:off x="1322388" y="2552700"/>
            <a:ext cx="1366837" cy="417513"/>
          </a:xfrm>
          <a:prstGeom prst="roundRect">
            <a:avLst>
              <a:gd name="adj" fmla="val 16667"/>
            </a:avLst>
          </a:prstGeom>
          <a:solidFill>
            <a:srgbClr val="FFFF00">
              <a:alpha val="23137"/>
            </a:srgbClr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6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DDD6C9-2918-476B-8721-D4413BCB198C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from FAT</a:t>
            </a:r>
          </a:p>
        </p:txBody>
      </p:sp>
      <p:sp>
        <p:nvSpPr>
          <p:cNvPr id="250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Even or Odd Entry?</a:t>
            </a:r>
          </a:p>
          <a:p>
            <a:pPr lvl="1" eaLnBrk="1" hangingPunct="1"/>
            <a:r>
              <a:rPr lang="en-US" sz="2400" smtClean="0"/>
              <a:t>A or B</a:t>
            </a:r>
          </a:p>
          <a:p>
            <a:pPr eaLnBrk="1" hangingPunct="1"/>
            <a:r>
              <a:rPr lang="en-US" sz="2800" smtClean="0"/>
              <a:t>Get bytes FatIndex and FatIndex+1</a:t>
            </a:r>
          </a:p>
          <a:p>
            <a:pPr lvl="1" eaLnBrk="1" hangingPunct="1"/>
            <a:r>
              <a:rPr lang="en-US" sz="2400" smtClean="0"/>
              <a:t>Even </a:t>
            </a:r>
            <a:r>
              <a:rPr lang="en-US" sz="2400" smtClean="0">
                <a:sym typeface="Wingdings" pitchFamily="2" charset="2"/>
              </a:rPr>
              <a:t> split FatIndex+1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Odd  split FatIndex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Build next Logical Cluster number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Start with zero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Copy most sig bits and shift</a:t>
            </a:r>
          </a:p>
          <a:p>
            <a:pPr lvl="1" eaLnBrk="1" hangingPunct="1"/>
            <a:r>
              <a:rPr lang="en-US" sz="2400" smtClean="0">
                <a:sym typeface="Wingdings" pitchFamily="2" charset="2"/>
              </a:rPr>
              <a:t>Or in least sig bits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Add 31 to get sector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0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0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07B1B8-38F0-47B8-8D00-CDD862C539A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GetFatEntry()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471488" y="1486231"/>
            <a:ext cx="84264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1830388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1" dirty="0">
                <a:latin typeface="Arial" charset="0"/>
                <a:cs typeface="Courier New" pitchFamily="49" charset="0"/>
              </a:rPr>
              <a:t>// ***************************************************************************************</a:t>
            </a:r>
          </a:p>
          <a:p>
            <a:r>
              <a:rPr lang="en-US" sz="1400" b="1" dirty="0">
                <a:latin typeface="Arial" charset="0"/>
              </a:rPr>
              <a:t>// Replace the 12-bit FAT entry code in the unsigned char FAT table at index</a:t>
            </a:r>
          </a:p>
          <a:p>
            <a:r>
              <a:rPr lang="en-US" sz="1400" b="1" dirty="0">
                <a:latin typeface="Arial" charset="0"/>
                <a:cs typeface="Courier New" pitchFamily="49" charset="0"/>
              </a:rPr>
              <a:t>// ***************************************************************************************</a:t>
            </a:r>
            <a:endParaRPr lang="en-US" sz="1400" b="1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unsigned short </a:t>
            </a:r>
            <a:r>
              <a:rPr lang="en-US" sz="1400" b="1" dirty="0" err="1">
                <a:latin typeface="Arial" charset="0"/>
              </a:rPr>
              <a:t>getFatEntry</a:t>
            </a:r>
            <a:r>
              <a:rPr lang="en-US" sz="1400" b="1" dirty="0">
                <a:latin typeface="Arial" charset="0"/>
              </a:rPr>
              <a:t>(int </a:t>
            </a:r>
            <a:r>
              <a:rPr lang="en-US" sz="1400" b="1" dirty="0" err="1">
                <a:latin typeface="Arial" charset="0"/>
              </a:rPr>
              <a:t>FATindex</a:t>
            </a:r>
            <a:r>
              <a:rPr lang="en-US" sz="1400" b="1" dirty="0">
                <a:latin typeface="Arial" charset="0"/>
              </a:rPr>
              <a:t>, unsigned char* </a:t>
            </a:r>
            <a:r>
              <a:rPr lang="en-US" sz="1400" b="1" dirty="0" err="1">
                <a:latin typeface="Arial" charset="0"/>
              </a:rPr>
              <a:t>FATtable</a:t>
            </a:r>
            <a:r>
              <a:rPr lang="en-US" sz="1400" b="1" dirty="0">
                <a:latin typeface="Arial" charset="0"/>
              </a:rPr>
              <a:t>)</a:t>
            </a:r>
          </a:p>
          <a:p>
            <a:r>
              <a:rPr lang="en-US" sz="1400" b="1" dirty="0">
                <a:latin typeface="Arial" charset="0"/>
              </a:rPr>
              <a:t>{</a:t>
            </a:r>
          </a:p>
          <a:p>
            <a:r>
              <a:rPr lang="en-US" sz="1400" b="1" dirty="0">
                <a:latin typeface="Arial" charset="0"/>
              </a:rPr>
              <a:t>	unsigned short 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;    	// The return value</a:t>
            </a:r>
          </a:p>
          <a:p>
            <a:r>
              <a:rPr lang="en-US" sz="1400" b="1" dirty="0">
                <a:latin typeface="Arial" charset="0"/>
              </a:rPr>
              <a:t>	int </a:t>
            </a:r>
            <a:r>
              <a:rPr lang="en-US" sz="1400" b="1" dirty="0" err="1">
                <a:latin typeface="Arial" charset="0"/>
              </a:rPr>
              <a:t>FatOffset</a:t>
            </a:r>
            <a:r>
              <a:rPr lang="en-US" sz="1400" b="1" dirty="0">
                <a:latin typeface="Arial" charset="0"/>
              </a:rPr>
              <a:t> = ((</a:t>
            </a:r>
            <a:r>
              <a:rPr lang="en-US" sz="1400" b="1" dirty="0" err="1">
                <a:latin typeface="Arial" charset="0"/>
              </a:rPr>
              <a:t>FATindex</a:t>
            </a:r>
            <a:r>
              <a:rPr lang="en-US" sz="1400" b="1" dirty="0">
                <a:latin typeface="Arial" charset="0"/>
              </a:rPr>
              <a:t> * 3) / 2);	// Calculate the offset</a:t>
            </a:r>
          </a:p>
          <a:p>
            <a:r>
              <a:rPr lang="en-US" sz="1400" b="1" dirty="0">
                <a:latin typeface="Arial" charset="0"/>
              </a:rPr>
              <a:t>	if ((</a:t>
            </a:r>
            <a:r>
              <a:rPr lang="en-US" sz="1400" b="1" dirty="0" err="1">
                <a:latin typeface="Arial" charset="0"/>
              </a:rPr>
              <a:t>FATindex</a:t>
            </a:r>
            <a:r>
              <a:rPr lang="en-US" sz="1400" b="1" dirty="0">
                <a:latin typeface="Arial" charset="0"/>
              </a:rPr>
              <a:t> % 2) == 1)    	// If the index is odd</a:t>
            </a:r>
          </a:p>
          <a:p>
            <a:r>
              <a:rPr lang="en-US" sz="1400" b="1" dirty="0">
                <a:latin typeface="Arial" charset="0"/>
              </a:rPr>
              <a:t>	{</a:t>
            </a:r>
          </a:p>
          <a:p>
            <a:r>
              <a:rPr lang="en-US" sz="1400" b="1" dirty="0">
                <a:latin typeface="Arial" charset="0"/>
              </a:rPr>
              <a:t>		// Pull out a unsigned short from a unsigned char array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= *((unsigned short *)&amp;</a:t>
            </a:r>
            <a:r>
              <a:rPr lang="en-US" sz="1400" b="1" dirty="0" err="1">
                <a:latin typeface="Arial" charset="0"/>
              </a:rPr>
              <a:t>FATtable</a:t>
            </a:r>
            <a:r>
              <a:rPr lang="en-US" sz="1400" b="1" dirty="0">
                <a:latin typeface="Arial" charset="0"/>
              </a:rPr>
              <a:t>[</a:t>
            </a:r>
            <a:r>
              <a:rPr lang="en-US" sz="1400" b="1" dirty="0" err="1">
                <a:latin typeface="Arial" charset="0"/>
              </a:rPr>
              <a:t>FatOffset</a:t>
            </a:r>
            <a:r>
              <a:rPr lang="en-US" sz="1400" b="1" dirty="0">
                <a:latin typeface="Arial" charset="0"/>
              </a:rPr>
              <a:t>]);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= </a:t>
            </a:r>
            <a:r>
              <a:rPr lang="en-US" sz="1400" b="1" dirty="0" err="1">
                <a:latin typeface="Arial" charset="0"/>
              </a:rPr>
              <a:t>BigEndian</a:t>
            </a:r>
            <a:r>
              <a:rPr lang="en-US" sz="1400" b="1" dirty="0">
                <a:latin typeface="Arial" charset="0"/>
              </a:rPr>
              <a:t>(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);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&gt;&gt;= 4;   	// Extract the high-order 12 bits</a:t>
            </a:r>
          </a:p>
          <a:p>
            <a:r>
              <a:rPr lang="en-US" sz="1400" b="1" dirty="0">
                <a:latin typeface="Arial" charset="0"/>
              </a:rPr>
              <a:t>	}</a:t>
            </a:r>
          </a:p>
          <a:p>
            <a:r>
              <a:rPr lang="en-US" sz="1400" b="1" dirty="0">
                <a:latin typeface="Arial" charset="0"/>
              </a:rPr>
              <a:t>	else				// If the index is even</a:t>
            </a:r>
          </a:p>
          <a:p>
            <a:r>
              <a:rPr lang="en-US" sz="1400" b="1" dirty="0">
                <a:latin typeface="Arial" charset="0"/>
              </a:rPr>
              <a:t>	{</a:t>
            </a:r>
          </a:p>
          <a:p>
            <a:r>
              <a:rPr lang="en-US" sz="1400" b="1" dirty="0">
                <a:latin typeface="Arial" charset="0"/>
              </a:rPr>
              <a:t>		// Pull out a unsigned short from a unsigned char array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= *((unsigned short *)&amp;</a:t>
            </a:r>
            <a:r>
              <a:rPr lang="en-US" sz="1400" b="1" dirty="0" err="1">
                <a:latin typeface="Arial" charset="0"/>
              </a:rPr>
              <a:t>FATtable</a:t>
            </a:r>
            <a:r>
              <a:rPr lang="en-US" sz="1400" b="1" dirty="0">
                <a:latin typeface="Arial" charset="0"/>
              </a:rPr>
              <a:t>[</a:t>
            </a:r>
            <a:r>
              <a:rPr lang="en-US" sz="1400" b="1" dirty="0" err="1">
                <a:latin typeface="Arial" charset="0"/>
              </a:rPr>
              <a:t>FatOffset</a:t>
            </a:r>
            <a:r>
              <a:rPr lang="en-US" sz="1400" b="1" dirty="0">
                <a:latin typeface="Arial" charset="0"/>
              </a:rPr>
              <a:t>]);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= </a:t>
            </a:r>
            <a:r>
              <a:rPr lang="en-US" sz="1400" b="1" dirty="0" err="1">
                <a:latin typeface="Arial" charset="0"/>
              </a:rPr>
              <a:t>BigEndian</a:t>
            </a:r>
            <a:r>
              <a:rPr lang="en-US" sz="1400" b="1" dirty="0">
                <a:latin typeface="Arial" charset="0"/>
              </a:rPr>
              <a:t>(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);</a:t>
            </a:r>
          </a:p>
          <a:p>
            <a:r>
              <a:rPr lang="en-US" sz="1400" b="1" dirty="0">
                <a:latin typeface="Arial" charset="0"/>
              </a:rPr>
              <a:t>		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 &amp;= 0x0fff;    	// Extract the low-order 12 bits</a:t>
            </a:r>
          </a:p>
          <a:p>
            <a:r>
              <a:rPr lang="en-US" sz="1400" b="1" dirty="0">
                <a:latin typeface="Arial" charset="0"/>
              </a:rPr>
              <a:t>	}</a:t>
            </a:r>
          </a:p>
          <a:p>
            <a:r>
              <a:rPr lang="en-US" sz="1400" b="1" dirty="0">
                <a:latin typeface="Arial" charset="0"/>
              </a:rPr>
              <a:t>	return </a:t>
            </a:r>
            <a:r>
              <a:rPr lang="en-US" sz="1400" b="1" dirty="0" err="1">
                <a:latin typeface="Arial" charset="0"/>
              </a:rPr>
              <a:t>FATEntryCode</a:t>
            </a:r>
            <a:r>
              <a:rPr lang="en-US" sz="1400" b="1" dirty="0">
                <a:latin typeface="Arial" charset="0"/>
              </a:rPr>
              <a:t>;</a:t>
            </a:r>
          </a:p>
          <a:p>
            <a:r>
              <a:rPr lang="en-US" sz="1400" b="1" dirty="0">
                <a:latin typeface="Arial" charset="0"/>
              </a:rPr>
              <a:t>} // end </a:t>
            </a:r>
            <a:r>
              <a:rPr lang="en-US" sz="1400" b="1" dirty="0" err="1">
                <a:latin typeface="Arial" charset="0"/>
              </a:rPr>
              <a:t>GetFatEntry</a:t>
            </a:r>
            <a:r>
              <a:rPr lang="en-US" sz="1400" b="1" dirty="0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5EBD1A8-E4AA-47F4-9945-F3912037C8B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to FAT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00175"/>
            <a:ext cx="8593138" cy="4914900"/>
          </a:xfrm>
        </p:spPr>
        <p:txBody>
          <a:bodyPr/>
          <a:lstStyle/>
          <a:p>
            <a:pPr eaLnBrk="1" hangingPunct="1"/>
            <a:r>
              <a:rPr lang="en-US" smtClean="0"/>
              <a:t>Even or Odd Logical Cluster?</a:t>
            </a:r>
          </a:p>
          <a:p>
            <a:pPr lvl="1" eaLnBrk="1" hangingPunct="1"/>
            <a:r>
              <a:rPr lang="en-US" smtClean="0"/>
              <a:t>A or B</a:t>
            </a:r>
          </a:p>
          <a:p>
            <a:pPr eaLnBrk="1" hangingPunct="1"/>
            <a:r>
              <a:rPr lang="en-US" smtClean="0"/>
              <a:t>Determine location</a:t>
            </a:r>
          </a:p>
          <a:p>
            <a:pPr lvl="1" eaLnBrk="1" hangingPunct="1"/>
            <a:r>
              <a:rPr lang="en-US" sz="2400" b="1" smtClean="0">
                <a:latin typeface="Arial Narrow" pitchFamily="34" charset="0"/>
              </a:rPr>
              <a:t>FatIndex = (LogicalCluster * 3)/2 also use FatIndex + 1</a:t>
            </a:r>
          </a:p>
          <a:p>
            <a:pPr eaLnBrk="1" hangingPunct="1"/>
            <a:r>
              <a:rPr lang="en-US" smtClean="0"/>
              <a:t>Split LogicalCluster</a:t>
            </a:r>
          </a:p>
          <a:p>
            <a:pPr lvl="1" eaLnBrk="1" hangingPunct="1"/>
            <a:r>
              <a:rPr lang="en-US" smtClean="0"/>
              <a:t>Even </a:t>
            </a:r>
            <a:r>
              <a:rPr lang="en-US" smtClean="0">
                <a:sym typeface="Wingdings" pitchFamily="2" charset="2"/>
              </a:rPr>
              <a:t> 4 most sig, 8 least sig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Odd  8 most sig, 4 least sig</a:t>
            </a:r>
            <a:endParaRPr lang="en-US" smtClean="0"/>
          </a:p>
          <a:p>
            <a:pPr eaLnBrk="1" hangingPunct="1"/>
            <a:r>
              <a:rPr lang="en-US" smtClean="0"/>
              <a:t>Fill in FAT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3D526A-56BB-4C98-9C6B-349CBD50BEA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6238"/>
            <a:ext cx="7793037" cy="684212"/>
          </a:xfrm>
        </p:spPr>
        <p:txBody>
          <a:bodyPr/>
          <a:lstStyle/>
          <a:p>
            <a:pPr eaLnBrk="1" hangingPunct="1"/>
            <a:r>
              <a:rPr lang="en-US" smtClean="0"/>
              <a:t>SetFatEntry()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71488" y="1682750"/>
            <a:ext cx="84264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09638" algn="l"/>
                <a:tab pos="1376363" algn="l"/>
                <a:tab pos="457200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1">
                <a:latin typeface="Arial" charset="0"/>
                <a:cs typeface="Courier New" pitchFamily="49" charset="0"/>
              </a:rPr>
              <a:t>// ***************************************************************************************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// Use FAT table index to return unsigned short 12-bit FAT entry code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// ***************************************************************************************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void setFatEntry(int FATindex, unsigned short FAT12ClusEntryVal, unsigned char* FAT)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{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int FATOffset = ((FATindex * 3) / 2);		// Calculate the offset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int FATData = *((unsigned short*)&amp;FAT[FATOffset]);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FATData = BigEndian(FATData);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if (FATindex % 2 == 0)						{				// If the index is even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	FAT12ClusEntryVal &amp;= 0x0FFF;		// mask to 12 bits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	FATData &amp;= 0xF000;		// mask complement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}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else				// Index is odd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{	FAT12ClusEntryVal &lt;&lt;= 4; 		// move 12-bits high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	FATData &amp;= 0x000F;		// mask complement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}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FATData = BigEndian(FATData);		// Update FAT entry 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*((unsigned short *)&amp;FAT[FATOffset]) = FATData | FAT12ClusEntryVal;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	return;</a:t>
            </a:r>
          </a:p>
          <a:p>
            <a:r>
              <a:rPr lang="en-US" sz="1400" b="1">
                <a:latin typeface="Arial" charset="0"/>
                <a:cs typeface="Courier New" pitchFamily="49" charset="0"/>
              </a:rPr>
              <a:t>} // End SetFatEntry</a:t>
            </a:r>
            <a:endParaRPr lang="en-US" sz="1400" b="1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A28E13-3F27-4252-A7EB-915BE4A0A4A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2725"/>
            <a:ext cx="7793037" cy="866775"/>
          </a:xfrm>
        </p:spPr>
        <p:txBody>
          <a:bodyPr/>
          <a:lstStyle/>
          <a:p>
            <a:pPr eaLnBrk="1" hangingPunct="1"/>
            <a:r>
              <a:rPr lang="en-US" smtClean="0"/>
              <a:t>The FAT File System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12875"/>
            <a:ext cx="8356600" cy="2505075"/>
          </a:xfrm>
        </p:spPr>
        <p:txBody>
          <a:bodyPr/>
          <a:lstStyle/>
          <a:p>
            <a:pPr eaLnBrk="1" hangingPunct="1"/>
            <a:r>
              <a:rPr lang="en-US" sz="2800" smtClean="0"/>
              <a:t>Files are stored on the disk in clusters</a:t>
            </a:r>
          </a:p>
          <a:p>
            <a:pPr lvl="1" eaLnBrk="1" hangingPunct="1"/>
            <a:r>
              <a:rPr lang="en-US" sz="2400" smtClean="0"/>
              <a:t>Cluster is N sectors (N is defined in boot sector)</a:t>
            </a:r>
          </a:p>
          <a:p>
            <a:pPr eaLnBrk="1" hangingPunct="1"/>
            <a:r>
              <a:rPr lang="en-US" sz="2800" smtClean="0"/>
              <a:t>Directories are simply files of binary records</a:t>
            </a:r>
          </a:p>
          <a:p>
            <a:pPr eaLnBrk="1" hangingPunct="1"/>
            <a:r>
              <a:rPr lang="en-US" sz="2800" smtClean="0"/>
              <a:t>Directory entries store first cluster of file</a:t>
            </a:r>
          </a:p>
          <a:p>
            <a:pPr lvl="1" eaLnBrk="1" hangingPunct="1"/>
            <a:r>
              <a:rPr lang="en-US" sz="2400" smtClean="0"/>
              <a:t>The rest of the file is linked in the FAT</a:t>
            </a:r>
          </a:p>
          <a:p>
            <a:pPr eaLnBrk="1" hangingPunct="1"/>
            <a:endParaRPr lang="en-US" sz="2800" smtClean="0"/>
          </a:p>
        </p:txBody>
      </p:sp>
      <p:grpSp>
        <p:nvGrpSpPr>
          <p:cNvPr id="2477060" name="Group 4"/>
          <p:cNvGrpSpPr>
            <a:grpSpLocks/>
          </p:cNvGrpSpPr>
          <p:nvPr/>
        </p:nvGrpSpPr>
        <p:grpSpPr bwMode="auto">
          <a:xfrm>
            <a:off x="1674813" y="4197350"/>
            <a:ext cx="1028700" cy="2039938"/>
            <a:chOff x="923" y="2575"/>
            <a:chExt cx="648" cy="1285"/>
          </a:xfrm>
        </p:grpSpPr>
        <p:sp>
          <p:nvSpPr>
            <p:cNvPr id="4209" name="AutoShape 5"/>
            <p:cNvSpPr>
              <a:spLocks noChangeArrowheads="1"/>
            </p:cNvSpPr>
            <p:nvPr/>
          </p:nvSpPr>
          <p:spPr bwMode="auto">
            <a:xfrm>
              <a:off x="923" y="2820"/>
              <a:ext cx="648" cy="1040"/>
            </a:xfrm>
            <a:prstGeom prst="can">
              <a:avLst>
                <a:gd name="adj" fmla="val 40123"/>
              </a:avLst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Rectangle 6"/>
            <p:cNvSpPr>
              <a:spLocks noChangeArrowheads="1"/>
            </p:cNvSpPr>
            <p:nvPr/>
          </p:nvSpPr>
          <p:spPr bwMode="auto">
            <a:xfrm>
              <a:off x="1004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Rectangle 7"/>
            <p:cNvSpPr>
              <a:spLocks noChangeArrowheads="1"/>
            </p:cNvSpPr>
            <p:nvPr/>
          </p:nvSpPr>
          <p:spPr bwMode="auto">
            <a:xfrm>
              <a:off x="1139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2" name="Rectangle 8"/>
            <p:cNvSpPr>
              <a:spLocks noChangeArrowheads="1"/>
            </p:cNvSpPr>
            <p:nvPr/>
          </p:nvSpPr>
          <p:spPr bwMode="auto">
            <a:xfrm>
              <a:off x="1274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" name="Rectangle 9"/>
            <p:cNvSpPr>
              <a:spLocks noChangeArrowheads="1"/>
            </p:cNvSpPr>
            <p:nvPr/>
          </p:nvSpPr>
          <p:spPr bwMode="auto">
            <a:xfrm>
              <a:off x="1409" y="315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4" name="Rectangle 10"/>
            <p:cNvSpPr>
              <a:spLocks noChangeArrowheads="1"/>
            </p:cNvSpPr>
            <p:nvPr/>
          </p:nvSpPr>
          <p:spPr bwMode="auto">
            <a:xfrm>
              <a:off x="1004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Rectangle 11"/>
            <p:cNvSpPr>
              <a:spLocks noChangeArrowheads="1"/>
            </p:cNvSpPr>
            <p:nvPr/>
          </p:nvSpPr>
          <p:spPr bwMode="auto">
            <a:xfrm>
              <a:off x="1139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16" name="Rectangle 12"/>
            <p:cNvSpPr>
              <a:spLocks noChangeArrowheads="1"/>
            </p:cNvSpPr>
            <p:nvPr/>
          </p:nvSpPr>
          <p:spPr bwMode="auto">
            <a:xfrm>
              <a:off x="1274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Rectangle 13"/>
            <p:cNvSpPr>
              <a:spLocks noChangeArrowheads="1"/>
            </p:cNvSpPr>
            <p:nvPr/>
          </p:nvSpPr>
          <p:spPr bwMode="auto">
            <a:xfrm>
              <a:off x="1409" y="3276"/>
              <a:ext cx="81" cy="7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Rectangle 14"/>
            <p:cNvSpPr>
              <a:spLocks noChangeArrowheads="1"/>
            </p:cNvSpPr>
            <p:nvPr/>
          </p:nvSpPr>
          <p:spPr bwMode="auto">
            <a:xfrm>
              <a:off x="1004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Rectangle 15"/>
            <p:cNvSpPr>
              <a:spLocks noChangeArrowheads="1"/>
            </p:cNvSpPr>
            <p:nvPr/>
          </p:nvSpPr>
          <p:spPr bwMode="auto">
            <a:xfrm>
              <a:off x="1139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0" name="Rectangle 16"/>
            <p:cNvSpPr>
              <a:spLocks noChangeArrowheads="1"/>
            </p:cNvSpPr>
            <p:nvPr/>
          </p:nvSpPr>
          <p:spPr bwMode="auto">
            <a:xfrm>
              <a:off x="1274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" name="Rectangle 17"/>
            <p:cNvSpPr>
              <a:spLocks noChangeArrowheads="1"/>
            </p:cNvSpPr>
            <p:nvPr/>
          </p:nvSpPr>
          <p:spPr bwMode="auto">
            <a:xfrm>
              <a:off x="1409" y="3403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18"/>
            <p:cNvSpPr>
              <a:spLocks noChangeArrowheads="1"/>
            </p:cNvSpPr>
            <p:nvPr/>
          </p:nvSpPr>
          <p:spPr bwMode="auto">
            <a:xfrm>
              <a:off x="1004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" name="Rectangle 19"/>
            <p:cNvSpPr>
              <a:spLocks noChangeArrowheads="1"/>
            </p:cNvSpPr>
            <p:nvPr/>
          </p:nvSpPr>
          <p:spPr bwMode="auto">
            <a:xfrm>
              <a:off x="1139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Rectangle 20"/>
            <p:cNvSpPr>
              <a:spLocks noChangeArrowheads="1"/>
            </p:cNvSpPr>
            <p:nvPr/>
          </p:nvSpPr>
          <p:spPr bwMode="auto">
            <a:xfrm>
              <a:off x="1274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5" name="Rectangle 21"/>
            <p:cNvSpPr>
              <a:spLocks noChangeArrowheads="1"/>
            </p:cNvSpPr>
            <p:nvPr/>
          </p:nvSpPr>
          <p:spPr bwMode="auto">
            <a:xfrm>
              <a:off x="1409" y="3530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Rectangle 22"/>
            <p:cNvSpPr>
              <a:spLocks noChangeArrowheads="1"/>
            </p:cNvSpPr>
            <p:nvPr/>
          </p:nvSpPr>
          <p:spPr bwMode="auto">
            <a:xfrm>
              <a:off x="1004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227" name="Rectangle 23"/>
            <p:cNvSpPr>
              <a:spLocks noChangeArrowheads="1"/>
            </p:cNvSpPr>
            <p:nvPr/>
          </p:nvSpPr>
          <p:spPr bwMode="auto">
            <a:xfrm>
              <a:off x="1139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Rectangle 24"/>
            <p:cNvSpPr>
              <a:spLocks noChangeArrowheads="1"/>
            </p:cNvSpPr>
            <p:nvPr/>
          </p:nvSpPr>
          <p:spPr bwMode="auto">
            <a:xfrm>
              <a:off x="1274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Rectangle 25"/>
            <p:cNvSpPr>
              <a:spLocks noChangeArrowheads="1"/>
            </p:cNvSpPr>
            <p:nvPr/>
          </p:nvSpPr>
          <p:spPr bwMode="auto">
            <a:xfrm>
              <a:off x="1409" y="3657"/>
              <a:ext cx="81" cy="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Text Box 26"/>
            <p:cNvSpPr txBox="1">
              <a:spLocks noChangeArrowheads="1"/>
            </p:cNvSpPr>
            <p:nvPr/>
          </p:nvSpPr>
          <p:spPr bwMode="auto">
            <a:xfrm>
              <a:off x="1015" y="2575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Disk</a:t>
              </a:r>
            </a:p>
          </p:txBody>
        </p:sp>
      </p:grpSp>
      <p:grpSp>
        <p:nvGrpSpPr>
          <p:cNvPr id="2477083" name="Group 27"/>
          <p:cNvGrpSpPr>
            <a:grpSpLocks/>
          </p:cNvGrpSpPr>
          <p:nvPr/>
        </p:nvGrpSpPr>
        <p:grpSpPr bwMode="auto">
          <a:xfrm>
            <a:off x="5791200" y="4098925"/>
            <a:ext cx="1978025" cy="2347913"/>
            <a:chOff x="2006" y="2439"/>
            <a:chExt cx="1246" cy="1479"/>
          </a:xfrm>
        </p:grpSpPr>
        <p:sp>
          <p:nvSpPr>
            <p:cNvPr id="4123" name="Text Box 28"/>
            <p:cNvSpPr txBox="1">
              <a:spLocks noChangeArrowheads="1"/>
            </p:cNvSpPr>
            <p:nvPr/>
          </p:nvSpPr>
          <p:spPr bwMode="auto">
            <a:xfrm>
              <a:off x="2006" y="2439"/>
              <a:ext cx="12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File Allocation Table</a:t>
              </a:r>
            </a:p>
          </p:txBody>
        </p:sp>
        <p:sp>
          <p:nvSpPr>
            <p:cNvPr id="4124" name="Rectangle 29"/>
            <p:cNvSpPr>
              <a:spLocks noChangeArrowheads="1"/>
            </p:cNvSpPr>
            <p:nvPr/>
          </p:nvSpPr>
          <p:spPr bwMode="auto">
            <a:xfrm>
              <a:off x="2908" y="3856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25" name="Rectangle 30"/>
            <p:cNvSpPr>
              <a:spLocks noChangeArrowheads="1"/>
            </p:cNvSpPr>
            <p:nvPr/>
          </p:nvSpPr>
          <p:spPr bwMode="auto">
            <a:xfrm>
              <a:off x="2682" y="3856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19</a:t>
              </a:r>
            </a:p>
          </p:txBody>
        </p:sp>
        <p:sp>
          <p:nvSpPr>
            <p:cNvPr id="4126" name="Rectangle 31"/>
            <p:cNvSpPr>
              <a:spLocks noChangeArrowheads="1"/>
            </p:cNvSpPr>
            <p:nvPr/>
          </p:nvSpPr>
          <p:spPr bwMode="auto">
            <a:xfrm>
              <a:off x="2908" y="3794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27" name="Rectangle 32"/>
            <p:cNvSpPr>
              <a:spLocks noChangeArrowheads="1"/>
            </p:cNvSpPr>
            <p:nvPr/>
          </p:nvSpPr>
          <p:spPr bwMode="auto">
            <a:xfrm>
              <a:off x="2682" y="3794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18</a:t>
              </a:r>
            </a:p>
          </p:txBody>
        </p:sp>
        <p:sp>
          <p:nvSpPr>
            <p:cNvPr id="4128" name="Rectangle 33"/>
            <p:cNvSpPr>
              <a:spLocks noChangeArrowheads="1"/>
            </p:cNvSpPr>
            <p:nvPr/>
          </p:nvSpPr>
          <p:spPr bwMode="auto">
            <a:xfrm>
              <a:off x="2908" y="3732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13</a:t>
              </a:r>
            </a:p>
          </p:txBody>
        </p:sp>
        <p:sp>
          <p:nvSpPr>
            <p:cNvPr id="4129" name="Rectangle 34"/>
            <p:cNvSpPr>
              <a:spLocks noChangeArrowheads="1"/>
            </p:cNvSpPr>
            <p:nvPr/>
          </p:nvSpPr>
          <p:spPr bwMode="auto">
            <a:xfrm>
              <a:off x="2682" y="3732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17</a:t>
              </a:r>
            </a:p>
          </p:txBody>
        </p:sp>
        <p:sp>
          <p:nvSpPr>
            <p:cNvPr id="4130" name="Rectangle 35"/>
            <p:cNvSpPr>
              <a:spLocks noChangeArrowheads="1"/>
            </p:cNvSpPr>
            <p:nvPr/>
          </p:nvSpPr>
          <p:spPr bwMode="auto">
            <a:xfrm>
              <a:off x="2908" y="3669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31" name="Rectangle 36"/>
            <p:cNvSpPr>
              <a:spLocks noChangeArrowheads="1"/>
            </p:cNvSpPr>
            <p:nvPr/>
          </p:nvSpPr>
          <p:spPr bwMode="auto">
            <a:xfrm>
              <a:off x="2682" y="3669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16</a:t>
              </a:r>
            </a:p>
          </p:txBody>
        </p:sp>
        <p:sp>
          <p:nvSpPr>
            <p:cNvPr id="4132" name="Rectangle 37"/>
            <p:cNvSpPr>
              <a:spLocks noChangeArrowheads="1"/>
            </p:cNvSpPr>
            <p:nvPr/>
          </p:nvSpPr>
          <p:spPr bwMode="auto">
            <a:xfrm>
              <a:off x="2908" y="360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16</a:t>
              </a:r>
            </a:p>
          </p:txBody>
        </p:sp>
        <p:sp>
          <p:nvSpPr>
            <p:cNvPr id="4133" name="Rectangle 38"/>
            <p:cNvSpPr>
              <a:spLocks noChangeArrowheads="1"/>
            </p:cNvSpPr>
            <p:nvPr/>
          </p:nvSpPr>
          <p:spPr bwMode="auto">
            <a:xfrm>
              <a:off x="2682" y="360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15</a:t>
              </a:r>
            </a:p>
          </p:txBody>
        </p:sp>
        <p:sp>
          <p:nvSpPr>
            <p:cNvPr id="4134" name="Rectangle 39"/>
            <p:cNvSpPr>
              <a:spLocks noChangeArrowheads="1"/>
            </p:cNvSpPr>
            <p:nvPr/>
          </p:nvSpPr>
          <p:spPr bwMode="auto">
            <a:xfrm>
              <a:off x="2908" y="3545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4135" name="Rectangle 40"/>
            <p:cNvSpPr>
              <a:spLocks noChangeArrowheads="1"/>
            </p:cNvSpPr>
            <p:nvPr/>
          </p:nvSpPr>
          <p:spPr bwMode="auto">
            <a:xfrm>
              <a:off x="2682" y="3545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14</a:t>
              </a:r>
            </a:p>
          </p:txBody>
        </p:sp>
        <p:sp>
          <p:nvSpPr>
            <p:cNvPr id="4136" name="Rectangle 41"/>
            <p:cNvSpPr>
              <a:spLocks noChangeArrowheads="1"/>
            </p:cNvSpPr>
            <p:nvPr/>
          </p:nvSpPr>
          <p:spPr bwMode="auto">
            <a:xfrm>
              <a:off x="2908" y="3483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15</a:t>
              </a:r>
            </a:p>
          </p:txBody>
        </p:sp>
        <p:sp>
          <p:nvSpPr>
            <p:cNvPr id="4137" name="Rectangle 42"/>
            <p:cNvSpPr>
              <a:spLocks noChangeArrowheads="1"/>
            </p:cNvSpPr>
            <p:nvPr/>
          </p:nvSpPr>
          <p:spPr bwMode="auto">
            <a:xfrm>
              <a:off x="2682" y="3483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13</a:t>
              </a:r>
            </a:p>
          </p:txBody>
        </p:sp>
        <p:sp>
          <p:nvSpPr>
            <p:cNvPr id="4138" name="Rectangle 43"/>
            <p:cNvSpPr>
              <a:spLocks noChangeArrowheads="1"/>
            </p:cNvSpPr>
            <p:nvPr/>
          </p:nvSpPr>
          <p:spPr bwMode="auto">
            <a:xfrm>
              <a:off x="2908" y="3421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17</a:t>
              </a:r>
            </a:p>
          </p:txBody>
        </p:sp>
        <p:sp>
          <p:nvSpPr>
            <p:cNvPr id="4139" name="Rectangle 44"/>
            <p:cNvSpPr>
              <a:spLocks noChangeArrowheads="1"/>
            </p:cNvSpPr>
            <p:nvPr/>
          </p:nvSpPr>
          <p:spPr bwMode="auto">
            <a:xfrm>
              <a:off x="2682" y="3421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4140" name="Rectangle 45"/>
            <p:cNvSpPr>
              <a:spLocks noChangeArrowheads="1"/>
            </p:cNvSpPr>
            <p:nvPr/>
          </p:nvSpPr>
          <p:spPr bwMode="auto">
            <a:xfrm>
              <a:off x="2908" y="3359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41" name="Rectangle 46"/>
            <p:cNvSpPr>
              <a:spLocks noChangeArrowheads="1"/>
            </p:cNvSpPr>
            <p:nvPr/>
          </p:nvSpPr>
          <p:spPr bwMode="auto">
            <a:xfrm>
              <a:off x="2682" y="3359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11</a:t>
              </a:r>
            </a:p>
          </p:txBody>
        </p:sp>
        <p:sp>
          <p:nvSpPr>
            <p:cNvPr id="4142" name="Rectangle 47"/>
            <p:cNvSpPr>
              <a:spLocks noChangeArrowheads="1"/>
            </p:cNvSpPr>
            <p:nvPr/>
          </p:nvSpPr>
          <p:spPr bwMode="auto">
            <a:xfrm>
              <a:off x="2908" y="329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11</a:t>
              </a:r>
            </a:p>
          </p:txBody>
        </p:sp>
        <p:sp>
          <p:nvSpPr>
            <p:cNvPr id="4143" name="Rectangle 48"/>
            <p:cNvSpPr>
              <a:spLocks noChangeArrowheads="1"/>
            </p:cNvSpPr>
            <p:nvPr/>
          </p:nvSpPr>
          <p:spPr bwMode="auto">
            <a:xfrm>
              <a:off x="2682" y="329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10</a:t>
              </a:r>
            </a:p>
          </p:txBody>
        </p:sp>
        <p:sp>
          <p:nvSpPr>
            <p:cNvPr id="4144" name="Rectangle 49"/>
            <p:cNvSpPr>
              <a:spLocks noChangeArrowheads="1"/>
            </p:cNvSpPr>
            <p:nvPr/>
          </p:nvSpPr>
          <p:spPr bwMode="auto">
            <a:xfrm>
              <a:off x="2908" y="3234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10</a:t>
              </a:r>
            </a:p>
          </p:txBody>
        </p:sp>
        <p:sp>
          <p:nvSpPr>
            <p:cNvPr id="4145" name="Rectangle 50"/>
            <p:cNvSpPr>
              <a:spLocks noChangeArrowheads="1"/>
            </p:cNvSpPr>
            <p:nvPr/>
          </p:nvSpPr>
          <p:spPr bwMode="auto">
            <a:xfrm>
              <a:off x="2682" y="3234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9</a:t>
              </a:r>
            </a:p>
          </p:txBody>
        </p:sp>
        <p:sp>
          <p:nvSpPr>
            <p:cNvPr id="4146" name="Rectangle 51"/>
            <p:cNvSpPr>
              <a:spLocks noChangeArrowheads="1"/>
            </p:cNvSpPr>
            <p:nvPr/>
          </p:nvSpPr>
          <p:spPr bwMode="auto">
            <a:xfrm>
              <a:off x="2908" y="3172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18</a:t>
              </a:r>
            </a:p>
          </p:txBody>
        </p:sp>
        <p:sp>
          <p:nvSpPr>
            <p:cNvPr id="4147" name="Rectangle 52"/>
            <p:cNvSpPr>
              <a:spLocks noChangeArrowheads="1"/>
            </p:cNvSpPr>
            <p:nvPr/>
          </p:nvSpPr>
          <p:spPr bwMode="auto">
            <a:xfrm>
              <a:off x="2682" y="3172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8</a:t>
              </a:r>
            </a:p>
          </p:txBody>
        </p:sp>
        <p:sp>
          <p:nvSpPr>
            <p:cNvPr id="4148" name="Rectangle 53"/>
            <p:cNvSpPr>
              <a:spLocks noChangeArrowheads="1"/>
            </p:cNvSpPr>
            <p:nvPr/>
          </p:nvSpPr>
          <p:spPr bwMode="auto">
            <a:xfrm>
              <a:off x="2908" y="3110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9</a:t>
              </a:r>
            </a:p>
          </p:txBody>
        </p:sp>
        <p:sp>
          <p:nvSpPr>
            <p:cNvPr id="4149" name="Rectangle 54"/>
            <p:cNvSpPr>
              <a:spLocks noChangeArrowheads="1"/>
            </p:cNvSpPr>
            <p:nvPr/>
          </p:nvSpPr>
          <p:spPr bwMode="auto">
            <a:xfrm>
              <a:off x="2682" y="3110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4150" name="Rectangle 55"/>
            <p:cNvSpPr>
              <a:spLocks noChangeArrowheads="1"/>
            </p:cNvSpPr>
            <p:nvPr/>
          </p:nvSpPr>
          <p:spPr bwMode="auto">
            <a:xfrm>
              <a:off x="2908" y="3048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EOF</a:t>
              </a:r>
            </a:p>
          </p:txBody>
        </p:sp>
        <p:sp>
          <p:nvSpPr>
            <p:cNvPr id="4151" name="Rectangle 56"/>
            <p:cNvSpPr>
              <a:spLocks noChangeArrowheads="1"/>
            </p:cNvSpPr>
            <p:nvPr/>
          </p:nvSpPr>
          <p:spPr bwMode="auto">
            <a:xfrm>
              <a:off x="2682" y="3048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4152" name="Rectangle 57"/>
            <p:cNvSpPr>
              <a:spLocks noChangeArrowheads="1"/>
            </p:cNvSpPr>
            <p:nvPr/>
          </p:nvSpPr>
          <p:spPr bwMode="auto">
            <a:xfrm>
              <a:off x="2908" y="2986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8</a:t>
              </a:r>
            </a:p>
          </p:txBody>
        </p:sp>
        <p:sp>
          <p:nvSpPr>
            <p:cNvPr id="4153" name="Rectangle 58"/>
            <p:cNvSpPr>
              <a:spLocks noChangeArrowheads="1"/>
            </p:cNvSpPr>
            <p:nvPr/>
          </p:nvSpPr>
          <p:spPr bwMode="auto">
            <a:xfrm>
              <a:off x="2682" y="2986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4154" name="Rectangle 59"/>
            <p:cNvSpPr>
              <a:spLocks noChangeArrowheads="1"/>
            </p:cNvSpPr>
            <p:nvPr/>
          </p:nvSpPr>
          <p:spPr bwMode="auto">
            <a:xfrm>
              <a:off x="2908" y="2924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14</a:t>
              </a:r>
            </a:p>
          </p:txBody>
        </p:sp>
        <p:sp>
          <p:nvSpPr>
            <p:cNvPr id="4155" name="Rectangle 60"/>
            <p:cNvSpPr>
              <a:spLocks noChangeArrowheads="1"/>
            </p:cNvSpPr>
            <p:nvPr/>
          </p:nvSpPr>
          <p:spPr bwMode="auto">
            <a:xfrm>
              <a:off x="2682" y="2924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4156" name="Rectangle 61"/>
            <p:cNvSpPr>
              <a:spLocks noChangeArrowheads="1"/>
            </p:cNvSpPr>
            <p:nvPr/>
          </p:nvSpPr>
          <p:spPr bwMode="auto">
            <a:xfrm>
              <a:off x="2908" y="2861"/>
              <a:ext cx="225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4157" name="Rectangle 62"/>
            <p:cNvSpPr>
              <a:spLocks noChangeArrowheads="1"/>
            </p:cNvSpPr>
            <p:nvPr/>
          </p:nvSpPr>
          <p:spPr bwMode="auto">
            <a:xfrm>
              <a:off x="2682" y="2861"/>
              <a:ext cx="226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4158" name="Rectangle 63"/>
            <p:cNvSpPr>
              <a:spLocks noChangeArrowheads="1"/>
            </p:cNvSpPr>
            <p:nvPr/>
          </p:nvSpPr>
          <p:spPr bwMode="auto">
            <a:xfrm>
              <a:off x="2908" y="2799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r>
                <a:rPr lang="en-US" sz="6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4159" name="Rectangle 64"/>
            <p:cNvSpPr>
              <a:spLocks noChangeArrowheads="1"/>
            </p:cNvSpPr>
            <p:nvPr/>
          </p:nvSpPr>
          <p:spPr bwMode="auto">
            <a:xfrm>
              <a:off x="2682" y="2799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160" name="Rectangle 65"/>
            <p:cNvSpPr>
              <a:spLocks noChangeArrowheads="1"/>
            </p:cNvSpPr>
            <p:nvPr/>
          </p:nvSpPr>
          <p:spPr bwMode="auto">
            <a:xfrm>
              <a:off x="2908" y="2737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61" name="Rectangle 66"/>
            <p:cNvSpPr>
              <a:spLocks noChangeArrowheads="1"/>
            </p:cNvSpPr>
            <p:nvPr/>
          </p:nvSpPr>
          <p:spPr bwMode="auto">
            <a:xfrm>
              <a:off x="2682" y="2737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162" name="Rectangle 67"/>
            <p:cNvSpPr>
              <a:spLocks noChangeArrowheads="1"/>
            </p:cNvSpPr>
            <p:nvPr/>
          </p:nvSpPr>
          <p:spPr bwMode="auto">
            <a:xfrm>
              <a:off x="2908" y="2675"/>
              <a:ext cx="225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ctr" eaLnBrk="0" hangingPunct="0"/>
              <a:endParaRPr lang="en-US" sz="600" b="1">
                <a:latin typeface="Arial Narrow" pitchFamily="34" charset="0"/>
              </a:endParaRPr>
            </a:p>
          </p:txBody>
        </p:sp>
        <p:sp>
          <p:nvSpPr>
            <p:cNvPr id="4163" name="Rectangle 68"/>
            <p:cNvSpPr>
              <a:spLocks noChangeArrowheads="1"/>
            </p:cNvSpPr>
            <p:nvPr/>
          </p:nvSpPr>
          <p:spPr bwMode="auto">
            <a:xfrm>
              <a:off x="2682" y="2675"/>
              <a:ext cx="226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algn="r" eaLnBrk="0" hangingPunct="0"/>
              <a:r>
                <a:rPr lang="en-US" sz="6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164" name="Line 69"/>
            <p:cNvSpPr>
              <a:spLocks noChangeShapeType="1"/>
            </p:cNvSpPr>
            <p:nvPr/>
          </p:nvSpPr>
          <p:spPr bwMode="auto">
            <a:xfrm>
              <a:off x="2682" y="2675"/>
              <a:ext cx="22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5" name="Line 70"/>
            <p:cNvSpPr>
              <a:spLocks noChangeShapeType="1"/>
            </p:cNvSpPr>
            <p:nvPr/>
          </p:nvSpPr>
          <p:spPr bwMode="auto">
            <a:xfrm>
              <a:off x="2682" y="3918"/>
              <a:ext cx="22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6" name="Line 71"/>
            <p:cNvSpPr>
              <a:spLocks noChangeShapeType="1"/>
            </p:cNvSpPr>
            <p:nvPr/>
          </p:nvSpPr>
          <p:spPr bwMode="auto">
            <a:xfrm>
              <a:off x="2682" y="2675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7" name="Line 72"/>
            <p:cNvSpPr>
              <a:spLocks noChangeShapeType="1"/>
            </p:cNvSpPr>
            <p:nvPr/>
          </p:nvSpPr>
          <p:spPr bwMode="auto">
            <a:xfrm>
              <a:off x="3133" y="2675"/>
              <a:ext cx="0" cy="124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8" name="Line 73"/>
            <p:cNvSpPr>
              <a:spLocks noChangeShapeType="1"/>
            </p:cNvSpPr>
            <p:nvPr/>
          </p:nvSpPr>
          <p:spPr bwMode="auto">
            <a:xfrm>
              <a:off x="2908" y="2675"/>
              <a:ext cx="2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9" name="Line 74"/>
            <p:cNvSpPr>
              <a:spLocks noChangeShapeType="1"/>
            </p:cNvSpPr>
            <p:nvPr/>
          </p:nvSpPr>
          <p:spPr bwMode="auto">
            <a:xfrm>
              <a:off x="2682" y="273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0" name="Line 75"/>
            <p:cNvSpPr>
              <a:spLocks noChangeShapeType="1"/>
            </p:cNvSpPr>
            <p:nvPr/>
          </p:nvSpPr>
          <p:spPr bwMode="auto">
            <a:xfrm>
              <a:off x="2908" y="273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1" name="Line 76"/>
            <p:cNvSpPr>
              <a:spLocks noChangeShapeType="1"/>
            </p:cNvSpPr>
            <p:nvPr/>
          </p:nvSpPr>
          <p:spPr bwMode="auto">
            <a:xfrm>
              <a:off x="2682" y="2799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2" name="Line 77"/>
            <p:cNvSpPr>
              <a:spLocks noChangeShapeType="1"/>
            </p:cNvSpPr>
            <p:nvPr/>
          </p:nvSpPr>
          <p:spPr bwMode="auto">
            <a:xfrm>
              <a:off x="2908" y="279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3" name="Line 78"/>
            <p:cNvSpPr>
              <a:spLocks noChangeShapeType="1"/>
            </p:cNvSpPr>
            <p:nvPr/>
          </p:nvSpPr>
          <p:spPr bwMode="auto">
            <a:xfrm>
              <a:off x="2682" y="2861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4" name="Line 79"/>
            <p:cNvSpPr>
              <a:spLocks noChangeShapeType="1"/>
            </p:cNvSpPr>
            <p:nvPr/>
          </p:nvSpPr>
          <p:spPr bwMode="auto">
            <a:xfrm>
              <a:off x="2908" y="2861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5" name="Line 80"/>
            <p:cNvSpPr>
              <a:spLocks noChangeShapeType="1"/>
            </p:cNvSpPr>
            <p:nvPr/>
          </p:nvSpPr>
          <p:spPr bwMode="auto">
            <a:xfrm>
              <a:off x="2682" y="2924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6" name="Line 81"/>
            <p:cNvSpPr>
              <a:spLocks noChangeShapeType="1"/>
            </p:cNvSpPr>
            <p:nvPr/>
          </p:nvSpPr>
          <p:spPr bwMode="auto">
            <a:xfrm>
              <a:off x="2908" y="292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7" name="Line 82"/>
            <p:cNvSpPr>
              <a:spLocks noChangeShapeType="1"/>
            </p:cNvSpPr>
            <p:nvPr/>
          </p:nvSpPr>
          <p:spPr bwMode="auto">
            <a:xfrm>
              <a:off x="2682" y="2986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" name="Line 83"/>
            <p:cNvSpPr>
              <a:spLocks noChangeShapeType="1"/>
            </p:cNvSpPr>
            <p:nvPr/>
          </p:nvSpPr>
          <p:spPr bwMode="auto">
            <a:xfrm>
              <a:off x="2908" y="2986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9" name="Line 84"/>
            <p:cNvSpPr>
              <a:spLocks noChangeShapeType="1"/>
            </p:cNvSpPr>
            <p:nvPr/>
          </p:nvSpPr>
          <p:spPr bwMode="auto">
            <a:xfrm>
              <a:off x="2682" y="3048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0" name="Line 85"/>
            <p:cNvSpPr>
              <a:spLocks noChangeShapeType="1"/>
            </p:cNvSpPr>
            <p:nvPr/>
          </p:nvSpPr>
          <p:spPr bwMode="auto">
            <a:xfrm>
              <a:off x="2908" y="3048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1" name="Line 86"/>
            <p:cNvSpPr>
              <a:spLocks noChangeShapeType="1"/>
            </p:cNvSpPr>
            <p:nvPr/>
          </p:nvSpPr>
          <p:spPr bwMode="auto">
            <a:xfrm>
              <a:off x="2682" y="3110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2" name="Line 87"/>
            <p:cNvSpPr>
              <a:spLocks noChangeShapeType="1"/>
            </p:cNvSpPr>
            <p:nvPr/>
          </p:nvSpPr>
          <p:spPr bwMode="auto">
            <a:xfrm>
              <a:off x="2908" y="3110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3" name="Line 88"/>
            <p:cNvSpPr>
              <a:spLocks noChangeShapeType="1"/>
            </p:cNvSpPr>
            <p:nvPr/>
          </p:nvSpPr>
          <p:spPr bwMode="auto">
            <a:xfrm>
              <a:off x="2682" y="3172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4" name="Line 89"/>
            <p:cNvSpPr>
              <a:spLocks noChangeShapeType="1"/>
            </p:cNvSpPr>
            <p:nvPr/>
          </p:nvSpPr>
          <p:spPr bwMode="auto">
            <a:xfrm>
              <a:off x="2908" y="3172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5" name="Line 90"/>
            <p:cNvSpPr>
              <a:spLocks noChangeShapeType="1"/>
            </p:cNvSpPr>
            <p:nvPr/>
          </p:nvSpPr>
          <p:spPr bwMode="auto">
            <a:xfrm>
              <a:off x="2682" y="3234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6" name="Line 91"/>
            <p:cNvSpPr>
              <a:spLocks noChangeShapeType="1"/>
            </p:cNvSpPr>
            <p:nvPr/>
          </p:nvSpPr>
          <p:spPr bwMode="auto">
            <a:xfrm>
              <a:off x="2908" y="323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7" name="Line 92"/>
            <p:cNvSpPr>
              <a:spLocks noChangeShapeType="1"/>
            </p:cNvSpPr>
            <p:nvPr/>
          </p:nvSpPr>
          <p:spPr bwMode="auto">
            <a:xfrm>
              <a:off x="2682" y="329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8" name="Line 93"/>
            <p:cNvSpPr>
              <a:spLocks noChangeShapeType="1"/>
            </p:cNvSpPr>
            <p:nvPr/>
          </p:nvSpPr>
          <p:spPr bwMode="auto">
            <a:xfrm>
              <a:off x="2908" y="329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89" name="Line 94"/>
            <p:cNvSpPr>
              <a:spLocks noChangeShapeType="1"/>
            </p:cNvSpPr>
            <p:nvPr/>
          </p:nvSpPr>
          <p:spPr bwMode="auto">
            <a:xfrm>
              <a:off x="2682" y="3359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0" name="Line 95"/>
            <p:cNvSpPr>
              <a:spLocks noChangeShapeType="1"/>
            </p:cNvSpPr>
            <p:nvPr/>
          </p:nvSpPr>
          <p:spPr bwMode="auto">
            <a:xfrm>
              <a:off x="2908" y="335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1" name="Line 96"/>
            <p:cNvSpPr>
              <a:spLocks noChangeShapeType="1"/>
            </p:cNvSpPr>
            <p:nvPr/>
          </p:nvSpPr>
          <p:spPr bwMode="auto">
            <a:xfrm>
              <a:off x="2682" y="3421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2" name="Line 97"/>
            <p:cNvSpPr>
              <a:spLocks noChangeShapeType="1"/>
            </p:cNvSpPr>
            <p:nvPr/>
          </p:nvSpPr>
          <p:spPr bwMode="auto">
            <a:xfrm>
              <a:off x="2908" y="3421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3" name="Line 98"/>
            <p:cNvSpPr>
              <a:spLocks noChangeShapeType="1"/>
            </p:cNvSpPr>
            <p:nvPr/>
          </p:nvSpPr>
          <p:spPr bwMode="auto">
            <a:xfrm>
              <a:off x="2682" y="3483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4" name="Line 99"/>
            <p:cNvSpPr>
              <a:spLocks noChangeShapeType="1"/>
            </p:cNvSpPr>
            <p:nvPr/>
          </p:nvSpPr>
          <p:spPr bwMode="auto">
            <a:xfrm>
              <a:off x="2908" y="3483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5" name="Line 100"/>
            <p:cNvSpPr>
              <a:spLocks noChangeShapeType="1"/>
            </p:cNvSpPr>
            <p:nvPr/>
          </p:nvSpPr>
          <p:spPr bwMode="auto">
            <a:xfrm>
              <a:off x="2682" y="3545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6" name="Line 101"/>
            <p:cNvSpPr>
              <a:spLocks noChangeShapeType="1"/>
            </p:cNvSpPr>
            <p:nvPr/>
          </p:nvSpPr>
          <p:spPr bwMode="auto">
            <a:xfrm>
              <a:off x="2908" y="3545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7" name="Line 102"/>
            <p:cNvSpPr>
              <a:spLocks noChangeShapeType="1"/>
            </p:cNvSpPr>
            <p:nvPr/>
          </p:nvSpPr>
          <p:spPr bwMode="auto">
            <a:xfrm>
              <a:off x="2682" y="3607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8" name="Line 103"/>
            <p:cNvSpPr>
              <a:spLocks noChangeShapeType="1"/>
            </p:cNvSpPr>
            <p:nvPr/>
          </p:nvSpPr>
          <p:spPr bwMode="auto">
            <a:xfrm>
              <a:off x="2908" y="360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" name="Line 104"/>
            <p:cNvSpPr>
              <a:spLocks noChangeShapeType="1"/>
            </p:cNvSpPr>
            <p:nvPr/>
          </p:nvSpPr>
          <p:spPr bwMode="auto">
            <a:xfrm>
              <a:off x="2682" y="3669"/>
              <a:ext cx="0" cy="6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" name="Line 105"/>
            <p:cNvSpPr>
              <a:spLocks noChangeShapeType="1"/>
            </p:cNvSpPr>
            <p:nvPr/>
          </p:nvSpPr>
          <p:spPr bwMode="auto">
            <a:xfrm>
              <a:off x="2908" y="3669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" name="Line 106"/>
            <p:cNvSpPr>
              <a:spLocks noChangeShapeType="1"/>
            </p:cNvSpPr>
            <p:nvPr/>
          </p:nvSpPr>
          <p:spPr bwMode="auto">
            <a:xfrm>
              <a:off x="2682" y="3732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" name="Line 107"/>
            <p:cNvSpPr>
              <a:spLocks noChangeShapeType="1"/>
            </p:cNvSpPr>
            <p:nvPr/>
          </p:nvSpPr>
          <p:spPr bwMode="auto">
            <a:xfrm>
              <a:off x="2908" y="3732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3" name="Line 108"/>
            <p:cNvSpPr>
              <a:spLocks noChangeShapeType="1"/>
            </p:cNvSpPr>
            <p:nvPr/>
          </p:nvSpPr>
          <p:spPr bwMode="auto">
            <a:xfrm>
              <a:off x="2682" y="3794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" name="Line 109"/>
            <p:cNvSpPr>
              <a:spLocks noChangeShapeType="1"/>
            </p:cNvSpPr>
            <p:nvPr/>
          </p:nvSpPr>
          <p:spPr bwMode="auto">
            <a:xfrm>
              <a:off x="2908" y="3794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" name="Line 110"/>
            <p:cNvSpPr>
              <a:spLocks noChangeShapeType="1"/>
            </p:cNvSpPr>
            <p:nvPr/>
          </p:nvSpPr>
          <p:spPr bwMode="auto">
            <a:xfrm>
              <a:off x="2682" y="3856"/>
              <a:ext cx="0" cy="6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6" name="Line 111"/>
            <p:cNvSpPr>
              <a:spLocks noChangeShapeType="1"/>
            </p:cNvSpPr>
            <p:nvPr/>
          </p:nvSpPr>
          <p:spPr bwMode="auto">
            <a:xfrm>
              <a:off x="2908" y="3856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7" name="Line 112"/>
            <p:cNvSpPr>
              <a:spLocks noChangeShapeType="1"/>
            </p:cNvSpPr>
            <p:nvPr/>
          </p:nvSpPr>
          <p:spPr bwMode="auto">
            <a:xfrm>
              <a:off x="2908" y="3918"/>
              <a:ext cx="2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" name="Line 113"/>
            <p:cNvSpPr>
              <a:spLocks noChangeShapeType="1"/>
            </p:cNvSpPr>
            <p:nvPr/>
          </p:nvSpPr>
          <p:spPr bwMode="auto">
            <a:xfrm>
              <a:off x="2908" y="2675"/>
              <a:ext cx="0" cy="124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77170" name="Group 114"/>
          <p:cNvGrpSpPr>
            <a:grpSpLocks/>
          </p:cNvGrpSpPr>
          <p:nvPr/>
        </p:nvGrpSpPr>
        <p:grpSpPr bwMode="auto">
          <a:xfrm>
            <a:off x="3998913" y="4878388"/>
            <a:ext cx="1214437" cy="795337"/>
            <a:chOff x="4611" y="2004"/>
            <a:chExt cx="765" cy="501"/>
          </a:xfrm>
        </p:grpSpPr>
        <p:sp>
          <p:nvSpPr>
            <p:cNvPr id="4106" name="Text Box 115"/>
            <p:cNvSpPr txBox="1">
              <a:spLocks noChangeArrowheads="1"/>
            </p:cNvSpPr>
            <p:nvPr/>
          </p:nvSpPr>
          <p:spPr bwMode="auto">
            <a:xfrm>
              <a:off x="4611" y="2004"/>
              <a:ext cx="7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Directory</a:t>
              </a:r>
            </a:p>
          </p:txBody>
        </p:sp>
        <p:sp>
          <p:nvSpPr>
            <p:cNvPr id="4107" name="Rectangle 116"/>
            <p:cNvSpPr>
              <a:spLocks noChangeArrowheads="1"/>
            </p:cNvSpPr>
            <p:nvPr/>
          </p:nvSpPr>
          <p:spPr bwMode="auto">
            <a:xfrm>
              <a:off x="4987" y="2442"/>
              <a:ext cx="153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12</a:t>
              </a:r>
            </a:p>
          </p:txBody>
        </p:sp>
        <p:sp>
          <p:nvSpPr>
            <p:cNvPr id="4108" name="Rectangle 117"/>
            <p:cNvSpPr>
              <a:spLocks noChangeArrowheads="1"/>
            </p:cNvSpPr>
            <p:nvPr/>
          </p:nvSpPr>
          <p:spPr bwMode="auto">
            <a:xfrm>
              <a:off x="4689" y="2442"/>
              <a:ext cx="298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Fooy</a:t>
              </a:r>
            </a:p>
          </p:txBody>
        </p:sp>
        <p:sp>
          <p:nvSpPr>
            <p:cNvPr id="4109" name="Rectangle 118"/>
            <p:cNvSpPr>
              <a:spLocks noChangeArrowheads="1"/>
            </p:cNvSpPr>
            <p:nvPr/>
          </p:nvSpPr>
          <p:spPr bwMode="auto">
            <a:xfrm>
              <a:off x="4987" y="2380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4110" name="Rectangle 119"/>
            <p:cNvSpPr>
              <a:spLocks noChangeArrowheads="1"/>
            </p:cNvSpPr>
            <p:nvPr/>
          </p:nvSpPr>
          <p:spPr bwMode="auto">
            <a:xfrm>
              <a:off x="4689" y="2380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FooBar</a:t>
              </a:r>
            </a:p>
          </p:txBody>
        </p:sp>
        <p:sp>
          <p:nvSpPr>
            <p:cNvPr id="4111" name="Rectangle 120"/>
            <p:cNvSpPr>
              <a:spLocks noChangeArrowheads="1"/>
            </p:cNvSpPr>
            <p:nvPr/>
          </p:nvSpPr>
          <p:spPr bwMode="auto">
            <a:xfrm>
              <a:off x="4987" y="2318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112" name="Rectangle 121"/>
            <p:cNvSpPr>
              <a:spLocks noChangeArrowheads="1"/>
            </p:cNvSpPr>
            <p:nvPr/>
          </p:nvSpPr>
          <p:spPr bwMode="auto">
            <a:xfrm>
              <a:off x="4689" y="2318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FooBaby</a:t>
              </a:r>
            </a:p>
          </p:txBody>
        </p:sp>
        <p:sp>
          <p:nvSpPr>
            <p:cNvPr id="4113" name="Rectangle 122"/>
            <p:cNvSpPr>
              <a:spLocks noChangeArrowheads="1"/>
            </p:cNvSpPr>
            <p:nvPr/>
          </p:nvSpPr>
          <p:spPr bwMode="auto">
            <a:xfrm>
              <a:off x="4987" y="2256"/>
              <a:ext cx="153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4114" name="Rectangle 123"/>
            <p:cNvSpPr>
              <a:spLocks noChangeArrowheads="1"/>
            </p:cNvSpPr>
            <p:nvPr/>
          </p:nvSpPr>
          <p:spPr bwMode="auto">
            <a:xfrm>
              <a:off x="4689" y="2256"/>
              <a:ext cx="298" cy="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/>
            <a:lstStyle/>
            <a:p>
              <a:pPr eaLnBrk="0" hangingPunct="0"/>
              <a:r>
                <a:rPr lang="en-US" sz="600" b="1">
                  <a:latin typeface="Arial Narrow" pitchFamily="34" charset="0"/>
                </a:rPr>
                <a:t>Foo</a:t>
              </a:r>
            </a:p>
          </p:txBody>
        </p:sp>
        <p:sp>
          <p:nvSpPr>
            <p:cNvPr id="4115" name="Line 124"/>
            <p:cNvSpPr>
              <a:spLocks noChangeShapeType="1"/>
            </p:cNvSpPr>
            <p:nvPr/>
          </p:nvSpPr>
          <p:spPr bwMode="auto">
            <a:xfrm>
              <a:off x="4689" y="2256"/>
              <a:ext cx="45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" name="Line 125"/>
            <p:cNvSpPr>
              <a:spLocks noChangeShapeType="1"/>
            </p:cNvSpPr>
            <p:nvPr/>
          </p:nvSpPr>
          <p:spPr bwMode="auto">
            <a:xfrm>
              <a:off x="4689" y="2318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7" name="Line 126"/>
            <p:cNvSpPr>
              <a:spLocks noChangeShapeType="1"/>
            </p:cNvSpPr>
            <p:nvPr/>
          </p:nvSpPr>
          <p:spPr bwMode="auto">
            <a:xfrm>
              <a:off x="4689" y="2380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8" name="Line 127"/>
            <p:cNvSpPr>
              <a:spLocks noChangeShapeType="1"/>
            </p:cNvSpPr>
            <p:nvPr/>
          </p:nvSpPr>
          <p:spPr bwMode="auto">
            <a:xfrm>
              <a:off x="4689" y="2442"/>
              <a:ext cx="4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9" name="Line 128"/>
            <p:cNvSpPr>
              <a:spLocks noChangeShapeType="1"/>
            </p:cNvSpPr>
            <p:nvPr/>
          </p:nvSpPr>
          <p:spPr bwMode="auto">
            <a:xfrm>
              <a:off x="4689" y="2505"/>
              <a:ext cx="45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0" name="Line 129"/>
            <p:cNvSpPr>
              <a:spLocks noChangeShapeType="1"/>
            </p:cNvSpPr>
            <p:nvPr/>
          </p:nvSpPr>
          <p:spPr bwMode="auto">
            <a:xfrm>
              <a:off x="4689" y="2256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1" name="Line 130"/>
            <p:cNvSpPr>
              <a:spLocks noChangeShapeType="1"/>
            </p:cNvSpPr>
            <p:nvPr/>
          </p:nvSpPr>
          <p:spPr bwMode="auto">
            <a:xfrm>
              <a:off x="4987" y="225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2" name="Line 131"/>
            <p:cNvSpPr>
              <a:spLocks noChangeShapeType="1"/>
            </p:cNvSpPr>
            <p:nvPr/>
          </p:nvSpPr>
          <p:spPr bwMode="auto">
            <a:xfrm>
              <a:off x="5140" y="2256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7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7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E3A342-08C6-404A-95F5-94C160AA434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But………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Remember, Intel is little endian.</a:t>
            </a:r>
          </a:p>
          <a:p>
            <a:pPr eaLnBrk="1" hangingPunct="1"/>
            <a:r>
              <a:rPr lang="en-US" dirty="0" smtClean="0"/>
              <a:t>That means</a:t>
            </a:r>
          </a:p>
          <a:p>
            <a:pPr lvl="1" eaLnBrk="1" hangingPunct="1"/>
            <a:r>
              <a:rPr lang="en-US" sz="2400" dirty="0" smtClean="0"/>
              <a:t>F0 FF </a:t>
            </a:r>
            <a:r>
              <a:rPr lang="en-US" sz="2400" dirty="0" err="1" smtClean="0"/>
              <a:t>FF</a:t>
            </a:r>
            <a:r>
              <a:rPr lang="en-US" sz="2400" dirty="0" smtClean="0"/>
              <a:t> 03 40 00 05 60 00 07 80 00 09 F0 FF</a:t>
            </a:r>
          </a:p>
          <a:p>
            <a:pPr lvl="1" eaLnBrk="1" hangingPunct="1"/>
            <a:r>
              <a:rPr lang="en-US" sz="2400" dirty="0" smtClean="0"/>
              <a:t>0F FF </a:t>
            </a:r>
            <a:r>
              <a:rPr lang="en-US" sz="2400" dirty="0" err="1" smtClean="0"/>
              <a:t>FF</a:t>
            </a:r>
            <a:r>
              <a:rPr lang="en-US" sz="2400" dirty="0" smtClean="0"/>
              <a:t> 30 04 00 50 06 00 70 08 00 90 0F FF</a:t>
            </a:r>
          </a:p>
          <a:p>
            <a:pPr eaLnBrk="1" hangingPunct="1"/>
            <a:r>
              <a:rPr lang="en-US" dirty="0" smtClean="0"/>
              <a:t>The little endian arrangement of bits makes the numbers less confusing and easier to extract and set.</a:t>
            </a:r>
          </a:p>
          <a:p>
            <a:pPr lvl="1" eaLnBrk="1" hangingPunct="1"/>
            <a:r>
              <a:rPr lang="en-US" dirty="0" smtClean="0"/>
              <a:t>We just have to remember what we are doing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664517-AB8C-4767-B832-922703C9CDDF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Typical Floppy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 sector per cluster</a:t>
            </a:r>
          </a:p>
          <a:p>
            <a:pPr eaLnBrk="1" hangingPunct="1"/>
            <a:r>
              <a:rPr lang="en-US" dirty="0" smtClean="0"/>
              <a:t>1 sector reserved as boot sector</a:t>
            </a:r>
          </a:p>
          <a:p>
            <a:pPr eaLnBrk="1" hangingPunct="1"/>
            <a:r>
              <a:rPr lang="en-US" dirty="0" smtClean="0"/>
              <a:t>18 sectors for FATs </a:t>
            </a:r>
            <a:r>
              <a:rPr lang="en-US" sz="2000" dirty="0" smtClean="0"/>
              <a:t>(9 each)</a:t>
            </a:r>
          </a:p>
          <a:p>
            <a:pPr eaLnBrk="1" hangingPunct="1"/>
            <a:r>
              <a:rPr lang="en-US" dirty="0" smtClean="0"/>
              <a:t>14 sectors for root directory</a:t>
            </a:r>
          </a:p>
          <a:p>
            <a:pPr eaLnBrk="1" hangingPunct="1"/>
            <a:r>
              <a:rPr lang="en-US" dirty="0" smtClean="0"/>
              <a:t>Converting logical cluster to sector</a:t>
            </a:r>
          </a:p>
          <a:p>
            <a:pPr lvl="1" eaLnBrk="1" hangingPunct="1"/>
            <a:r>
              <a:rPr lang="en-US" dirty="0" smtClean="0"/>
              <a:t>Subtract 2 from cluster number (FAT index)</a:t>
            </a:r>
          </a:p>
          <a:p>
            <a:pPr lvl="1" eaLnBrk="1" hangingPunct="1"/>
            <a:r>
              <a:rPr lang="en-US" dirty="0" smtClean="0"/>
              <a:t>Multiply by number of sectors per cluster (1)</a:t>
            </a:r>
          </a:p>
          <a:p>
            <a:pPr lvl="1" eaLnBrk="1" hangingPunct="1"/>
            <a:r>
              <a:rPr lang="en-US" dirty="0" smtClean="0"/>
              <a:t>Add result to first logical sector number (33)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6 – FAT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0798DC-23DF-4189-907A-DDDA82C41C09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6 – FMS I</a:t>
            </a:r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98588"/>
            <a:ext cx="8226425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400" b="1" smtClean="0">
                <a:cs typeface="Times New Roman" pitchFamily="18" charset="0"/>
              </a:rPr>
              <a:t>RAM Disk Image</a:t>
            </a:r>
            <a:r>
              <a:rPr lang="en-US" sz="2400" smtClean="0">
                <a:cs typeface="Times New Roman" pitchFamily="18" charset="0"/>
              </a:rPr>
              <a:t>: </a:t>
            </a:r>
            <a:r>
              <a:rPr lang="en-US" sz="2200" smtClean="0">
                <a:cs typeface="Times New Roman" pitchFamily="18" charset="0"/>
              </a:rPr>
              <a:t>A FAT-12 disk image is loaded into a RAM disk (memory array) using a </a:t>
            </a:r>
            <a:r>
              <a:rPr lang="en-US" sz="2200" b="1" smtClean="0">
                <a:cs typeface="Times New Roman" pitchFamily="18" charset="0"/>
              </a:rPr>
              <a:t>mount</a:t>
            </a:r>
            <a:r>
              <a:rPr lang="en-US" sz="2200" smtClean="0">
                <a:cs typeface="Times New Roman" pitchFamily="18" charset="0"/>
              </a:rPr>
              <a:t> command and subsequently accessed by your file manager using read/write sector primitives.  The RAM disk is divided into 2849 sectors, each being 512 bytes</a:t>
            </a:r>
            <a:r>
              <a:rPr lang="en-US" sz="240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400" b="1" smtClean="0">
                <a:cs typeface="Times New Roman" pitchFamily="18" charset="0"/>
              </a:rPr>
              <a:t>RAM Disk Files and Directories</a:t>
            </a:r>
            <a:r>
              <a:rPr lang="en-US" sz="2400" smtClean="0">
                <a:cs typeface="Times New Roman" pitchFamily="18" charset="0"/>
              </a:rPr>
              <a:t>: </a:t>
            </a:r>
            <a:r>
              <a:rPr lang="en-US" sz="2200" smtClean="0">
                <a:cs typeface="Times New Roman" pitchFamily="18" charset="0"/>
              </a:rPr>
              <a:t>A FAT-12 file system specifies how files are named, accessed, and stored in your RAM disk image.  Your program will maintain a “current directory” and be able to navigate hierarchal directories.  File and directory names can be assumed to be at most 8 characters long, with an optional 3 character maximum extension.</a:t>
            </a:r>
          </a:p>
          <a:p>
            <a:pPr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2900" algn="l"/>
              </a:tabLst>
            </a:pPr>
            <a:r>
              <a:rPr lang="en-US" sz="2400" b="1" smtClean="0">
                <a:cs typeface="Times New Roman" pitchFamily="18" charset="0"/>
              </a:rPr>
              <a:t>Read/Write Sector</a:t>
            </a:r>
            <a:r>
              <a:rPr lang="en-US" sz="2400" smtClean="0">
                <a:cs typeface="Times New Roman" pitchFamily="18" charset="0"/>
              </a:rPr>
              <a:t>: </a:t>
            </a:r>
            <a:r>
              <a:rPr lang="en-US" sz="2200" smtClean="0">
                <a:cs typeface="Times New Roman" pitchFamily="18" charset="0"/>
              </a:rPr>
              <a:t>All accesses to the RAM disk memory array must be through the read/write sector functions!  This will enable your project to easily be converted to use real physical disk devices.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28AB87-95C5-4261-9ABC-59059DB0CB3A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FMS CLI Commands</a:t>
            </a:r>
            <a:endParaRPr lang="en-US" sz="200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27163"/>
            <a:ext cx="8278813" cy="4949825"/>
          </a:xfrm>
        </p:spPr>
        <p:txBody>
          <a:bodyPr/>
          <a:lstStyle/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cd &lt;file name/..&gt;	Change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chkdsk</a:t>
            </a:r>
            <a:r>
              <a:rPr lang="en-US" sz="2200" b="1" i="1" dirty="0" smtClean="0">
                <a:cs typeface="Courier New" pitchFamily="49" charset="0"/>
              </a:rPr>
              <a:t>	Check disk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copy &lt;file1&gt;,&lt;file2&gt;	Copy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define &lt;file&gt;	Define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delete &lt;file name&gt;	Delete file 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dir</a:t>
            </a:r>
            <a:r>
              <a:rPr lang="en-US" sz="2200" b="1" i="1" dirty="0" smtClean="0">
                <a:cs typeface="Courier New" pitchFamily="49" charset="0"/>
              </a:rPr>
              <a:t> {&lt;mask&gt;}	Display files in current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Final</a:t>
            </a:r>
            <a:r>
              <a:rPr lang="en-US" sz="2200" b="1" i="1" dirty="0" smtClean="0">
                <a:cs typeface="Courier New" pitchFamily="49" charset="0"/>
              </a:rPr>
              <a:t>	Test file manager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mkdir</a:t>
            </a:r>
            <a:r>
              <a:rPr lang="en-US" sz="2200" b="1" i="1" dirty="0" smtClean="0">
                <a:cs typeface="Courier New" pitchFamily="49" charset="0"/>
              </a:rPr>
              <a:t> </a:t>
            </a:r>
            <a:r>
              <a:rPr lang="en-US" sz="2200" b="1" i="1" dirty="0" smtClean="0">
                <a:cs typeface="Courier New" pitchFamily="49" charset="0"/>
              </a:rPr>
              <a:t>&lt;</a:t>
            </a:r>
            <a:r>
              <a:rPr lang="en-US" sz="2200" b="1" i="1" dirty="0" err="1" smtClean="0">
                <a:cs typeface="Courier New" pitchFamily="49" charset="0"/>
              </a:rPr>
              <a:t>dir</a:t>
            </a:r>
            <a:r>
              <a:rPr lang="en-US" sz="2200" b="1" i="1" dirty="0" smtClean="0">
                <a:cs typeface="Courier New" pitchFamily="49" charset="0"/>
              </a:rPr>
              <a:t> name&gt;	Create directory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mount &lt;file name&gt;	Initialize FAT-12 RAM </a:t>
            </a:r>
            <a:r>
              <a:rPr lang="en-US" sz="2200" b="1" i="1" dirty="0" smtClean="0">
                <a:cs typeface="Courier New" pitchFamily="49" charset="0"/>
              </a:rPr>
              <a:t>disk</a:t>
            </a:r>
            <a:endParaRPr lang="en-US" sz="2200" b="1" i="1" dirty="0" smtClean="0">
              <a:cs typeface="Courier New" pitchFamily="49" charset="0"/>
            </a:endParaRP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run &lt;file name&gt;	Execute LC-3 program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sp</a:t>
            </a:r>
            <a:r>
              <a:rPr lang="en-US" sz="2200" b="1" i="1" dirty="0" smtClean="0">
                <a:cs typeface="Courier New" pitchFamily="49" charset="0"/>
              </a:rPr>
              <a:t>	Display bytes used/free/bad/size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smtClean="0">
                <a:cs typeface="Courier New" pitchFamily="49" charset="0"/>
              </a:rPr>
              <a:t>type &lt;file name&gt;	Display file</a:t>
            </a:r>
          </a:p>
          <a:p>
            <a:pPr marL="512763" indent="-512763" eaLnBrk="1" hangingPunct="1">
              <a:lnSpc>
                <a:spcPct val="90000"/>
              </a:lnSpc>
              <a:buSzTx/>
              <a:buFont typeface="Monotype Sorts" pitchFamily="2" charset="2"/>
              <a:buAutoNum type="arabicParenR"/>
              <a:tabLst>
                <a:tab pos="3486150" algn="l"/>
              </a:tabLst>
            </a:pPr>
            <a:r>
              <a:rPr lang="en-US" sz="2200" b="1" i="1" dirty="0" err="1" smtClean="0">
                <a:cs typeface="Courier New" pitchFamily="49" charset="0"/>
              </a:rPr>
              <a:t>unmount</a:t>
            </a:r>
            <a:r>
              <a:rPr lang="en-US" sz="2200" b="1" i="1" dirty="0" smtClean="0">
                <a:cs typeface="Courier New" pitchFamily="49" charset="0"/>
              </a:rPr>
              <a:t> &lt;file name&gt;	Write FAT-12 RAM disk 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DED57E-431A-4837-BCE3-F8E0D07331F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File Management Functions</a:t>
            </a:r>
            <a:endParaRPr lang="en-US" sz="2000" dirty="0" smtClean="0"/>
          </a:p>
        </p:txBody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265" y="4633236"/>
            <a:ext cx="7869099" cy="108339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fmsChangeDir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fmsGetNextDirEntry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dirNum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char* mask,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205163" algn="l"/>
                <a:tab pos="6003925" algn="l"/>
              </a:tabLst>
            </a:pP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dirEntry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cDir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877725" y="2254054"/>
            <a:ext cx="795223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fmsReadSector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(void* buffer,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sectorNumber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fmsWriteSector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(void* buffer,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sectorNumber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fmsMount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void*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ramDisk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fmsUnMount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, void* </a:t>
            </a:r>
            <a:r>
              <a:rPr lang="en-US" sz="1800" b="1" dirty="0" err="1" smtClean="0">
                <a:latin typeface="Courier New" pitchFamily="49" charset="0"/>
                <a:cs typeface="Times New Roman" pitchFamily="18" charset="0"/>
              </a:rPr>
              <a:t>ramDisk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 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11880" y="4026525"/>
            <a:ext cx="4519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Directory </a:t>
            </a:r>
            <a:r>
              <a:rPr lang="en-US" dirty="0" smtClean="0"/>
              <a:t>traversal (Provided)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7268" y="1503088"/>
            <a:ext cx="3585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Disk </a:t>
            </a:r>
            <a:r>
              <a:rPr lang="en-US" dirty="0" smtClean="0"/>
              <a:t>access (Provided)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1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83DEEC-0361-40D1-8A4E-5B2DD77F9F94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FAT File Management Functions</a:t>
            </a:r>
            <a:endParaRPr lang="en-US" sz="2000" dirty="0" smtClean="0"/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70" y="3685250"/>
            <a:ext cx="7933766" cy="270625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fmsCloseFile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fmsOpenFile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rwMode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fmsReadFile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	char* buffer,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nBytes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fmsSeekFile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index);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fmsWriteFile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fileDescriptor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26876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	char* buffer,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nBytes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268" y="3038721"/>
            <a:ext cx="4906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File access (To be implemented)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896197" y="2053319"/>
            <a:ext cx="795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87788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fmsDefineFile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attribute);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bg2"/>
              </a:buClr>
              <a:buSzTx/>
              <a:buFont typeface="Monotype Sorts" pitchFamily="2" charset="2"/>
              <a:buNone/>
              <a:tabLst>
                <a:tab pos="342900" algn="l"/>
                <a:tab pos="3832225" algn="l"/>
              </a:tabLst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fmsDeleteFile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(char*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40" y="1487073"/>
            <a:ext cx="5925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Create/delete files (To be implemented)</a:t>
            </a:r>
          </a:p>
        </p:txBody>
      </p:sp>
    </p:spTree>
    <p:extLst>
      <p:ext uri="{BB962C8B-B14F-4D97-AF65-F5344CB8AC3E}">
        <p14:creationId xmlns:p14="http://schemas.microsoft.com/office/powerpoint/2010/main" val="38932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2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560046-6C2F-40C1-89AF-22AC87E42A7B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FMS Errors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00063" y="2329987"/>
            <a:ext cx="8143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-50 =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249363" y="2329987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Name"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4737100" y="2934824"/>
            <a:ext cx="8048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-70 =</a:t>
            </a:r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5476875" y="2934824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"Too Many Files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552450" y="2633199"/>
            <a:ext cx="762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-51 =</a:t>
            </a:r>
          </a:p>
        </p:txBody>
      </p:sp>
      <p:sp>
        <p:nvSpPr>
          <p:cNvPr id="26635" name="Rectangle 8"/>
          <p:cNvSpPr>
            <a:spLocks noChangeArrowheads="1"/>
          </p:cNvSpPr>
          <p:nvPr/>
        </p:nvSpPr>
        <p:spPr bwMode="auto">
          <a:xfrm>
            <a:off x="1249363" y="263319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Type"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4572000" y="3238036"/>
            <a:ext cx="9699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-71 =</a:t>
            </a:r>
          </a:p>
        </p:txBody>
      </p:sp>
      <p:sp>
        <p:nvSpPr>
          <p:cNvPr id="26637" name="Rectangle 10"/>
          <p:cNvSpPr>
            <a:spLocks noChangeArrowheads="1"/>
          </p:cNvSpPr>
          <p:nvPr/>
        </p:nvSpPr>
        <p:spPr bwMode="auto">
          <a:xfrm>
            <a:off x="5476875" y="3238036"/>
            <a:ext cx="32845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"Not Enough Contiguous Space"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38" name="Rectangle 11"/>
          <p:cNvSpPr>
            <a:spLocks noChangeArrowheads="1"/>
          </p:cNvSpPr>
          <p:nvPr/>
        </p:nvSpPr>
        <p:spPr bwMode="auto">
          <a:xfrm>
            <a:off x="541338" y="2934824"/>
            <a:ext cx="7731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-52 =</a:t>
            </a:r>
          </a:p>
        </p:txBody>
      </p:sp>
      <p:sp>
        <p:nvSpPr>
          <p:cNvPr id="26639" name="Rectangle 12"/>
          <p:cNvSpPr>
            <a:spLocks noChangeArrowheads="1"/>
          </p:cNvSpPr>
          <p:nvPr/>
        </p:nvSpPr>
        <p:spPr bwMode="auto">
          <a:xfrm>
            <a:off x="1249363" y="2934824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File Descriptor"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0" name="Rectangle 13"/>
          <p:cNvSpPr>
            <a:spLocks noChangeArrowheads="1"/>
          </p:cNvSpPr>
          <p:nvPr/>
        </p:nvSpPr>
        <p:spPr bwMode="auto">
          <a:xfrm>
            <a:off x="4737100" y="3539661"/>
            <a:ext cx="80486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-72 =</a:t>
            </a:r>
          </a:p>
        </p:txBody>
      </p:sp>
      <p:sp>
        <p:nvSpPr>
          <p:cNvPr id="26641" name="Rectangle 14"/>
          <p:cNvSpPr>
            <a:spLocks noChangeArrowheads="1"/>
          </p:cNvSpPr>
          <p:nvPr/>
        </p:nvSpPr>
        <p:spPr bwMode="auto">
          <a:xfrm>
            <a:off x="5476875" y="3539661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"Disk Not Mounted"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2" name="Rectangle 15"/>
          <p:cNvSpPr>
            <a:spLocks noChangeArrowheads="1"/>
          </p:cNvSpPr>
          <p:nvPr/>
        </p:nvSpPr>
        <p:spPr bwMode="auto">
          <a:xfrm>
            <a:off x="466725" y="3238037"/>
            <a:ext cx="847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-53 =</a:t>
            </a:r>
          </a:p>
        </p:txBody>
      </p:sp>
      <p:sp>
        <p:nvSpPr>
          <p:cNvPr id="26643" name="Rectangle 16"/>
          <p:cNvSpPr>
            <a:spLocks noChangeArrowheads="1"/>
          </p:cNvSpPr>
          <p:nvPr/>
        </p:nvSpPr>
        <p:spPr bwMode="auto">
          <a:xfrm>
            <a:off x="1249363" y="3238037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Sector Number"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4706938" y="3842874"/>
            <a:ext cx="835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-80 =</a:t>
            </a:r>
          </a:p>
        </p:txBody>
      </p:sp>
      <p:sp>
        <p:nvSpPr>
          <p:cNvPr id="26645" name="Rectangle 18"/>
          <p:cNvSpPr>
            <a:spLocks noChangeArrowheads="1"/>
          </p:cNvSpPr>
          <p:nvPr/>
        </p:nvSpPr>
        <p:spPr bwMode="auto">
          <a:xfrm>
            <a:off x="5476875" y="38428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Seek Error"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6" name="Rectangle 19"/>
          <p:cNvSpPr>
            <a:spLocks noChangeArrowheads="1"/>
          </p:cNvSpPr>
          <p:nvPr/>
        </p:nvSpPr>
        <p:spPr bwMode="auto">
          <a:xfrm>
            <a:off x="552450" y="3539662"/>
            <a:ext cx="7620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-54 =</a:t>
            </a:r>
          </a:p>
        </p:txBody>
      </p:sp>
      <p:sp>
        <p:nvSpPr>
          <p:cNvPr id="26647" name="Rectangle 20"/>
          <p:cNvSpPr>
            <a:spLocks noChangeArrowheads="1"/>
          </p:cNvSpPr>
          <p:nvPr/>
        </p:nvSpPr>
        <p:spPr bwMode="auto">
          <a:xfrm>
            <a:off x="1249363" y="3539662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FAT Chain"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48" name="Rectangle 21"/>
          <p:cNvSpPr>
            <a:spLocks noChangeArrowheads="1"/>
          </p:cNvSpPr>
          <p:nvPr/>
        </p:nvSpPr>
        <p:spPr bwMode="auto">
          <a:xfrm>
            <a:off x="4791075" y="4144499"/>
            <a:ext cx="750888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-81 =</a:t>
            </a:r>
          </a:p>
        </p:txBody>
      </p:sp>
      <p:sp>
        <p:nvSpPr>
          <p:cNvPr id="26649" name="Rectangle 22"/>
          <p:cNvSpPr>
            <a:spLocks noChangeArrowheads="1"/>
          </p:cNvSpPr>
          <p:nvPr/>
        </p:nvSpPr>
        <p:spPr bwMode="auto">
          <a:xfrm>
            <a:off x="5476875" y="4144499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Locked"</a:t>
            </a:r>
          </a:p>
        </p:txBody>
      </p:sp>
      <p:sp>
        <p:nvSpPr>
          <p:cNvPr id="26650" name="Rectangle 23"/>
          <p:cNvSpPr>
            <a:spLocks noChangeArrowheads="1"/>
          </p:cNvSpPr>
          <p:nvPr/>
        </p:nvSpPr>
        <p:spPr bwMode="auto">
          <a:xfrm>
            <a:off x="520700" y="3842874"/>
            <a:ext cx="793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-55 =</a:t>
            </a:r>
          </a:p>
        </p:txBody>
      </p:sp>
      <p:sp>
        <p:nvSpPr>
          <p:cNvPr id="26651" name="Rectangle 24"/>
          <p:cNvSpPr>
            <a:spLocks noChangeArrowheads="1"/>
          </p:cNvSpPr>
          <p:nvPr/>
        </p:nvSpPr>
        <p:spPr bwMode="auto">
          <a:xfrm>
            <a:off x="1249363" y="38428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"Invalid Directory"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2" name="Rectangle 25"/>
          <p:cNvSpPr>
            <a:spLocks noChangeArrowheads="1"/>
          </p:cNvSpPr>
          <p:nvPr/>
        </p:nvSpPr>
        <p:spPr bwMode="auto">
          <a:xfrm>
            <a:off x="4770438" y="4447711"/>
            <a:ext cx="7715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-82 =</a:t>
            </a:r>
          </a:p>
        </p:txBody>
      </p:sp>
      <p:sp>
        <p:nvSpPr>
          <p:cNvPr id="26653" name="Rectangle 26"/>
          <p:cNvSpPr>
            <a:spLocks noChangeArrowheads="1"/>
          </p:cNvSpPr>
          <p:nvPr/>
        </p:nvSpPr>
        <p:spPr bwMode="auto">
          <a:xfrm>
            <a:off x="5476875" y="4447711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Delete Protected"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4" name="Rectangle 27"/>
          <p:cNvSpPr>
            <a:spLocks noChangeArrowheads="1"/>
          </p:cNvSpPr>
          <p:nvPr/>
        </p:nvSpPr>
        <p:spPr bwMode="auto">
          <a:xfrm>
            <a:off x="542925" y="4144499"/>
            <a:ext cx="7715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-60 =</a:t>
            </a:r>
          </a:p>
        </p:txBody>
      </p:sp>
      <p:sp>
        <p:nvSpPr>
          <p:cNvPr id="26655" name="Rectangle 28"/>
          <p:cNvSpPr>
            <a:spLocks noChangeArrowheads="1"/>
          </p:cNvSpPr>
          <p:nvPr/>
        </p:nvSpPr>
        <p:spPr bwMode="auto">
          <a:xfrm>
            <a:off x="1249363" y="4144499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Already Defined"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6" name="Rectangle 29"/>
          <p:cNvSpPr>
            <a:spLocks noChangeArrowheads="1"/>
          </p:cNvSpPr>
          <p:nvPr/>
        </p:nvSpPr>
        <p:spPr bwMode="auto">
          <a:xfrm>
            <a:off x="4822825" y="4749336"/>
            <a:ext cx="71913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-83 =</a:t>
            </a:r>
          </a:p>
        </p:txBody>
      </p:sp>
      <p:sp>
        <p:nvSpPr>
          <p:cNvPr id="26657" name="Rectangle 30"/>
          <p:cNvSpPr>
            <a:spLocks noChangeArrowheads="1"/>
          </p:cNvSpPr>
          <p:nvPr/>
        </p:nvSpPr>
        <p:spPr bwMode="auto">
          <a:xfrm>
            <a:off x="5476875" y="4749336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Write Protected"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58" name="Rectangle 31"/>
          <p:cNvSpPr>
            <a:spLocks noChangeArrowheads="1"/>
          </p:cNvSpPr>
          <p:nvPr/>
        </p:nvSpPr>
        <p:spPr bwMode="auto">
          <a:xfrm>
            <a:off x="531813" y="4447712"/>
            <a:ext cx="7826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-61 =</a:t>
            </a:r>
          </a:p>
        </p:txBody>
      </p:sp>
      <p:sp>
        <p:nvSpPr>
          <p:cNvPr id="26659" name="Rectangle 32"/>
          <p:cNvSpPr>
            <a:spLocks noChangeArrowheads="1"/>
          </p:cNvSpPr>
          <p:nvPr/>
        </p:nvSpPr>
        <p:spPr bwMode="auto">
          <a:xfrm>
            <a:off x="1249363" y="4447712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"File Not Defined"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26660" name="Rectangle 33"/>
          <p:cNvSpPr>
            <a:spLocks noChangeArrowheads="1"/>
          </p:cNvSpPr>
          <p:nvPr/>
        </p:nvSpPr>
        <p:spPr bwMode="auto">
          <a:xfrm>
            <a:off x="4822825" y="5052549"/>
            <a:ext cx="7191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-84 =</a:t>
            </a:r>
          </a:p>
        </p:txBody>
      </p:sp>
      <p:sp>
        <p:nvSpPr>
          <p:cNvPr id="26661" name="Rectangle 34"/>
          <p:cNvSpPr>
            <a:spLocks noChangeArrowheads="1"/>
          </p:cNvSpPr>
          <p:nvPr/>
        </p:nvSpPr>
        <p:spPr bwMode="auto">
          <a:xfrm>
            <a:off x="5476875" y="505254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"Read Only File"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2" name="Rectangle 35"/>
          <p:cNvSpPr>
            <a:spLocks noChangeArrowheads="1"/>
          </p:cNvSpPr>
          <p:nvPr/>
        </p:nvSpPr>
        <p:spPr bwMode="auto">
          <a:xfrm>
            <a:off x="520700" y="4749337"/>
            <a:ext cx="793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-62 =</a:t>
            </a:r>
          </a:p>
        </p:txBody>
      </p:sp>
      <p:sp>
        <p:nvSpPr>
          <p:cNvPr id="26663" name="Rectangle 36"/>
          <p:cNvSpPr>
            <a:spLocks noChangeArrowheads="1"/>
          </p:cNvSpPr>
          <p:nvPr/>
        </p:nvSpPr>
        <p:spPr bwMode="auto">
          <a:xfrm>
            <a:off x="1249363" y="4749337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Already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4" name="Rectangle 37"/>
          <p:cNvSpPr>
            <a:spLocks noChangeArrowheads="1"/>
          </p:cNvSpPr>
          <p:nvPr/>
        </p:nvSpPr>
        <p:spPr bwMode="auto">
          <a:xfrm>
            <a:off x="4706938" y="5354174"/>
            <a:ext cx="835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-85 =</a:t>
            </a:r>
          </a:p>
        </p:txBody>
      </p:sp>
      <p:sp>
        <p:nvSpPr>
          <p:cNvPr id="26665" name="Rectangle 38"/>
          <p:cNvSpPr>
            <a:spLocks noChangeArrowheads="1"/>
          </p:cNvSpPr>
          <p:nvPr/>
        </p:nvSpPr>
        <p:spPr bwMode="auto">
          <a:xfrm>
            <a:off x="5476875" y="53541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"Illegal Access"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66" name="Rectangle 39"/>
          <p:cNvSpPr>
            <a:spLocks noChangeArrowheads="1"/>
          </p:cNvSpPr>
          <p:nvPr/>
        </p:nvSpPr>
        <p:spPr bwMode="auto">
          <a:xfrm>
            <a:off x="530225" y="5050962"/>
            <a:ext cx="784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-63 =</a:t>
            </a:r>
          </a:p>
        </p:txBody>
      </p:sp>
      <p:sp>
        <p:nvSpPr>
          <p:cNvPr id="26667" name="Rectangle 40"/>
          <p:cNvSpPr>
            <a:spLocks noChangeArrowheads="1"/>
          </p:cNvSpPr>
          <p:nvPr/>
        </p:nvSpPr>
        <p:spPr bwMode="auto">
          <a:xfrm>
            <a:off x="1249363" y="5050962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Not Open"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0" name="Rectangle 43"/>
          <p:cNvSpPr>
            <a:spLocks noChangeArrowheads="1"/>
          </p:cNvSpPr>
          <p:nvPr/>
        </p:nvSpPr>
        <p:spPr bwMode="auto">
          <a:xfrm>
            <a:off x="500063" y="5354174"/>
            <a:ext cx="814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-64 =</a:t>
            </a:r>
          </a:p>
        </p:txBody>
      </p:sp>
      <p:sp>
        <p:nvSpPr>
          <p:cNvPr id="26671" name="Rectangle 44"/>
          <p:cNvSpPr>
            <a:spLocks noChangeArrowheads="1"/>
          </p:cNvSpPr>
          <p:nvPr/>
        </p:nvSpPr>
        <p:spPr bwMode="auto">
          <a:xfrm>
            <a:off x="1249363" y="535417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Directory Full"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2" name="Rectangle 45"/>
          <p:cNvSpPr>
            <a:spLocks noChangeArrowheads="1"/>
          </p:cNvSpPr>
          <p:nvPr/>
        </p:nvSpPr>
        <p:spPr bwMode="auto">
          <a:xfrm>
            <a:off x="4781550" y="5954514"/>
            <a:ext cx="760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-1 =</a:t>
            </a:r>
          </a:p>
        </p:txBody>
      </p:sp>
      <p:sp>
        <p:nvSpPr>
          <p:cNvPr id="26673" name="Rectangle 46"/>
          <p:cNvSpPr>
            <a:spLocks noChangeArrowheads="1"/>
          </p:cNvSpPr>
          <p:nvPr/>
        </p:nvSpPr>
        <p:spPr bwMode="auto">
          <a:xfrm>
            <a:off x="5476875" y="5954514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"Undefined Error"</a:t>
            </a:r>
          </a:p>
        </p:txBody>
      </p:sp>
      <p:sp>
        <p:nvSpPr>
          <p:cNvPr id="26674" name="Rectangle 47"/>
          <p:cNvSpPr>
            <a:spLocks noChangeArrowheads="1"/>
          </p:cNvSpPr>
          <p:nvPr/>
        </p:nvSpPr>
        <p:spPr bwMode="auto">
          <a:xfrm>
            <a:off x="509588" y="5655799"/>
            <a:ext cx="8048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-65 =</a:t>
            </a:r>
          </a:p>
        </p:txBody>
      </p:sp>
      <p:sp>
        <p:nvSpPr>
          <p:cNvPr id="26675" name="Rectangle 48"/>
          <p:cNvSpPr>
            <a:spLocks noChangeArrowheads="1"/>
          </p:cNvSpPr>
          <p:nvPr/>
        </p:nvSpPr>
        <p:spPr bwMode="auto">
          <a:xfrm>
            <a:off x="1249363" y="5655799"/>
            <a:ext cx="29432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"File Space Full"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6" name="Rectangle 49"/>
          <p:cNvSpPr>
            <a:spLocks noChangeArrowheads="1"/>
          </p:cNvSpPr>
          <p:nvPr/>
        </p:nvSpPr>
        <p:spPr bwMode="auto">
          <a:xfrm>
            <a:off x="382588" y="5959012"/>
            <a:ext cx="931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-66 =</a:t>
            </a:r>
          </a:p>
        </p:txBody>
      </p:sp>
      <p:sp>
        <p:nvSpPr>
          <p:cNvPr id="26677" name="Rectangle 50"/>
          <p:cNvSpPr>
            <a:spLocks noChangeArrowheads="1"/>
          </p:cNvSpPr>
          <p:nvPr/>
        </p:nvSpPr>
        <p:spPr bwMode="auto">
          <a:xfrm>
            <a:off x="1249363" y="5959012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"End-Of-File"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78" name="Rectangle 51"/>
          <p:cNvSpPr>
            <a:spLocks noChangeArrowheads="1"/>
          </p:cNvSpPr>
          <p:nvPr/>
        </p:nvSpPr>
        <p:spPr bwMode="auto">
          <a:xfrm>
            <a:off x="4845624" y="2329987"/>
            <a:ext cx="6873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 dirty="0">
                <a:latin typeface="Arial Narrow" pitchFamily="34" charset="0"/>
                <a:cs typeface="Courier New" pitchFamily="49" charset="0"/>
              </a:rPr>
              <a:t>-67 =</a:t>
            </a:r>
          </a:p>
        </p:txBody>
      </p:sp>
      <p:sp>
        <p:nvSpPr>
          <p:cNvPr id="26679" name="Rectangle 52"/>
          <p:cNvSpPr>
            <a:spLocks noChangeArrowheads="1"/>
          </p:cNvSpPr>
          <p:nvPr/>
        </p:nvSpPr>
        <p:spPr bwMode="auto">
          <a:xfrm>
            <a:off x="5467924" y="2329987"/>
            <a:ext cx="2943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"End-Of-Directory"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6680" name="Rectangle 53"/>
          <p:cNvSpPr>
            <a:spLocks noChangeArrowheads="1"/>
          </p:cNvSpPr>
          <p:nvPr/>
        </p:nvSpPr>
        <p:spPr bwMode="auto">
          <a:xfrm>
            <a:off x="4655124" y="2633199"/>
            <a:ext cx="8778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-68 =</a:t>
            </a:r>
          </a:p>
        </p:txBody>
      </p:sp>
      <p:sp>
        <p:nvSpPr>
          <p:cNvPr id="26681" name="Rectangle 54"/>
          <p:cNvSpPr>
            <a:spLocks noChangeArrowheads="1"/>
          </p:cNvSpPr>
          <p:nvPr/>
        </p:nvSpPr>
        <p:spPr bwMode="auto">
          <a:xfrm>
            <a:off x="5467924" y="2633199"/>
            <a:ext cx="2943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lang="en-US" sz="1800" b="1">
                <a:latin typeface="Arial Narrow" pitchFamily="34" charset="0"/>
                <a:cs typeface="Courier New" pitchFamily="49" charset="0"/>
              </a:rPr>
              <a:t>"Directory Not Found"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268" y="1570197"/>
            <a:ext cx="740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smtClean="0"/>
              <a:t>Error Code.  Note: MUST BE USED FOR PASS-OFF!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B9460F-945A-41D0-B2DE-EFE817B09560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6 Grading Criteria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25575"/>
            <a:ext cx="8518525" cy="5322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431925" algn="l"/>
              </a:tabLst>
            </a:pPr>
            <a:r>
              <a:rPr lang="en-US" sz="2000" dirty="0" smtClean="0">
                <a:cs typeface="Times New Roman" pitchFamily="18" charset="0"/>
              </a:rPr>
              <a:t>There are 12 points possible for Project 6.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2 pts –	Successfully define (define) and delete (delete) files/directories.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pts –	Successfully copy files using the copy command.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pts –	Successfully execute (run) the LC-3 decoder programs 	(decode1.hex,…, decode9.hex) from RAM disk 4.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pts –	Successfully validate your implementation with the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chkdsk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	command and pass all the file management stress tests (final).</a:t>
            </a:r>
          </a:p>
          <a:p>
            <a:pPr eaLnBrk="1" hangingPunct="1">
              <a:lnSpc>
                <a:spcPct val="80000"/>
              </a:lnSpc>
              <a:tabLst>
                <a:tab pos="1431925" algn="l"/>
              </a:tabLst>
            </a:pPr>
            <a:r>
              <a:rPr lang="en-US" sz="2000" dirty="0" smtClean="0">
                <a:cs typeface="Times New Roman" pitchFamily="18" charset="0"/>
              </a:rPr>
              <a:t>In addition to the above points, the following bonus/penalties apply: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+1 </a:t>
            </a:r>
            <a:r>
              <a:rPr lang="en-US" sz="1800" dirty="0" err="1" smtClean="0">
                <a:cs typeface="Times New Roman" pitchFamily="18" charset="0"/>
              </a:rPr>
              <a:t>pt</a:t>
            </a:r>
            <a:r>
              <a:rPr lang="en-US" sz="1800" dirty="0" smtClean="0">
                <a:cs typeface="Times New Roman" pitchFamily="18" charset="0"/>
              </a:rPr>
              <a:t>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Early pass-off (at least one day before due date.)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+1 </a:t>
            </a:r>
            <a:r>
              <a:rPr lang="en-US" sz="1800" dirty="0" err="1" smtClean="0">
                <a:cs typeface="Times New Roman" pitchFamily="18" charset="0"/>
              </a:rPr>
              <a:t>pt</a:t>
            </a:r>
            <a:r>
              <a:rPr lang="en-US" sz="1800" dirty="0" smtClean="0">
                <a:cs typeface="Times New Roman" pitchFamily="18" charset="0"/>
              </a:rPr>
              <a:t>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Implement support for long file names (directory lookup only).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+1 </a:t>
            </a:r>
            <a:r>
              <a:rPr lang="en-US" sz="1800" dirty="0" err="1" smtClean="0">
                <a:cs typeface="Times New Roman" pitchFamily="18" charset="0"/>
              </a:rPr>
              <a:t>pt</a:t>
            </a:r>
            <a:r>
              <a:rPr lang="en-US" sz="1800" dirty="0" smtClean="0">
                <a:cs typeface="Times New Roman" pitchFamily="18" charset="0"/>
              </a:rPr>
              <a:t>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Implement undelete command.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+1 </a:t>
            </a:r>
            <a:r>
              <a:rPr lang="en-US" sz="1800" dirty="0" err="1" smtClean="0">
                <a:cs typeface="Times New Roman" pitchFamily="18" charset="0"/>
              </a:rPr>
              <a:t>pt</a:t>
            </a:r>
            <a:r>
              <a:rPr lang="en-US" sz="1800" dirty="0" smtClean="0">
                <a:cs typeface="Times New Roman" pitchFamily="18" charset="0"/>
              </a:rPr>
              <a:t>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Implement rename command.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+1 </a:t>
            </a:r>
            <a:r>
              <a:rPr lang="en-US" sz="1800" dirty="0" err="1" smtClean="0">
                <a:cs typeface="Times New Roman" pitchFamily="18" charset="0"/>
              </a:rPr>
              <a:t>pt</a:t>
            </a:r>
            <a:r>
              <a:rPr lang="en-US" sz="1800" dirty="0" smtClean="0">
                <a:cs typeface="Times New Roman" pitchFamily="18" charset="0"/>
              </a:rPr>
              <a:t>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Delete multiple files using a file mask.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+2 pts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Implement your file management functions as background kernel 	tasks that suspend the calling process until I/O operations complete.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-1pt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Penalty for each school day late.</a:t>
            </a:r>
          </a:p>
          <a:p>
            <a:pPr marL="457200" lvl="1" indent="0" eaLnBrk="1" hangingPunct="1">
              <a:lnSpc>
                <a:spcPct val="80000"/>
              </a:lnSpc>
              <a:buNone/>
              <a:tabLst>
                <a:tab pos="1431925" algn="l"/>
              </a:tabLst>
            </a:pPr>
            <a:r>
              <a:rPr lang="en-US" sz="1800" dirty="0" smtClean="0">
                <a:cs typeface="Times New Roman" pitchFamily="18" charset="0"/>
              </a:rPr>
              <a:t>-12 pts –</a:t>
            </a: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Penalty for any invalid reference to the RAM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2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2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A74386-A65D-44FA-A8FE-BC66B4E6ECB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311150"/>
            <a:ext cx="7583487" cy="750888"/>
          </a:xfrm>
        </p:spPr>
        <p:txBody>
          <a:bodyPr/>
          <a:lstStyle/>
          <a:p>
            <a:pPr eaLnBrk="1" hangingPunct="1"/>
            <a:r>
              <a:rPr lang="en-US" smtClean="0"/>
              <a:t>Disk Structure</a:t>
            </a:r>
          </a:p>
        </p:txBody>
      </p:sp>
      <p:pic>
        <p:nvPicPr>
          <p:cNvPr id="5126" name="Picture 3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1606550"/>
            <a:ext cx="1409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79108" name="Group 4"/>
          <p:cNvGraphicFramePr>
            <a:graphicFrameLocks noGrp="1"/>
          </p:cNvGraphicFramePr>
          <p:nvPr/>
        </p:nvGraphicFramePr>
        <p:xfrm>
          <a:off x="209550" y="4672013"/>
          <a:ext cx="8774113" cy="1044576"/>
        </p:xfrm>
        <a:graphic>
          <a:graphicData uri="http://schemas.openxmlformats.org/drawingml/2006/table">
            <a:tbl>
              <a:tblPr/>
              <a:tblGrid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8125"/>
                <a:gridCol w="241300"/>
                <a:gridCol w="238125"/>
                <a:gridCol w="239712"/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877888"/>
              </a:tblGrid>
              <a:tr h="398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Boot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Tables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Directory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(14 sectors </a:t>
                      </a: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 16 entries/sector = 224 entries)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Clusters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2 - 2849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Area…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vert="eaVert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33 - 2880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9190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546100" y="1463675"/>
            <a:ext cx="5591175" cy="29543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000" smtClean="0"/>
              <a:t>Sector 0:</a:t>
            </a:r>
            <a:r>
              <a:rPr lang="en-US" sz="2000" smtClean="0">
                <a:sym typeface="Wingdings" pitchFamily="2" charset="2"/>
              </a:rPr>
              <a:t> Boot Sector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1: First sector of first FAT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10: First sector of second FAT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19: First sector of root directory</a:t>
            </a:r>
          </a:p>
          <a:p>
            <a:pPr eaLnBrk="1" hangingPunct="1"/>
            <a:r>
              <a:rPr lang="en-US" sz="2000" smtClean="0">
                <a:sym typeface="Wingdings" pitchFamily="2" charset="2"/>
              </a:rPr>
              <a:t>Sector 32: Last sector of root directory</a:t>
            </a:r>
          </a:p>
          <a:p>
            <a:pPr lvl="1" eaLnBrk="1" hangingPunct="1"/>
            <a:r>
              <a:rPr lang="en-US" sz="2000" smtClean="0"/>
              <a:t>Check boot sector for root directory length</a:t>
            </a:r>
          </a:p>
          <a:p>
            <a:pPr eaLnBrk="1" hangingPunct="1"/>
            <a:r>
              <a:rPr lang="en-US" sz="2000" smtClean="0"/>
              <a:t>Sector 33:</a:t>
            </a:r>
            <a:r>
              <a:rPr lang="en-US" sz="2000" smtClean="0">
                <a:sym typeface="Wingdings" pitchFamily="2" charset="2"/>
              </a:rPr>
              <a:t> First sector of data area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7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7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9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940FD5-C572-4F87-B5F6-1EC79DB05923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“How to Proceed”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516063"/>
            <a:ext cx="8102600" cy="470376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1.	Implement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fmsOpenFile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fmsReadFile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fmsCloseFile</a:t>
            </a:r>
            <a:r>
              <a:rPr lang="en-US" sz="2400" smtClean="0"/>
              <a:t>.  Verify your implementation using the </a:t>
            </a:r>
            <a:r>
              <a:rPr lang="en-US" sz="2400" b="1" smtClean="0">
                <a:latin typeface="Arial Narrow" pitchFamily="34" charset="0"/>
              </a:rPr>
              <a:t>type</a:t>
            </a:r>
            <a:r>
              <a:rPr lang="en-US" sz="2400" smtClean="0"/>
              <a:t> command.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2.	Implement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fmsWriteFile</a:t>
            </a:r>
            <a:r>
              <a:rPr lang="en-US" sz="2400" smtClean="0"/>
              <a:t>.  Verify your implementation using the </a:t>
            </a:r>
            <a:r>
              <a:rPr lang="en-US" sz="2400" b="1" smtClean="0">
                <a:latin typeface="Arial Narrow" pitchFamily="34" charset="0"/>
              </a:rPr>
              <a:t>copy</a:t>
            </a:r>
            <a:r>
              <a:rPr lang="en-US" sz="2400" smtClean="0"/>
              <a:t> command.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3.	Implement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fmsDefineFile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fmsDeleteFile</a:t>
            </a:r>
            <a:r>
              <a:rPr lang="en-US" sz="24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4.	Implement </a:t>
            </a:r>
            <a:r>
              <a:rPr lang="en-US" sz="2400" b="1" smtClean="0">
                <a:solidFill>
                  <a:srgbClr val="FF0033"/>
                </a:solidFill>
                <a:latin typeface="Arial Narrow" pitchFamily="34" charset="0"/>
              </a:rPr>
              <a:t>fmsSeekFile</a:t>
            </a:r>
            <a:r>
              <a:rPr lang="en-US" sz="2400" smtClean="0"/>
              <a:t> and test with LC-3 decoder programs.</a:t>
            </a:r>
          </a:p>
          <a:p>
            <a:pPr eaLnBrk="1" hangingPunct="1"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5.	Validate completed FMS with the </a:t>
            </a:r>
            <a:r>
              <a:rPr lang="en-US" sz="2400" b="1" smtClean="0"/>
              <a:t>chkdsk</a:t>
            </a:r>
            <a:r>
              <a:rPr lang="en-US" sz="2400" smtClean="0"/>
              <a:t>  and </a:t>
            </a:r>
            <a:r>
              <a:rPr lang="en-US" sz="2400" b="1" smtClean="0"/>
              <a:t>final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E30053-B548-47E9-8EE5-A677036DFACB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“Open a File”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Find directory entry</a:t>
            </a:r>
          </a:p>
          <a:p>
            <a:pPr lvl="1" eaLnBrk="1" hangingPunct="1"/>
            <a:r>
              <a:rPr lang="en-US" sz="2400" smtClean="0"/>
              <a:t>Check permission</a:t>
            </a:r>
          </a:p>
          <a:p>
            <a:pPr lvl="1" eaLnBrk="1" hangingPunct="1"/>
            <a:r>
              <a:rPr lang="en-US" sz="2400" smtClean="0"/>
              <a:t>“Invalid File Name”, “File Not Defined”, “File Already open”, “Too Many Files Open”, “File Space Full”, …</a:t>
            </a:r>
          </a:p>
          <a:p>
            <a:pPr eaLnBrk="1" hangingPunct="1"/>
            <a:r>
              <a:rPr lang="en-US" sz="2800" smtClean="0"/>
              <a:t>Create a channel (file slot, handle)</a:t>
            </a:r>
          </a:p>
          <a:p>
            <a:pPr lvl="1" eaLnBrk="1" hangingPunct="1"/>
            <a:r>
              <a:rPr lang="en-US" sz="2400" smtClean="0"/>
              <a:t>Directory information</a:t>
            </a:r>
          </a:p>
          <a:p>
            <a:pPr lvl="1" eaLnBrk="1" hangingPunct="1"/>
            <a:r>
              <a:rPr lang="en-US" sz="2400" smtClean="0"/>
              <a:t>Transaction buffer</a:t>
            </a:r>
          </a:p>
          <a:p>
            <a:pPr lvl="1" eaLnBrk="1" hangingPunct="1"/>
            <a:r>
              <a:rPr lang="en-US" sz="2400" smtClean="0"/>
              <a:t>File status</a:t>
            </a:r>
          </a:p>
          <a:p>
            <a:pPr lvl="1" eaLnBrk="1" hangingPunct="1"/>
            <a:r>
              <a:rPr lang="en-US" sz="2400" smtClean="0"/>
              <a:t>File pointer</a:t>
            </a:r>
          </a:p>
          <a:p>
            <a:pPr eaLnBrk="1" hangingPunct="1"/>
            <a:r>
              <a:rPr lang="en-US" sz="2800" smtClean="0"/>
              <a:t>Return a File Descriptor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Open File</a:t>
            </a:r>
          </a:p>
        </p:txBody>
      </p:sp>
    </p:spTree>
    <p:extLst>
      <p:ext uri="{BB962C8B-B14F-4D97-AF65-F5344CB8AC3E}">
        <p14:creationId xmlns:p14="http://schemas.microsoft.com/office/powerpoint/2010/main" val="11926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F49148-757D-42B0-9ECB-BDE9B56E3A8E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FILE Descriptor…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422275" y="1528763"/>
            <a:ext cx="84582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23925" eaLnBrk="0" hangingPunct="0">
              <a:tabLst>
                <a:tab pos="455613" algn="l"/>
                <a:tab pos="911225" algn="l"/>
                <a:tab pos="1368425" algn="l"/>
                <a:tab pos="1824038" algn="l"/>
                <a:tab pos="2290763" algn="l"/>
                <a:tab pos="2746375" algn="l"/>
                <a:tab pos="3201988" algn="l"/>
                <a:tab pos="3657600" algn="l"/>
                <a:tab pos="4113213" algn="l"/>
                <a:tab pos="4570413" algn="l"/>
                <a:tab pos="5026025" algn="l"/>
              </a:tabLst>
            </a:pPr>
            <a:r>
              <a:rPr lang="en-US" sz="1400" b="1">
                <a:latin typeface="Arial" charset="0"/>
              </a:rPr>
              <a:t>#pragma pack(push,1)				// BYTE align in memory (no padding)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typedef struct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{	unsigned char	name[8];	      		// file name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unsigned char	extension[3];		// extension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char	attributes;	   		// file attributes code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unsigned short directoryCluster;	// directory cluster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long	fileSize;	   		// file size in bytes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short	startCluster;		// first cluster of the file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short	currentCluster;		// current cluster in buffer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int pid;						// process who opened file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mode;					// access mode (read, read-only, write, append)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flags;						//  x80 = file altered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x40 = sector altered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x20 = locked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x10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x08 = write protected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x04 = contiguous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x02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							//   x01 =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   	unsigned long	fileIndex;			// next character position (from beg of file)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	char buffer[BYTES_PER_SECTOR];	// file buffer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} FDEntry;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#pragma pack(pop)					// End of strict alignment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Open File</a:t>
            </a:r>
          </a:p>
        </p:txBody>
      </p:sp>
    </p:spTree>
    <p:extLst>
      <p:ext uri="{BB962C8B-B14F-4D97-AF65-F5344CB8AC3E}">
        <p14:creationId xmlns:p14="http://schemas.microsoft.com/office/powerpoint/2010/main" val="33675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AD6C03E-04E2-4E21-A377-B23C04F013D1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951756" name="Text Box 12"/>
          <p:cNvSpPr txBox="1">
            <a:spLocks noChangeArrowheads="1"/>
          </p:cNvSpPr>
          <p:nvPr/>
        </p:nvSpPr>
        <p:spPr bwMode="auto">
          <a:xfrm>
            <a:off x="3949700" y="4164013"/>
            <a:ext cx="496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mode</a:t>
            </a: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fmsOpenFile </a:t>
            </a:r>
            <a:r>
              <a:rPr lang="en-US" sz="2000" smtClean="0"/>
              <a:t>(continued…)</a:t>
            </a:r>
          </a:p>
        </p:txBody>
      </p:sp>
      <p:sp>
        <p:nvSpPr>
          <p:cNvPr id="45063" name="Text Box 3"/>
          <p:cNvSpPr txBox="1">
            <a:spLocks noChangeArrowheads="1"/>
          </p:cNvSpPr>
          <p:nvPr/>
        </p:nvSpPr>
        <p:spPr bwMode="auto">
          <a:xfrm>
            <a:off x="282575" y="1560513"/>
            <a:ext cx="388143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344488" indent="-230188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6275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typedef struct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{	unsigned char	name[8];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char	extension[3];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char	attributes;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directoryCluster;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startCluster;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short	currentCluster;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long	fileSize;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int pid;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mode;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flags;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unsigned long	fileIndex;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	char buffer[BYTES_PER_SECTOR];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} FDEntry;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35400" y="1903413"/>
            <a:ext cx="4921250" cy="741362"/>
            <a:chOff x="2416" y="1052"/>
            <a:chExt cx="3100" cy="467"/>
          </a:xfrm>
        </p:grpSpPr>
        <p:sp>
          <p:nvSpPr>
            <p:cNvPr id="45074" name="AutoShape 5"/>
            <p:cNvSpPr>
              <a:spLocks/>
            </p:cNvSpPr>
            <p:nvPr/>
          </p:nvSpPr>
          <p:spPr bwMode="auto">
            <a:xfrm>
              <a:off x="2416" y="1052"/>
              <a:ext cx="57" cy="467"/>
            </a:xfrm>
            <a:prstGeom prst="rightBrace">
              <a:avLst>
                <a:gd name="adj1" fmla="val 68275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45075" name="Text Box 6"/>
            <p:cNvSpPr txBox="1">
              <a:spLocks noChangeArrowheads="1"/>
            </p:cNvSpPr>
            <p:nvPr/>
          </p:nvSpPr>
          <p:spPr bwMode="auto">
            <a:xfrm>
              <a:off x="2479" y="1155"/>
              <a:ext cx="30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dirEntry-&gt;name, extension, attributes</a:t>
              </a:r>
            </a:p>
          </p:txBody>
        </p:sp>
      </p:grpSp>
      <p:sp>
        <p:nvSpPr>
          <p:cNvPr id="1951751" name="Text Box 7"/>
          <p:cNvSpPr txBox="1">
            <a:spLocks noChangeArrowheads="1"/>
          </p:cNvSpPr>
          <p:nvPr/>
        </p:nvSpPr>
        <p:spPr bwMode="auto">
          <a:xfrm>
            <a:off x="3935413" y="3568700"/>
            <a:ext cx="5056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(mode == 1) ? 0 : dirEntry.fileSize</a:t>
            </a:r>
          </a:p>
        </p:txBody>
      </p:sp>
      <p:sp>
        <p:nvSpPr>
          <p:cNvPr id="1951752" name="Text Box 8"/>
          <p:cNvSpPr txBox="1">
            <a:spLocks noChangeArrowheads="1"/>
          </p:cNvSpPr>
          <p:nvPr/>
        </p:nvSpPr>
        <p:spPr bwMode="auto">
          <a:xfrm>
            <a:off x="3943350" y="297815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dirEntry.startCluster</a:t>
            </a:r>
          </a:p>
        </p:txBody>
      </p:sp>
      <p:sp>
        <p:nvSpPr>
          <p:cNvPr id="1951753" name="Text Box 9"/>
          <p:cNvSpPr txBox="1">
            <a:spLocks noChangeArrowheads="1"/>
          </p:cNvSpPr>
          <p:nvPr/>
        </p:nvSpPr>
        <p:spPr bwMode="auto">
          <a:xfrm>
            <a:off x="3937000" y="3286125"/>
            <a:ext cx="4960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0</a:t>
            </a:r>
          </a:p>
        </p:txBody>
      </p:sp>
      <p:sp>
        <p:nvSpPr>
          <p:cNvPr id="1951754" name="Text Box 10"/>
          <p:cNvSpPr txBox="1">
            <a:spLocks noChangeArrowheads="1"/>
          </p:cNvSpPr>
          <p:nvPr/>
        </p:nvSpPr>
        <p:spPr bwMode="auto">
          <a:xfrm>
            <a:off x="3944938" y="2706688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cDir</a:t>
            </a:r>
          </a:p>
        </p:txBody>
      </p:sp>
      <p:sp>
        <p:nvSpPr>
          <p:cNvPr id="1951755" name="Text Box 11"/>
          <p:cNvSpPr txBox="1">
            <a:spLocks noChangeArrowheads="1"/>
          </p:cNvSpPr>
          <p:nvPr/>
        </p:nvSpPr>
        <p:spPr bwMode="auto">
          <a:xfrm>
            <a:off x="3941763" y="3878263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curTask</a:t>
            </a:r>
          </a:p>
        </p:txBody>
      </p:sp>
      <p:sp>
        <p:nvSpPr>
          <p:cNvPr id="1951757" name="Text Box 13"/>
          <p:cNvSpPr txBox="1">
            <a:spLocks noChangeArrowheads="1"/>
          </p:cNvSpPr>
          <p:nvPr/>
        </p:nvSpPr>
        <p:spPr bwMode="auto">
          <a:xfrm>
            <a:off x="3957638" y="4427538"/>
            <a:ext cx="496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0</a:t>
            </a:r>
          </a:p>
        </p:txBody>
      </p:sp>
      <p:sp>
        <p:nvSpPr>
          <p:cNvPr id="1951758" name="Text Box 14"/>
          <p:cNvSpPr txBox="1">
            <a:spLocks noChangeArrowheads="1"/>
          </p:cNvSpPr>
          <p:nvPr/>
        </p:nvSpPr>
        <p:spPr bwMode="auto">
          <a:xfrm>
            <a:off x="3932238" y="4732338"/>
            <a:ext cx="505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(mode != 2) ? 0 : dirEntry.fileSize</a:t>
            </a:r>
          </a:p>
        </p:txBody>
      </p:sp>
      <p:sp>
        <p:nvSpPr>
          <p:cNvPr id="1951759" name="Text Box 15"/>
          <p:cNvSpPr txBox="1">
            <a:spLocks noChangeArrowheads="1"/>
          </p:cNvSpPr>
          <p:nvPr/>
        </p:nvSpPr>
        <p:spPr bwMode="auto">
          <a:xfrm>
            <a:off x="3859213" y="5481638"/>
            <a:ext cx="52657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b="1">
                <a:latin typeface="Times New Roman" pitchFamily="18" charset="0"/>
              </a:rPr>
              <a:t>fdEntry-&gt;currentCluster = fdEntry-&gt;startCluster;</a:t>
            </a:r>
          </a:p>
          <a:p>
            <a:r>
              <a:rPr lang="en-US" sz="1200" b="1">
                <a:latin typeface="Times New Roman" pitchFamily="18" charset="0"/>
              </a:rPr>
              <a:t>while ((nextCluster = GetFatEntry(fdEntry-&gt;currentCluster)) != FAT_EOC)</a:t>
            </a:r>
          </a:p>
          <a:p>
            <a:r>
              <a:rPr lang="en-US" sz="1200" b="1">
                <a:latin typeface="Times New Roman" pitchFamily="18" charset="0"/>
              </a:rPr>
              <a:t>         fdEntry-&gt;currentCluster = nextCluster;</a:t>
            </a:r>
          </a:p>
          <a:p>
            <a:r>
              <a:rPr lang="en-US" sz="1200" b="1">
                <a:latin typeface="Times New Roman" pitchFamily="18" charset="0"/>
              </a:rPr>
              <a:t>if ((error = fmsReadSector(fdEntry-&gt;buffer,</a:t>
            </a:r>
          </a:p>
          <a:p>
            <a:r>
              <a:rPr lang="en-US" sz="1200" b="1">
                <a:latin typeface="Times New Roman" pitchFamily="18" charset="0"/>
              </a:rPr>
              <a:t>        CLUSTER_TO_SECTOR(fdEntry-&gt;currentCluster)))) return error;</a:t>
            </a:r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Open File</a:t>
            </a:r>
          </a:p>
        </p:txBody>
      </p:sp>
    </p:spTree>
    <p:extLst>
      <p:ext uri="{BB962C8B-B14F-4D97-AF65-F5344CB8AC3E}">
        <p14:creationId xmlns:p14="http://schemas.microsoft.com/office/powerpoint/2010/main" val="37893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5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5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756" grpId="0" build="p" autoUpdateAnimBg="0"/>
      <p:bldP spid="1951751" grpId="0" build="p" autoUpdateAnimBg="0"/>
      <p:bldP spid="1951752" grpId="0" build="p" autoUpdateAnimBg="0"/>
      <p:bldP spid="1951753" grpId="0" build="p" autoUpdateAnimBg="0"/>
      <p:bldP spid="1951754" grpId="0" build="p" autoUpdateAnimBg="0"/>
      <p:bldP spid="1951755" grpId="0" build="p" autoUpdateAnimBg="0"/>
      <p:bldP spid="1951757" grpId="0" build="p" autoUpdateAnimBg="0"/>
      <p:bldP spid="1951758" grpId="0" build="p" autoUpdateAnimBg="0"/>
      <p:bldP spid="195175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736491-E68F-431C-9C34-3FD73A99C06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“Read from a File”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Errors</a:t>
            </a:r>
          </a:p>
          <a:p>
            <a:pPr lvl="1" eaLnBrk="1" hangingPunct="1"/>
            <a:r>
              <a:rPr lang="en-US" smtClean="0"/>
              <a:t>“File Not Open”</a:t>
            </a:r>
          </a:p>
          <a:p>
            <a:pPr lvl="1" eaLnBrk="1" hangingPunct="1"/>
            <a:r>
              <a:rPr lang="en-US" smtClean="0"/>
              <a:t>“Invalid File Descriptor”</a:t>
            </a:r>
          </a:p>
          <a:p>
            <a:pPr lvl="1" eaLnBrk="1" hangingPunct="1"/>
            <a:r>
              <a:rPr lang="en-US" smtClean="0"/>
              <a:t>“End-of-File”</a:t>
            </a:r>
          </a:p>
          <a:p>
            <a:pPr lvl="1" eaLnBrk="1" hangingPunct="1"/>
            <a:r>
              <a:rPr lang="en-US" smtClean="0"/>
              <a:t>“Illegal Access”</a:t>
            </a:r>
          </a:p>
          <a:p>
            <a:pPr eaLnBrk="1" hangingPunct="1"/>
            <a:r>
              <a:rPr lang="en-US" smtClean="0"/>
              <a:t>Always reads from transaction buffer</a:t>
            </a:r>
          </a:p>
          <a:p>
            <a:pPr lvl="1" eaLnBrk="1" hangingPunct="1"/>
            <a:r>
              <a:rPr lang="en-US" smtClean="0"/>
              <a:t>Watch out for sector boundaries</a:t>
            </a:r>
          </a:p>
          <a:p>
            <a:pPr eaLnBrk="1" hangingPunct="1"/>
            <a:r>
              <a:rPr lang="en-US" smtClean="0"/>
              <a:t>Byte oriented (translates to cluster blocking)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4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E1BDCA-F1D5-4891-9696-696C3602CDE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“Write to a File”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Write File</a:t>
            </a:r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406400" y="1304925"/>
            <a:ext cx="8356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“Illegal Access”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“Read Only File”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Always Writes to transaction buffer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Watch out for sector boundaries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Byte oriented (translates to cluster blocking)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EB4C77F-B5E0-48E4-B0A0-EED8F6A1C632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File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93850"/>
            <a:ext cx="3459163" cy="49085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copy command: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a.	fmsOpenFile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b.	fmsReadFile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c.	putchar(c)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400" b="1" smtClean="0"/>
              <a:t>	d.	fmsCloseFile</a:t>
            </a: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3937000" y="1270000"/>
            <a:ext cx="4716463" cy="5167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344488" indent="-230188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LABEL(COPY);	   	// copy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int error, FDs, FDd, nBytes = 1;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DirEntry dirEntry;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char buffer[BYTES_PER_SECTOR];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000" b="1">
              <a:solidFill>
                <a:schemeClr val="bg2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// open source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((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FDs = fmsOpenFile(sArgs[1], 0))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fmsError(FDs);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// open destination file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((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FDd = fmsOpenFile(sArgs[2], 1))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fmsCloseFile(FDs);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fmsError(FDd);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printf("\n FDs = %d\n FDd = %d\n", FDs, FDd);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while (nBytes &gt;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{	error =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	if </a:t>
            </a:r>
            <a:r>
              <a:rPr lang="en-US" sz="1200" b="1">
                <a:solidFill>
                  <a:srgbClr val="FF0033"/>
                </a:solidFill>
                <a:latin typeface="Arial" charset="0"/>
              </a:rPr>
              <a:t>((nBytes = fmsReadFile(FDs, buffer, BPS))</a:t>
            </a:r>
            <a:r>
              <a:rPr lang="en-US" sz="1000" b="1">
                <a:solidFill>
                  <a:schemeClr val="bg2"/>
                </a:solidFill>
                <a:latin typeface="Arial" charset="0"/>
              </a:rPr>
              <a:t> &lt; 0) break;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accent2"/>
                </a:solidFill>
                <a:latin typeface="Arial" charset="0"/>
              </a:rPr>
              <a:t>		//if ((error = fmsWriteFile(FDd, buffer, nBytes)) &lt; 0) break;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accent2"/>
                </a:solidFill>
                <a:latin typeface="Arial" charset="0"/>
              </a:rPr>
              <a:t>		for (error=0; error&lt;nBytes; error++) putchar(buffer[error]);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(nBytes != ERR66) fmsError(nBytes);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 = fmsCloseFile(FDs))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if (error = fmsCloseFile(FDd)) fmsError(error);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	return 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9DECFD-47B9-403F-8B2A-D1570B149E3D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“Seek in a File”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Seek File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406400" y="1493838"/>
            <a:ext cx="858043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“File Seek Access”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“Illegal Access”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Reads correct cluster into transaction buffer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Watch out for sector boundaries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Byte oriented (translates to cluster blocking)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53DDC99-01B4-4AC8-BB52-4E1D06498984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“Close a File”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Close File</a:t>
            </a: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406400" y="1549400"/>
            <a:ext cx="8356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Errors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“File Not Open”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“Invalid File Descriptor”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“Illegal Access”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Flushes transaction buffer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latin typeface="Arial" charset="0"/>
              </a:rPr>
              <a:t>Update directory if file altered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End-of-file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>
                <a:latin typeface="Arial" charset="0"/>
              </a:rPr>
              <a:t>Creation date/time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74065F-787D-443A-A125-CA88491110C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“Define a File”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Errors</a:t>
            </a:r>
          </a:p>
          <a:p>
            <a:pPr lvl="1" eaLnBrk="1" hangingPunct="1"/>
            <a:r>
              <a:rPr lang="en-US" smtClean="0"/>
              <a:t>“Invalid File Name”</a:t>
            </a:r>
          </a:p>
          <a:p>
            <a:pPr lvl="1" eaLnBrk="1" hangingPunct="1"/>
            <a:r>
              <a:rPr lang="en-US" smtClean="0"/>
              <a:t>“File Already Defined”</a:t>
            </a:r>
          </a:p>
          <a:p>
            <a:pPr lvl="1" eaLnBrk="1" hangingPunct="1"/>
            <a:r>
              <a:rPr lang="en-US" smtClean="0"/>
              <a:t>“File Directory Full”</a:t>
            </a:r>
          </a:p>
          <a:p>
            <a:pPr eaLnBrk="1" hangingPunct="1"/>
            <a:r>
              <a:rPr lang="en-US" smtClean="0"/>
              <a:t>Cluster allocation - demand</a:t>
            </a:r>
          </a:p>
          <a:p>
            <a:pPr lvl="1" eaLnBrk="1" hangingPunct="1"/>
            <a:r>
              <a:rPr lang="en-US" smtClean="0"/>
              <a:t>Allocates one cluster for directory</a:t>
            </a:r>
          </a:p>
          <a:p>
            <a:pPr lvl="1" eaLnBrk="1" hangingPunct="1"/>
            <a:r>
              <a:rPr lang="en-US" smtClean="0"/>
              <a:t>No clusters allocated for file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5894388" y="11113"/>
            <a:ext cx="314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Define/Delete File</a:t>
            </a:r>
          </a:p>
        </p:txBody>
      </p:sp>
    </p:spTree>
    <p:extLst>
      <p:ext uri="{BB962C8B-B14F-4D97-AF65-F5344CB8AC3E}">
        <p14:creationId xmlns:p14="http://schemas.microsoft.com/office/powerpoint/2010/main" val="944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4DB9F3-C507-4A98-96E3-83362FD807A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 Sector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6461125" y="138113"/>
            <a:ext cx="2098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BYTE = 8 bits</a:t>
            </a:r>
          </a:p>
          <a:p>
            <a:r>
              <a:rPr lang="en-US" sz="2000">
                <a:latin typeface="Times New Roman" pitchFamily="18" charset="0"/>
              </a:rPr>
              <a:t>WORD = 16 bits</a:t>
            </a:r>
          </a:p>
          <a:p>
            <a:r>
              <a:rPr lang="en-US" sz="2000">
                <a:latin typeface="Times New Roman" pitchFamily="18" charset="0"/>
              </a:rPr>
              <a:t>DWORD = 32 bits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838200" y="1336675"/>
            <a:ext cx="7961313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pack(push, 1)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typedef struct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{  unsigned char	BS_jmpBoot[3];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Jump instruction to the boot code */</a:t>
            </a:r>
            <a:r>
              <a:rPr lang="en-US" sz="1400" b="1">
                <a:latin typeface="Arial" charset="0"/>
                <a:cs typeface="Courier New" pitchFamily="49" charset="0"/>
              </a:rPr>
              <a:t/>
            </a:r>
            <a:br>
              <a:rPr lang="en-US" sz="1400" b="1">
                <a:latin typeface="Arial" charset="0"/>
                <a:cs typeface="Courier New" pitchFamily="49" charset="0"/>
              </a:rPr>
            </a:br>
            <a:r>
              <a:rPr lang="en-US" sz="1400" b="1">
                <a:latin typeface="Arial" charset="0"/>
                <a:cs typeface="Courier New" pitchFamily="49" charset="0"/>
              </a:rPr>
              <a:t>   unsigned char 	BS_OEMName[8];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Name of system that formatted the volume */ 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BPB_BytsPerSec;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Bytes per sector (should be 512)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BPB_SecPerClus;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Sectors per cluster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BPB_RsvdSecCnt;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sectors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BPB_NumFATs;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 tables on the disk (should be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BPB_RootEntCnt;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Max directory entries in root directory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BPB_TotSec16;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FAT-12 total number of sectors on the disk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BPB_Media;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Media type {fixed, removable, etc.}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BPB_FATSz16;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 size of FAT table (FAT-12 = 9)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BPB_SecPerTrk;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sectors per cylindrical track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BPB_NumHeads;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heads per volume (1.4Mb 3.5" =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BPB_HiddSec;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preceding hidden sectors (0)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BPB_TotSec32;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FAT-32 sectors (0 for FAT-12)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BS_DrvNum;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A drive number for the media (OS specific)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BS_Reserved1;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space for Windows NT (set to 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BS_BootSig;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(0x29) Indicates following: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BS_VolID;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serial # (for tracking this disk)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BS_VolLab[11];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label (RDL or "NO NAME    ")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BS_FilSysType[8];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Deceptive FAT type Label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BSStruct;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pack(pop)	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4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AEC488-8AE8-45A9-8250-34ED0005D9C8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“Delete a File”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Errors</a:t>
            </a:r>
          </a:p>
          <a:p>
            <a:pPr lvl="1" eaLnBrk="1" hangingPunct="1"/>
            <a:r>
              <a:rPr lang="en-US" smtClean="0"/>
              <a:t>“Invalid File Name”</a:t>
            </a:r>
          </a:p>
          <a:p>
            <a:pPr lvl="1" eaLnBrk="1" hangingPunct="1"/>
            <a:r>
              <a:rPr lang="en-US" smtClean="0"/>
              <a:t>“File Not Defined”</a:t>
            </a:r>
          </a:p>
          <a:p>
            <a:pPr eaLnBrk="1" hangingPunct="1"/>
            <a:r>
              <a:rPr lang="en-US" smtClean="0"/>
              <a:t>Files</a:t>
            </a:r>
          </a:p>
          <a:p>
            <a:pPr lvl="1" eaLnBrk="1" hangingPunct="1"/>
            <a:r>
              <a:rPr lang="en-US" smtClean="0"/>
              <a:t>Reallocates clusters in FAT1</a:t>
            </a:r>
          </a:p>
          <a:p>
            <a:pPr lvl="1" eaLnBrk="1" hangingPunct="1"/>
            <a:r>
              <a:rPr lang="en-US" smtClean="0"/>
              <a:t>Place 0xe5 in directory entry(s)</a:t>
            </a:r>
          </a:p>
          <a:p>
            <a:pPr eaLnBrk="1" hangingPunct="1"/>
            <a:r>
              <a:rPr lang="en-US" smtClean="0"/>
              <a:t>Directory</a:t>
            </a:r>
          </a:p>
          <a:p>
            <a:pPr lvl="1" eaLnBrk="1" hangingPunct="1"/>
            <a:r>
              <a:rPr lang="en-US" smtClean="0"/>
              <a:t>No files or sub-directories</a:t>
            </a:r>
          </a:p>
          <a:p>
            <a:pPr lvl="1" eaLnBrk="1" hangingPunct="1"/>
            <a:r>
              <a:rPr lang="en-US" smtClean="0"/>
              <a:t>Same as for file deletion</a:t>
            </a:r>
          </a:p>
          <a:p>
            <a:pPr eaLnBrk="1" hangingPunct="1"/>
            <a:endParaRPr lang="en-US" smtClean="0"/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5894388" y="11113"/>
            <a:ext cx="314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Define/Delete File</a:t>
            </a:r>
          </a:p>
        </p:txBody>
      </p:sp>
    </p:spTree>
    <p:extLst>
      <p:ext uri="{BB962C8B-B14F-4D97-AF65-F5344CB8AC3E}">
        <p14:creationId xmlns:p14="http://schemas.microsoft.com/office/powerpoint/2010/main" val="42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BYU CS/ECEn 124</a:t>
            </a:r>
          </a:p>
        </p:txBody>
      </p:sp>
      <p:sp>
        <p:nvSpPr>
          <p:cNvPr id="1105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Chapter 3 - Digital Logic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06BB35-DD5A-45F0-B313-5C39BB53A458}" type="slidenum">
              <a:rPr lang="en-US" sz="1400"/>
              <a:pPr eaLnBrk="1" hangingPunct="1"/>
              <a:t>41</a:t>
            </a:fld>
            <a:endParaRPr lang="en-US" sz="1400"/>
          </a:p>
        </p:txBody>
      </p:sp>
      <p:pic>
        <p:nvPicPr>
          <p:cNvPr id="110597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52D870-DB7E-4D21-A796-AA0774509393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Mount / Unmount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Reading disk image into RAM disk</a:t>
            </a:r>
          </a:p>
          <a:p>
            <a:pPr eaLnBrk="1" hangingPunct="1"/>
            <a:r>
              <a:rPr lang="en-US" smtClean="0"/>
              <a:t>Populating the FAT tables</a:t>
            </a:r>
          </a:p>
          <a:p>
            <a:pPr eaLnBrk="1" hangingPunct="1"/>
            <a:r>
              <a:rPr lang="en-US" smtClean="0"/>
              <a:t>Flag prompt (display current directory pathname)</a:t>
            </a:r>
          </a:p>
          <a:p>
            <a:pPr eaLnBrk="1" hangingPunct="1"/>
            <a:r>
              <a:rPr lang="en-US" smtClean="0"/>
              <a:t>Other variables</a:t>
            </a:r>
          </a:p>
          <a:p>
            <a:pPr lvl="1" eaLnBrk="1" hangingPunct="1"/>
            <a:r>
              <a:rPr lang="en-US" smtClean="0"/>
              <a:t>Sector size</a:t>
            </a:r>
          </a:p>
          <a:p>
            <a:pPr lvl="1" eaLnBrk="1" hangingPunct="1"/>
            <a:r>
              <a:rPr lang="en-US" smtClean="0"/>
              <a:t>FAT table size</a:t>
            </a:r>
          </a:p>
          <a:p>
            <a:pPr lvl="1" eaLnBrk="1" hangingPunct="1"/>
            <a:r>
              <a:rPr lang="en-US" smtClean="0"/>
              <a:t>Root directory size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5949950" y="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mount / unmount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7929BFF-1ACB-4DDF-AAD2-8D19C10CE3A4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0788" y="263525"/>
            <a:ext cx="7583487" cy="750888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Disk </a:t>
            </a:r>
            <a:r>
              <a:rPr lang="en-US" dirty="0" smtClean="0"/>
              <a:t>Structure (Review)</a:t>
            </a:r>
            <a:endParaRPr lang="en-US" dirty="0" smtClean="0"/>
          </a:p>
        </p:txBody>
      </p:sp>
      <p:pic>
        <p:nvPicPr>
          <p:cNvPr id="35846" name="Picture 3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25495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93732" name="Group 4"/>
          <p:cNvGraphicFramePr>
            <a:graphicFrameLocks noGrp="1"/>
          </p:cNvGraphicFramePr>
          <p:nvPr/>
        </p:nvGraphicFramePr>
        <p:xfrm>
          <a:off x="209550" y="4624388"/>
          <a:ext cx="8774113" cy="1044576"/>
        </p:xfrm>
        <a:graphic>
          <a:graphicData uri="http://schemas.openxmlformats.org/drawingml/2006/table">
            <a:tbl>
              <a:tblPr/>
              <a:tblGrid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8125"/>
                <a:gridCol w="241300"/>
                <a:gridCol w="238125"/>
                <a:gridCol w="239712"/>
                <a:gridCol w="239713"/>
                <a:gridCol w="238125"/>
                <a:gridCol w="239712"/>
                <a:gridCol w="238125"/>
                <a:gridCol w="239713"/>
                <a:gridCol w="239712"/>
                <a:gridCol w="238125"/>
                <a:gridCol w="239713"/>
                <a:gridCol w="238125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239713"/>
                <a:gridCol w="239712"/>
                <a:gridCol w="877888"/>
              </a:tblGrid>
              <a:tr h="398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Boot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Tables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Directory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(14 sectors </a:t>
                      </a: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 16 entries/sector = 224 entries)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Clusters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2 - 2849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Area…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vert="eaVert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vert="eaVert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33 - 2880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29" name="Rectangle 86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5781675" cy="32623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200" smtClean="0"/>
              <a:t>Sector 0:</a:t>
            </a:r>
            <a:r>
              <a:rPr lang="en-US" sz="2200" smtClean="0">
                <a:sym typeface="Wingdings" pitchFamily="2" charset="2"/>
              </a:rPr>
              <a:t> Boot Sector</a:t>
            </a:r>
          </a:p>
          <a:p>
            <a:pPr eaLnBrk="1" hangingPunct="1"/>
            <a:r>
              <a:rPr lang="en-US" sz="2200" smtClean="0">
                <a:sym typeface="Wingdings" pitchFamily="2" charset="2"/>
              </a:rPr>
              <a:t>Sector 1: First sector of first FAT</a:t>
            </a:r>
          </a:p>
          <a:p>
            <a:pPr eaLnBrk="1" hangingPunct="1"/>
            <a:r>
              <a:rPr lang="en-US" sz="2200" smtClean="0">
                <a:sym typeface="Wingdings" pitchFamily="2" charset="2"/>
              </a:rPr>
              <a:t>Sector 10: First sector of second FAT</a:t>
            </a:r>
          </a:p>
          <a:p>
            <a:pPr eaLnBrk="1" hangingPunct="1"/>
            <a:r>
              <a:rPr lang="en-US" sz="2200" smtClean="0">
                <a:sym typeface="Wingdings" pitchFamily="2" charset="2"/>
              </a:rPr>
              <a:t>Sector 19: First sector of root directory</a:t>
            </a:r>
          </a:p>
          <a:p>
            <a:pPr eaLnBrk="1" hangingPunct="1"/>
            <a:r>
              <a:rPr lang="en-US" sz="2200" smtClean="0">
                <a:sym typeface="Wingdings" pitchFamily="2" charset="2"/>
              </a:rPr>
              <a:t>Sector 32: Last sector of root directory</a:t>
            </a:r>
          </a:p>
          <a:p>
            <a:pPr lvl="1" eaLnBrk="1" hangingPunct="1"/>
            <a:r>
              <a:rPr lang="en-US" sz="2200" smtClean="0"/>
              <a:t>Check boot sector for root directory length</a:t>
            </a:r>
          </a:p>
          <a:p>
            <a:pPr eaLnBrk="1" hangingPunct="1"/>
            <a:r>
              <a:rPr lang="en-US" sz="2200" smtClean="0"/>
              <a:t>Sector 33:</a:t>
            </a:r>
            <a:r>
              <a:rPr lang="en-US" sz="2200" smtClean="0">
                <a:sym typeface="Wingdings" pitchFamily="2" charset="2"/>
              </a:rPr>
              <a:t> First sector of data area (clusters)</a:t>
            </a:r>
            <a:endParaRPr lang="en-US" sz="2200" smtClean="0"/>
          </a:p>
        </p:txBody>
      </p:sp>
      <p:sp>
        <p:nvSpPr>
          <p:cNvPr id="35930" name="Text Box 89"/>
          <p:cNvSpPr txBox="1">
            <a:spLocks noChangeArrowheads="1"/>
          </p:cNvSpPr>
          <p:nvPr/>
        </p:nvSpPr>
        <p:spPr bwMode="auto">
          <a:xfrm>
            <a:off x="5972175" y="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mount / unmount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524789-52C5-49B6-A914-653C2DAC43FD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Boot </a:t>
            </a:r>
            <a:r>
              <a:rPr lang="en-US" dirty="0" smtClean="0"/>
              <a:t>Sector (Review)</a:t>
            </a:r>
            <a:endParaRPr lang="en-US" dirty="0" smtClean="0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590550" y="1360488"/>
            <a:ext cx="7961313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pack(push, 1)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typedef struct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{  unsigned char	BS_jmpBoot[3];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Jump instruction to the boot code */</a:t>
            </a:r>
            <a:r>
              <a:rPr lang="en-US" sz="1400" b="1">
                <a:latin typeface="Arial" charset="0"/>
                <a:cs typeface="Courier New" pitchFamily="49" charset="0"/>
              </a:rPr>
              <a:t/>
            </a:r>
            <a:br>
              <a:rPr lang="en-US" sz="1400" b="1">
                <a:latin typeface="Arial" charset="0"/>
                <a:cs typeface="Courier New" pitchFamily="49" charset="0"/>
              </a:rPr>
            </a:br>
            <a:r>
              <a:rPr lang="en-US" sz="1400" b="1">
                <a:latin typeface="Arial" charset="0"/>
                <a:cs typeface="Courier New" pitchFamily="49" charset="0"/>
              </a:rPr>
              <a:t>   unsigned char 	BS_OEMName[8];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Name of system that formatted the volume */ 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BPB_BytsPerSec;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Bytes per sector (should be 512)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BPB_SecPerClus;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Sectors per cluster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BPB_RsvdSecCnt;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sectors (FAT-12 = 1)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BPB_NumFATs;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 tables on the disk (should be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BPB_RootEntCnt;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Max directory entries in root directory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BPB_TotSec16;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FAT-12 total number of sectors on the disk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BPB_Media;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Media type {fixed, removable, etc.}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BPB_FATSz16;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Sector size of FAT table (FAT-12 = 9)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BPB_SecPerTrk;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sectors per cylindrical track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short	BPB_NumHeads;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heads per volume (1.4Mb 3.5" = 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BPB_HiddSec;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preceding hidden sectors (0)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BPB_TotSec32;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# of FAT-32 sectors (0 for FAT-12)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BS_DrvNum;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A drive number for the media (OS specific)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BS_Reserved1;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space for Windows NT (set to 0)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BS_BootSig;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(0x29) Indicates following: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long	BS_VolID;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serial # (for tracking this disk)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BS_VolLab[11];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Volume label (RDL or "NO NAME    ") */</a:t>
            </a:r>
            <a:b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  </a:t>
            </a:r>
            <a:r>
              <a:rPr lang="en-US" sz="1400" b="1">
                <a:latin typeface="Arial" charset="0"/>
                <a:cs typeface="Courier New" pitchFamily="49" charset="0"/>
              </a:rPr>
              <a:t>unsigned char	BS_FilSysType[8];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Deceptive FAT type Label */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BSStruct;</a:t>
            </a:r>
            <a:endParaRPr lang="en-US" sz="1400" b="1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>
                <a:latin typeface="Arial" charset="0"/>
                <a:cs typeface="Courier New" pitchFamily="49" charset="0"/>
              </a:rPr>
              <a:t>#pragma pack(pop)			</a:t>
            </a:r>
            <a:r>
              <a:rPr lang="en-US" sz="14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400" b="1">
                <a:latin typeface="Arial" charset="0"/>
              </a:rPr>
              <a:t> 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5972175" y="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mount / unmount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197661-AA66-450D-BF3E-61E91C2BA841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Mount</a:t>
            </a: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457200" y="1508125"/>
            <a:ext cx="5791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9&gt;&gt;mount "c:\lcc\projects\disk1"</a:t>
            </a:r>
          </a:p>
          <a:p>
            <a:r>
              <a:rPr lang="en-US" sz="2000" b="1">
                <a:latin typeface="Courier New" pitchFamily="49" charset="0"/>
              </a:rPr>
              <a:t>Mount Disk "c:\lcc\projects\disk1"</a:t>
            </a:r>
          </a:p>
          <a:p>
            <a:r>
              <a:rPr lang="en-US" sz="2000" b="1">
                <a:latin typeface="Courier New" pitchFamily="49" charset="0"/>
              </a:rPr>
              <a:t>                System: MSDOS5.0</a:t>
            </a:r>
          </a:p>
          <a:p>
            <a:r>
              <a:rPr lang="en-US" sz="2000" b="1">
                <a:latin typeface="Courier New" pitchFamily="49" charset="0"/>
              </a:rPr>
              <a:t>          Bytes/Sector: 512</a:t>
            </a:r>
          </a:p>
          <a:p>
            <a:r>
              <a:rPr lang="en-US" sz="2000" b="1">
                <a:latin typeface="Courier New" pitchFamily="49" charset="0"/>
              </a:rPr>
              <a:t>       Sectors/Cluster: 1</a:t>
            </a:r>
          </a:p>
          <a:p>
            <a:r>
              <a:rPr lang="en-US" sz="2000" b="1">
                <a:latin typeface="Courier New" pitchFamily="49" charset="0"/>
              </a:rPr>
              <a:t>      Reserved sectors: 1</a:t>
            </a:r>
          </a:p>
          <a:p>
            <a:r>
              <a:rPr lang="en-US" sz="2000" b="1">
                <a:latin typeface="Courier New" pitchFamily="49" charset="0"/>
              </a:rPr>
              <a:t>            FAT tables: 2</a:t>
            </a:r>
          </a:p>
          <a:p>
            <a:r>
              <a:rPr lang="en-US" sz="2000" b="1">
                <a:latin typeface="Courier New" pitchFamily="49" charset="0"/>
              </a:rPr>
              <a:t>  Max root dir entries: 224</a:t>
            </a:r>
          </a:p>
          <a:p>
            <a:r>
              <a:rPr lang="en-US" sz="2000" b="1">
                <a:latin typeface="Courier New" pitchFamily="49" charset="0"/>
              </a:rPr>
              <a:t>        FAT-12 sectors: 2880</a:t>
            </a:r>
          </a:p>
          <a:p>
            <a:r>
              <a:rPr lang="en-US" sz="2000" b="1">
                <a:latin typeface="Courier New" pitchFamily="49" charset="0"/>
              </a:rPr>
              <a:t>           FAT sectors: 9</a:t>
            </a:r>
          </a:p>
          <a:p>
            <a:r>
              <a:rPr lang="en-US" sz="2000" b="1">
                <a:latin typeface="Courier New" pitchFamily="49" charset="0"/>
              </a:rPr>
              <a:t>         Sectors/track: 18</a:t>
            </a:r>
          </a:p>
          <a:p>
            <a:r>
              <a:rPr lang="en-US" sz="2000" b="1">
                <a:latin typeface="Courier New" pitchFamily="49" charset="0"/>
              </a:rPr>
              <a:t>          Heads/volume: 2</a:t>
            </a:r>
          </a:p>
          <a:p>
            <a:r>
              <a:rPr lang="en-US" sz="2000" b="1">
                <a:latin typeface="Courier New" pitchFamily="49" charset="0"/>
              </a:rPr>
              <a:t>        FAT-32 sectors: 0</a:t>
            </a:r>
          </a:p>
          <a:p>
            <a:r>
              <a:rPr lang="en-US" sz="2000" b="1">
                <a:latin typeface="Courier New" pitchFamily="49" charset="0"/>
              </a:rPr>
              <a:t>c:\lcc\projects\disk1:\&gt;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949950" y="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mount / unmount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2483536-8278-4073-9EE0-86B5BFD95F04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“List a FAT Directory”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438275"/>
            <a:ext cx="8356600" cy="4986338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cDir is start cluster of working directory</a:t>
            </a:r>
          </a:p>
          <a:p>
            <a:pPr lvl="1" eaLnBrk="1" hangingPunct="1"/>
            <a:r>
              <a:rPr lang="en-US" sz="2400" smtClean="0"/>
              <a:t>0 = root directory (sectors 19-32)</a:t>
            </a:r>
          </a:p>
          <a:p>
            <a:pPr lvl="1" eaLnBrk="1" hangingPunct="1"/>
            <a:r>
              <a:rPr lang="en-US" sz="2400" smtClean="0"/>
              <a:t>&gt;1 = subdirectory (sectors 33+)</a:t>
            </a:r>
          </a:p>
          <a:p>
            <a:pPr eaLnBrk="1" hangingPunct="1"/>
            <a:r>
              <a:rPr lang="en-US" sz="2800" smtClean="0"/>
              <a:t>Iterate over directory entries</a:t>
            </a:r>
          </a:p>
          <a:p>
            <a:pPr lvl="1" eaLnBrk="1" hangingPunct="1"/>
            <a:r>
              <a:rPr lang="en-US" sz="2400" smtClean="0"/>
              <a:t>0xe5 = deleted entry</a:t>
            </a:r>
          </a:p>
          <a:p>
            <a:pPr lvl="1" eaLnBrk="1" hangingPunct="1"/>
            <a:r>
              <a:rPr lang="en-US" sz="2400" smtClean="0"/>
              <a:t>0x00 = end of the directory</a:t>
            </a:r>
          </a:p>
          <a:p>
            <a:pPr lvl="1" eaLnBrk="1" hangingPunct="1"/>
            <a:r>
              <a:rPr lang="en-US" sz="2400" smtClean="0"/>
              <a:t>0x0f  attribute = long file name</a:t>
            </a:r>
          </a:p>
          <a:p>
            <a:pPr eaLnBrk="1" hangingPunct="1"/>
            <a:r>
              <a:rPr lang="en-US" sz="2800" smtClean="0"/>
              <a:t>Directory chains</a:t>
            </a:r>
          </a:p>
          <a:p>
            <a:pPr lvl="1" eaLnBrk="1" hangingPunct="1"/>
            <a:r>
              <a:rPr lang="en-US" sz="2400" smtClean="0"/>
              <a:t>Root – increment</a:t>
            </a:r>
          </a:p>
          <a:p>
            <a:pPr lvl="1" eaLnBrk="1" hangingPunct="1"/>
            <a:r>
              <a:rPr lang="en-US" sz="2400" smtClean="0"/>
              <a:t>Subdirectory – FAT table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1335B7-35CD-44D8-9BF3-872B3575807E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Directory Entry</a:t>
            </a: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268288" y="1817688"/>
            <a:ext cx="8605837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name (capital letters, padded w/spaces) 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Extension (same format as name, no '.')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Holds the attributes code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for Windows NT (</a:t>
            </a:r>
            <a:r>
              <a:rPr lang="en-US" sz="1600" b="1" u="sng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Set to zero!)</a:t>
            </a:r>
            <a:r>
              <a:rPr lang="en-US" sz="1600" b="1" i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*/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Time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Date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Pointer to the first cluster of the file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size in bytes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600" b="1">
                <a:latin typeface="Arial" charset="0"/>
              </a:rPr>
              <a:t> 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EE59C7-5920-4AF2-AB3C-2841D16429E0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Directory Example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04800" y="2376488"/>
            <a:ext cx="3770313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</a:t>
            </a:r>
            <a:endParaRPr lang="en-US" sz="1600" b="1">
              <a:latin typeface="Arial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962400" y="1233488"/>
            <a:ext cx="49530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800" b="1">
                <a:latin typeface="Courier New" pitchFamily="49" charset="0"/>
              </a:rPr>
              <a:t>c:\lcc\projects\disk1:\lc-3&gt;dir</a:t>
            </a:r>
          </a:p>
          <a:p>
            <a:r>
              <a:rPr lang="en-US" sz="800" b="1">
                <a:latin typeface="Courier New" pitchFamily="49" charset="0"/>
              </a:rPr>
              <a:t>Name:ext                time      date    cluster  size</a:t>
            </a:r>
          </a:p>
          <a:p>
            <a:r>
              <a:rPr lang="en-US" sz="800" b="1">
                <a:latin typeface="Courier New" pitchFamily="49" charset="0"/>
              </a:rPr>
              <a:t>.             ----D-  14:09:42 02/23/2004     2     0</a:t>
            </a:r>
          </a:p>
          <a:p>
            <a:r>
              <a:rPr lang="en-US" sz="800" b="1">
                <a:latin typeface="Courier New" pitchFamily="49" charset="0"/>
              </a:rPr>
              <a:t>..            ----D-  14:09:42 02/23/2004     0     0</a:t>
            </a:r>
          </a:p>
          <a:p>
            <a:r>
              <a:rPr lang="en-US" sz="800" b="1">
                <a:latin typeface="Courier New" pitchFamily="49" charset="0"/>
              </a:rPr>
              <a:t>README.TXT    -----A  14:15:36 02/23/2004   117   147</a:t>
            </a:r>
          </a:p>
          <a:p>
            <a:r>
              <a:rPr lang="en-US" sz="800" b="1">
                <a:latin typeface="Courier New" pitchFamily="49" charset="0"/>
              </a:rPr>
              <a:t>HEX           ----D-  14:12:46 02/23/2004    84     0</a:t>
            </a:r>
          </a:p>
          <a:p>
            <a:r>
              <a:rPr lang="en-US" sz="800" b="1">
                <a:latin typeface="Courier New" pitchFamily="49" charset="0"/>
              </a:rPr>
              <a:t>SOURCE        ----D-  14:13:06 02/23/2004    85     0</a:t>
            </a:r>
          </a:p>
          <a:p>
            <a:r>
              <a:rPr lang="en-US" sz="800" b="1">
                <a:latin typeface="Courier New" pitchFamily="49" charset="0"/>
              </a:rPr>
              <a:t>c:\lcc\projects\disk1:\lc-3&gt;ds 33</a:t>
            </a:r>
          </a:p>
          <a:p>
            <a:r>
              <a:rPr lang="en-US" sz="800" b="1">
                <a:latin typeface="Courier New" pitchFamily="49" charset="0"/>
              </a:rPr>
              <a:t>Sector 33: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0x00004200: 2e 20 20 20 20 20 20 20 20 20 20 10 00 18 34 71  . 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0x00004210: 57 30 57 30 00 00 35 71 57 30 02 00 00 00 00 00  W0W0..5qW0......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0x00004220: 2e 2e 20 20 20 20 20 20 20 20 20 10 00 18 34 71  ..         ..↑4q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0x00004230: 57 30 57 30 00 00 35 71 57 30 00 00 00 00 00 00  W0W0..5qW0......</a:t>
            </a:r>
          </a:p>
          <a:p>
            <a:r>
              <a:rPr lang="en-US" sz="800" b="1">
                <a:latin typeface="Courier New" pitchFamily="49" charset="0"/>
              </a:rPr>
              <a:t>0x00004240: 41 52 00 65 00 61 00 64 00 6d 00 0f 00 73 65 00  AR.e.a.d.m...se.</a:t>
            </a:r>
          </a:p>
          <a:p>
            <a:r>
              <a:rPr lang="en-US" sz="800" b="1">
                <a:latin typeface="Courier New" pitchFamily="49" charset="0"/>
              </a:rPr>
              <a:t>0x00004250: 2e 00 74 00 78 00 74 00 00 00 00 00 ff ff ff ff  ..t.x.t.........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0x00004260: 52 45 41 44 4d 45 20 20 54 58 54 20 00 7e f0 71  README  TXT .~.q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0x00004270: 57 30 57 30 00 00 f2 71 57 30 75 00 93 00 00 00  W0W0...qW0u.....</a:t>
            </a:r>
          </a:p>
          <a:p>
            <a:r>
              <a:rPr lang="en-US" sz="800" b="1">
                <a:latin typeface="Courier New" pitchFamily="49" charset="0"/>
              </a:rPr>
              <a:t>0x00004280: e5 4d 00 65 00 6d 00 54 00 65 00 0f 00 68 73 00  .M.e.m.T.e...hs.</a:t>
            </a:r>
          </a:p>
          <a:p>
            <a:r>
              <a:rPr lang="en-US" sz="800" b="1">
                <a:latin typeface="Courier New" pitchFamily="49" charset="0"/>
              </a:rPr>
              <a:t>0x00004290: 74 00 2e 00 68 00 65 00 78 00 00 00 00 00 ff ff  t...h.e.x.......</a:t>
            </a:r>
          </a:p>
          <a:p>
            <a:r>
              <a:rPr lang="en-US" sz="800" b="1">
                <a:latin typeface="Courier New" pitchFamily="49" charset="0"/>
              </a:rPr>
              <a:t>0x000042a0: e5 45 4d 54 45 53 54 20 48 45 58 20 00 62 78 71  .EMTEST HEX .bxq</a:t>
            </a:r>
          </a:p>
          <a:p>
            <a:r>
              <a:rPr lang="en-US" sz="800" b="1">
                <a:latin typeface="Courier New" pitchFamily="49" charset="0"/>
              </a:rPr>
              <a:t>0x000042b0: 57 30 57 30 00 00 30 b1 49 30 08 00 50 0a 00 00  W0W0..0.I0..P...</a:t>
            </a:r>
          </a:p>
          <a:p>
            <a:r>
              <a:rPr lang="en-US" sz="800" b="1">
                <a:latin typeface="Courier New" pitchFamily="49" charset="0"/>
              </a:rPr>
              <a:t>0x000042c0: e5 78 00 00 00 ff ff ff ff ff ff 0f 00 cc ff ff  .x..............</a:t>
            </a:r>
          </a:p>
          <a:p>
            <a:r>
              <a:rPr lang="en-US" sz="800" b="1">
                <a:latin typeface="Courier New" pitchFamily="49" charset="0"/>
              </a:rPr>
              <a:t>0x000042d0: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0x000042e0: e5 43 00 61 00 6c 00 63 00 75 00 0f 00 cc 6c 00  .C.a.l.c.u....l.</a:t>
            </a:r>
          </a:p>
          <a:p>
            <a:r>
              <a:rPr lang="en-US" sz="800" b="1">
                <a:latin typeface="Courier New" pitchFamily="49" charset="0"/>
              </a:rPr>
              <a:t>0x000042f0: 61 00 74 00 6f 00 72 00 2e 00 00 00 68 00 65 00  a.t.o.r.....h.e.</a:t>
            </a:r>
          </a:p>
          <a:p>
            <a:r>
              <a:rPr lang="en-US" sz="800" b="1">
                <a:latin typeface="Courier New" pitchFamily="49" charset="0"/>
              </a:rPr>
              <a:t>0x00004300: e5 41 4c 43 55 4c 7e 31 48 45 58 20 00 82 7b 71  .ALCUL~1HEX ..{q</a:t>
            </a:r>
          </a:p>
          <a:p>
            <a:r>
              <a:rPr lang="en-US" sz="800" b="1">
                <a:latin typeface="Courier New" pitchFamily="49" charset="0"/>
              </a:rPr>
              <a:t>0x00004310: 57 30 57 30 00 00 c9 74 3b 30 0e 00 1e 18 00 00  W0W0...t;0..▲↑..</a:t>
            </a:r>
          </a:p>
          <a:p>
            <a:r>
              <a:rPr lang="en-US" sz="800" b="1">
                <a:latin typeface="Courier New" pitchFamily="49" charset="0"/>
              </a:rPr>
              <a:t>0x00004320: e5 6d 00 00 00 ff ff ff ff ff ff 0f 00 06 ff ff  .m..............</a:t>
            </a:r>
          </a:p>
          <a:p>
            <a:r>
              <a:rPr lang="en-US" sz="800" b="1">
                <a:latin typeface="Courier New" pitchFamily="49" charset="0"/>
              </a:rPr>
              <a:t>0x00004330: ff ff ff ff ff ff ff ff ff ff 00 00 ff ff ff ff  ................</a:t>
            </a:r>
          </a:p>
          <a:p>
            <a:r>
              <a:rPr lang="en-US" sz="800" b="1">
                <a:latin typeface="Courier New" pitchFamily="49" charset="0"/>
              </a:rPr>
              <a:t>0x00004340: e5 43 00 61 00 6c 00 63 00 75 00 0f 00 06 6c 00  .C.a.l.c.u....l.</a:t>
            </a:r>
          </a:p>
          <a:p>
            <a:r>
              <a:rPr lang="en-US" sz="800" b="1">
                <a:latin typeface="Courier New" pitchFamily="49" charset="0"/>
              </a:rPr>
              <a:t>0x00004350: 61 00 74 00 6f 00 72 00 2e 00 00 00 61 00 73 00  a.t.o.r.....a.s.</a:t>
            </a:r>
          </a:p>
          <a:p>
            <a:r>
              <a:rPr lang="en-US" sz="800" b="1">
                <a:latin typeface="Courier New" pitchFamily="49" charset="0"/>
              </a:rPr>
              <a:t>0x00004360: e5 41 4c 43 55 4c 7e 31 41 53 4d 20 00 7c 83 71  .ALCUL~1ASM .|.q</a:t>
            </a:r>
          </a:p>
          <a:p>
            <a:r>
              <a:rPr lang="en-US" sz="800" b="1">
                <a:latin typeface="Courier New" pitchFamily="49" charset="0"/>
              </a:rPr>
              <a:t>0x00004370: 57 30 57 30 00 00 ef 74 3b 30 1b 00 12 71 00 00  W0W0...t;0←..q..</a:t>
            </a:r>
          </a:p>
          <a:p>
            <a:r>
              <a:rPr lang="en-US" sz="800" b="1">
                <a:latin typeface="Courier New" pitchFamily="49" charset="0"/>
              </a:rPr>
              <a:t>0x00004380: e5 4e 00 65 00 77 00 20 00 46 00 0f 00 dd 6f 00  .N.e.w. .F....o.</a:t>
            </a:r>
          </a:p>
          <a:p>
            <a:r>
              <a:rPr lang="en-US" sz="800" b="1">
                <a:latin typeface="Courier New" pitchFamily="49" charset="0"/>
              </a:rPr>
              <a:t>0x00004390: 6c 00 64 00 65 00 72 00 00 00 00 00 ff ff ff ff  l.d.e.r.........</a:t>
            </a:r>
          </a:p>
          <a:p>
            <a:r>
              <a:rPr lang="en-US" sz="800" b="1">
                <a:latin typeface="Courier New" pitchFamily="49" charset="0"/>
              </a:rPr>
              <a:t>0x000043a0: e5 45 57 46 4f 4c 7e 31 20 20 20 10 00 74 96 71  .EWFOL~1   ..t.q</a:t>
            </a:r>
          </a:p>
          <a:p>
            <a:r>
              <a:rPr lang="en-US" sz="800" b="1">
                <a:latin typeface="Courier New" pitchFamily="49" charset="0"/>
              </a:rPr>
              <a:t>0x000043b0: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0x000043c0: 48 45 58 20 20 20 20 20 20 20 20 10 08 74 96 71  HEX        ..t.q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0x000043d0: 57 30 57 30 00 00 97 71 57 30 54 00 00 00 00 00  W0W0...qW0T.....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0x000043e0: 53 4f 55 52 43 45 20 20 20 20 20 10 08 42 a2 71  SOURCE     ..B.q</a:t>
            </a:r>
          </a:p>
          <a:p>
            <a:r>
              <a:rPr lang="en-US" sz="800" b="1">
                <a:solidFill>
                  <a:srgbClr val="FF0000"/>
                </a:solidFill>
                <a:latin typeface="Courier New" pitchFamily="49" charset="0"/>
              </a:rPr>
              <a:t>0x000043f0: 57 30 57 30 00 00 a3 71 57 30 55 00 00 00 00 00  W0W0...qW0U.....</a:t>
            </a:r>
          </a:p>
          <a:p>
            <a:r>
              <a:rPr lang="en-US" sz="800" b="1">
                <a:latin typeface="Courier New" pitchFamily="49" charset="0"/>
              </a:rPr>
              <a:t>c:\lcc\projects\disk1:\lc-3&gt;</a:t>
            </a:r>
          </a:p>
        </p:txBody>
      </p:sp>
      <p:sp>
        <p:nvSpPr>
          <p:cNvPr id="2011142" name="Oval 6"/>
          <p:cNvSpPr>
            <a:spLocks noChangeArrowheads="1"/>
          </p:cNvSpPr>
          <p:nvPr/>
        </p:nvSpPr>
        <p:spPr bwMode="auto">
          <a:xfrm>
            <a:off x="6705600" y="2757488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011143" name="Oval 7"/>
          <p:cNvSpPr>
            <a:spLocks noChangeArrowheads="1"/>
          </p:cNvSpPr>
          <p:nvPr/>
        </p:nvSpPr>
        <p:spPr bwMode="auto">
          <a:xfrm>
            <a:off x="4724400" y="3279775"/>
            <a:ext cx="228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42" grpId="0" animBg="1"/>
      <p:bldP spid="20111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B027758-CB04-436A-8EB0-CA9E412063B3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fmsGetNextDirEntry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87338" y="1562100"/>
            <a:ext cx="8491537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b="1">
                <a:latin typeface="Courier New" pitchFamily="49" charset="0"/>
              </a:rPr>
              <a:t>int fmsGetNextDirEntry(int *dirNum, char* mask, DirEntry* dirEntry, int dir)</a:t>
            </a:r>
          </a:p>
          <a:p>
            <a:r>
              <a:rPr lang="en-US" sz="1200" b="1">
                <a:latin typeface="Courier New" pitchFamily="49" charset="0"/>
              </a:rPr>
              <a:t>{	char buffer[BYTES_PER_SECTOR];</a:t>
            </a:r>
          </a:p>
          <a:p>
            <a:r>
              <a:rPr lang="en-US" sz="1200" b="1">
                <a:latin typeface="Courier New" pitchFamily="49" charset="0"/>
              </a:rPr>
              <a:t>	int dirIndex, dirSector, error;</a:t>
            </a:r>
          </a:p>
          <a:p>
            <a:r>
              <a:rPr lang="en-US" sz="1200" b="1">
                <a:latin typeface="Courier New" pitchFamily="49" charset="0"/>
              </a:rPr>
              <a:t>	int loop = *dirNum / ENTRIES_PER_SECTOR;</a:t>
            </a:r>
          </a:p>
          <a:p>
            <a:r>
              <a:rPr lang="en-US" sz="1200" b="1">
                <a:latin typeface="Courier New" pitchFamily="49" charset="0"/>
              </a:rPr>
              <a:t>	int dirCluster = dir;</a:t>
            </a:r>
          </a:p>
          <a:p>
            <a:r>
              <a:rPr lang="en-US" sz="1200" b="1">
                <a:latin typeface="Courier New" pitchFamily="49" charset="0"/>
              </a:rPr>
              <a:t>	while(1)</a:t>
            </a:r>
          </a:p>
          <a:p>
            <a:r>
              <a:rPr lang="en-US" sz="1200" b="1">
                <a:latin typeface="Courier New" pitchFamily="49" charset="0"/>
              </a:rPr>
              <a:t>	{	if (dir)</a:t>
            </a:r>
          </a:p>
          <a:p>
            <a:r>
              <a:rPr lang="en-US" sz="1200" b="1">
                <a:latin typeface="Courier New" pitchFamily="49" charset="0"/>
              </a:rPr>
              <a:t>		{	while(loop--) dirCluster = getFatEntry(dirCluster, FAT1);</a:t>
            </a:r>
          </a:p>
          <a:p>
            <a:r>
              <a:rPr lang="en-US" sz="1200" b="1">
                <a:latin typeface="Courier New" pitchFamily="49" charset="0"/>
              </a:rPr>
              <a:t>			dirSector = C_2_S(dirCluster);</a:t>
            </a:r>
          </a:p>
          <a:p>
            <a:r>
              <a:rPr lang="en-US" sz="1200" b="1">
                <a:latin typeface="Courier New" pitchFamily="49" charset="0"/>
              </a:rPr>
              <a:t>      	}</a:t>
            </a:r>
          </a:p>
          <a:p>
            <a:r>
              <a:rPr lang="en-US" sz="1200" b="1">
                <a:latin typeface="Courier New" pitchFamily="49" charset="0"/>
              </a:rPr>
              <a:t>		else	dirSector = (*dirNum / ENTRIES_PER_SECTOR) + BEG_ROOT_SECTOR;</a:t>
            </a:r>
          </a:p>
          <a:p>
            <a:r>
              <a:rPr lang="en-US" sz="1200" b="1">
                <a:latin typeface="Courier New" pitchFamily="49" charset="0"/>
              </a:rPr>
              <a:t>		if (error = fmsReadSector(buffer, dirSector)) return error;</a:t>
            </a:r>
          </a:p>
          <a:p>
            <a:r>
              <a:rPr lang="en-US" sz="1200" b="1">
                <a:latin typeface="Courier New" pitchFamily="49" charset="0"/>
              </a:rPr>
              <a:t>		while(1)</a:t>
            </a:r>
          </a:p>
          <a:p>
            <a:r>
              <a:rPr lang="en-US" sz="1200" b="1">
                <a:latin typeface="Courier New" pitchFamily="49" charset="0"/>
              </a:rPr>
              <a:t>		{	// read directory entry</a:t>
            </a:r>
          </a:p>
          <a:p>
            <a:r>
              <a:rPr lang="en-US" sz="1200" b="1">
                <a:latin typeface="Courier New" pitchFamily="49" charset="0"/>
              </a:rPr>
              <a:t>			dirIndex = *dirNum % ENTRIES_PER_SECTOR;</a:t>
            </a:r>
          </a:p>
          <a:p>
            <a:r>
              <a:rPr lang="en-US" sz="1200" b="1">
                <a:latin typeface="Courier New" pitchFamily="49" charset="0"/>
              </a:rPr>
              <a:t>			memcpy(dirEntry, &amp;buffer[dirIndex * sizeof(DirEntry)], sizeof(DirEntry));</a:t>
            </a:r>
          </a:p>
          <a:p>
            <a:r>
              <a:rPr lang="en-US" sz="1200" b="1">
                <a:latin typeface="Courier New" pitchFamily="49" charset="0"/>
              </a:rPr>
              <a:t>			if (dirEntry-&gt;name[0] == 0) return ERR67;	// EOD</a:t>
            </a:r>
          </a:p>
          <a:p>
            <a:r>
              <a:rPr lang="en-US" sz="1200" b="1">
                <a:latin typeface="Courier New" pitchFamily="49" charset="0"/>
              </a:rPr>
              <a:t>			(*dirNum)++;</a:t>
            </a:r>
          </a:p>
          <a:p>
            <a:r>
              <a:rPr lang="en-US" sz="1200" b="1">
                <a:latin typeface="Courier New" pitchFamily="49" charset="0"/>
              </a:rPr>
              <a:t>			if (dirEntry-&gt;name[0] == 0xe5);		// ignore deleted files</a:t>
            </a:r>
          </a:p>
          <a:p>
            <a:r>
              <a:rPr lang="en-US" sz="1200" b="1">
                <a:latin typeface="Courier New" pitchFamily="49" charset="0"/>
              </a:rPr>
              <a:t>			else if (dirEntry-&gt;attributes == LONGNAME);	// ignore long file names</a:t>
            </a:r>
          </a:p>
          <a:p>
            <a:r>
              <a:rPr lang="en-US" sz="1200" b="1">
                <a:latin typeface="Courier New" pitchFamily="49" charset="0"/>
              </a:rPr>
              <a:t>			else if (fmsMask(mask, dirEntry-&gt;name, dirEntry-&gt;extension)) return 0;</a:t>
            </a:r>
          </a:p>
          <a:p>
            <a:r>
              <a:rPr lang="en-US" sz="1200" b="1">
                <a:latin typeface="Courier New" pitchFamily="49" charset="0"/>
              </a:rPr>
              <a:t>			if ((*dirNum % ENTRIES_PER_SECTOR) == 0) break; // break if sector boundary</a:t>
            </a:r>
          </a:p>
          <a:p>
            <a:r>
              <a:rPr lang="en-US" sz="1200" b="1">
                <a:latin typeface="Courier New" pitchFamily="49" charset="0"/>
              </a:rPr>
              <a:t>		}</a:t>
            </a:r>
          </a:p>
          <a:p>
            <a:r>
              <a:rPr lang="en-US" sz="1200" b="1">
                <a:latin typeface="Courier New" pitchFamily="49" charset="0"/>
              </a:rPr>
              <a:t>		loop = 1;				// next directory sector/cluster</a:t>
            </a:r>
          </a:p>
          <a:p>
            <a:r>
              <a:rPr lang="en-US" sz="1200" b="1">
                <a:latin typeface="Courier New" pitchFamily="49" charset="0"/>
              </a:rPr>
              <a:t>	}</a:t>
            </a:r>
          </a:p>
          <a:p>
            <a:r>
              <a:rPr lang="en-US" sz="1200" b="1">
                <a:latin typeface="Courier New" pitchFamily="49" charset="0"/>
              </a:rPr>
              <a:t>	return 0;</a:t>
            </a:r>
          </a:p>
          <a:p>
            <a:r>
              <a:rPr lang="en-US" sz="1200" b="1">
                <a:latin typeface="Courier New" pitchFamily="49" charset="0"/>
              </a:rPr>
              <a:t>}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6453188" y="11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>
                <a:latin typeface="Arial" charset="0"/>
              </a:rPr>
              <a:t>cd / dir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5F45CA-358D-4D4E-B1BA-C899A0B5B1ED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95275"/>
            <a:ext cx="7575550" cy="774700"/>
          </a:xfrm>
        </p:spPr>
        <p:txBody>
          <a:bodyPr/>
          <a:lstStyle/>
          <a:p>
            <a:pPr eaLnBrk="1" hangingPunct="1"/>
            <a:r>
              <a:rPr lang="en-US" u="sng" smtClean="0"/>
              <a:t>F</a:t>
            </a:r>
            <a:r>
              <a:rPr lang="en-US" smtClean="0"/>
              <a:t>ile </a:t>
            </a:r>
            <a:r>
              <a:rPr lang="en-US" u="sng" smtClean="0"/>
              <a:t>A</a:t>
            </a:r>
            <a:r>
              <a:rPr lang="en-US" smtClean="0"/>
              <a:t>llocation </a:t>
            </a:r>
            <a:r>
              <a:rPr lang="en-US" u="sng" smtClean="0"/>
              <a:t>T</a:t>
            </a:r>
            <a:r>
              <a:rPr lang="en-US" smtClean="0"/>
              <a:t>able</a:t>
            </a:r>
          </a:p>
        </p:txBody>
      </p:sp>
      <p:sp>
        <p:nvSpPr>
          <p:cNvPr id="2483204" name="AutoShape 4"/>
          <p:cNvSpPr>
            <a:spLocks noChangeArrowheads="1"/>
          </p:cNvSpPr>
          <p:nvPr/>
        </p:nvSpPr>
        <p:spPr bwMode="auto">
          <a:xfrm>
            <a:off x="6345238" y="2100263"/>
            <a:ext cx="1828800" cy="3124200"/>
          </a:xfrm>
          <a:prstGeom prst="can">
            <a:avLst>
              <a:gd name="adj" fmla="val 42708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6573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6954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7335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7716838" y="3090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6573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6954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7335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7716838" y="3471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3"/>
          <p:cNvSpPr>
            <a:spLocks noChangeArrowheads="1"/>
          </p:cNvSpPr>
          <p:nvPr/>
        </p:nvSpPr>
        <p:spPr bwMode="auto">
          <a:xfrm>
            <a:off x="6573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6954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7335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6"/>
          <p:cNvSpPr>
            <a:spLocks noChangeArrowheads="1"/>
          </p:cNvSpPr>
          <p:nvPr/>
        </p:nvSpPr>
        <p:spPr bwMode="auto">
          <a:xfrm>
            <a:off x="7716838" y="3852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6573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18"/>
          <p:cNvSpPr>
            <a:spLocks noChangeArrowheads="1"/>
          </p:cNvSpPr>
          <p:nvPr/>
        </p:nvSpPr>
        <p:spPr bwMode="auto">
          <a:xfrm>
            <a:off x="6954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19"/>
          <p:cNvSpPr>
            <a:spLocks noChangeArrowheads="1"/>
          </p:cNvSpPr>
          <p:nvPr/>
        </p:nvSpPr>
        <p:spPr bwMode="auto">
          <a:xfrm>
            <a:off x="7335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90" name="Rectangle 20"/>
          <p:cNvSpPr>
            <a:spLocks noChangeArrowheads="1"/>
          </p:cNvSpPr>
          <p:nvPr/>
        </p:nvSpPr>
        <p:spPr bwMode="auto">
          <a:xfrm>
            <a:off x="7716838" y="4233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1"/>
          <p:cNvSpPr>
            <a:spLocks noChangeArrowheads="1"/>
          </p:cNvSpPr>
          <p:nvPr/>
        </p:nvSpPr>
        <p:spPr bwMode="auto">
          <a:xfrm>
            <a:off x="6573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192" name="Rectangle 22"/>
          <p:cNvSpPr>
            <a:spLocks noChangeArrowheads="1"/>
          </p:cNvSpPr>
          <p:nvPr/>
        </p:nvSpPr>
        <p:spPr bwMode="auto">
          <a:xfrm>
            <a:off x="6954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3"/>
          <p:cNvSpPr>
            <a:spLocks noChangeArrowheads="1"/>
          </p:cNvSpPr>
          <p:nvPr/>
        </p:nvSpPr>
        <p:spPr bwMode="auto">
          <a:xfrm>
            <a:off x="7335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Rectangle 24"/>
          <p:cNvSpPr>
            <a:spLocks noChangeArrowheads="1"/>
          </p:cNvSpPr>
          <p:nvPr/>
        </p:nvSpPr>
        <p:spPr bwMode="auto">
          <a:xfrm>
            <a:off x="7716838" y="4614863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5"/>
          <p:cNvSpPr txBox="1">
            <a:spLocks noChangeArrowheads="1"/>
          </p:cNvSpPr>
          <p:nvPr/>
        </p:nvSpPr>
        <p:spPr bwMode="auto">
          <a:xfrm>
            <a:off x="654843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0</a:t>
            </a:r>
          </a:p>
        </p:txBody>
      </p:sp>
      <p:sp>
        <p:nvSpPr>
          <p:cNvPr id="7196" name="Text Box 26"/>
          <p:cNvSpPr txBox="1">
            <a:spLocks noChangeArrowheads="1"/>
          </p:cNvSpPr>
          <p:nvPr/>
        </p:nvSpPr>
        <p:spPr bwMode="auto">
          <a:xfrm>
            <a:off x="692308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</a:t>
            </a:r>
          </a:p>
        </p:txBody>
      </p:sp>
      <p:sp>
        <p:nvSpPr>
          <p:cNvPr id="7197" name="Text Box 27"/>
          <p:cNvSpPr txBox="1">
            <a:spLocks noChangeArrowheads="1"/>
          </p:cNvSpPr>
          <p:nvPr/>
        </p:nvSpPr>
        <p:spPr bwMode="auto">
          <a:xfrm>
            <a:off x="7286625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2</a:t>
            </a:r>
          </a:p>
        </p:txBody>
      </p:sp>
      <p:sp>
        <p:nvSpPr>
          <p:cNvPr id="7198" name="Text Box 28"/>
          <p:cNvSpPr txBox="1">
            <a:spLocks noChangeArrowheads="1"/>
          </p:cNvSpPr>
          <p:nvPr/>
        </p:nvSpPr>
        <p:spPr bwMode="auto">
          <a:xfrm>
            <a:off x="7672388" y="3097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3</a:t>
            </a:r>
          </a:p>
        </p:txBody>
      </p:sp>
      <p:sp>
        <p:nvSpPr>
          <p:cNvPr id="7199" name="Text Box 29"/>
          <p:cNvSpPr txBox="1">
            <a:spLocks noChangeArrowheads="1"/>
          </p:cNvSpPr>
          <p:nvPr/>
        </p:nvSpPr>
        <p:spPr bwMode="auto">
          <a:xfrm>
            <a:off x="6546850" y="3473450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4</a:t>
            </a:r>
          </a:p>
        </p:txBody>
      </p:sp>
      <p:sp>
        <p:nvSpPr>
          <p:cNvPr id="7200" name="Text Box 30"/>
          <p:cNvSpPr txBox="1">
            <a:spLocks noChangeArrowheads="1"/>
          </p:cNvSpPr>
          <p:nvPr/>
        </p:nvSpPr>
        <p:spPr bwMode="auto">
          <a:xfrm>
            <a:off x="6923088" y="3481388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5</a:t>
            </a:r>
          </a:p>
        </p:txBody>
      </p:sp>
      <p:sp>
        <p:nvSpPr>
          <p:cNvPr id="7201" name="Text Box 31"/>
          <p:cNvSpPr txBox="1">
            <a:spLocks noChangeArrowheads="1"/>
          </p:cNvSpPr>
          <p:nvPr/>
        </p:nvSpPr>
        <p:spPr bwMode="auto">
          <a:xfrm>
            <a:off x="7286625" y="3478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6</a:t>
            </a:r>
          </a:p>
        </p:txBody>
      </p:sp>
      <p:sp>
        <p:nvSpPr>
          <p:cNvPr id="7202" name="Text Box 32"/>
          <p:cNvSpPr txBox="1">
            <a:spLocks noChangeArrowheads="1"/>
          </p:cNvSpPr>
          <p:nvPr/>
        </p:nvSpPr>
        <p:spPr bwMode="auto">
          <a:xfrm>
            <a:off x="7670800" y="3475038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7</a:t>
            </a:r>
          </a:p>
        </p:txBody>
      </p:sp>
      <p:sp>
        <p:nvSpPr>
          <p:cNvPr id="7203" name="Text Box 33"/>
          <p:cNvSpPr txBox="1">
            <a:spLocks noChangeArrowheads="1"/>
          </p:cNvSpPr>
          <p:nvPr/>
        </p:nvSpPr>
        <p:spPr bwMode="auto">
          <a:xfrm>
            <a:off x="6554788" y="3859213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8</a:t>
            </a:r>
          </a:p>
        </p:txBody>
      </p:sp>
      <p:sp>
        <p:nvSpPr>
          <p:cNvPr id="7204" name="Text Box 34"/>
          <p:cNvSpPr txBox="1">
            <a:spLocks noChangeArrowheads="1"/>
          </p:cNvSpPr>
          <p:nvPr/>
        </p:nvSpPr>
        <p:spPr bwMode="auto">
          <a:xfrm>
            <a:off x="6923088" y="3867150"/>
            <a:ext cx="301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9</a:t>
            </a:r>
          </a:p>
        </p:txBody>
      </p:sp>
      <p:sp>
        <p:nvSpPr>
          <p:cNvPr id="7205" name="Text Box 35"/>
          <p:cNvSpPr txBox="1">
            <a:spLocks noChangeArrowheads="1"/>
          </p:cNvSpPr>
          <p:nvPr/>
        </p:nvSpPr>
        <p:spPr bwMode="auto">
          <a:xfrm>
            <a:off x="7259638" y="3863975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10</a:t>
            </a:r>
          </a:p>
        </p:txBody>
      </p:sp>
      <p:sp>
        <p:nvSpPr>
          <p:cNvPr id="7206" name="Text Box 36"/>
          <p:cNvSpPr txBox="1">
            <a:spLocks noChangeArrowheads="1"/>
          </p:cNvSpPr>
          <p:nvPr/>
        </p:nvSpPr>
        <p:spPr bwMode="auto">
          <a:xfrm>
            <a:off x="7656513" y="3860800"/>
            <a:ext cx="3667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11</a:t>
            </a:r>
          </a:p>
        </p:txBody>
      </p:sp>
      <p:sp>
        <p:nvSpPr>
          <p:cNvPr id="7207" name="Text Box 37"/>
          <p:cNvSpPr txBox="1">
            <a:spLocks noChangeArrowheads="1"/>
          </p:cNvSpPr>
          <p:nvPr/>
        </p:nvSpPr>
        <p:spPr bwMode="auto">
          <a:xfrm>
            <a:off x="6518275" y="4222750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12</a:t>
            </a:r>
          </a:p>
        </p:txBody>
      </p:sp>
      <p:sp>
        <p:nvSpPr>
          <p:cNvPr id="7208" name="Text Box 38"/>
          <p:cNvSpPr txBox="1">
            <a:spLocks noChangeArrowheads="1"/>
          </p:cNvSpPr>
          <p:nvPr/>
        </p:nvSpPr>
        <p:spPr bwMode="auto">
          <a:xfrm>
            <a:off x="6881813" y="4230688"/>
            <a:ext cx="376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13</a:t>
            </a:r>
          </a:p>
        </p:txBody>
      </p:sp>
      <p:sp>
        <p:nvSpPr>
          <p:cNvPr id="7209" name="Text Box 39"/>
          <p:cNvSpPr txBox="1">
            <a:spLocks noChangeArrowheads="1"/>
          </p:cNvSpPr>
          <p:nvPr/>
        </p:nvSpPr>
        <p:spPr bwMode="auto">
          <a:xfrm>
            <a:off x="7267575" y="4227513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14</a:t>
            </a:r>
          </a:p>
        </p:txBody>
      </p:sp>
      <p:sp>
        <p:nvSpPr>
          <p:cNvPr id="7210" name="Text Box 40"/>
          <p:cNvSpPr txBox="1">
            <a:spLocks noChangeArrowheads="1"/>
          </p:cNvSpPr>
          <p:nvPr/>
        </p:nvSpPr>
        <p:spPr bwMode="auto">
          <a:xfrm>
            <a:off x="7664450" y="4224338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15</a:t>
            </a:r>
          </a:p>
        </p:txBody>
      </p:sp>
      <p:sp>
        <p:nvSpPr>
          <p:cNvPr id="7211" name="Text Box 41"/>
          <p:cNvSpPr txBox="1">
            <a:spLocks noChangeArrowheads="1"/>
          </p:cNvSpPr>
          <p:nvPr/>
        </p:nvSpPr>
        <p:spPr bwMode="auto">
          <a:xfrm>
            <a:off x="6515100" y="4608513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16</a:t>
            </a:r>
          </a:p>
        </p:txBody>
      </p:sp>
      <p:sp>
        <p:nvSpPr>
          <p:cNvPr id="7212" name="Text Box 42"/>
          <p:cNvSpPr txBox="1">
            <a:spLocks noChangeArrowheads="1"/>
          </p:cNvSpPr>
          <p:nvPr/>
        </p:nvSpPr>
        <p:spPr bwMode="auto">
          <a:xfrm>
            <a:off x="6878638" y="4616450"/>
            <a:ext cx="376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17</a:t>
            </a:r>
          </a:p>
        </p:txBody>
      </p:sp>
      <p:sp>
        <p:nvSpPr>
          <p:cNvPr id="7213" name="Text Box 43"/>
          <p:cNvSpPr txBox="1">
            <a:spLocks noChangeArrowheads="1"/>
          </p:cNvSpPr>
          <p:nvPr/>
        </p:nvSpPr>
        <p:spPr bwMode="auto">
          <a:xfrm>
            <a:off x="7264400" y="4613275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18</a:t>
            </a:r>
          </a:p>
        </p:txBody>
      </p:sp>
      <p:sp>
        <p:nvSpPr>
          <p:cNvPr id="7214" name="Text Box 44"/>
          <p:cNvSpPr txBox="1">
            <a:spLocks noChangeArrowheads="1"/>
          </p:cNvSpPr>
          <p:nvPr/>
        </p:nvSpPr>
        <p:spPr bwMode="auto">
          <a:xfrm>
            <a:off x="7661275" y="4610100"/>
            <a:ext cx="366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</a:rPr>
              <a:t>19</a:t>
            </a:r>
          </a:p>
        </p:txBody>
      </p:sp>
      <p:sp>
        <p:nvSpPr>
          <p:cNvPr id="7215" name="Text Box 45"/>
          <p:cNvSpPr txBox="1">
            <a:spLocks noChangeArrowheads="1"/>
          </p:cNvSpPr>
          <p:nvPr/>
        </p:nvSpPr>
        <p:spPr bwMode="auto">
          <a:xfrm>
            <a:off x="438150" y="2649538"/>
            <a:ext cx="1162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File Name</a:t>
            </a:r>
          </a:p>
        </p:txBody>
      </p:sp>
      <p:sp>
        <p:nvSpPr>
          <p:cNvPr id="7216" name="Text Box 46"/>
          <p:cNvSpPr txBox="1">
            <a:spLocks noChangeArrowheads="1"/>
          </p:cNvSpPr>
          <p:nvPr/>
        </p:nvSpPr>
        <p:spPr bwMode="auto">
          <a:xfrm>
            <a:off x="1768475" y="2657475"/>
            <a:ext cx="892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latin typeface="Times New Roman" pitchFamily="18" charset="0"/>
              </a:rPr>
              <a:t>Start</a:t>
            </a:r>
          </a:p>
        </p:txBody>
      </p:sp>
      <p:sp>
        <p:nvSpPr>
          <p:cNvPr id="7217" name="Rectangle 47"/>
          <p:cNvSpPr>
            <a:spLocks noChangeArrowheads="1"/>
          </p:cNvSpPr>
          <p:nvPr/>
        </p:nvSpPr>
        <p:spPr bwMode="auto">
          <a:xfrm>
            <a:off x="295275" y="2224088"/>
            <a:ext cx="153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u="sng">
                <a:latin typeface="Arial" charset="0"/>
                <a:cs typeface="Arial" charset="0"/>
              </a:rPr>
              <a:t>Directory</a:t>
            </a:r>
          </a:p>
        </p:txBody>
      </p:sp>
      <p:graphicFrame>
        <p:nvGraphicFramePr>
          <p:cNvPr id="2483248" name="Group 48"/>
          <p:cNvGraphicFramePr>
            <a:graphicFrameLocks noGrp="1"/>
          </p:cNvGraphicFramePr>
          <p:nvPr/>
        </p:nvGraphicFramePr>
        <p:xfrm>
          <a:off x="3922713" y="1400175"/>
          <a:ext cx="1198562" cy="4876800"/>
        </p:xfrm>
        <a:graphic>
          <a:graphicData uri="http://schemas.openxmlformats.org/drawingml/2006/table">
            <a:tbl>
              <a:tblPr/>
              <a:tblGrid>
                <a:gridCol w="444500"/>
                <a:gridCol w="7540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82" name="Group 134"/>
          <p:cNvGrpSpPr>
            <a:grpSpLocks/>
          </p:cNvGrpSpPr>
          <p:nvPr/>
        </p:nvGrpSpPr>
        <p:grpSpPr bwMode="auto">
          <a:xfrm>
            <a:off x="492125" y="2917825"/>
            <a:ext cx="2160588" cy="387350"/>
            <a:chOff x="312" y="1790"/>
            <a:chExt cx="1361" cy="244"/>
          </a:xfrm>
        </p:grpSpPr>
        <p:sp>
          <p:nvSpPr>
            <p:cNvPr id="7326" name="Rectangle 135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7" name="Text Box 136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</a:t>
              </a:r>
            </a:p>
          </p:txBody>
        </p:sp>
        <p:sp>
          <p:nvSpPr>
            <p:cNvPr id="7328" name="Text Box 137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3</a:t>
              </a:r>
            </a:p>
          </p:txBody>
        </p:sp>
        <p:sp>
          <p:nvSpPr>
            <p:cNvPr id="7329" name="Line 138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83" name="Rectangle 139"/>
          <p:cNvSpPr>
            <a:spLocks noChangeArrowheads="1"/>
          </p:cNvSpPr>
          <p:nvPr/>
        </p:nvSpPr>
        <p:spPr bwMode="auto">
          <a:xfrm>
            <a:off x="3476625" y="1282700"/>
            <a:ext cx="741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u="sng">
                <a:latin typeface="Arial" charset="0"/>
                <a:cs typeface="Arial" charset="0"/>
              </a:rPr>
              <a:t>FAT</a:t>
            </a:r>
          </a:p>
        </p:txBody>
      </p:sp>
      <p:grpSp>
        <p:nvGrpSpPr>
          <p:cNvPr id="2483340" name="Group 140"/>
          <p:cNvGrpSpPr>
            <a:grpSpLocks/>
          </p:cNvGrpSpPr>
          <p:nvPr/>
        </p:nvGrpSpPr>
        <p:grpSpPr bwMode="auto">
          <a:xfrm>
            <a:off x="6923088" y="3314700"/>
            <a:ext cx="790575" cy="411163"/>
            <a:chOff x="4361" y="2040"/>
            <a:chExt cx="498" cy="259"/>
          </a:xfrm>
        </p:grpSpPr>
        <p:sp>
          <p:nvSpPr>
            <p:cNvPr id="7322" name="Line 141"/>
            <p:cNvSpPr>
              <a:spLocks noChangeShapeType="1"/>
            </p:cNvSpPr>
            <p:nvPr/>
          </p:nvSpPr>
          <p:spPr bwMode="auto">
            <a:xfrm flipH="1">
              <a:off x="4527" y="2040"/>
              <a:ext cx="332" cy="9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23" name="Group 142"/>
            <p:cNvGrpSpPr>
              <a:grpSpLocks/>
            </p:cNvGrpSpPr>
            <p:nvPr/>
          </p:nvGrpSpPr>
          <p:grpSpPr bwMode="auto">
            <a:xfrm>
              <a:off x="4361" y="2139"/>
              <a:ext cx="190" cy="160"/>
              <a:chOff x="4361" y="2139"/>
              <a:chExt cx="190" cy="160"/>
            </a:xfrm>
          </p:grpSpPr>
          <p:sp>
            <p:nvSpPr>
              <p:cNvPr id="7324" name="Rectangle 143"/>
              <p:cNvSpPr>
                <a:spLocks noChangeArrowheads="1"/>
              </p:cNvSpPr>
              <p:nvPr/>
            </p:nvSpPr>
            <p:spPr bwMode="auto">
              <a:xfrm>
                <a:off x="4381" y="213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7325" name="Text Box 144"/>
              <p:cNvSpPr txBox="1">
                <a:spLocks noChangeArrowheads="1"/>
              </p:cNvSpPr>
              <p:nvPr/>
            </p:nvSpPr>
            <p:spPr bwMode="auto">
              <a:xfrm>
                <a:off x="4361" y="2145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5</a:t>
                </a:r>
              </a:p>
            </p:txBody>
          </p:sp>
        </p:grpSp>
      </p:grpSp>
      <p:grpSp>
        <p:nvGrpSpPr>
          <p:cNvPr id="2483345" name="Group 145"/>
          <p:cNvGrpSpPr>
            <a:grpSpLocks/>
          </p:cNvGrpSpPr>
          <p:nvPr/>
        </p:nvGrpSpPr>
        <p:grpSpPr bwMode="auto">
          <a:xfrm>
            <a:off x="6554788" y="3702050"/>
            <a:ext cx="395287" cy="401638"/>
            <a:chOff x="4129" y="2284"/>
            <a:chExt cx="249" cy="253"/>
          </a:xfrm>
        </p:grpSpPr>
        <p:sp>
          <p:nvSpPr>
            <p:cNvPr id="7318" name="Line 146"/>
            <p:cNvSpPr>
              <a:spLocks noChangeShapeType="1"/>
            </p:cNvSpPr>
            <p:nvPr/>
          </p:nvSpPr>
          <p:spPr bwMode="auto">
            <a:xfrm flipH="1">
              <a:off x="4283" y="2284"/>
              <a:ext cx="95" cy="9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19" name="Group 147"/>
            <p:cNvGrpSpPr>
              <a:grpSpLocks/>
            </p:cNvGrpSpPr>
            <p:nvPr/>
          </p:nvGrpSpPr>
          <p:grpSpPr bwMode="auto">
            <a:xfrm>
              <a:off x="4129" y="2379"/>
              <a:ext cx="190" cy="158"/>
              <a:chOff x="4129" y="2379"/>
              <a:chExt cx="190" cy="158"/>
            </a:xfrm>
          </p:grpSpPr>
          <p:sp>
            <p:nvSpPr>
              <p:cNvPr id="7320" name="Rectangle 148"/>
              <p:cNvSpPr>
                <a:spLocks noChangeArrowheads="1"/>
              </p:cNvSpPr>
              <p:nvPr/>
            </p:nvSpPr>
            <p:spPr bwMode="auto">
              <a:xfrm>
                <a:off x="4141" y="237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1" name="Text Box 149"/>
              <p:cNvSpPr txBox="1">
                <a:spLocks noChangeArrowheads="1"/>
              </p:cNvSpPr>
              <p:nvPr/>
            </p:nvSpPr>
            <p:spPr bwMode="auto">
              <a:xfrm>
                <a:off x="4129" y="2383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8</a:t>
                </a:r>
              </a:p>
            </p:txBody>
          </p:sp>
        </p:grpSp>
      </p:grpSp>
      <p:grpSp>
        <p:nvGrpSpPr>
          <p:cNvPr id="2483350" name="Group 150"/>
          <p:cNvGrpSpPr>
            <a:grpSpLocks/>
          </p:cNvGrpSpPr>
          <p:nvPr/>
        </p:nvGrpSpPr>
        <p:grpSpPr bwMode="auto">
          <a:xfrm>
            <a:off x="6799263" y="4078288"/>
            <a:ext cx="820737" cy="779462"/>
            <a:chOff x="4283" y="2521"/>
            <a:chExt cx="517" cy="491"/>
          </a:xfrm>
        </p:grpSpPr>
        <p:sp>
          <p:nvSpPr>
            <p:cNvPr id="7314" name="Line 151"/>
            <p:cNvSpPr>
              <a:spLocks noChangeShapeType="1"/>
            </p:cNvSpPr>
            <p:nvPr/>
          </p:nvSpPr>
          <p:spPr bwMode="auto">
            <a:xfrm>
              <a:off x="4283" y="2521"/>
              <a:ext cx="339" cy="34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315" name="Group 152"/>
            <p:cNvGrpSpPr>
              <a:grpSpLocks/>
            </p:cNvGrpSpPr>
            <p:nvPr/>
          </p:nvGrpSpPr>
          <p:grpSpPr bwMode="auto">
            <a:xfrm>
              <a:off x="4576" y="2858"/>
              <a:ext cx="224" cy="154"/>
              <a:chOff x="4576" y="2858"/>
              <a:chExt cx="224" cy="154"/>
            </a:xfrm>
          </p:grpSpPr>
          <p:sp>
            <p:nvSpPr>
              <p:cNvPr id="7316" name="Rectangle 153"/>
              <p:cNvSpPr>
                <a:spLocks noChangeArrowheads="1"/>
              </p:cNvSpPr>
              <p:nvPr/>
            </p:nvSpPr>
            <p:spPr bwMode="auto">
              <a:xfrm>
                <a:off x="4621" y="285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7" name="Text Box 154"/>
              <p:cNvSpPr txBox="1">
                <a:spLocks noChangeArrowheads="1"/>
              </p:cNvSpPr>
              <p:nvPr/>
            </p:nvSpPr>
            <p:spPr bwMode="auto">
              <a:xfrm>
                <a:off x="4576" y="2858"/>
                <a:ext cx="2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18</a:t>
                </a:r>
              </a:p>
            </p:txBody>
          </p:sp>
        </p:grpSp>
      </p:grpSp>
      <p:grpSp>
        <p:nvGrpSpPr>
          <p:cNvPr id="2483355" name="Group 155"/>
          <p:cNvGrpSpPr>
            <a:grpSpLocks/>
          </p:cNvGrpSpPr>
          <p:nvPr/>
        </p:nvGrpSpPr>
        <p:grpSpPr bwMode="auto">
          <a:xfrm>
            <a:off x="2474913" y="3087688"/>
            <a:ext cx="5499100" cy="254000"/>
            <a:chOff x="1559" y="1897"/>
            <a:chExt cx="3464" cy="160"/>
          </a:xfrm>
        </p:grpSpPr>
        <p:grpSp>
          <p:nvGrpSpPr>
            <p:cNvPr id="7310" name="Group 156"/>
            <p:cNvGrpSpPr>
              <a:grpSpLocks/>
            </p:cNvGrpSpPr>
            <p:nvPr/>
          </p:nvGrpSpPr>
          <p:grpSpPr bwMode="auto">
            <a:xfrm>
              <a:off x="4833" y="1899"/>
              <a:ext cx="190" cy="158"/>
              <a:chOff x="4833" y="1899"/>
              <a:chExt cx="190" cy="158"/>
            </a:xfrm>
          </p:grpSpPr>
          <p:sp>
            <p:nvSpPr>
              <p:cNvPr id="7312" name="Rectangle 157"/>
              <p:cNvSpPr>
                <a:spLocks noChangeArrowheads="1"/>
              </p:cNvSpPr>
              <p:nvPr/>
            </p:nvSpPr>
            <p:spPr bwMode="auto">
              <a:xfrm>
                <a:off x="4861" y="1899"/>
                <a:ext cx="144" cy="144"/>
              </a:xfrm>
              <a:prstGeom prst="rect">
                <a:avLst/>
              </a:prstGeom>
              <a:solidFill>
                <a:srgbClr val="FF00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7313" name="Text Box 158"/>
              <p:cNvSpPr txBox="1">
                <a:spLocks noChangeArrowheads="1"/>
              </p:cNvSpPr>
              <p:nvPr/>
            </p:nvSpPr>
            <p:spPr bwMode="auto">
              <a:xfrm>
                <a:off x="4833" y="1903"/>
                <a:ext cx="19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7311" name="Line 159"/>
            <p:cNvSpPr>
              <a:spLocks noChangeShapeType="1"/>
            </p:cNvSpPr>
            <p:nvPr/>
          </p:nvSpPr>
          <p:spPr bwMode="auto">
            <a:xfrm>
              <a:off x="1559" y="1897"/>
              <a:ext cx="3293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88" name="Group 160"/>
          <p:cNvGrpSpPr>
            <a:grpSpLocks/>
          </p:cNvGrpSpPr>
          <p:nvPr/>
        </p:nvGrpSpPr>
        <p:grpSpPr bwMode="auto">
          <a:xfrm>
            <a:off x="492125" y="3292475"/>
            <a:ext cx="2160588" cy="387350"/>
            <a:chOff x="312" y="1790"/>
            <a:chExt cx="1361" cy="244"/>
          </a:xfrm>
        </p:grpSpPr>
        <p:sp>
          <p:nvSpPr>
            <p:cNvPr id="7306" name="Rectangle 161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7" name="Text Box 162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foobaby</a:t>
              </a:r>
            </a:p>
          </p:txBody>
        </p:sp>
        <p:sp>
          <p:nvSpPr>
            <p:cNvPr id="7308" name="Text Box 163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2</a:t>
              </a:r>
            </a:p>
          </p:txBody>
        </p:sp>
        <p:sp>
          <p:nvSpPr>
            <p:cNvPr id="7309" name="Line 164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89" name="Group 165"/>
          <p:cNvGrpSpPr>
            <a:grpSpLocks/>
          </p:cNvGrpSpPr>
          <p:nvPr/>
        </p:nvGrpSpPr>
        <p:grpSpPr bwMode="auto">
          <a:xfrm>
            <a:off x="492125" y="3678238"/>
            <a:ext cx="2160588" cy="387350"/>
            <a:chOff x="312" y="1790"/>
            <a:chExt cx="1361" cy="244"/>
          </a:xfrm>
        </p:grpSpPr>
        <p:sp>
          <p:nvSpPr>
            <p:cNvPr id="7302" name="Rectangle 166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3" name="Text Box 167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foobar</a:t>
              </a:r>
            </a:p>
          </p:txBody>
        </p:sp>
        <p:sp>
          <p:nvSpPr>
            <p:cNvPr id="7304" name="Text Box 168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7</a:t>
              </a:r>
            </a:p>
          </p:txBody>
        </p:sp>
        <p:sp>
          <p:nvSpPr>
            <p:cNvPr id="7305" name="Line 169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90" name="Group 170"/>
          <p:cNvGrpSpPr>
            <a:grpSpLocks/>
          </p:cNvGrpSpPr>
          <p:nvPr/>
        </p:nvGrpSpPr>
        <p:grpSpPr bwMode="auto">
          <a:xfrm>
            <a:off x="492125" y="4064000"/>
            <a:ext cx="2160588" cy="387350"/>
            <a:chOff x="312" y="1790"/>
            <a:chExt cx="1361" cy="244"/>
          </a:xfrm>
        </p:grpSpPr>
        <p:sp>
          <p:nvSpPr>
            <p:cNvPr id="7298" name="Rectangle 171"/>
            <p:cNvSpPr>
              <a:spLocks noChangeArrowheads="1"/>
            </p:cNvSpPr>
            <p:nvPr/>
          </p:nvSpPr>
          <p:spPr bwMode="auto">
            <a:xfrm>
              <a:off x="312" y="1790"/>
              <a:ext cx="1361" cy="2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" name="Text Box 172"/>
            <p:cNvSpPr txBox="1">
              <a:spLocks noChangeArrowheads="1"/>
            </p:cNvSpPr>
            <p:nvPr/>
          </p:nvSpPr>
          <p:spPr bwMode="auto">
            <a:xfrm>
              <a:off x="319" y="1799"/>
              <a:ext cx="7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fooy</a:t>
              </a:r>
            </a:p>
          </p:txBody>
        </p:sp>
        <p:sp>
          <p:nvSpPr>
            <p:cNvPr id="7300" name="Text Box 173"/>
            <p:cNvSpPr txBox="1">
              <a:spLocks noChangeArrowheads="1"/>
            </p:cNvSpPr>
            <p:nvPr/>
          </p:nvSpPr>
          <p:spPr bwMode="auto">
            <a:xfrm>
              <a:off x="1157" y="1797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12</a:t>
              </a:r>
            </a:p>
          </p:txBody>
        </p:sp>
        <p:sp>
          <p:nvSpPr>
            <p:cNvPr id="7301" name="Line 174"/>
            <p:cNvSpPr>
              <a:spLocks noChangeShapeType="1"/>
            </p:cNvSpPr>
            <p:nvPr/>
          </p:nvSpPr>
          <p:spPr bwMode="auto">
            <a:xfrm>
              <a:off x="1152" y="1790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83375" name="Line 175"/>
          <p:cNvSpPr>
            <a:spLocks noChangeShapeType="1"/>
          </p:cNvSpPr>
          <p:nvPr/>
        </p:nvSpPr>
        <p:spPr bwMode="auto">
          <a:xfrm flipV="1">
            <a:off x="2506663" y="2281238"/>
            <a:ext cx="1644650" cy="785812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6" name="Line 176"/>
          <p:cNvSpPr>
            <a:spLocks noChangeShapeType="1"/>
          </p:cNvSpPr>
          <p:nvPr/>
        </p:nvSpPr>
        <p:spPr bwMode="auto">
          <a:xfrm>
            <a:off x="4908550" y="2251075"/>
            <a:ext cx="2074863" cy="1192213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7" name="Line 177"/>
          <p:cNvSpPr>
            <a:spLocks noChangeShapeType="1"/>
          </p:cNvSpPr>
          <p:nvPr/>
        </p:nvSpPr>
        <p:spPr bwMode="auto">
          <a:xfrm>
            <a:off x="4921250" y="2759075"/>
            <a:ext cx="1654175" cy="1085850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83378" name="Line 178"/>
          <p:cNvSpPr>
            <a:spLocks noChangeShapeType="1"/>
          </p:cNvSpPr>
          <p:nvPr/>
        </p:nvSpPr>
        <p:spPr bwMode="auto">
          <a:xfrm>
            <a:off x="4945063" y="3481388"/>
            <a:ext cx="2395537" cy="1150937"/>
          </a:xfrm>
          <a:prstGeom prst="line">
            <a:avLst/>
          </a:prstGeom>
          <a:noFill/>
          <a:ln w="28575">
            <a:solidFill>
              <a:srgbClr val="FF0033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83379" name="Group 179"/>
          <p:cNvGrpSpPr>
            <a:grpSpLocks/>
          </p:cNvGrpSpPr>
          <p:nvPr/>
        </p:nvGrpSpPr>
        <p:grpSpPr bwMode="auto">
          <a:xfrm>
            <a:off x="4978400" y="5737225"/>
            <a:ext cx="1717675" cy="274638"/>
            <a:chOff x="3136" y="3566"/>
            <a:chExt cx="1082" cy="173"/>
          </a:xfrm>
        </p:grpSpPr>
        <p:sp>
          <p:nvSpPr>
            <p:cNvPr id="7296" name="Line 180"/>
            <p:cNvSpPr>
              <a:spLocks noChangeShapeType="1"/>
            </p:cNvSpPr>
            <p:nvPr/>
          </p:nvSpPr>
          <p:spPr bwMode="auto">
            <a:xfrm flipV="1">
              <a:off x="3136" y="3651"/>
              <a:ext cx="513" cy="6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7" name="Text Box 181"/>
            <p:cNvSpPr txBox="1">
              <a:spLocks noChangeArrowheads="1"/>
            </p:cNvSpPr>
            <p:nvPr/>
          </p:nvSpPr>
          <p:spPr bwMode="auto">
            <a:xfrm>
              <a:off x="3602" y="3566"/>
              <a:ext cx="6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0033"/>
                  </a:solidFill>
                  <a:latin typeface="Arial" charset="0"/>
                </a:rPr>
                <a:t>End of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83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83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83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83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375" grpId="0" animBg="1"/>
      <p:bldP spid="2483376" grpId="0" animBg="1"/>
      <p:bldP spid="2483377" grpId="0" animBg="1"/>
      <p:bldP spid="248337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Issues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072322"/>
              </p:ext>
            </p:extLst>
          </p:nvPr>
        </p:nvGraphicFramePr>
        <p:xfrm>
          <a:off x="1376218" y="1662555"/>
          <a:ext cx="680376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0752"/>
                <a:gridCol w="1360752"/>
                <a:gridCol w="1360752"/>
                <a:gridCol w="1360752"/>
                <a:gridCol w="1360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 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Sector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FAT File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3A692-8671-4B55-8F30-D6FF68AF2C7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727" y="1662555"/>
            <a:ext cx="68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File:</a:t>
            </a:r>
            <a:endParaRPr lang="en-US" sz="1600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870953"/>
              </p:ext>
            </p:extLst>
          </p:nvPr>
        </p:nvGraphicFramePr>
        <p:xfrm>
          <a:off x="2650836" y="2618527"/>
          <a:ext cx="1360752" cy="828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0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Open file information…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1236" y="2618527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FileDescriptor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Arial"/>
                <a:cs typeface="Arial"/>
              </a:rPr>
              <a:t>→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650836" y="2001109"/>
            <a:ext cx="1422400" cy="12531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031624" y="2001109"/>
            <a:ext cx="1422400" cy="12531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6100" y="3660398"/>
            <a:ext cx="8164513" cy="1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 smtClean="0"/>
              <a:t>Lazyness</a:t>
            </a:r>
            <a:endParaRPr lang="en-US" sz="2000" dirty="0" smtClean="0"/>
          </a:p>
          <a:p>
            <a:r>
              <a:rPr lang="en-US" sz="2000" dirty="0" smtClean="0"/>
              <a:t>How does “sector altered” affect “file altered”?</a:t>
            </a:r>
          </a:p>
          <a:p>
            <a:r>
              <a:rPr lang="en-US" sz="2000" dirty="0" smtClean="0"/>
              <a:t>What cluster is in an open file buffer for file index 512?</a:t>
            </a:r>
          </a:p>
          <a:p>
            <a:r>
              <a:rPr lang="en-US" sz="2000" dirty="0" smtClean="0"/>
              <a:t>What are the differences between beginning of file and end of file?</a:t>
            </a:r>
          </a:p>
          <a:p>
            <a:r>
              <a:rPr lang="en-US" sz="2000" dirty="0" smtClean="0"/>
              <a:t>Should opening a file force a read of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custer</a:t>
            </a:r>
            <a:r>
              <a:rPr lang="en-US" sz="200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0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BYU CS/ECEn 124</a:t>
            </a:r>
          </a:p>
        </p:txBody>
      </p:sp>
      <p:sp>
        <p:nvSpPr>
          <p:cNvPr id="1105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Chapter 3 - Digital Logic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06BB35-DD5A-45F0-B313-5C39BB53A458}" type="slidenum">
              <a:rPr lang="en-US" sz="1400"/>
              <a:pPr eaLnBrk="1" hangingPunct="1"/>
              <a:t>51</a:t>
            </a:fld>
            <a:endParaRPr lang="en-US" sz="1400"/>
          </a:p>
        </p:txBody>
      </p:sp>
      <p:pic>
        <p:nvPicPr>
          <p:cNvPr id="110597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1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11F8FC3-CEE7-44E0-AE53-68C20E64091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85750"/>
            <a:ext cx="7575550" cy="774700"/>
          </a:xfrm>
        </p:spPr>
        <p:txBody>
          <a:bodyPr/>
          <a:lstStyle/>
          <a:p>
            <a:pPr eaLnBrk="1" hangingPunct="1"/>
            <a:r>
              <a:rPr lang="en-US" u="sng" smtClean="0"/>
              <a:t>F</a:t>
            </a:r>
            <a:r>
              <a:rPr lang="en-US" smtClean="0"/>
              <a:t>ile </a:t>
            </a:r>
            <a:r>
              <a:rPr lang="en-US" u="sng" smtClean="0"/>
              <a:t>A</a:t>
            </a:r>
            <a:r>
              <a:rPr lang="en-US" smtClean="0"/>
              <a:t>llocation </a:t>
            </a:r>
            <a:r>
              <a:rPr lang="en-US" u="sng" smtClean="0"/>
              <a:t>T</a:t>
            </a:r>
            <a:r>
              <a:rPr lang="en-US" smtClean="0"/>
              <a:t>able</a:t>
            </a:r>
          </a:p>
        </p:txBody>
      </p:sp>
      <p:pic>
        <p:nvPicPr>
          <p:cNvPr id="8198" name="Picture 3" descr="f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270000"/>
            <a:ext cx="6589713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7CF0E6-8C6B-4CD3-BD4E-12D9A4B1B7CE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266700"/>
            <a:ext cx="6889750" cy="757238"/>
          </a:xfrm>
        </p:spPr>
        <p:txBody>
          <a:bodyPr/>
          <a:lstStyle/>
          <a:p>
            <a:pPr eaLnBrk="1" hangingPunct="1"/>
            <a:r>
              <a:rPr lang="en-US" smtClean="0"/>
              <a:t>Directories</a:t>
            </a:r>
          </a:p>
        </p:txBody>
      </p:sp>
      <p:sp>
        <p:nvSpPr>
          <p:cNvPr id="248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417638"/>
            <a:ext cx="826135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 of directory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Root directory has a fixed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14 sectors 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14 sectors </a:t>
            </a:r>
            <a:r>
              <a:rPr lang="en-US" sz="2400" smtClean="0">
                <a:sym typeface="Symbol" pitchFamily="18" charset="2"/>
              </a:rPr>
              <a:t> 16 entries/sector = 224 entries</a:t>
            </a:r>
            <a:endParaRPr lang="en-US" sz="200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Contiguous sectors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Subdirectories are simply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Same structure within each sector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Directory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32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Filename’s first character is usage indicator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CC0000"/>
                </a:solidFill>
              </a:rPr>
              <a:t>0x00</a:t>
            </a:r>
            <a:r>
              <a:rPr lang="en-US" sz="2000" smtClean="0"/>
              <a:t> Never been used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CC0000"/>
                </a:solidFill>
              </a:rPr>
              <a:t>0xe5</a:t>
            </a:r>
            <a:r>
              <a:rPr lang="en-US" sz="2000" smtClean="0"/>
              <a:t> Used before but entry has been released</a:t>
            </a:r>
          </a:p>
          <a:p>
            <a:pPr marL="1085850" lvl="2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8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F8005A-EC89-48C9-ADED-55B160D1683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Entry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68288" y="1817688"/>
            <a:ext cx="8605837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pack(push, 1)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Byte align in memory (no padding)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typedef struct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{	unsigned char	Name[8];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name (capital letters, padded w/spaces) 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Extension[3];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Extension (same format as name, no '.')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Attributes;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Holds the attributes code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char	Reserved[10];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Reserved for Windows NT (</a:t>
            </a:r>
            <a:r>
              <a:rPr lang="en-US" sz="1600" b="1" u="sng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Set to zero!)</a:t>
            </a:r>
            <a:r>
              <a:rPr lang="en-US" sz="1600" b="1" i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 */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/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Time;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Time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Date;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Date of last write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short	startCluster;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Pointer to the first cluster of the file */</a:t>
            </a:r>
            <a:b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</a:b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	</a:t>
            </a:r>
            <a:r>
              <a:rPr lang="en-US" sz="1600" b="1">
                <a:latin typeface="Arial" charset="0"/>
                <a:cs typeface="Courier New" pitchFamily="49" charset="0"/>
              </a:rPr>
              <a:t>unsigned long	fileSize;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File size in bytes */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Courier New" pitchFamily="49" charset="0"/>
              </a:rPr>
              <a:t>}  DirEntry;</a:t>
            </a:r>
            <a:endParaRPr lang="en-US" sz="1600" b="1">
              <a:latin typeface="Arial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455613" algn="l"/>
                <a:tab pos="909638" algn="l"/>
                <a:tab pos="2116138" algn="l"/>
                <a:tab pos="3767138" algn="l"/>
              </a:tabLst>
            </a:pPr>
            <a:r>
              <a:rPr lang="en-US" sz="1600" b="1">
                <a:latin typeface="Arial" charset="0"/>
                <a:cs typeface="Courier New" pitchFamily="49" charset="0"/>
              </a:rPr>
              <a:t>#pragma pack(pop)		</a:t>
            </a:r>
            <a:r>
              <a:rPr lang="en-US" sz="1600" b="1">
                <a:solidFill>
                  <a:srgbClr val="008000"/>
                </a:solidFill>
                <a:latin typeface="Arial" charset="0"/>
                <a:cs typeface="Courier New" pitchFamily="49" charset="0"/>
              </a:rPr>
              <a:t>/* End strict alignment */</a:t>
            </a:r>
            <a:r>
              <a:rPr lang="en-US" sz="16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BYU CS 345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FAT File System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FFDAED-C6A7-4F25-B4BE-93B79228E260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439863" y="1544638"/>
            <a:ext cx="6323012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 u="sng">
                <a:latin typeface="Arial" charset="0"/>
              </a:rPr>
              <a:t>Bit		Mask	Attribute</a:t>
            </a:r>
          </a:p>
          <a:p>
            <a:r>
              <a:rPr lang="en-US" sz="3200">
                <a:latin typeface="Arial" charset="0"/>
              </a:rPr>
              <a:t> 0		0x01		Read Only</a:t>
            </a:r>
          </a:p>
          <a:p>
            <a:r>
              <a:rPr lang="en-US" sz="3200">
                <a:latin typeface="Arial" charset="0"/>
              </a:rPr>
              <a:t> 1		0x02		Hidden</a:t>
            </a:r>
          </a:p>
          <a:p>
            <a:r>
              <a:rPr lang="en-US" sz="3200">
                <a:latin typeface="Arial" charset="0"/>
              </a:rPr>
              <a:t> 2		0x04		System</a:t>
            </a:r>
          </a:p>
          <a:p>
            <a:r>
              <a:rPr lang="en-US" sz="3200">
                <a:latin typeface="Arial" charset="0"/>
              </a:rPr>
              <a:t> 3		0x08		Volume Label</a:t>
            </a:r>
          </a:p>
          <a:p>
            <a:r>
              <a:rPr lang="en-US" sz="3200">
                <a:latin typeface="Arial" charset="0"/>
              </a:rPr>
              <a:t> </a:t>
            </a:r>
            <a:r>
              <a:rPr lang="en-US" sz="3200">
                <a:solidFill>
                  <a:srgbClr val="CC0000"/>
                </a:solidFill>
                <a:latin typeface="Arial" charset="0"/>
              </a:rPr>
              <a:t>4		0x10		Subdirectory</a:t>
            </a:r>
          </a:p>
          <a:p>
            <a:r>
              <a:rPr lang="en-US" sz="3200">
                <a:latin typeface="Arial" charset="0"/>
              </a:rPr>
              <a:t> 5		0x20		Archive</a:t>
            </a:r>
          </a:p>
          <a:p>
            <a:r>
              <a:rPr lang="en-US" sz="3200">
                <a:latin typeface="Arial" charset="0"/>
              </a:rPr>
              <a:t> 6		0x40		Unused</a:t>
            </a:r>
          </a:p>
          <a:p>
            <a:r>
              <a:rPr lang="en-US" sz="3200">
                <a:latin typeface="Arial" charset="0"/>
              </a:rPr>
              <a:t> 7		0x80		Unused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4253</TotalTime>
  <Words>4675</Words>
  <Application>Microsoft Office PowerPoint</Application>
  <PresentationFormat>On-screen Show (4:3)</PresentationFormat>
  <Paragraphs>1129</Paragraphs>
  <Slides>51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Blends</vt:lpstr>
      <vt:lpstr>FAT 12 File Format</vt:lpstr>
      <vt:lpstr>The FAT File System</vt:lpstr>
      <vt:lpstr>Disk Structure</vt:lpstr>
      <vt:lpstr>Boot Sector</vt:lpstr>
      <vt:lpstr>File Allocation Table</vt:lpstr>
      <vt:lpstr>File Allocation Table</vt:lpstr>
      <vt:lpstr>Directories</vt:lpstr>
      <vt:lpstr>Directory Entry</vt:lpstr>
      <vt:lpstr>Attributes</vt:lpstr>
      <vt:lpstr>Date/Time Bit Fields</vt:lpstr>
      <vt:lpstr>FAT Long Directory Names</vt:lpstr>
      <vt:lpstr>Directory Example</vt:lpstr>
      <vt:lpstr>fmsGetNextDirEntry</vt:lpstr>
      <vt:lpstr>FAT-12</vt:lpstr>
      <vt:lpstr>FAT-12 entry packing</vt:lpstr>
      <vt:lpstr>Converting from FAT</vt:lpstr>
      <vt:lpstr>GetFatEntry()</vt:lpstr>
      <vt:lpstr>Converting to FAT</vt:lpstr>
      <vt:lpstr>SetFatEntry()</vt:lpstr>
      <vt:lpstr>But………</vt:lpstr>
      <vt:lpstr>A Typical Floppy</vt:lpstr>
      <vt:lpstr>Project 6 – FAT File System</vt:lpstr>
      <vt:lpstr>Project 6 – FMS I</vt:lpstr>
      <vt:lpstr>FMS CLI Commands</vt:lpstr>
      <vt:lpstr>FAT File Management Functions</vt:lpstr>
      <vt:lpstr>FAT File Management Functions</vt:lpstr>
      <vt:lpstr>FMS Errors</vt:lpstr>
      <vt:lpstr>Project 6 Grading Criteria</vt:lpstr>
      <vt:lpstr>Implementation Notes</vt:lpstr>
      <vt:lpstr>“How to Proceed”</vt:lpstr>
      <vt:lpstr>“Open a File”</vt:lpstr>
      <vt:lpstr>FILE Descriptor…</vt:lpstr>
      <vt:lpstr>fmsOpenFile (continued…)</vt:lpstr>
      <vt:lpstr>“Read from a File”</vt:lpstr>
      <vt:lpstr>“Write to a File”</vt:lpstr>
      <vt:lpstr>Copy File</vt:lpstr>
      <vt:lpstr>“Seek in a File”</vt:lpstr>
      <vt:lpstr>“Close a File”</vt:lpstr>
      <vt:lpstr>“Define a File”</vt:lpstr>
      <vt:lpstr>“Delete a File”</vt:lpstr>
      <vt:lpstr>PowerPoint Presentation</vt:lpstr>
      <vt:lpstr>Mount / Unmount</vt:lpstr>
      <vt:lpstr>Disk Structure (Review)</vt:lpstr>
      <vt:lpstr>Boot Sector (Review)</vt:lpstr>
      <vt:lpstr>Mount</vt:lpstr>
      <vt:lpstr>“List a FAT Directory”</vt:lpstr>
      <vt:lpstr>Directory Entry</vt:lpstr>
      <vt:lpstr>Directory Example</vt:lpstr>
      <vt:lpstr>fmsGetNextDirEntry</vt:lpstr>
      <vt:lpstr>Caching Issues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340</cp:revision>
  <cp:lastPrinted>2000-08-31T19:14:43Z</cp:lastPrinted>
  <dcterms:created xsi:type="dcterms:W3CDTF">2000-08-22T23:43:45Z</dcterms:created>
  <dcterms:modified xsi:type="dcterms:W3CDTF">2015-04-02T19:09:47Z</dcterms:modified>
</cp:coreProperties>
</file>