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1497" r:id="rId2"/>
    <p:sldId id="1526" r:id="rId3"/>
    <p:sldId id="1615" r:id="rId4"/>
    <p:sldId id="1600" r:id="rId5"/>
    <p:sldId id="1591" r:id="rId6"/>
    <p:sldId id="1520" r:id="rId7"/>
    <p:sldId id="1524" r:id="rId8"/>
    <p:sldId id="1621" r:id="rId9"/>
    <p:sldId id="1500" r:id="rId10"/>
    <p:sldId id="1499" r:id="rId11"/>
    <p:sldId id="1626" r:id="rId12"/>
    <p:sldId id="1597" r:id="rId13"/>
    <p:sldId id="1513" r:id="rId14"/>
    <p:sldId id="1627" r:id="rId15"/>
    <p:sldId id="1628" r:id="rId16"/>
    <p:sldId id="1629" r:id="rId17"/>
    <p:sldId id="1512" r:id="rId18"/>
    <p:sldId id="1502" r:id="rId19"/>
    <p:sldId id="1505" r:id="rId20"/>
    <p:sldId id="1503" r:id="rId21"/>
    <p:sldId id="1506" r:id="rId22"/>
    <p:sldId id="1527" r:id="rId23"/>
    <p:sldId id="1606" r:id="rId24"/>
    <p:sldId id="1507" r:id="rId25"/>
    <p:sldId id="1508" r:id="rId26"/>
    <p:sldId id="1511" r:id="rId27"/>
    <p:sldId id="1517" r:id="rId28"/>
    <p:sldId id="1518" r:id="rId29"/>
    <p:sldId id="1530" r:id="rId30"/>
    <p:sldId id="1622" r:id="rId31"/>
    <p:sldId id="1639" r:id="rId32"/>
    <p:sldId id="1640" r:id="rId33"/>
    <p:sldId id="1642" r:id="rId34"/>
    <p:sldId id="1635" r:id="rId35"/>
    <p:sldId id="1634" r:id="rId36"/>
    <p:sldId id="1631" r:id="rId37"/>
    <p:sldId id="1630" r:id="rId38"/>
    <p:sldId id="1638" r:id="rId3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81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28FD1B52-65AB-456C-9741-5995DF97B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0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E6A8979F-68AA-436C-9A2F-1D473E4F5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43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F1292-BEC6-4349-8CA1-A49D289C7F8F}" type="slidenum">
              <a:rPr lang="en-US"/>
              <a:pPr/>
              <a:t>9</a:t>
            </a:fld>
            <a:endParaRPr lang="en-US"/>
          </a:p>
        </p:txBody>
      </p:sp>
      <p:sp>
        <p:nvSpPr>
          <p:cNvPr id="249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1850" cy="3481387"/>
          </a:xfrm>
          <a:ln w="12700" cap="flat"/>
        </p:spPr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D06A2-59EB-4ECE-BAEE-6C717BA9F871}" type="slidenum">
              <a:rPr lang="en-US"/>
              <a:pPr/>
              <a:t>10</a:t>
            </a:fld>
            <a:endParaRPr lang="en-US"/>
          </a:p>
        </p:txBody>
      </p:sp>
      <p:sp>
        <p:nvSpPr>
          <p:cNvPr id="249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1850" cy="3481387"/>
          </a:xfrm>
          <a:ln w="12700" cap="flat"/>
        </p:spPr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2A37A-DDD5-4DF5-8747-28F8E9947BA3}" type="slidenum">
              <a:rPr lang="en-US"/>
              <a:pPr/>
              <a:t>14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1850" cy="3481387"/>
          </a:xfrm>
          <a:ln w="12700" cap="flat"/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A0556-F84E-46CB-ABE9-1F26EE122611}" type="slidenum">
              <a:rPr lang="en-US"/>
              <a:pPr/>
              <a:t>15</a:t>
            </a:fld>
            <a:endParaRPr lang="en-US"/>
          </a:p>
        </p:txBody>
      </p:sp>
      <p:sp>
        <p:nvSpPr>
          <p:cNvPr id="252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1850" cy="3481387"/>
          </a:xfrm>
          <a:ln w="12700" cap="flat"/>
        </p:spPr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3FC05-B520-483D-874A-E9842BA61896}" type="slidenum">
              <a:rPr lang="en-US"/>
              <a:pPr/>
              <a:t>16</a:t>
            </a:fld>
            <a:endParaRPr lang="en-US"/>
          </a:p>
        </p:txBody>
      </p:sp>
      <p:sp>
        <p:nvSpPr>
          <p:cNvPr id="251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1850" cy="3481387"/>
          </a:xfrm>
          <a:ln w="12700" cap="flat"/>
        </p:spPr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5" tIns="46033" rIns="92065" bIns="4603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Threads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15F05E-1F7D-4761-AE29-63231D0F5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16D42-6C43-4255-B803-6F83112EA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01A99-3C9E-4627-9E08-DD54CAE50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AAA88-08E6-4ECA-B8BC-502200D89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4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3A246-D11D-4275-879A-BF5347B99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251EE-1B59-437F-A257-D486913DA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6B432-E592-4FA9-ADC0-BB24711E2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28AAB-5328-4282-BCF2-DA86AEF5B0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AE9C-50C0-46F6-B44D-FBA8E392C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A279C-B555-4A6B-A7CE-13F94A891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FFA5-5351-4A85-AE6A-7433E3720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Threads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01D4D3-4BC7-4F03-BEC6-4FF3E5E89B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puter_program" TargetMode="External"/><Relationship Id="rId13" Type="http://schemas.openxmlformats.org/officeDocument/2006/relationships/hyperlink" Target="http://en.wikipedia.org/wiki/Class_skeleton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tp://en.wikipedia.org/wiki/Inter-process_communication" TargetMode="External"/><Relationship Id="rId12" Type="http://schemas.openxmlformats.org/officeDocument/2006/relationships/hyperlink" Target="http://en.wikipedia.org/wiki/Class_stub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hyperlink" Target="http://en.wikipedia.org/wiki/Stub_(distributed_computing)" TargetMode="External"/><Relationship Id="rId5" Type="http://schemas.openxmlformats.org/officeDocument/2006/relationships/oleObject" Target="../embeddings/oleObject4.bin"/><Relationship Id="rId10" Type="http://schemas.openxmlformats.org/officeDocument/2006/relationships/hyperlink" Target="http://en.wikipedia.org/wiki/Address_spac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en.wikipedia.org/wiki/Subroutin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Processes and Threads</a:t>
            </a:r>
          </a:p>
        </p:txBody>
      </p:sp>
      <p:sp>
        <p:nvSpPr>
          <p:cNvPr id="2492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04C9-1362-409F-8348-54A3C6135F6B}" type="slidenum">
              <a:rPr lang="en-US"/>
              <a:pPr/>
              <a:t>10</a:t>
            </a:fld>
            <a:endParaRPr lang="en-US"/>
          </a:p>
        </p:txBody>
      </p:sp>
      <p:sp>
        <p:nvSpPr>
          <p:cNvPr id="2494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Multi-threading</a:t>
            </a:r>
          </a:p>
        </p:txBody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307388" cy="477361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dirty="0"/>
              <a:t>Operating system or user may support multiple threads of execution within a single process.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Traditional approach is single process, single threaded.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Current support for </a:t>
            </a:r>
            <a:r>
              <a:rPr lang="en-US" sz="2400" dirty="0" err="1"/>
              <a:t>mult</a:t>
            </a:r>
            <a:r>
              <a:rPr lang="en-US" sz="2400" dirty="0"/>
              <a:t>-process, </a:t>
            </a:r>
            <a:r>
              <a:rPr lang="en-US" sz="2400" dirty="0" err="1"/>
              <a:t>mult</a:t>
            </a:r>
            <a:r>
              <a:rPr lang="en-US" sz="2400" dirty="0"/>
              <a:t>-threading.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MS-DOS: single user process, single thread.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UNIX: multiple processes, one thread per process.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Java run-time environment: one process, multiple threads.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Windows 2000 (W2K), Solaris, Linux, Mach, and OS/2: multiple processes, each supports multiple threads.</a:t>
            </a:r>
          </a:p>
        </p:txBody>
      </p:sp>
      <p:sp>
        <p:nvSpPr>
          <p:cNvPr id="249446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9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9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 distinction between process and thread.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Describe the basic design issues for threads.</a:t>
            </a:r>
          </a:p>
          <a:p>
            <a:r>
              <a:rPr lang="en-US" sz="2400" dirty="0" smtClean="0"/>
              <a:t>Explain the difference between user-level threads and kernel-level threads.</a:t>
            </a:r>
          </a:p>
          <a:p>
            <a:r>
              <a:rPr lang="en-US" sz="2400" dirty="0"/>
              <a:t>Explain how threads are managed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Describe the thread management facility in Windows 7.</a:t>
            </a:r>
          </a:p>
          <a:p>
            <a:r>
              <a:rPr lang="en-US" sz="2400" dirty="0" smtClean="0"/>
              <a:t>Describe the thread management facility in Solaris.</a:t>
            </a:r>
          </a:p>
          <a:p>
            <a:r>
              <a:rPr lang="en-US" sz="2400" dirty="0" smtClean="0"/>
              <a:t>Describe the thread management facility in Linux.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328494"/>
            <a:ext cx="6380480" cy="51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55A-428E-47E0-9878-E375ACDDF957}" type="slidenum">
              <a:rPr lang="en-US"/>
              <a:pPr/>
              <a:t>13</a:t>
            </a:fld>
            <a:endParaRPr lang="en-US"/>
          </a:p>
        </p:txBody>
      </p:sp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Threads?</a:t>
            </a:r>
            <a:endParaRPr lang="en-US" dirty="0"/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387475"/>
            <a:ext cx="8356600" cy="50673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thread consists of:</a:t>
            </a:r>
          </a:p>
          <a:p>
            <a:pPr lvl="1"/>
            <a:r>
              <a:rPr lang="en-US" sz="2000" dirty="0"/>
              <a:t>a thread execution state (Running, Ready, etc.)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a context (program counter, register set.)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an execution stack.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some per-tread static storage for local variables.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access to the memory and resources of its process (shared with all other threads in that process.)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OS resources (open files, signals, etc.)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Thus, all of the threads of a process share the state and resources of the parent process (memory space and code section</a:t>
            </a:r>
            <a:r>
              <a:rPr lang="en-US" sz="2400" dirty="0" smtClean="0"/>
              <a:t>.)</a:t>
            </a:r>
          </a:p>
          <a:p>
            <a:r>
              <a:rPr lang="en-US" sz="2400" dirty="0"/>
              <a:t>There are two types of threads:</a:t>
            </a:r>
          </a:p>
          <a:p>
            <a:pPr lvl="1"/>
            <a:r>
              <a:rPr lang="en-US" sz="2000" dirty="0"/>
              <a:t>User-space (ULT) and</a:t>
            </a:r>
          </a:p>
          <a:p>
            <a:pPr lvl="1"/>
            <a:r>
              <a:rPr lang="en-US" sz="2000" dirty="0"/>
              <a:t>Kernel-space (KLT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2513924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1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401C-D44D-42F2-AADF-E462FE1C09E7}" type="slidenum">
              <a:rPr lang="en-US"/>
              <a:pPr/>
              <a:t>14</a:t>
            </a:fld>
            <a:endParaRPr lang="en-US"/>
          </a:p>
        </p:txBody>
      </p:sp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User-Level </a:t>
            </a:r>
            <a:r>
              <a:rPr lang="en-US" dirty="0"/>
              <a:t>Threads</a:t>
            </a:r>
          </a:p>
        </p:txBody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7196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User-level avoids the kernel and manages the tables itself.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Often this is called "cooperative multitasking" where the task defines a set of routines that get "switched to" by manipulating the stack pointer.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each thread "gives-up" the CPU by calling an explicit switch, sending a signal or doing an operation that involves the switcher.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Also, a timer signal can force switches.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User threads typically can switch faster than kernel threads [however, Linux kernel threads' switching is actually pretty close in performance].</a:t>
            </a:r>
          </a:p>
        </p:txBody>
      </p:sp>
      <p:sp>
        <p:nvSpPr>
          <p:cNvPr id="250778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ULT’s</a:t>
            </a:r>
          </a:p>
        </p:txBody>
      </p:sp>
    </p:spTree>
    <p:extLst>
      <p:ext uri="{BB962C8B-B14F-4D97-AF65-F5344CB8AC3E}">
        <p14:creationId xmlns:p14="http://schemas.microsoft.com/office/powerpoint/2010/main" val="31437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359B-2FC7-45BF-80BA-8C2DB665CA7B}" type="slidenum">
              <a:rPr lang="en-US"/>
              <a:pPr/>
              <a:t>15</a:t>
            </a:fld>
            <a:endParaRPr lang="en-US"/>
          </a:p>
        </p:txBody>
      </p:sp>
      <p:sp>
        <p:nvSpPr>
          <p:cNvPr id="2528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User-Level Threads</a:t>
            </a:r>
          </a:p>
        </p:txBody>
      </p:sp>
      <p:sp>
        <p:nvSpPr>
          <p:cNvPr id="252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507682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User-space threads have a problem that a single thread can monopolize the timeslice thus starving the other threads within the task.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Also, it has no way of taking advantage of SMPs (Symmetric MultiProcessor systems, e.g. dual-/quad-Pentiums).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Lastly, when a thread becomes I/O blocked, all other threads within the task lose the timeslice as well.</a:t>
            </a:r>
          </a:p>
          <a:p>
            <a:pPr>
              <a:lnSpc>
                <a:spcPct val="80000"/>
              </a:lnSpc>
            </a:pPr>
            <a:r>
              <a:rPr lang="en-US" sz="2400"/>
              <a:t>Solutions/work arounds.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Timeslice monopolization can be controlled with an external monitor that uses its own clock tick.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Some SMPs can support user-space multithreading by firing up tasks on specified CPUs then starting the threads from there [this form of SMP threading seems tenuous, at best].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Some libraries solve the I/O blocking problem with special wrappers over system calls, or the task can be written for nonblocking I/O.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252826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ULT’s</a:t>
            </a:r>
          </a:p>
        </p:txBody>
      </p:sp>
    </p:spTree>
    <p:extLst>
      <p:ext uri="{BB962C8B-B14F-4D97-AF65-F5344CB8AC3E}">
        <p14:creationId xmlns:p14="http://schemas.microsoft.com/office/powerpoint/2010/main" val="3959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C925-A2DC-451D-B8CE-D485792A5CFA}" type="slidenum">
              <a:rPr lang="en-US"/>
              <a:pPr/>
              <a:t>16</a:t>
            </a:fld>
            <a:endParaRPr lang="en-US"/>
          </a:p>
        </p:txBody>
      </p:sp>
      <p:sp>
        <p:nvSpPr>
          <p:cNvPr id="2518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Kernel-Level Threads</a:t>
            </a:r>
          </a:p>
        </p:txBody>
      </p:sp>
      <p:sp>
        <p:nvSpPr>
          <p:cNvPr id="251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5108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KLTs often are implemented in the kernel using several tables (each task gets a table of threads).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kernel schedules each thread within the timeslice of each process.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There is a little more overhead with mode switching from user-&gt;kernel-&gt; user and loading of larger contexts, but initial performance measures indicate a negligible increase in time.</a:t>
            </a:r>
          </a:p>
          <a:p>
            <a:pPr>
              <a:lnSpc>
                <a:spcPct val="90000"/>
              </a:lnSpc>
            </a:pPr>
            <a:r>
              <a:rPr lang="en-US" sz="2400"/>
              <a:t>Advantages.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Since the clocktick will determine the switching times, a task is less likely to hog the timeslice from the other threads within the task.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I/O blocking is not a problem.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properly coded, the process automatically can take advantage of SMPs and will run incrementally faster with each added CPU.</a:t>
            </a:r>
          </a:p>
        </p:txBody>
      </p:sp>
      <p:sp>
        <p:nvSpPr>
          <p:cNvPr id="251802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KLT’s</a:t>
            </a:r>
          </a:p>
        </p:txBody>
      </p:sp>
    </p:spTree>
    <p:extLst>
      <p:ext uri="{BB962C8B-B14F-4D97-AF65-F5344CB8AC3E}">
        <p14:creationId xmlns:p14="http://schemas.microsoft.com/office/powerpoint/2010/main" val="27382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CFBB-4B75-4E1B-8F66-399CBF05BAB4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512898" name="Object 2"/>
          <p:cNvGraphicFramePr>
            <a:graphicFrameLocks noChangeAspect="1"/>
          </p:cNvGraphicFramePr>
          <p:nvPr/>
        </p:nvGraphicFramePr>
        <p:xfrm>
          <a:off x="411163" y="1425575"/>
          <a:ext cx="8435975" cy="456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963" name="Bitmap Image" r:id="rId3" imgW="9554909" imgH="5172797" progId="Paint.Picture">
                  <p:embed/>
                </p:oleObj>
              </mc:Choice>
              <mc:Fallback>
                <p:oleObj name="Bitmap Image" r:id="rId3" imgW="9554909" imgH="517279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25575"/>
                        <a:ext cx="8435975" cy="456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/>
              <a:t>User-Level and Kernel-Level Threads</a:t>
            </a:r>
          </a:p>
        </p:txBody>
      </p:sp>
      <p:sp>
        <p:nvSpPr>
          <p:cNvPr id="251290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66B8-0152-4B56-A5B1-CE255F743692}" type="slidenum">
              <a:rPr lang="en-US"/>
              <a:pPr/>
              <a:t>18</a:t>
            </a:fld>
            <a:endParaRPr lang="en-US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93675"/>
            <a:ext cx="7945437" cy="866775"/>
          </a:xfrm>
        </p:spPr>
        <p:txBody>
          <a:bodyPr/>
          <a:lstStyle/>
          <a:p>
            <a:r>
              <a:rPr lang="en-US" sz="3400" dirty="0" smtClean="0"/>
              <a:t>What are the Benefits of Threads?</a:t>
            </a:r>
            <a:endParaRPr lang="en-US" sz="3400" dirty="0"/>
          </a:p>
        </p:txBody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16050"/>
            <a:ext cx="8399462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process has at least one thread of execution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launch other threads which execute concurrently with the process.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Threads of a process share the instructions (code) and process context (data).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benefits: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Far less time to create/terminate.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Switching between threads is faster.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memory management issues,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enhance communication efficiency.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Simplify the structure of a program.</a:t>
            </a:r>
          </a:p>
        </p:txBody>
      </p:sp>
      <p:sp>
        <p:nvSpPr>
          <p:cNvPr id="249959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9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9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9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9650-F690-47F4-A9F4-8F2D195D919C}" type="slidenum">
              <a:rPr lang="en-US"/>
              <a:pPr/>
              <a:t>19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531813"/>
            <a:ext cx="7161213" cy="506412"/>
          </a:xfrm>
        </p:spPr>
        <p:txBody>
          <a:bodyPr/>
          <a:lstStyle/>
          <a:p>
            <a:r>
              <a:rPr lang="en-US"/>
              <a:t>Using Threads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23988"/>
            <a:ext cx="8239125" cy="4906962"/>
          </a:xfrm>
        </p:spPr>
        <p:txBody>
          <a:bodyPr/>
          <a:lstStyle/>
          <a:p>
            <a:r>
              <a:rPr lang="en-US" sz="2800"/>
              <a:t>Multiple threads in a single process</a:t>
            </a:r>
          </a:p>
          <a:p>
            <a:pPr lvl="1"/>
            <a:r>
              <a:rPr lang="en-US" sz="2000"/>
              <a:t>Separate control blocks for the process and each thread</a:t>
            </a:r>
          </a:p>
          <a:p>
            <a:pPr lvl="1"/>
            <a:r>
              <a:rPr lang="en-US" sz="2000"/>
              <a:t>Can quickly switch between threads</a:t>
            </a:r>
          </a:p>
          <a:p>
            <a:pPr lvl="1"/>
            <a:r>
              <a:rPr lang="en-US" sz="2000"/>
              <a:t>Can communicate without invoking the kernel</a:t>
            </a:r>
          </a:p>
          <a:p>
            <a:r>
              <a:rPr lang="en-US" sz="2800"/>
              <a:t>Four Examples</a:t>
            </a:r>
          </a:p>
          <a:p>
            <a:pPr lvl="1"/>
            <a:r>
              <a:rPr lang="en-US" sz="2000"/>
              <a:t>Foreground/Background – spreadsheet updates</a:t>
            </a:r>
          </a:p>
          <a:p>
            <a:pPr lvl="1"/>
            <a:r>
              <a:rPr lang="en-US" sz="2000"/>
              <a:t>Asynchronous Processing – Backing up in background</a:t>
            </a:r>
          </a:p>
          <a:p>
            <a:pPr lvl="1"/>
            <a:r>
              <a:rPr lang="en-US" sz="2000"/>
              <a:t>Faster Execution – Read one set of data while processing another set</a:t>
            </a:r>
          </a:p>
          <a:p>
            <a:pPr lvl="1"/>
            <a:r>
              <a:rPr lang="en-US" sz="2000"/>
              <a:t>Organization – For a word processing program, may allow one thread for each file being edited</a:t>
            </a:r>
          </a:p>
        </p:txBody>
      </p:sp>
      <p:sp>
        <p:nvSpPr>
          <p:cNvPr id="2503684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5827"/>
              </p:ext>
            </p:extLst>
          </p:nvPr>
        </p:nvGraphicFramePr>
        <p:xfrm>
          <a:off x="829743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36778" y="2860292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CC33-D53B-46CD-928F-346900F1026A}" type="slidenum">
              <a:rPr lang="en-US"/>
              <a:pPr/>
              <a:t>20</a:t>
            </a:fld>
            <a:endParaRPr lang="en-US"/>
          </a:p>
        </p:txBody>
      </p:sp>
      <p:sp>
        <p:nvSpPr>
          <p:cNvPr id="250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 Process</a:t>
            </a:r>
            <a:endParaRPr lang="en-US" dirty="0"/>
          </a:p>
        </p:txBody>
      </p:sp>
      <p:graphicFrame>
        <p:nvGraphicFramePr>
          <p:cNvPr id="2500611" name="Object 3"/>
          <p:cNvGraphicFramePr>
            <a:graphicFrameLocks noChangeAspect="1"/>
          </p:cNvGraphicFramePr>
          <p:nvPr/>
        </p:nvGraphicFramePr>
        <p:xfrm>
          <a:off x="914400" y="1587500"/>
          <a:ext cx="723900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76" r:id="rId3" imgW="4676775" imgH="2857500" progId="MSDraw.Drawing.8.2">
                  <p:embed/>
                </p:oleObj>
              </mc:Choice>
              <mc:Fallback>
                <p:oleObj r:id="rId3" imgW="4676775" imgH="285750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87500"/>
                        <a:ext cx="7239000" cy="442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0612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AF8-D03B-42E9-9077-D8EB55F728EF}" type="slidenum">
              <a:rPr lang="en-US"/>
              <a:pPr/>
              <a:t>21</a:t>
            </a:fld>
            <a:endParaRPr lang="en-US"/>
          </a:p>
        </p:txBody>
      </p:sp>
      <p:sp>
        <p:nvSpPr>
          <p:cNvPr id="250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398463"/>
            <a:ext cx="7776337" cy="661987"/>
          </a:xfrm>
        </p:spPr>
        <p:txBody>
          <a:bodyPr/>
          <a:lstStyle/>
          <a:p>
            <a:r>
              <a:rPr lang="en-US" sz="3400" dirty="0" smtClean="0"/>
              <a:t>What are Possible Thread States?</a:t>
            </a:r>
            <a:endParaRPr lang="en-US" sz="3400" dirty="0"/>
          </a:p>
        </p:txBody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387475"/>
            <a:ext cx="8335962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Thread operations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Spawn</a:t>
            </a:r>
            <a:r>
              <a:rPr lang="en-US" sz="2000" dirty="0"/>
              <a:t> – Creating a new thread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Block</a:t>
            </a:r>
            <a:r>
              <a:rPr lang="en-US" sz="2000" dirty="0"/>
              <a:t> – Waiting for an event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Unblock</a:t>
            </a:r>
            <a:r>
              <a:rPr lang="en-US" sz="2000" dirty="0"/>
              <a:t> – Event happened, start new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Finish</a:t>
            </a:r>
            <a:r>
              <a:rPr lang="en-US" sz="2000" dirty="0"/>
              <a:t> – This thread is completed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Generally, it is desirable that a thread can block without blocking the remaining threads in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Allow the process to start two operations at once, each thread blocks on the appropriate event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handle synchronization between threads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System calls or local subroutines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 generally responsible for getting/releasing locks, etc.</a:t>
            </a:r>
          </a:p>
        </p:txBody>
      </p:sp>
      <p:sp>
        <p:nvSpPr>
          <p:cNvPr id="250470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0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 distinction between process and thread.</a:t>
            </a:r>
          </a:p>
          <a:p>
            <a:r>
              <a:rPr lang="en-US" sz="2400" dirty="0" smtClean="0"/>
              <a:t>Describe the basic design issues for threads.</a:t>
            </a:r>
          </a:p>
          <a:p>
            <a:r>
              <a:rPr lang="en-US" sz="2400" dirty="0" smtClean="0"/>
              <a:t>Explain the difference between user-level threads and kernel-level threads.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Explain how threads are managed.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Describe the thread management facility in Windows 7.</a:t>
            </a:r>
          </a:p>
          <a:p>
            <a:r>
              <a:rPr lang="en-US" sz="2400" dirty="0" smtClean="0"/>
              <a:t>Describe the thread management facility in Solaris.</a:t>
            </a:r>
          </a:p>
          <a:p>
            <a:r>
              <a:rPr lang="en-US" sz="2400" dirty="0" smtClean="0"/>
              <a:t>Describe the thread management facility in Linux.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AF8-D03B-42E9-9077-D8EB55F728EF}" type="slidenum">
              <a:rPr lang="en-US"/>
              <a:pPr/>
              <a:t>23</a:t>
            </a:fld>
            <a:endParaRPr lang="en-US"/>
          </a:p>
        </p:txBody>
      </p:sp>
      <p:sp>
        <p:nvSpPr>
          <p:cNvPr id="250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398463"/>
            <a:ext cx="7776337" cy="661987"/>
          </a:xfrm>
        </p:spPr>
        <p:txBody>
          <a:bodyPr/>
          <a:lstStyle/>
          <a:p>
            <a:r>
              <a:rPr lang="en-US" sz="3200" dirty="0" smtClean="0"/>
              <a:t>How </a:t>
            </a:r>
            <a:r>
              <a:rPr lang="en-US" sz="3200" dirty="0"/>
              <a:t>do Threads </a:t>
            </a:r>
            <a:r>
              <a:rPr lang="en-US" sz="3200" dirty="0" smtClean="0"/>
              <a:t>Share Information?</a:t>
            </a:r>
            <a:endParaRPr lang="en-US" sz="3400" dirty="0"/>
          </a:p>
        </p:txBody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387475"/>
            <a:ext cx="8335962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Shared </a:t>
            </a:r>
            <a:r>
              <a:rPr lang="en-US" sz="2800" dirty="0" smtClean="0"/>
              <a:t>memory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Message passing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Communication Link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/>
              <a:t>Send(message) /Receive (message)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Direct or indirect communication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Synchronous or asynchronous communication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Automatic or explicit buffering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Synchronization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Ports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Marshalling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RPC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Sockets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Pipes</a:t>
            </a:r>
            <a:endParaRPr lang="en-US" sz="2400" dirty="0"/>
          </a:p>
        </p:txBody>
      </p:sp>
      <p:sp>
        <p:nvSpPr>
          <p:cNvPr id="250470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8514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0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04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04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04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84FA-4C97-450A-91AF-DE78E9044661}" type="slidenum">
              <a:rPr lang="en-US"/>
              <a:pPr/>
              <a:t>24</a:t>
            </a:fld>
            <a:endParaRPr lang="en-US"/>
          </a:p>
        </p:txBody>
      </p:sp>
      <p:sp>
        <p:nvSpPr>
          <p:cNvPr id="250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93675"/>
            <a:ext cx="5658936" cy="866775"/>
          </a:xfrm>
        </p:spPr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graphicFrame>
        <p:nvGraphicFramePr>
          <p:cNvPr id="2505731" name="Object 3"/>
          <p:cNvGraphicFramePr>
            <a:graphicFrameLocks noChangeAspect="1"/>
          </p:cNvGraphicFramePr>
          <p:nvPr/>
        </p:nvGraphicFramePr>
        <p:xfrm>
          <a:off x="442913" y="1203325"/>
          <a:ext cx="45624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60" name="Bitmap Image" r:id="rId3" imgW="7306695" imgH="5047619" progId="Paint.Picture">
                  <p:embed/>
                </p:oleObj>
              </mc:Choice>
              <mc:Fallback>
                <p:oleObj name="Bitmap Image" r:id="rId3" imgW="7306695" imgH="50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03325"/>
                        <a:ext cx="456247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57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411663" y="3043238"/>
          <a:ext cx="4525962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61" name="Bitmap Image" r:id="rId5" imgW="6354062" imgH="4466667" progId="Paint.Picture">
                  <p:embed/>
                </p:oleObj>
              </mc:Choice>
              <mc:Fallback>
                <p:oleObj name="Bitmap Image" r:id="rId5" imgW="6354062" imgH="44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3043238"/>
                        <a:ext cx="4525962" cy="318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5733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RPC’s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091" y="4554747"/>
            <a:ext cx="4106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“A </a:t>
            </a:r>
            <a:r>
              <a:rPr lang="en-US" sz="1400" b="1" dirty="0"/>
              <a:t>remote procedure call</a:t>
            </a:r>
            <a:r>
              <a:rPr lang="en-US" sz="1400" dirty="0"/>
              <a:t> (</a:t>
            </a:r>
            <a:r>
              <a:rPr lang="en-US" sz="1400" b="1" dirty="0"/>
              <a:t>RPC</a:t>
            </a:r>
            <a:r>
              <a:rPr lang="en-US" sz="1400" dirty="0"/>
              <a:t>) is an </a:t>
            </a:r>
            <a:r>
              <a:rPr lang="en-US" sz="1400" dirty="0">
                <a:hlinkClick r:id="rId7" tooltip="Inter-process communication"/>
              </a:rPr>
              <a:t>inter-process communication</a:t>
            </a:r>
            <a:r>
              <a:rPr lang="en-US" sz="1400" dirty="0"/>
              <a:t> that allows a </a:t>
            </a:r>
            <a:r>
              <a:rPr lang="en-US" sz="1400" dirty="0">
                <a:hlinkClick r:id="rId8" tooltip="Computer program"/>
              </a:rPr>
              <a:t>computer program</a:t>
            </a:r>
            <a:r>
              <a:rPr lang="en-US" sz="1400" dirty="0"/>
              <a:t> to cause a </a:t>
            </a:r>
            <a:r>
              <a:rPr lang="en-US" sz="1400" dirty="0">
                <a:hlinkClick r:id="rId9" tooltip="Subroutine"/>
              </a:rPr>
              <a:t>subroutine</a:t>
            </a:r>
            <a:r>
              <a:rPr lang="en-US" sz="1400" dirty="0"/>
              <a:t> or procedure to execute in another </a:t>
            </a:r>
            <a:r>
              <a:rPr lang="en-US" sz="1400" dirty="0">
                <a:hlinkClick r:id="rId10" tooltip="Address space"/>
              </a:rPr>
              <a:t>address space</a:t>
            </a:r>
            <a:r>
              <a:rPr lang="en-US" sz="1400" dirty="0"/>
              <a:t> (commonly on another computer on a shared network) without the programmer explicitly coding the details for this remote </a:t>
            </a:r>
            <a:r>
              <a:rPr lang="en-US" sz="1400" dirty="0" smtClean="0"/>
              <a:t>interaction.”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158596" y="1259457"/>
            <a:ext cx="3985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Client </a:t>
            </a:r>
            <a:r>
              <a:rPr lang="en-US" sz="1400" dirty="0"/>
              <a:t>calls the client </a:t>
            </a:r>
            <a:r>
              <a:rPr lang="en-US" sz="1400" dirty="0" smtClean="0">
                <a:hlinkClick r:id="rId11" tooltip="Stub (distributed computing)"/>
              </a:rPr>
              <a:t>stub</a:t>
            </a:r>
            <a:r>
              <a:rPr lang="en-US" sz="1400" dirty="0" smtClean="0"/>
              <a:t> (stack).</a:t>
            </a:r>
          </a:p>
          <a:p>
            <a:r>
              <a:rPr lang="en-US" sz="1400" dirty="0" smtClean="0"/>
              <a:t>2. </a:t>
            </a:r>
            <a:r>
              <a:rPr lang="en-US" sz="1400" dirty="0" smtClean="0">
                <a:hlinkClick r:id="rId12" tooltip="Class stub"/>
              </a:rPr>
              <a:t>Client </a:t>
            </a:r>
            <a:r>
              <a:rPr lang="en-US" sz="1400" dirty="0">
                <a:hlinkClick r:id="rId12" tooltip="Class stub"/>
              </a:rPr>
              <a:t>stub</a:t>
            </a:r>
            <a:r>
              <a:rPr lang="en-US" sz="1400" dirty="0"/>
              <a:t> packs </a:t>
            </a:r>
            <a:r>
              <a:rPr lang="en-US" sz="1400" dirty="0" smtClean="0"/>
              <a:t>(</a:t>
            </a:r>
            <a:r>
              <a:rPr lang="en-US" sz="1400" dirty="0" err="1" smtClean="0"/>
              <a:t>marshalls</a:t>
            </a:r>
            <a:r>
              <a:rPr lang="en-US" sz="1400" dirty="0" smtClean="0"/>
              <a:t>) parameters.</a:t>
            </a:r>
          </a:p>
          <a:p>
            <a:r>
              <a:rPr lang="en-US" sz="1400" dirty="0" smtClean="0"/>
              <a:t>3. Client's OS sends message to server.</a:t>
            </a:r>
          </a:p>
          <a:p>
            <a:r>
              <a:rPr lang="en-US" sz="1400" dirty="0" smtClean="0"/>
              <a:t>4. Server OS passes </a:t>
            </a:r>
            <a:r>
              <a:rPr lang="en-US" sz="1400" dirty="0"/>
              <a:t>p</a:t>
            </a:r>
            <a:r>
              <a:rPr lang="en-US" sz="1400" dirty="0" smtClean="0"/>
              <a:t>ackets </a:t>
            </a:r>
            <a:r>
              <a:rPr lang="en-US" sz="1400" dirty="0"/>
              <a:t>to </a:t>
            </a:r>
            <a:r>
              <a:rPr lang="en-US" sz="1400" dirty="0" smtClean="0">
                <a:hlinkClick r:id="rId13" tooltip="Class skeleton"/>
              </a:rPr>
              <a:t>server </a:t>
            </a:r>
            <a:r>
              <a:rPr lang="en-US" sz="1400" dirty="0">
                <a:hlinkClick r:id="rId13" tooltip="Class skeleton"/>
              </a:rPr>
              <a:t>stub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5. Server </a:t>
            </a:r>
            <a:r>
              <a:rPr lang="en-US" sz="1400" dirty="0"/>
              <a:t>stub unpacks </a:t>
            </a:r>
            <a:r>
              <a:rPr lang="en-US" sz="1400" dirty="0" smtClean="0"/>
              <a:t>(</a:t>
            </a:r>
            <a:r>
              <a:rPr lang="en-US" sz="1400" dirty="0" err="1" smtClean="0"/>
              <a:t>unmarshalls</a:t>
            </a:r>
            <a:r>
              <a:rPr lang="en-US" sz="1400" dirty="0" smtClean="0"/>
              <a:t>) message.</a:t>
            </a:r>
          </a:p>
          <a:p>
            <a:r>
              <a:rPr lang="en-US" sz="1400" dirty="0" smtClean="0"/>
              <a:t>6. Server </a:t>
            </a:r>
            <a:r>
              <a:rPr lang="en-US" sz="1400" dirty="0"/>
              <a:t>stub calls the server procedure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7. Reply </a:t>
            </a:r>
            <a:r>
              <a:rPr lang="en-US" sz="1400" dirty="0"/>
              <a:t>traces </a:t>
            </a:r>
            <a:r>
              <a:rPr lang="en-US" sz="1400" dirty="0" smtClean="0"/>
              <a:t>in </a:t>
            </a:r>
            <a:r>
              <a:rPr lang="en-US" sz="1400" dirty="0"/>
              <a:t>the reverse direction.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778B-C570-4785-8248-EFD51CD3CA5C}" type="slidenum">
              <a:rPr lang="en-US"/>
              <a:pPr/>
              <a:t>25</a:t>
            </a:fld>
            <a:endParaRPr lang="en-US"/>
          </a:p>
        </p:txBody>
      </p:sp>
      <p:sp>
        <p:nvSpPr>
          <p:cNvPr id="250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are Threads Managed?</a:t>
            </a:r>
            <a:endParaRPr lang="en-US" dirty="0"/>
          </a:p>
        </p:txBody>
      </p:sp>
      <p:sp>
        <p:nvSpPr>
          <p:cNvPr id="250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840288"/>
          </a:xfrm>
        </p:spPr>
        <p:txBody>
          <a:bodyPr/>
          <a:lstStyle/>
          <a:p>
            <a:r>
              <a:rPr lang="en-US" sz="2800" dirty="0"/>
              <a:t>How should threads be scheduled compared to processes?</a:t>
            </a:r>
          </a:p>
          <a:p>
            <a:pPr lvl="1"/>
            <a:r>
              <a:rPr lang="en-US" sz="2400" dirty="0"/>
              <a:t>Equal to processes</a:t>
            </a:r>
          </a:p>
          <a:p>
            <a:pPr lvl="1"/>
            <a:r>
              <a:rPr lang="en-US" sz="2400" dirty="0"/>
              <a:t>Within the parent processes quantum</a:t>
            </a:r>
          </a:p>
          <a:p>
            <a:r>
              <a:rPr lang="en-US" sz="2800" dirty="0"/>
              <a:t>How are threads implemented?</a:t>
            </a:r>
          </a:p>
          <a:p>
            <a:pPr lvl="1"/>
            <a:r>
              <a:rPr lang="en-US" sz="2400" dirty="0"/>
              <a:t>kernel support (system calls)</a:t>
            </a:r>
          </a:p>
          <a:p>
            <a:pPr lvl="1"/>
            <a:r>
              <a:rPr lang="en-US" sz="2400" dirty="0"/>
              <a:t>user level threads</a:t>
            </a:r>
          </a:p>
          <a:p>
            <a:r>
              <a:rPr lang="en-US" sz="2800" dirty="0"/>
              <a:t>What about mutual exclusion?</a:t>
            </a:r>
          </a:p>
          <a:p>
            <a:pPr lvl="1"/>
            <a:r>
              <a:rPr lang="en-US" sz="2400" dirty="0"/>
              <a:t>Process resources are shared</a:t>
            </a:r>
          </a:p>
          <a:p>
            <a:pPr lvl="1"/>
            <a:r>
              <a:rPr lang="en-US" sz="2400" dirty="0"/>
              <a:t>Data coherency</a:t>
            </a:r>
          </a:p>
        </p:txBody>
      </p:sp>
      <p:sp>
        <p:nvSpPr>
          <p:cNvPr id="2506756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0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4656-0DF4-498C-91EE-109DD364A6AF}" type="slidenum">
              <a:rPr lang="en-US"/>
              <a:pPr/>
              <a:t>26</a:t>
            </a:fld>
            <a:endParaRPr lang="en-US"/>
          </a:p>
        </p:txBody>
      </p:sp>
      <p:sp>
        <p:nvSpPr>
          <p:cNvPr id="251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Management</a:t>
            </a:r>
          </a:p>
        </p:txBody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316913" cy="4818063"/>
          </a:xfrm>
        </p:spPr>
        <p:txBody>
          <a:bodyPr/>
          <a:lstStyle/>
          <a:p>
            <a:r>
              <a:rPr lang="en-US" sz="2800" dirty="0"/>
              <a:t>Some implementations support both ULT and KLT threads.</a:t>
            </a:r>
          </a:p>
          <a:p>
            <a:pPr lvl="1"/>
            <a:r>
              <a:rPr lang="en-US" sz="2400" dirty="0"/>
              <a:t>Can take advantage of each to the running task.</a:t>
            </a:r>
          </a:p>
          <a:p>
            <a:pPr lvl="1"/>
            <a:r>
              <a:rPr lang="en-US" sz="2400" dirty="0"/>
              <a:t>Since Linux's kernel-space threads nearly perform as well as user-space, the only advantage of using user-threads would be the cooperative multitasking.</a:t>
            </a:r>
          </a:p>
          <a:p>
            <a:r>
              <a:rPr lang="en-US" sz="2800" dirty="0"/>
              <a:t>OS system calls could each be written as a thread or OS could be single threaded.</a:t>
            </a:r>
          </a:p>
          <a:p>
            <a:r>
              <a:rPr lang="en-US" sz="2800" dirty="0"/>
              <a:t>Advantages: Speed and Concurrency</a:t>
            </a:r>
          </a:p>
          <a:p>
            <a:r>
              <a:rPr lang="en-US" sz="2800" dirty="0"/>
              <a:t>Disadvantages: Mutual exclusion and complexity</a:t>
            </a:r>
          </a:p>
        </p:txBody>
      </p:sp>
      <p:sp>
        <p:nvSpPr>
          <p:cNvPr id="2511876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Thread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9CFF-1966-4D62-BB39-025B67385257}" type="slidenum">
              <a:rPr lang="en-US"/>
              <a:pPr/>
              <a:t>27</a:t>
            </a:fld>
            <a:endParaRPr lang="en-US"/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Problems</a:t>
            </a:r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5075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many other multithreaded OSs, threads are not processes merely parts of a parent task.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Therefore, if a thread calls fork()’s or </a:t>
            </a:r>
            <a:r>
              <a:rPr lang="en-US" sz="2000" dirty="0" err="1" smtClean="0"/>
              <a:t>execve</a:t>
            </a:r>
            <a:r>
              <a:rPr lang="en-US" sz="2000" dirty="0" smtClean="0"/>
              <a:t>()</a:t>
            </a:r>
            <a:r>
              <a:rPr lang="en-US" sz="2000" dirty="0"/>
              <a:t>'s some external program, the whole task could be replaced.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POSIX 1c standard defines a thread calling fork() to duplicate only the calling thread in the new process; and an </a:t>
            </a:r>
            <a:r>
              <a:rPr lang="en-US" sz="2000" dirty="0" err="1"/>
              <a:t>execve</a:t>
            </a:r>
            <a:r>
              <a:rPr lang="en-US" sz="2000" dirty="0"/>
              <a:t>() from a thread would stop all threads of that process.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Having two different implementations and schedulers for processes is a flaw that has perpetuated from implementation to implementation.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multitasking OSs have opted not to support threads due to these problems (not to mention the effort needed to make the kernel and libraries 100% reentrant).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example, Windows NT opts not to support POSIX-compliant threads (Windows NT does support threads but they are not POSIX compliant).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2FA3-9C7F-4235-ADE4-664611DD8CDD}" type="slidenum">
              <a:rPr lang="en-US"/>
              <a:pPr/>
              <a:t>28</a:t>
            </a:fld>
            <a:endParaRPr lang="en-US"/>
          </a:p>
        </p:txBody>
      </p:sp>
      <p:sp>
        <p:nvSpPr>
          <p:cNvPr id="252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Problems</a:t>
            </a:r>
          </a:p>
        </p:txBody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Most people have a hard enough time understanding tasks.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“Chopped up tasks" or threads is difficult to envision.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"What can be threaded in my app?".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Deciding what to thread can be very laborious.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Another problem is locking.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the nightmares about sharing, locking, deadlock, race conditions, etc. come vividly alive in threads.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Processes don't usually have to deal with this, since most shared data is passed through pipes.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can share file handles, pipes, variables, signals, etc.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Test and duplicate error conditions can cause more gray hair than a wayward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2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10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29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Review</a:t>
            </a:r>
            <a:endParaRPr lang="en-US" dirty="0"/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How does a thread differ from a process?</a:t>
            </a:r>
          </a:p>
          <a:p>
            <a:pPr lvl="1"/>
            <a:r>
              <a:rPr lang="en-US" sz="2400" dirty="0" smtClean="0"/>
              <a:t>Resource ownership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Smallest </a:t>
            </a:r>
            <a:r>
              <a:rPr lang="en-US" sz="2400" dirty="0"/>
              <a:t>unit of processing that can be scheduled by an operating system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What are the implications of having </a:t>
            </a:r>
            <a:r>
              <a:rPr lang="en-US" sz="2800" dirty="0"/>
              <a:t>an independent program </a:t>
            </a:r>
            <a:r>
              <a:rPr lang="en-US" sz="2800" dirty="0" smtClean="0"/>
              <a:t>counter?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thread has its own stack.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Code and global data belong to the process and are shared among threads.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Threads “own” local data.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Thread state is defined by processor registers and the stack.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C Threads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Understand the distinction between process and thread.</a:t>
            </a:r>
          </a:p>
          <a:p>
            <a:r>
              <a:rPr lang="en-US" sz="2400" dirty="0" smtClean="0"/>
              <a:t>Describe the basic design issues for threads.</a:t>
            </a:r>
          </a:p>
          <a:p>
            <a:r>
              <a:rPr lang="en-US" sz="2400" dirty="0" smtClean="0"/>
              <a:t>Explain the difference between user-level threads and kernel-level threads</a:t>
            </a:r>
            <a:r>
              <a:rPr lang="en-US" sz="2400" dirty="0"/>
              <a:t>.</a:t>
            </a:r>
          </a:p>
          <a:p>
            <a:r>
              <a:rPr lang="en-US" sz="2400" dirty="0"/>
              <a:t>Explain how threads are managed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Describe the thread management facility in Windows 7.</a:t>
            </a:r>
          </a:p>
          <a:p>
            <a:r>
              <a:rPr lang="en-US" sz="2400" dirty="0" smtClean="0"/>
              <a:t>Describe the thread management facility in Solaris.</a:t>
            </a:r>
          </a:p>
          <a:p>
            <a:r>
              <a:rPr lang="en-US" sz="2400" dirty="0" smtClean="0"/>
              <a:t>Describe the thread management facility in Linux.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 distinction between process and thread.</a:t>
            </a:r>
          </a:p>
          <a:p>
            <a:r>
              <a:rPr lang="en-US" sz="2400" dirty="0" smtClean="0"/>
              <a:t>Describe the basic design issues for threads.</a:t>
            </a:r>
          </a:p>
          <a:p>
            <a:r>
              <a:rPr lang="en-US" sz="2400" dirty="0" smtClean="0"/>
              <a:t>Explain the difference between user-level threads and kernel-level threads.</a:t>
            </a:r>
          </a:p>
          <a:p>
            <a:r>
              <a:rPr lang="en-US" sz="2400" dirty="0" smtClean="0"/>
              <a:t>Explain how threads are managed.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Describe the thread management facility in Windows 7.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Describe the thread management facility in Solaris.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Describe the thread management facility in Linux.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31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</a:t>
            </a:r>
            <a:r>
              <a:rPr lang="en-US" dirty="0"/>
              <a:t>Support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thread library provides the programmer with API’s for creating and managing process threads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Historically</a:t>
            </a:r>
            <a:r>
              <a:rPr lang="en-US" sz="2400" dirty="0"/>
              <a:t>, hardware vendors have implemented their own proprietary versions of </a:t>
            </a:r>
            <a:r>
              <a:rPr lang="en-US" sz="2400" dirty="0" smtClean="0"/>
              <a:t>threads - </a:t>
            </a:r>
            <a:r>
              <a:rPr lang="en-US" sz="2400" dirty="0"/>
              <a:t>differed substantially from each other making it difficult for programmers to develop portable threaded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standardized programming interface was required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UNIX systems, this interface has been specified by the IEEE POSIX 1003.1c standard (1995). Implementations which adhere to this standard are referred to as POSIX threads, or </a:t>
            </a:r>
            <a:r>
              <a:rPr lang="en-US" sz="2000" dirty="0" err="1"/>
              <a:t>Pthreads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hardware vendors now offer </a:t>
            </a:r>
            <a:r>
              <a:rPr lang="en-US" sz="2000" dirty="0" err="1"/>
              <a:t>Pthreads</a:t>
            </a:r>
            <a:r>
              <a:rPr lang="en-US" sz="2000" dirty="0"/>
              <a:t> in addition to their proprietary </a:t>
            </a:r>
            <a:r>
              <a:rPr lang="en-US" sz="2000" dirty="0" smtClean="0"/>
              <a:t>API's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0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32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</a:t>
            </a:r>
            <a:r>
              <a:rPr lang="en-US" dirty="0"/>
              <a:t>Support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three main thread libraries in use today are POSIX </a:t>
            </a:r>
            <a:r>
              <a:rPr lang="en-US" sz="2400" dirty="0" err="1"/>
              <a:t>Pthreads</a:t>
            </a:r>
            <a:r>
              <a:rPr lang="en-US" sz="2400" dirty="0"/>
              <a:t>, Windows, and </a:t>
            </a:r>
            <a:r>
              <a:rPr lang="en-US" sz="2400" dirty="0" smtClean="0"/>
              <a:t>Java.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POSIX </a:t>
            </a:r>
            <a:r>
              <a:rPr lang="en-US" sz="2000" dirty="0" err="1"/>
              <a:t>Pthreads</a:t>
            </a:r>
            <a:r>
              <a:rPr lang="en-US" sz="2000" dirty="0"/>
              <a:t>, any data declared globally (outside of any function) is shared among all threads belonging to the same </a:t>
            </a:r>
            <a:r>
              <a:rPr lang="en-US" sz="2000" dirty="0" smtClean="0"/>
              <a:t>process.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POSIX thread has its own execution context, that is, a program counter (PC), status register (SR), a register set (r4-415), and a stack (SP). Thus local variables are not shared among process threads. </a:t>
            </a:r>
            <a:endParaRPr lang="en-US" sz="2400" dirty="0"/>
          </a:p>
          <a:p>
            <a:r>
              <a:rPr lang="en-US" sz="2400" dirty="0" err="1"/>
              <a:t>Pthreads</a:t>
            </a:r>
            <a:r>
              <a:rPr lang="en-US" sz="2400" dirty="0"/>
              <a:t> are defined as a set of C language programming types and procedure </a:t>
            </a:r>
            <a:r>
              <a:rPr lang="en-US" sz="2400" dirty="0" smtClean="0"/>
              <a:t>calls.</a:t>
            </a:r>
          </a:p>
          <a:p>
            <a:pPr lvl="1"/>
            <a:r>
              <a:rPr lang="en-US" sz="2000" dirty="0" smtClean="0"/>
              <a:t>Vendors </a:t>
            </a:r>
            <a:r>
              <a:rPr lang="en-US" sz="2000" dirty="0"/>
              <a:t>usually provide a </a:t>
            </a:r>
            <a:r>
              <a:rPr lang="en-US" sz="2000" dirty="0" err="1"/>
              <a:t>Pthreads</a:t>
            </a:r>
            <a:r>
              <a:rPr lang="en-US" sz="2000" dirty="0"/>
              <a:t> implementation in the form of a header/include file and a library, which you link with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15864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33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</a:t>
            </a:r>
            <a:r>
              <a:rPr lang="en-US" dirty="0"/>
              <a:t>Support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Threaded </a:t>
            </a:r>
            <a:r>
              <a:rPr lang="en-US" sz="2400" dirty="0"/>
              <a:t>applications offer potential performance </a:t>
            </a:r>
            <a:r>
              <a:rPr lang="en-US" sz="2400" dirty="0" smtClean="0"/>
              <a:t>gains:</a:t>
            </a:r>
          </a:p>
          <a:p>
            <a:pPr lvl="1"/>
            <a:r>
              <a:rPr lang="en-US" sz="2000" dirty="0" smtClean="0"/>
              <a:t>Overlapping </a:t>
            </a:r>
            <a:r>
              <a:rPr lang="en-US" sz="2000" dirty="0"/>
              <a:t>CPU work with </a:t>
            </a:r>
            <a:r>
              <a:rPr lang="en-US" sz="2000" dirty="0" smtClean="0"/>
              <a:t>I/O - a </a:t>
            </a:r>
            <a:r>
              <a:rPr lang="en-US" sz="2000" dirty="0"/>
              <a:t>program may have sections </a:t>
            </a:r>
            <a:r>
              <a:rPr lang="en-US" sz="2000" dirty="0" smtClean="0"/>
              <a:t>performing long </a:t>
            </a:r>
            <a:r>
              <a:rPr lang="en-US" sz="2000" dirty="0"/>
              <a:t>I/O </a:t>
            </a:r>
            <a:r>
              <a:rPr lang="en-US" sz="2000" dirty="0" smtClean="0"/>
              <a:t>operation while other </a:t>
            </a:r>
            <a:r>
              <a:rPr lang="en-US" sz="2000" dirty="0"/>
              <a:t>threads can perform CPU intensive work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Priority/real-time </a:t>
            </a:r>
            <a:r>
              <a:rPr lang="en-US" sz="2000" dirty="0"/>
              <a:t>scheduling: tasks, which are more important, can be scheduled to supersede or interrupt lower priority tasks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Asynchronous </a:t>
            </a:r>
            <a:r>
              <a:rPr lang="en-US" sz="2000" dirty="0"/>
              <a:t>event handling: tasks, which service events of indeterminate frequency and duration, can be interleaved. For example, a web server can both transfer data from previous requests and manage the arrival of new requests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Multi-threaded </a:t>
            </a:r>
            <a:r>
              <a:rPr lang="en-US" sz="2000" dirty="0"/>
              <a:t>applications </a:t>
            </a:r>
            <a:r>
              <a:rPr lang="en-US" sz="2000" dirty="0" smtClean="0"/>
              <a:t>that </a:t>
            </a:r>
            <a:r>
              <a:rPr lang="en-US" sz="2000" dirty="0"/>
              <a:t>work on a uniprocessor </a:t>
            </a:r>
            <a:r>
              <a:rPr lang="en-US" sz="2000" dirty="0" smtClean="0"/>
              <a:t>system take </a:t>
            </a:r>
            <a:r>
              <a:rPr lang="en-US" sz="2000" dirty="0"/>
              <a:t>advantage of a multiprocessor system, without recompiling.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single processor environment, threads still offer better CPU utilization during I/O, program modularization, and better user response times. </a:t>
            </a:r>
          </a:p>
        </p:txBody>
      </p:sp>
    </p:spTree>
    <p:extLst>
      <p:ext uri="{BB962C8B-B14F-4D97-AF65-F5344CB8AC3E}">
        <p14:creationId xmlns:p14="http://schemas.microsoft.com/office/powerpoint/2010/main" val="15388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34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Thread </a:t>
            </a:r>
            <a:r>
              <a:rPr lang="en-US" dirty="0"/>
              <a:t>Support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 smtClean="0"/>
              <a:t>Windows </a:t>
            </a:r>
            <a:r>
              <a:rPr lang="en-US" sz="2400" u="sng" dirty="0"/>
              <a:t>NT </a:t>
            </a:r>
            <a:r>
              <a:rPr lang="en-US" sz="2400" dirty="0" smtClean="0"/>
              <a:t>opted </a:t>
            </a:r>
            <a:r>
              <a:rPr lang="en-US" sz="2400" dirty="0"/>
              <a:t>not to support POSIX-compliant threads (Windows NT does support threads but they are not POSIX compliant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A </a:t>
            </a:r>
            <a:r>
              <a:rPr lang="en-US" sz="2400" u="sng" dirty="0" smtClean="0"/>
              <a:t>process</a:t>
            </a:r>
            <a:r>
              <a:rPr lang="en-US" sz="2400" dirty="0" smtClean="0"/>
              <a:t> is an executing program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u="sng" dirty="0" smtClean="0"/>
              <a:t>thread</a:t>
            </a:r>
            <a:r>
              <a:rPr lang="en-US" sz="2000" dirty="0" smtClean="0"/>
              <a:t> is the basic unit allocated processor time.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u="sng" dirty="0" smtClean="0"/>
              <a:t>job object </a:t>
            </a:r>
            <a:r>
              <a:rPr lang="en-US" sz="2000" dirty="0" smtClean="0"/>
              <a:t>is a </a:t>
            </a:r>
            <a:r>
              <a:rPr lang="en-US" sz="2000" dirty="0" err="1" smtClean="0"/>
              <a:t>managable</a:t>
            </a:r>
            <a:r>
              <a:rPr lang="en-US" sz="2000" dirty="0" smtClean="0"/>
              <a:t> group of processes.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u="sng" dirty="0" smtClean="0"/>
              <a:t>thread pool </a:t>
            </a:r>
            <a:r>
              <a:rPr lang="en-US" sz="2000" dirty="0" smtClean="0"/>
              <a:t>is a collection of worker threads.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u="sng" dirty="0" smtClean="0"/>
              <a:t>fiber</a:t>
            </a:r>
            <a:r>
              <a:rPr lang="en-US" sz="2000" dirty="0" smtClean="0"/>
              <a:t> is unit of execution manually scheduled by application.</a:t>
            </a:r>
            <a:endParaRPr lang="en-US" sz="2000" dirty="0" smtClean="0"/>
          </a:p>
          <a:p>
            <a:r>
              <a:rPr lang="en-US" sz="2400" dirty="0" smtClean="0"/>
              <a:t>Better programming model that POSIX threads.</a:t>
            </a:r>
          </a:p>
          <a:p>
            <a:pPr lvl="1"/>
            <a:r>
              <a:rPr lang="en-US" sz="2000" dirty="0" smtClean="0"/>
              <a:t>Simplicity of data types (Windows uses HANDLE).</a:t>
            </a:r>
          </a:p>
          <a:p>
            <a:pPr lvl="1"/>
            <a:r>
              <a:rPr lang="en-US" sz="2000" dirty="0" err="1" smtClean="0"/>
              <a:t>WaitForMultipleObjects</a:t>
            </a:r>
            <a:r>
              <a:rPr lang="en-US" sz="2000" dirty="0" smtClean="0"/>
              <a:t> functionality.</a:t>
            </a:r>
          </a:p>
          <a:p>
            <a:pPr lvl="1"/>
            <a:r>
              <a:rPr lang="en-US" sz="2000" dirty="0" smtClean="0"/>
              <a:t>Persistence of signals.  (POSIX signals are lost if there is no conditional expression.)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35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Thread </a:t>
            </a:r>
            <a:r>
              <a:rPr lang="en-US" dirty="0"/>
              <a:t>Support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296564" cy="4908550"/>
          </a:xfrm>
        </p:spPr>
        <p:txBody>
          <a:bodyPr/>
          <a:lstStyle/>
          <a:p>
            <a:r>
              <a:rPr lang="en-US" sz="2400" dirty="0" smtClean="0"/>
              <a:t>Linux threads are </a:t>
            </a:r>
            <a:r>
              <a:rPr lang="en-US" sz="2400" dirty="0"/>
              <a:t>a partial implementation of POSIX </a:t>
            </a:r>
            <a:r>
              <a:rPr lang="en-US" sz="2400" dirty="0" smtClean="0"/>
              <a:t>Threads.</a:t>
            </a:r>
          </a:p>
          <a:p>
            <a:pPr lvl="1"/>
            <a:r>
              <a:rPr lang="en-US" sz="2000" dirty="0" smtClean="0"/>
              <a:t>Superseded </a:t>
            </a:r>
            <a:r>
              <a:rPr lang="en-US" sz="2000" dirty="0"/>
              <a:t>by the Native POSIX Thread Library (NPTL</a:t>
            </a:r>
            <a:r>
              <a:rPr lang="en-US" sz="2000" dirty="0" smtClean="0"/>
              <a:t>).</a:t>
            </a:r>
          </a:p>
          <a:p>
            <a:r>
              <a:rPr lang="en-US" sz="2400" dirty="0" smtClean="0"/>
              <a:t>Linux Threads has </a:t>
            </a:r>
            <a:r>
              <a:rPr lang="en-US" sz="2400" dirty="0"/>
              <a:t>problems, mainly owing to the implementation, which used the clone system call to create a new process sharing the parent's address space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Distinct </a:t>
            </a:r>
            <a:r>
              <a:rPr lang="en-US" sz="2000" dirty="0"/>
              <a:t>process </a:t>
            </a:r>
            <a:r>
              <a:rPr lang="en-US" sz="2000" dirty="0" smtClean="0"/>
              <a:t>identifiers cause </a:t>
            </a:r>
            <a:r>
              <a:rPr lang="en-US" sz="2000" dirty="0"/>
              <a:t>problems for signal handling; s</a:t>
            </a:r>
            <a:r>
              <a:rPr lang="en-US" sz="2000" dirty="0" smtClean="0"/>
              <a:t>ignals </a:t>
            </a:r>
            <a:r>
              <a:rPr lang="en-US" sz="2000" dirty="0"/>
              <a:t>SIGUSR1 and SIGUSR2 </a:t>
            </a:r>
            <a:r>
              <a:rPr lang="en-US" sz="2000" dirty="0" smtClean="0"/>
              <a:t>usurped for </a:t>
            </a:r>
            <a:r>
              <a:rPr lang="en-US" sz="2000" dirty="0"/>
              <a:t>inter-thread </a:t>
            </a:r>
            <a:r>
              <a:rPr lang="en-US" sz="2000" dirty="0" smtClean="0"/>
              <a:t>coordination and can </a:t>
            </a:r>
            <a:r>
              <a:rPr lang="en-US" sz="2000" dirty="0"/>
              <a:t>not be used by programs.</a:t>
            </a:r>
          </a:p>
          <a:p>
            <a:r>
              <a:rPr lang="en-US" sz="2400" dirty="0" smtClean="0"/>
              <a:t>Linux </a:t>
            </a:r>
            <a:r>
              <a:rPr lang="en-US" sz="2400" dirty="0" smtClean="0"/>
              <a:t>1.3.56 introduced </a:t>
            </a:r>
            <a:r>
              <a:rPr lang="en-US" sz="2400" dirty="0" smtClean="0"/>
              <a:t>support for KLT’s.</a:t>
            </a:r>
            <a:endParaRPr lang="en-US" sz="2400" dirty="0"/>
          </a:p>
          <a:p>
            <a:pPr lvl="1"/>
            <a:r>
              <a:rPr lang="en-US" sz="2000" dirty="0" smtClean="0"/>
              <a:t>On-going </a:t>
            </a:r>
            <a:r>
              <a:rPr lang="en-US" sz="2000" dirty="0"/>
              <a:t>effort to refine and make the kernel more reentrant.</a:t>
            </a:r>
          </a:p>
          <a:p>
            <a:pPr lvl="1"/>
            <a:r>
              <a:rPr lang="en-US" sz="2000" dirty="0"/>
              <a:t>With the introduction of 2.1.x, the memory space is being revised so that the kernel can access the user memory more quickly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6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8AAB-5328-4282-BCF2-DA86AEF5B00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31151"/>
              </p:ext>
            </p:extLst>
          </p:nvPr>
        </p:nvGraphicFramePr>
        <p:xfrm>
          <a:off x="1274206" y="2712028"/>
          <a:ext cx="6708300" cy="36641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4150"/>
                <a:gridCol w="3354150"/>
              </a:tblGrid>
              <a:tr h="262954"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/>
                        <a:t>Solaris Threads (</a:t>
                      </a:r>
                      <a:r>
                        <a:rPr lang="en-US" sz="1600" u="sng" dirty="0" err="1"/>
                        <a:t>libthread</a:t>
                      </a:r>
                      <a:r>
                        <a:rPr lang="en-US" sz="1600" u="sng" dirty="0"/>
                        <a:t>) </a:t>
                      </a:r>
                    </a:p>
                  </a:txBody>
                  <a:tcPr marL="62609" marR="62609" marT="62609" marB="62609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err="1"/>
                        <a:t>pthreads</a:t>
                      </a:r>
                      <a:r>
                        <a:rPr lang="en-US" sz="1600" u="sng" dirty="0"/>
                        <a:t> (</a:t>
                      </a:r>
                      <a:r>
                        <a:rPr lang="en-US" sz="1600" u="sng" dirty="0" err="1"/>
                        <a:t>libpthread</a:t>
                      </a:r>
                      <a:r>
                        <a:rPr lang="en-US" sz="1600" u="sng" dirty="0"/>
                        <a:t>) </a:t>
                      </a:r>
                    </a:p>
                  </a:txBody>
                  <a:tcPr marL="62609" marR="62609" marT="62609" marB="62609" anchor="b"/>
                </a:tc>
              </a:tr>
              <a:tr h="265033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thr_create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thr_exit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thr_join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thr_yield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thr_self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thr_kill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thr_sigsetmask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thr_setprio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thr_getprio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thr_setconcurrency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thr_getconcurrency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thr_suspend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thr_continue</a:t>
                      </a:r>
                      <a:r>
                        <a:rPr lang="en-US" sz="1600" b="1" dirty="0"/>
                        <a:t>() </a:t>
                      </a:r>
                    </a:p>
                  </a:txBody>
                  <a:tcPr marL="62609" marR="62609" marT="62609" marB="626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pthread_create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pthread_exit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pthread_join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sched_yield</a:t>
                      </a:r>
                      <a:r>
                        <a:rPr lang="en-US" sz="1600" b="1" dirty="0"/>
                        <a:t>() POSIX.4</a:t>
                      </a:r>
                    </a:p>
                    <a:p>
                      <a:pPr algn="l"/>
                      <a:r>
                        <a:rPr lang="en-US" sz="1600" b="1" dirty="0" err="1"/>
                        <a:t>pthread_self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pthread_kill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pthread_sigmask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pthread_setschedparam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pthread_getschedparam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pthread_setconcurrency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 err="1"/>
                        <a:t>pthread_getconcurrency</a:t>
                      </a:r>
                      <a:r>
                        <a:rPr lang="en-US" sz="1600" b="1" dirty="0"/>
                        <a:t>() </a:t>
                      </a:r>
                    </a:p>
                    <a:p>
                      <a:pPr algn="l"/>
                      <a:r>
                        <a:rPr lang="en-US" sz="1600" b="1" dirty="0"/>
                        <a:t>- </a:t>
                      </a:r>
                    </a:p>
                    <a:p>
                      <a:pPr algn="l"/>
                      <a:r>
                        <a:rPr lang="en-US" sz="1600" b="1" dirty="0"/>
                        <a:t>- </a:t>
                      </a:r>
                    </a:p>
                  </a:txBody>
                  <a:tcPr marL="62609" marR="62609" marT="62609" marB="62609"/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6100" y="1416049"/>
            <a:ext cx="8164513" cy="12959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Solaris </a:t>
            </a:r>
            <a:r>
              <a:rPr lang="en-US" sz="2400" kern="0" dirty="0"/>
              <a:t>threads </a:t>
            </a:r>
            <a:r>
              <a:rPr lang="en-US" sz="2400" kern="0" dirty="0" smtClean="0"/>
              <a:t>and POSIX </a:t>
            </a:r>
            <a:r>
              <a:rPr lang="en-US" sz="2400" kern="0" dirty="0" err="1"/>
              <a:t>pthreads</a:t>
            </a:r>
            <a:r>
              <a:rPr lang="en-US" sz="2400" kern="0" dirty="0"/>
              <a:t> </a:t>
            </a:r>
            <a:r>
              <a:rPr lang="en-US" sz="2400" kern="0" dirty="0" smtClean="0"/>
              <a:t>API’s do </a:t>
            </a:r>
            <a:r>
              <a:rPr lang="en-US" sz="2400" kern="0" dirty="0"/>
              <a:t>not match </a:t>
            </a:r>
            <a:r>
              <a:rPr lang="en-US" sz="2400" kern="0" dirty="0" smtClean="0"/>
              <a:t>exactly, although </a:t>
            </a:r>
            <a:r>
              <a:rPr lang="en-US" sz="2400" kern="0" dirty="0"/>
              <a:t>the information content is effectively the same</a:t>
            </a:r>
            <a:r>
              <a:rPr lang="en-US" sz="2400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5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E2C4-6A4C-44F9-9C82-B332B4111332}" type="slidenum">
              <a:rPr lang="en-US"/>
              <a:pPr/>
              <a:t>37</a:t>
            </a:fld>
            <a:endParaRPr lang="en-US"/>
          </a:p>
        </p:txBody>
      </p:sp>
      <p:sp>
        <p:nvSpPr>
          <p:cNvPr id="245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207963"/>
            <a:ext cx="7793038" cy="866775"/>
          </a:xfrm>
        </p:spPr>
        <p:txBody>
          <a:bodyPr/>
          <a:lstStyle/>
          <a:p>
            <a:r>
              <a:rPr lang="en-US" dirty="0" smtClean="0"/>
              <a:t>Questions to answer…</a:t>
            </a:r>
            <a:endParaRPr lang="en-US" dirty="0"/>
          </a:p>
        </p:txBody>
      </p:sp>
      <p:sp>
        <p:nvSpPr>
          <p:cNvPr id="245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2875"/>
            <a:ext cx="8356600" cy="4762500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What is a Process?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What is a Thread?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What are the different types of Threads?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What are the benefits of Threads?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What are </a:t>
            </a:r>
            <a:r>
              <a:rPr lang="en-US" sz="2800" dirty="0" smtClean="0"/>
              <a:t>possible </a:t>
            </a:r>
            <a:r>
              <a:rPr lang="en-US" sz="2800" dirty="0"/>
              <a:t>Thread States</a:t>
            </a:r>
            <a:r>
              <a:rPr lang="en-US" sz="2800" dirty="0" smtClean="0"/>
              <a:t>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How </a:t>
            </a:r>
            <a:r>
              <a:rPr lang="en-US" sz="2800" dirty="0"/>
              <a:t>do Threads Share </a:t>
            </a:r>
            <a:r>
              <a:rPr lang="en-US" sz="2800" dirty="0" smtClean="0"/>
              <a:t>Information?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How are Threads managed?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How are ULT’s created in C?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4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Threads</a:t>
            </a:r>
            <a:endParaRPr lang="en-US" sz="140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75A62D-32E3-4079-8A3B-CC9391D0D100}" type="slidenum">
              <a:rPr lang="en-US" sz="1400"/>
              <a:pPr eaLnBrk="1" hangingPunct="1"/>
              <a:t>38</a:t>
            </a:fld>
            <a:endParaRPr lang="en-US" sz="1400"/>
          </a:p>
        </p:txBody>
      </p:sp>
      <p:pic>
        <p:nvPicPr>
          <p:cNvPr id="44037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0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9FDB-0F0C-4FB9-9517-D9B1B4A1916D}" type="slidenum">
              <a:rPr lang="en-US"/>
              <a:pPr/>
              <a:t>4</a:t>
            </a:fld>
            <a:endParaRPr lang="en-US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Moving/Changing?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37157" y="1903401"/>
            <a:ext cx="1769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r>
              <a:rPr lang="en-US" dirty="0"/>
              <a:t>Context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Heap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Processor</a:t>
            </a:r>
          </a:p>
          <a:p>
            <a:r>
              <a:rPr lang="en-US" dirty="0"/>
              <a:t>Stack</a:t>
            </a:r>
          </a:p>
          <a:p>
            <a:r>
              <a:rPr lang="en-US" dirty="0" smtClean="0"/>
              <a:t>State</a:t>
            </a:r>
            <a:endParaRPr lang="en-US" dirty="0"/>
          </a:p>
          <a:p>
            <a:r>
              <a:rPr lang="en-US" dirty="0"/>
              <a:t>Tables</a:t>
            </a:r>
          </a:p>
          <a:p>
            <a:r>
              <a:rPr lang="en-US" dirty="0" smtClean="0"/>
              <a:t>Thread</a:t>
            </a:r>
            <a:endParaRPr lang="en-US" dirty="0"/>
          </a:p>
          <a:p>
            <a:r>
              <a:rPr lang="en-US" dirty="0" smtClean="0"/>
              <a:t>Unique 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010" y="1903397"/>
            <a:ext cx="724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✓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>
                <a:solidFill>
                  <a:srgbClr val="FF0000"/>
                </a:solidFill>
              </a:rPr>
              <a:t>✓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508" y="1903393"/>
            <a:ext cx="724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  <a:p>
            <a:r>
              <a:rPr lang="en-US" b="1" dirty="0">
                <a:solidFill>
                  <a:srgbClr val="FF0000"/>
                </a:solidFill>
              </a:rPr>
              <a:t>✓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3" name="Rectangle 2"/>
          <p:cNvSpPr/>
          <p:nvPr/>
        </p:nvSpPr>
        <p:spPr>
          <a:xfrm rot="18867973">
            <a:off x="5906677" y="1358386"/>
            <a:ext cx="91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Moving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 rot="18867973">
            <a:off x="6467920" y="1277253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Changing</a:t>
            </a:r>
            <a:endParaRPr lang="en-US" sz="1800" dirty="0"/>
          </a:p>
        </p:txBody>
      </p:sp>
      <p:pic>
        <p:nvPicPr>
          <p:cNvPr id="12" name="Picture 4" descr="5 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63" y="2166938"/>
            <a:ext cx="4973866" cy="34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3"/>
      <p:bldP spid="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5D3-04C2-48E0-BB31-FE07B966FE4F}" type="slidenum">
              <a:rPr lang="en-US"/>
              <a:pPr/>
              <a:t>5</a:t>
            </a:fld>
            <a:endParaRPr lang="en-US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49"/>
            <a:ext cx="8164513" cy="4865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Traditionally, a process </a:t>
            </a:r>
            <a:r>
              <a:rPr lang="en-US" sz="2800" dirty="0"/>
              <a:t>is </a:t>
            </a:r>
            <a:r>
              <a:rPr lang="en-US" sz="2800" dirty="0" smtClean="0"/>
              <a:t>considered an </a:t>
            </a:r>
            <a:r>
              <a:rPr lang="en-US" sz="2800" dirty="0"/>
              <a:t>instance of a computer program that is being </a:t>
            </a:r>
            <a:r>
              <a:rPr lang="en-US" sz="2800" dirty="0" smtClean="0"/>
              <a:t>executed.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process contains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System resources: </a:t>
            </a:r>
            <a:r>
              <a:rPr lang="en-US" sz="2400" dirty="0"/>
              <a:t>program code, user data, </a:t>
            </a:r>
            <a:r>
              <a:rPr lang="en-US" sz="2400" dirty="0" smtClean="0"/>
              <a:t>buffers, devices, I/O channels, files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Current activity: CPU, registers, state</a:t>
            </a:r>
            <a:r>
              <a:rPr lang="en-US" sz="2400" dirty="0"/>
              <a:t>,</a:t>
            </a:r>
            <a:r>
              <a:rPr lang="en-US" sz="2400" dirty="0" smtClean="0"/>
              <a:t> execution path, “On the clock”, interleaved with other processes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Can resources and CPU activity be treated </a:t>
            </a:r>
            <a:r>
              <a:rPr lang="en-US" sz="2800" dirty="0"/>
              <a:t>independently?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Unit of </a:t>
            </a:r>
            <a:r>
              <a:rPr lang="en-US" sz="2400" dirty="0"/>
              <a:t>resource ownership </a:t>
            </a:r>
            <a:r>
              <a:rPr lang="en-US" sz="2400" dirty="0">
                <a:sym typeface="Symbol" pitchFamily="18" charset="2"/>
              </a:rPr>
              <a:t> p</a:t>
            </a:r>
            <a:r>
              <a:rPr lang="en-US" sz="2400" dirty="0"/>
              <a:t>rocess</a:t>
            </a:r>
            <a:r>
              <a:rPr lang="en-US" sz="2400" dirty="0">
                <a:sym typeface="Symbol" pitchFamily="18" charset="2"/>
              </a:rPr>
              <a:t> or task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Unit of execution </a:t>
            </a:r>
            <a:r>
              <a:rPr lang="en-US" sz="2400" dirty="0">
                <a:sym typeface="Symbol" pitchFamily="18" charset="2"/>
              </a:rPr>
              <a:t> thread or lightweight process</a:t>
            </a:r>
            <a:endParaRPr lang="en-US" sz="2400" dirty="0"/>
          </a:p>
        </p:txBody>
      </p:sp>
      <p:sp>
        <p:nvSpPr>
          <p:cNvPr id="2493444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5426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78A-997D-4477-B347-1AAF294C59AF}" type="slidenum">
              <a:rPr lang="en-US"/>
              <a:pPr/>
              <a:t>6</a:t>
            </a:fld>
            <a:endParaRPr lang="en-US"/>
          </a:p>
        </p:txBody>
      </p:sp>
      <p:sp>
        <p:nvSpPr>
          <p:cNvPr id="252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(Heavy)</a:t>
            </a:r>
            <a:endParaRPr lang="en-US" dirty="0"/>
          </a:p>
        </p:txBody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387475"/>
            <a:ext cx="8548688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Resources owned by a process: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code ("text"),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(VM),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stack,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heap,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files,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tables (signals, semaphores, buffers, I/O,…)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Context switching processes has </a:t>
            </a:r>
            <a:r>
              <a:rPr lang="en-US" sz="2800" dirty="0"/>
              <a:t>a significant amount of overhead: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Tables have to be flushed from the processor when context switching.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Processes share information only through pipes and shared </a:t>
            </a:r>
            <a:r>
              <a:rPr lang="en-US" sz="2400" dirty="0" smtClean="0"/>
              <a:t>memory (IPC).</a:t>
            </a:r>
            <a:endParaRPr 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2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2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2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31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EB1A-AB9A-428E-B1B0-5C36DC73D766}" type="slidenum">
              <a:rPr lang="en-US"/>
              <a:pPr/>
              <a:t>7</a:t>
            </a:fld>
            <a:endParaRPr lang="en-US"/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387475"/>
            <a:ext cx="8548688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thread of execution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Smallest unit of processing </a:t>
            </a:r>
            <a:r>
              <a:rPr lang="en-US" sz="2400" dirty="0" smtClean="0"/>
              <a:t>(context) that </a:t>
            </a:r>
            <a:r>
              <a:rPr lang="en-US" sz="2400" dirty="0"/>
              <a:t>can be scheduled by an operating 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Threads reduce overhead by sharing the resources of a process.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Switching can happen more frequently and efficiently.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Sharing information is not so "difficult" anymore - everything can be shared.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Thread is an independent program </a:t>
            </a:r>
            <a:r>
              <a:rPr lang="en-US" sz="2800" dirty="0" smtClean="0"/>
              <a:t>counter and stack </a:t>
            </a:r>
            <a:r>
              <a:rPr lang="en-US" sz="2800" dirty="0"/>
              <a:t>operating within a process.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called a lightweight process (LWP)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smaller execution unit than a process.</a:t>
            </a:r>
          </a:p>
        </p:txBody>
      </p:sp>
      <p:sp>
        <p:nvSpPr>
          <p:cNvPr id="2527236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 distinction between process and thread.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Describe the basic design issues for threads.</a:t>
            </a:r>
          </a:p>
          <a:p>
            <a:r>
              <a:rPr lang="en-US" sz="2400" dirty="0" smtClean="0"/>
              <a:t>Explain the difference between user-level threads and kernel-level threads.</a:t>
            </a:r>
          </a:p>
          <a:p>
            <a:r>
              <a:rPr lang="en-US" sz="2400" dirty="0"/>
              <a:t>Explain how threads are managed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Describe the thread management facility in Windows 7.</a:t>
            </a:r>
          </a:p>
          <a:p>
            <a:r>
              <a:rPr lang="en-US" sz="2400" dirty="0" smtClean="0"/>
              <a:t>Describe the thread management facility in Solaris.</a:t>
            </a:r>
          </a:p>
          <a:p>
            <a:r>
              <a:rPr lang="en-US" sz="2400" dirty="0" smtClean="0"/>
              <a:t>Describe the thread management facility in Linux.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7FBB-9C62-4C71-AEE9-CB2354896DE8}" type="slidenum">
              <a:rPr lang="en-US"/>
              <a:pPr/>
              <a:t>9</a:t>
            </a:fld>
            <a:endParaRPr lang="en-US"/>
          </a:p>
        </p:txBody>
      </p:sp>
      <p:sp>
        <p:nvSpPr>
          <p:cNvPr id="2496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Threads and Processes</a:t>
            </a:r>
          </a:p>
        </p:txBody>
      </p:sp>
      <p:grpSp>
        <p:nvGrpSpPr>
          <p:cNvPr id="2496515" name="Group 3"/>
          <p:cNvGrpSpPr>
            <a:grpSpLocks/>
          </p:cNvGrpSpPr>
          <p:nvPr/>
        </p:nvGrpSpPr>
        <p:grpSpPr bwMode="auto">
          <a:xfrm>
            <a:off x="1878013" y="1854200"/>
            <a:ext cx="1060450" cy="1506538"/>
            <a:chOff x="1183" y="1168"/>
            <a:chExt cx="668" cy="949"/>
          </a:xfrm>
        </p:grpSpPr>
        <p:sp>
          <p:nvSpPr>
            <p:cNvPr id="2496516" name="Rectangle 4"/>
            <p:cNvSpPr>
              <a:spLocks noChangeArrowheads="1"/>
            </p:cNvSpPr>
            <p:nvPr/>
          </p:nvSpPr>
          <p:spPr bwMode="auto">
            <a:xfrm>
              <a:off x="1184" y="1168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17" name="Freeform 5"/>
            <p:cNvSpPr>
              <a:spLocks/>
            </p:cNvSpPr>
            <p:nvPr/>
          </p:nvSpPr>
          <p:spPr bwMode="auto">
            <a:xfrm>
              <a:off x="1478" y="1264"/>
              <a:ext cx="101" cy="433"/>
            </a:xfrm>
            <a:custGeom>
              <a:avLst/>
              <a:gdLst>
                <a:gd name="T0" fmla="*/ 50 w 101"/>
                <a:gd name="T1" fmla="*/ 0 h 433"/>
                <a:gd name="T2" fmla="*/ 70 w 101"/>
                <a:gd name="T3" fmla="*/ 7 h 433"/>
                <a:gd name="T4" fmla="*/ 86 w 101"/>
                <a:gd name="T5" fmla="*/ 16 h 433"/>
                <a:gd name="T6" fmla="*/ 98 w 101"/>
                <a:gd name="T7" fmla="*/ 29 h 433"/>
                <a:gd name="T8" fmla="*/ 100 w 101"/>
                <a:gd name="T9" fmla="*/ 38 h 433"/>
                <a:gd name="T10" fmla="*/ 98 w 101"/>
                <a:gd name="T11" fmla="*/ 48 h 433"/>
                <a:gd name="T12" fmla="*/ 92 w 101"/>
                <a:gd name="T13" fmla="*/ 60 h 433"/>
                <a:gd name="T14" fmla="*/ 78 w 101"/>
                <a:gd name="T15" fmla="*/ 79 h 433"/>
                <a:gd name="T16" fmla="*/ 64 w 101"/>
                <a:gd name="T17" fmla="*/ 98 h 433"/>
                <a:gd name="T18" fmla="*/ 45 w 101"/>
                <a:gd name="T19" fmla="*/ 120 h 433"/>
                <a:gd name="T20" fmla="*/ 28 w 101"/>
                <a:gd name="T21" fmla="*/ 139 h 433"/>
                <a:gd name="T22" fmla="*/ 14 w 101"/>
                <a:gd name="T23" fmla="*/ 161 h 433"/>
                <a:gd name="T24" fmla="*/ 3 w 101"/>
                <a:gd name="T25" fmla="*/ 177 h 433"/>
                <a:gd name="T26" fmla="*/ 0 w 101"/>
                <a:gd name="T27" fmla="*/ 193 h 433"/>
                <a:gd name="T28" fmla="*/ 5 w 101"/>
                <a:gd name="T29" fmla="*/ 202 h 433"/>
                <a:gd name="T30" fmla="*/ 17 w 101"/>
                <a:gd name="T31" fmla="*/ 208 h 433"/>
                <a:gd name="T32" fmla="*/ 31 w 101"/>
                <a:gd name="T33" fmla="*/ 215 h 433"/>
                <a:gd name="T34" fmla="*/ 50 w 101"/>
                <a:gd name="T35" fmla="*/ 218 h 433"/>
                <a:gd name="T36" fmla="*/ 67 w 101"/>
                <a:gd name="T37" fmla="*/ 221 h 433"/>
                <a:gd name="T38" fmla="*/ 84 w 101"/>
                <a:gd name="T39" fmla="*/ 224 h 433"/>
                <a:gd name="T40" fmla="*/ 95 w 101"/>
                <a:gd name="T41" fmla="*/ 230 h 433"/>
                <a:gd name="T42" fmla="*/ 98 w 101"/>
                <a:gd name="T43" fmla="*/ 240 h 433"/>
                <a:gd name="T44" fmla="*/ 95 w 101"/>
                <a:gd name="T45" fmla="*/ 252 h 433"/>
                <a:gd name="T46" fmla="*/ 84 w 101"/>
                <a:gd name="T47" fmla="*/ 271 h 433"/>
                <a:gd name="T48" fmla="*/ 70 w 101"/>
                <a:gd name="T49" fmla="*/ 290 h 433"/>
                <a:gd name="T50" fmla="*/ 53 w 101"/>
                <a:gd name="T51" fmla="*/ 312 h 433"/>
                <a:gd name="T52" fmla="*/ 33 w 101"/>
                <a:gd name="T53" fmla="*/ 331 h 433"/>
                <a:gd name="T54" fmla="*/ 19 w 101"/>
                <a:gd name="T55" fmla="*/ 350 h 433"/>
                <a:gd name="T56" fmla="*/ 5 w 101"/>
                <a:gd name="T57" fmla="*/ 369 h 433"/>
                <a:gd name="T58" fmla="*/ 0 w 101"/>
                <a:gd name="T59" fmla="*/ 382 h 433"/>
                <a:gd name="T60" fmla="*/ 0 w 101"/>
                <a:gd name="T61" fmla="*/ 394 h 433"/>
                <a:gd name="T62" fmla="*/ 3 w 101"/>
                <a:gd name="T63" fmla="*/ 404 h 433"/>
                <a:gd name="T64" fmla="*/ 14 w 101"/>
                <a:gd name="T65" fmla="*/ 416 h 433"/>
                <a:gd name="T66" fmla="*/ 31 w 101"/>
                <a:gd name="T67" fmla="*/ 426 h 433"/>
                <a:gd name="T68" fmla="*/ 50 w 101"/>
                <a:gd name="T69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18" name="Rectangle 6"/>
            <p:cNvSpPr>
              <a:spLocks noChangeArrowheads="1"/>
            </p:cNvSpPr>
            <p:nvPr/>
          </p:nvSpPr>
          <p:spPr bwMode="auto">
            <a:xfrm>
              <a:off x="1183" y="1791"/>
              <a:ext cx="6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one process</a:t>
              </a:r>
            </a:p>
            <a:p>
              <a:pPr eaLnBrk="0" hangingPunct="0"/>
              <a:r>
                <a:rPr lang="en-US" sz="1400" b="1">
                  <a:latin typeface="Times New Roman" pitchFamily="18" charset="0"/>
                </a:rPr>
                <a:t>one thread</a:t>
              </a:r>
            </a:p>
          </p:txBody>
        </p:sp>
      </p:grpSp>
      <p:grpSp>
        <p:nvGrpSpPr>
          <p:cNvPr id="2496519" name="Group 7"/>
          <p:cNvGrpSpPr>
            <a:grpSpLocks/>
          </p:cNvGrpSpPr>
          <p:nvPr/>
        </p:nvGrpSpPr>
        <p:grpSpPr bwMode="auto">
          <a:xfrm>
            <a:off x="1041400" y="3911600"/>
            <a:ext cx="2663825" cy="1555750"/>
            <a:chOff x="656" y="2464"/>
            <a:chExt cx="1678" cy="980"/>
          </a:xfrm>
        </p:grpSpPr>
        <p:sp>
          <p:nvSpPr>
            <p:cNvPr id="2496520" name="Rectangle 8"/>
            <p:cNvSpPr>
              <a:spLocks noChangeArrowheads="1"/>
            </p:cNvSpPr>
            <p:nvPr/>
          </p:nvSpPr>
          <p:spPr bwMode="auto">
            <a:xfrm>
              <a:off x="656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1" name="Rectangle 9"/>
            <p:cNvSpPr>
              <a:spLocks noChangeArrowheads="1"/>
            </p:cNvSpPr>
            <p:nvPr/>
          </p:nvSpPr>
          <p:spPr bwMode="auto">
            <a:xfrm>
              <a:off x="1712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2" name="Freeform 10"/>
            <p:cNvSpPr>
              <a:spLocks/>
            </p:cNvSpPr>
            <p:nvPr/>
          </p:nvSpPr>
          <p:spPr bwMode="auto">
            <a:xfrm>
              <a:off x="1957" y="2558"/>
              <a:ext cx="101" cy="435"/>
            </a:xfrm>
            <a:custGeom>
              <a:avLst/>
              <a:gdLst>
                <a:gd name="T0" fmla="*/ 50 w 101"/>
                <a:gd name="T1" fmla="*/ 0 h 435"/>
                <a:gd name="T2" fmla="*/ 71 w 101"/>
                <a:gd name="T3" fmla="*/ 6 h 435"/>
                <a:gd name="T4" fmla="*/ 89 w 101"/>
                <a:gd name="T5" fmla="*/ 16 h 435"/>
                <a:gd name="T6" fmla="*/ 96 w 101"/>
                <a:gd name="T7" fmla="*/ 27 h 435"/>
                <a:gd name="T8" fmla="*/ 100 w 101"/>
                <a:gd name="T9" fmla="*/ 37 h 435"/>
                <a:gd name="T10" fmla="*/ 96 w 101"/>
                <a:gd name="T11" fmla="*/ 47 h 435"/>
                <a:gd name="T12" fmla="*/ 89 w 101"/>
                <a:gd name="T13" fmla="*/ 63 h 435"/>
                <a:gd name="T14" fmla="*/ 79 w 101"/>
                <a:gd name="T15" fmla="*/ 79 h 435"/>
                <a:gd name="T16" fmla="*/ 46 w 101"/>
                <a:gd name="T17" fmla="*/ 121 h 435"/>
                <a:gd name="T18" fmla="*/ 32 w 101"/>
                <a:gd name="T19" fmla="*/ 141 h 435"/>
                <a:gd name="T20" fmla="*/ 18 w 101"/>
                <a:gd name="T21" fmla="*/ 162 h 435"/>
                <a:gd name="T22" fmla="*/ 7 w 101"/>
                <a:gd name="T23" fmla="*/ 178 h 435"/>
                <a:gd name="T24" fmla="*/ 4 w 101"/>
                <a:gd name="T25" fmla="*/ 194 h 435"/>
                <a:gd name="T26" fmla="*/ 7 w 101"/>
                <a:gd name="T27" fmla="*/ 204 h 435"/>
                <a:gd name="T28" fmla="*/ 18 w 101"/>
                <a:gd name="T29" fmla="*/ 209 h 435"/>
                <a:gd name="T30" fmla="*/ 32 w 101"/>
                <a:gd name="T31" fmla="*/ 215 h 435"/>
                <a:gd name="T32" fmla="*/ 50 w 101"/>
                <a:gd name="T33" fmla="*/ 220 h 435"/>
                <a:gd name="T34" fmla="*/ 68 w 101"/>
                <a:gd name="T35" fmla="*/ 220 h 435"/>
                <a:gd name="T36" fmla="*/ 82 w 101"/>
                <a:gd name="T37" fmla="*/ 225 h 435"/>
                <a:gd name="T38" fmla="*/ 93 w 101"/>
                <a:gd name="T39" fmla="*/ 230 h 435"/>
                <a:gd name="T40" fmla="*/ 96 w 101"/>
                <a:gd name="T41" fmla="*/ 241 h 435"/>
                <a:gd name="T42" fmla="*/ 93 w 101"/>
                <a:gd name="T43" fmla="*/ 256 h 435"/>
                <a:gd name="T44" fmla="*/ 82 w 101"/>
                <a:gd name="T45" fmla="*/ 272 h 435"/>
                <a:gd name="T46" fmla="*/ 68 w 101"/>
                <a:gd name="T47" fmla="*/ 293 h 435"/>
                <a:gd name="T48" fmla="*/ 54 w 101"/>
                <a:gd name="T49" fmla="*/ 314 h 435"/>
                <a:gd name="T50" fmla="*/ 22 w 101"/>
                <a:gd name="T51" fmla="*/ 356 h 435"/>
                <a:gd name="T52" fmla="*/ 11 w 101"/>
                <a:gd name="T53" fmla="*/ 371 h 435"/>
                <a:gd name="T54" fmla="*/ 4 w 101"/>
                <a:gd name="T55" fmla="*/ 387 h 435"/>
                <a:gd name="T56" fmla="*/ 0 w 101"/>
                <a:gd name="T57" fmla="*/ 397 h 435"/>
                <a:gd name="T58" fmla="*/ 4 w 101"/>
                <a:gd name="T59" fmla="*/ 408 h 435"/>
                <a:gd name="T60" fmla="*/ 11 w 101"/>
                <a:gd name="T61" fmla="*/ 418 h 435"/>
                <a:gd name="T62" fmla="*/ 29 w 101"/>
                <a:gd name="T63" fmla="*/ 429 h 435"/>
                <a:gd name="T64" fmla="*/ 50 w 101"/>
                <a:gd name="T65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435">
                  <a:moveTo>
                    <a:pt x="50" y="0"/>
                  </a:moveTo>
                  <a:lnTo>
                    <a:pt x="71" y="6"/>
                  </a:lnTo>
                  <a:lnTo>
                    <a:pt x="89" y="16"/>
                  </a:lnTo>
                  <a:lnTo>
                    <a:pt x="96" y="27"/>
                  </a:lnTo>
                  <a:lnTo>
                    <a:pt x="100" y="37"/>
                  </a:lnTo>
                  <a:lnTo>
                    <a:pt x="96" y="47"/>
                  </a:lnTo>
                  <a:lnTo>
                    <a:pt x="89" y="63"/>
                  </a:lnTo>
                  <a:lnTo>
                    <a:pt x="79" y="79"/>
                  </a:lnTo>
                  <a:lnTo>
                    <a:pt x="46" y="121"/>
                  </a:lnTo>
                  <a:lnTo>
                    <a:pt x="32" y="141"/>
                  </a:lnTo>
                  <a:lnTo>
                    <a:pt x="18" y="162"/>
                  </a:lnTo>
                  <a:lnTo>
                    <a:pt x="7" y="178"/>
                  </a:lnTo>
                  <a:lnTo>
                    <a:pt x="4" y="194"/>
                  </a:lnTo>
                  <a:lnTo>
                    <a:pt x="7" y="204"/>
                  </a:lnTo>
                  <a:lnTo>
                    <a:pt x="18" y="209"/>
                  </a:lnTo>
                  <a:lnTo>
                    <a:pt x="32" y="215"/>
                  </a:lnTo>
                  <a:lnTo>
                    <a:pt x="50" y="220"/>
                  </a:lnTo>
                  <a:lnTo>
                    <a:pt x="68" y="220"/>
                  </a:lnTo>
                  <a:lnTo>
                    <a:pt x="82" y="225"/>
                  </a:lnTo>
                  <a:lnTo>
                    <a:pt x="93" y="230"/>
                  </a:lnTo>
                  <a:lnTo>
                    <a:pt x="96" y="241"/>
                  </a:lnTo>
                  <a:lnTo>
                    <a:pt x="93" y="256"/>
                  </a:lnTo>
                  <a:lnTo>
                    <a:pt x="82" y="272"/>
                  </a:lnTo>
                  <a:lnTo>
                    <a:pt x="68" y="293"/>
                  </a:lnTo>
                  <a:lnTo>
                    <a:pt x="54" y="314"/>
                  </a:lnTo>
                  <a:lnTo>
                    <a:pt x="22" y="356"/>
                  </a:lnTo>
                  <a:lnTo>
                    <a:pt x="11" y="371"/>
                  </a:lnTo>
                  <a:lnTo>
                    <a:pt x="4" y="387"/>
                  </a:lnTo>
                  <a:lnTo>
                    <a:pt x="0" y="397"/>
                  </a:lnTo>
                  <a:lnTo>
                    <a:pt x="4" y="408"/>
                  </a:lnTo>
                  <a:lnTo>
                    <a:pt x="11" y="418"/>
                  </a:lnTo>
                  <a:lnTo>
                    <a:pt x="29" y="429"/>
                  </a:lnTo>
                  <a:lnTo>
                    <a:pt x="50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3" name="Freeform 11"/>
            <p:cNvSpPr>
              <a:spLocks/>
            </p:cNvSpPr>
            <p:nvPr/>
          </p:nvSpPr>
          <p:spPr bwMode="auto">
            <a:xfrm>
              <a:off x="901" y="2558"/>
              <a:ext cx="101" cy="435"/>
            </a:xfrm>
            <a:custGeom>
              <a:avLst/>
              <a:gdLst>
                <a:gd name="T0" fmla="*/ 51 w 101"/>
                <a:gd name="T1" fmla="*/ 0 h 435"/>
                <a:gd name="T2" fmla="*/ 70 w 101"/>
                <a:gd name="T3" fmla="*/ 6 h 435"/>
                <a:gd name="T4" fmla="*/ 86 w 101"/>
                <a:gd name="T5" fmla="*/ 16 h 435"/>
                <a:gd name="T6" fmla="*/ 94 w 101"/>
                <a:gd name="T7" fmla="*/ 21 h 435"/>
                <a:gd name="T8" fmla="*/ 98 w 101"/>
                <a:gd name="T9" fmla="*/ 27 h 435"/>
                <a:gd name="T10" fmla="*/ 100 w 101"/>
                <a:gd name="T11" fmla="*/ 37 h 435"/>
                <a:gd name="T12" fmla="*/ 98 w 101"/>
                <a:gd name="T13" fmla="*/ 47 h 435"/>
                <a:gd name="T14" fmla="*/ 96 w 101"/>
                <a:gd name="T15" fmla="*/ 53 h 435"/>
                <a:gd name="T16" fmla="*/ 92 w 101"/>
                <a:gd name="T17" fmla="*/ 63 h 435"/>
                <a:gd name="T18" fmla="*/ 79 w 101"/>
                <a:gd name="T19" fmla="*/ 79 h 435"/>
                <a:gd name="T20" fmla="*/ 64 w 101"/>
                <a:gd name="T21" fmla="*/ 100 h 435"/>
                <a:gd name="T22" fmla="*/ 47 w 101"/>
                <a:gd name="T23" fmla="*/ 121 h 435"/>
                <a:gd name="T24" fmla="*/ 30 w 101"/>
                <a:gd name="T25" fmla="*/ 141 h 435"/>
                <a:gd name="T26" fmla="*/ 15 w 101"/>
                <a:gd name="T27" fmla="*/ 162 h 435"/>
                <a:gd name="T28" fmla="*/ 6 w 101"/>
                <a:gd name="T29" fmla="*/ 178 h 435"/>
                <a:gd name="T30" fmla="*/ 4 w 101"/>
                <a:gd name="T31" fmla="*/ 188 h 435"/>
                <a:gd name="T32" fmla="*/ 2 w 101"/>
                <a:gd name="T33" fmla="*/ 194 h 435"/>
                <a:gd name="T34" fmla="*/ 4 w 101"/>
                <a:gd name="T35" fmla="*/ 199 h 435"/>
                <a:gd name="T36" fmla="*/ 6 w 101"/>
                <a:gd name="T37" fmla="*/ 204 h 435"/>
                <a:gd name="T38" fmla="*/ 17 w 101"/>
                <a:gd name="T39" fmla="*/ 209 h 435"/>
                <a:gd name="T40" fmla="*/ 32 w 101"/>
                <a:gd name="T41" fmla="*/ 215 h 435"/>
                <a:gd name="T42" fmla="*/ 51 w 101"/>
                <a:gd name="T43" fmla="*/ 220 h 435"/>
                <a:gd name="T44" fmla="*/ 68 w 101"/>
                <a:gd name="T45" fmla="*/ 220 h 435"/>
                <a:gd name="T46" fmla="*/ 83 w 101"/>
                <a:gd name="T47" fmla="*/ 225 h 435"/>
                <a:gd name="T48" fmla="*/ 94 w 101"/>
                <a:gd name="T49" fmla="*/ 230 h 435"/>
                <a:gd name="T50" fmla="*/ 96 w 101"/>
                <a:gd name="T51" fmla="*/ 235 h 435"/>
                <a:gd name="T52" fmla="*/ 98 w 101"/>
                <a:gd name="T53" fmla="*/ 241 h 435"/>
                <a:gd name="T54" fmla="*/ 98 w 101"/>
                <a:gd name="T55" fmla="*/ 246 h 435"/>
                <a:gd name="T56" fmla="*/ 94 w 101"/>
                <a:gd name="T57" fmla="*/ 256 h 435"/>
                <a:gd name="T58" fmla="*/ 85 w 101"/>
                <a:gd name="T59" fmla="*/ 272 h 435"/>
                <a:gd name="T60" fmla="*/ 70 w 101"/>
                <a:gd name="T61" fmla="*/ 293 h 435"/>
                <a:gd name="T62" fmla="*/ 53 w 101"/>
                <a:gd name="T63" fmla="*/ 314 h 435"/>
                <a:gd name="T64" fmla="*/ 36 w 101"/>
                <a:gd name="T65" fmla="*/ 335 h 435"/>
                <a:gd name="T66" fmla="*/ 21 w 101"/>
                <a:gd name="T67" fmla="*/ 356 h 435"/>
                <a:gd name="T68" fmla="*/ 8 w 101"/>
                <a:gd name="T69" fmla="*/ 371 h 435"/>
                <a:gd name="T70" fmla="*/ 4 w 101"/>
                <a:gd name="T71" fmla="*/ 382 h 435"/>
                <a:gd name="T72" fmla="*/ 2 w 101"/>
                <a:gd name="T73" fmla="*/ 387 h 435"/>
                <a:gd name="T74" fmla="*/ 0 w 101"/>
                <a:gd name="T75" fmla="*/ 397 h 435"/>
                <a:gd name="T76" fmla="*/ 2 w 101"/>
                <a:gd name="T77" fmla="*/ 408 h 435"/>
                <a:gd name="T78" fmla="*/ 8 w 101"/>
                <a:gd name="T79" fmla="*/ 413 h 435"/>
                <a:gd name="T80" fmla="*/ 13 w 101"/>
                <a:gd name="T81" fmla="*/ 418 h 435"/>
                <a:gd name="T82" fmla="*/ 30 w 101"/>
                <a:gd name="T83" fmla="*/ 429 h 435"/>
                <a:gd name="T84" fmla="*/ 51 w 101"/>
                <a:gd name="T85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435">
                  <a:moveTo>
                    <a:pt x="51" y="0"/>
                  </a:moveTo>
                  <a:lnTo>
                    <a:pt x="70" y="6"/>
                  </a:lnTo>
                  <a:lnTo>
                    <a:pt x="86" y="16"/>
                  </a:lnTo>
                  <a:lnTo>
                    <a:pt x="94" y="21"/>
                  </a:lnTo>
                  <a:lnTo>
                    <a:pt x="98" y="27"/>
                  </a:lnTo>
                  <a:lnTo>
                    <a:pt x="100" y="37"/>
                  </a:lnTo>
                  <a:lnTo>
                    <a:pt x="98" y="47"/>
                  </a:lnTo>
                  <a:lnTo>
                    <a:pt x="96" y="53"/>
                  </a:lnTo>
                  <a:lnTo>
                    <a:pt x="92" y="63"/>
                  </a:lnTo>
                  <a:lnTo>
                    <a:pt x="79" y="79"/>
                  </a:lnTo>
                  <a:lnTo>
                    <a:pt x="64" y="100"/>
                  </a:lnTo>
                  <a:lnTo>
                    <a:pt x="47" y="121"/>
                  </a:lnTo>
                  <a:lnTo>
                    <a:pt x="30" y="141"/>
                  </a:lnTo>
                  <a:lnTo>
                    <a:pt x="15" y="162"/>
                  </a:lnTo>
                  <a:lnTo>
                    <a:pt x="6" y="178"/>
                  </a:lnTo>
                  <a:lnTo>
                    <a:pt x="4" y="188"/>
                  </a:lnTo>
                  <a:lnTo>
                    <a:pt x="2" y="194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32" y="215"/>
                  </a:lnTo>
                  <a:lnTo>
                    <a:pt x="51" y="220"/>
                  </a:lnTo>
                  <a:lnTo>
                    <a:pt x="68" y="220"/>
                  </a:lnTo>
                  <a:lnTo>
                    <a:pt x="83" y="225"/>
                  </a:lnTo>
                  <a:lnTo>
                    <a:pt x="94" y="230"/>
                  </a:lnTo>
                  <a:lnTo>
                    <a:pt x="96" y="235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4" y="256"/>
                  </a:lnTo>
                  <a:lnTo>
                    <a:pt x="85" y="272"/>
                  </a:lnTo>
                  <a:lnTo>
                    <a:pt x="70" y="293"/>
                  </a:lnTo>
                  <a:lnTo>
                    <a:pt x="53" y="314"/>
                  </a:lnTo>
                  <a:lnTo>
                    <a:pt x="36" y="335"/>
                  </a:lnTo>
                  <a:lnTo>
                    <a:pt x="21" y="356"/>
                  </a:lnTo>
                  <a:lnTo>
                    <a:pt x="8" y="371"/>
                  </a:lnTo>
                  <a:lnTo>
                    <a:pt x="4" y="382"/>
                  </a:lnTo>
                  <a:lnTo>
                    <a:pt x="2" y="387"/>
                  </a:lnTo>
                  <a:lnTo>
                    <a:pt x="0" y="397"/>
                  </a:lnTo>
                  <a:lnTo>
                    <a:pt x="2" y="408"/>
                  </a:lnTo>
                  <a:lnTo>
                    <a:pt x="8" y="413"/>
                  </a:lnTo>
                  <a:lnTo>
                    <a:pt x="13" y="418"/>
                  </a:lnTo>
                  <a:lnTo>
                    <a:pt x="30" y="429"/>
                  </a:lnTo>
                  <a:lnTo>
                    <a:pt x="51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4" name="Rectangle 12"/>
            <p:cNvSpPr>
              <a:spLocks noChangeArrowheads="1"/>
            </p:cNvSpPr>
            <p:nvPr/>
          </p:nvSpPr>
          <p:spPr bwMode="auto">
            <a:xfrm>
              <a:off x="895" y="3078"/>
              <a:ext cx="13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processes</a:t>
              </a:r>
            </a:p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one thread per process</a:t>
              </a:r>
            </a:p>
          </p:txBody>
        </p:sp>
      </p:grpSp>
      <p:grpSp>
        <p:nvGrpSpPr>
          <p:cNvPr id="2496525" name="Group 13"/>
          <p:cNvGrpSpPr>
            <a:grpSpLocks/>
          </p:cNvGrpSpPr>
          <p:nvPr/>
        </p:nvGrpSpPr>
        <p:grpSpPr bwMode="auto">
          <a:xfrm>
            <a:off x="4849813" y="3911600"/>
            <a:ext cx="2665412" cy="1570038"/>
            <a:chOff x="3055" y="2464"/>
            <a:chExt cx="1679" cy="989"/>
          </a:xfrm>
        </p:grpSpPr>
        <p:sp>
          <p:nvSpPr>
            <p:cNvPr id="2496526" name="Rectangle 14"/>
            <p:cNvSpPr>
              <a:spLocks noChangeArrowheads="1"/>
            </p:cNvSpPr>
            <p:nvPr/>
          </p:nvSpPr>
          <p:spPr bwMode="auto">
            <a:xfrm>
              <a:off x="3056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7" name="Rectangle 15"/>
            <p:cNvSpPr>
              <a:spLocks noChangeArrowheads="1"/>
            </p:cNvSpPr>
            <p:nvPr/>
          </p:nvSpPr>
          <p:spPr bwMode="auto">
            <a:xfrm>
              <a:off x="4112" y="2464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28" name="Freeform 16"/>
            <p:cNvSpPr>
              <a:spLocks/>
            </p:cNvSpPr>
            <p:nvPr/>
          </p:nvSpPr>
          <p:spPr bwMode="auto">
            <a:xfrm>
              <a:off x="4166" y="2558"/>
              <a:ext cx="100" cy="435"/>
            </a:xfrm>
            <a:custGeom>
              <a:avLst/>
              <a:gdLst>
                <a:gd name="T0" fmla="*/ 49 w 100"/>
                <a:gd name="T1" fmla="*/ 0 h 435"/>
                <a:gd name="T2" fmla="*/ 85 w 100"/>
                <a:gd name="T3" fmla="*/ 16 h 435"/>
                <a:gd name="T4" fmla="*/ 99 w 100"/>
                <a:gd name="T5" fmla="*/ 27 h 435"/>
                <a:gd name="T6" fmla="*/ 99 w 100"/>
                <a:gd name="T7" fmla="*/ 47 h 435"/>
                <a:gd name="T8" fmla="*/ 92 w 100"/>
                <a:gd name="T9" fmla="*/ 63 h 435"/>
                <a:gd name="T10" fmla="*/ 78 w 100"/>
                <a:gd name="T11" fmla="*/ 79 h 435"/>
                <a:gd name="T12" fmla="*/ 49 w 100"/>
                <a:gd name="T13" fmla="*/ 121 h 435"/>
                <a:gd name="T14" fmla="*/ 14 w 100"/>
                <a:gd name="T15" fmla="*/ 162 h 435"/>
                <a:gd name="T16" fmla="*/ 7 w 100"/>
                <a:gd name="T17" fmla="*/ 178 h 435"/>
                <a:gd name="T18" fmla="*/ 0 w 100"/>
                <a:gd name="T19" fmla="*/ 194 h 435"/>
                <a:gd name="T20" fmla="*/ 7 w 100"/>
                <a:gd name="T21" fmla="*/ 204 h 435"/>
                <a:gd name="T22" fmla="*/ 14 w 100"/>
                <a:gd name="T23" fmla="*/ 209 h 435"/>
                <a:gd name="T24" fmla="*/ 49 w 100"/>
                <a:gd name="T25" fmla="*/ 220 h 435"/>
                <a:gd name="T26" fmla="*/ 85 w 100"/>
                <a:gd name="T27" fmla="*/ 225 h 435"/>
                <a:gd name="T28" fmla="*/ 92 w 100"/>
                <a:gd name="T29" fmla="*/ 230 h 435"/>
                <a:gd name="T30" fmla="*/ 99 w 100"/>
                <a:gd name="T31" fmla="*/ 241 h 435"/>
                <a:gd name="T32" fmla="*/ 92 w 100"/>
                <a:gd name="T33" fmla="*/ 256 h 435"/>
                <a:gd name="T34" fmla="*/ 85 w 100"/>
                <a:gd name="T35" fmla="*/ 272 h 435"/>
                <a:gd name="T36" fmla="*/ 49 w 100"/>
                <a:gd name="T37" fmla="*/ 314 h 435"/>
                <a:gd name="T38" fmla="*/ 21 w 100"/>
                <a:gd name="T39" fmla="*/ 356 h 435"/>
                <a:gd name="T40" fmla="*/ 7 w 100"/>
                <a:gd name="T41" fmla="*/ 371 h 435"/>
                <a:gd name="T42" fmla="*/ 0 w 100"/>
                <a:gd name="T43" fmla="*/ 387 h 435"/>
                <a:gd name="T44" fmla="*/ 0 w 100"/>
                <a:gd name="T45" fmla="*/ 408 h 435"/>
                <a:gd name="T46" fmla="*/ 14 w 100"/>
                <a:gd name="T47" fmla="*/ 418 h 435"/>
                <a:gd name="T48" fmla="*/ 49 w 100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435">
                  <a:moveTo>
                    <a:pt x="49" y="0"/>
                  </a:moveTo>
                  <a:lnTo>
                    <a:pt x="85" y="16"/>
                  </a:lnTo>
                  <a:lnTo>
                    <a:pt x="99" y="27"/>
                  </a:lnTo>
                  <a:lnTo>
                    <a:pt x="99" y="47"/>
                  </a:lnTo>
                  <a:lnTo>
                    <a:pt x="92" y="63"/>
                  </a:lnTo>
                  <a:lnTo>
                    <a:pt x="78" y="79"/>
                  </a:lnTo>
                  <a:lnTo>
                    <a:pt x="49" y="121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7" y="204"/>
                  </a:lnTo>
                  <a:lnTo>
                    <a:pt x="14" y="209"/>
                  </a:lnTo>
                  <a:lnTo>
                    <a:pt x="49" y="220"/>
                  </a:lnTo>
                  <a:lnTo>
                    <a:pt x="85" y="225"/>
                  </a:lnTo>
                  <a:lnTo>
                    <a:pt x="92" y="230"/>
                  </a:lnTo>
                  <a:lnTo>
                    <a:pt x="99" y="241"/>
                  </a:lnTo>
                  <a:lnTo>
                    <a:pt x="92" y="256"/>
                  </a:lnTo>
                  <a:lnTo>
                    <a:pt x="85" y="272"/>
                  </a:lnTo>
                  <a:lnTo>
                    <a:pt x="49" y="314"/>
                  </a:lnTo>
                  <a:lnTo>
                    <a:pt x="21" y="356"/>
                  </a:lnTo>
                  <a:lnTo>
                    <a:pt x="7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4" y="418"/>
                  </a:lnTo>
                  <a:lnTo>
                    <a:pt x="49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29" name="Freeform 17"/>
            <p:cNvSpPr>
              <a:spLocks/>
            </p:cNvSpPr>
            <p:nvPr/>
          </p:nvSpPr>
          <p:spPr bwMode="auto">
            <a:xfrm>
              <a:off x="3113" y="2558"/>
              <a:ext cx="93" cy="435"/>
            </a:xfrm>
            <a:custGeom>
              <a:avLst/>
              <a:gdLst>
                <a:gd name="T0" fmla="*/ 44 w 93"/>
                <a:gd name="T1" fmla="*/ 0 h 435"/>
                <a:gd name="T2" fmla="*/ 65 w 93"/>
                <a:gd name="T3" fmla="*/ 6 h 435"/>
                <a:gd name="T4" fmla="*/ 87 w 93"/>
                <a:gd name="T5" fmla="*/ 16 h 435"/>
                <a:gd name="T6" fmla="*/ 92 w 93"/>
                <a:gd name="T7" fmla="*/ 27 h 435"/>
                <a:gd name="T8" fmla="*/ 92 w 93"/>
                <a:gd name="T9" fmla="*/ 47 h 435"/>
                <a:gd name="T10" fmla="*/ 87 w 93"/>
                <a:gd name="T11" fmla="*/ 63 h 435"/>
                <a:gd name="T12" fmla="*/ 76 w 93"/>
                <a:gd name="T13" fmla="*/ 79 h 435"/>
                <a:gd name="T14" fmla="*/ 44 w 93"/>
                <a:gd name="T15" fmla="*/ 121 h 435"/>
                <a:gd name="T16" fmla="*/ 17 w 93"/>
                <a:gd name="T17" fmla="*/ 162 h 435"/>
                <a:gd name="T18" fmla="*/ 6 w 93"/>
                <a:gd name="T19" fmla="*/ 178 h 435"/>
                <a:gd name="T20" fmla="*/ 0 w 93"/>
                <a:gd name="T21" fmla="*/ 194 h 435"/>
                <a:gd name="T22" fmla="*/ 6 w 93"/>
                <a:gd name="T23" fmla="*/ 204 h 435"/>
                <a:gd name="T24" fmla="*/ 17 w 93"/>
                <a:gd name="T25" fmla="*/ 209 h 435"/>
                <a:gd name="T26" fmla="*/ 49 w 93"/>
                <a:gd name="T27" fmla="*/ 220 h 435"/>
                <a:gd name="T28" fmla="*/ 76 w 93"/>
                <a:gd name="T29" fmla="*/ 225 h 435"/>
                <a:gd name="T30" fmla="*/ 87 w 93"/>
                <a:gd name="T31" fmla="*/ 230 h 435"/>
                <a:gd name="T32" fmla="*/ 92 w 93"/>
                <a:gd name="T33" fmla="*/ 241 h 435"/>
                <a:gd name="T34" fmla="*/ 87 w 93"/>
                <a:gd name="T35" fmla="*/ 256 h 435"/>
                <a:gd name="T36" fmla="*/ 81 w 93"/>
                <a:gd name="T37" fmla="*/ 272 h 435"/>
                <a:gd name="T38" fmla="*/ 49 w 93"/>
                <a:gd name="T39" fmla="*/ 314 h 435"/>
                <a:gd name="T40" fmla="*/ 17 w 93"/>
                <a:gd name="T41" fmla="*/ 356 h 435"/>
                <a:gd name="T42" fmla="*/ 6 w 93"/>
                <a:gd name="T43" fmla="*/ 371 h 435"/>
                <a:gd name="T44" fmla="*/ 0 w 93"/>
                <a:gd name="T45" fmla="*/ 387 h 435"/>
                <a:gd name="T46" fmla="*/ 0 w 93"/>
                <a:gd name="T47" fmla="*/ 408 h 435"/>
                <a:gd name="T48" fmla="*/ 6 w 93"/>
                <a:gd name="T49" fmla="*/ 418 h 435"/>
                <a:gd name="T50" fmla="*/ 22 w 93"/>
                <a:gd name="T51" fmla="*/ 429 h 435"/>
                <a:gd name="T52" fmla="*/ 44 w 93"/>
                <a:gd name="T5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435">
                  <a:moveTo>
                    <a:pt x="44" y="0"/>
                  </a:moveTo>
                  <a:lnTo>
                    <a:pt x="65" y="6"/>
                  </a:lnTo>
                  <a:lnTo>
                    <a:pt x="87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7" y="63"/>
                  </a:lnTo>
                  <a:lnTo>
                    <a:pt x="76" y="79"/>
                  </a:lnTo>
                  <a:lnTo>
                    <a:pt x="44" y="121"/>
                  </a:lnTo>
                  <a:lnTo>
                    <a:pt x="17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9" y="220"/>
                  </a:lnTo>
                  <a:lnTo>
                    <a:pt x="76" y="225"/>
                  </a:lnTo>
                  <a:lnTo>
                    <a:pt x="87" y="230"/>
                  </a:lnTo>
                  <a:lnTo>
                    <a:pt x="92" y="241"/>
                  </a:lnTo>
                  <a:lnTo>
                    <a:pt x="87" y="256"/>
                  </a:lnTo>
                  <a:lnTo>
                    <a:pt x="81" y="272"/>
                  </a:lnTo>
                  <a:lnTo>
                    <a:pt x="49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2" y="429"/>
                  </a:lnTo>
                  <a:lnTo>
                    <a:pt x="44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0" name="Freeform 18"/>
            <p:cNvSpPr>
              <a:spLocks/>
            </p:cNvSpPr>
            <p:nvPr/>
          </p:nvSpPr>
          <p:spPr bwMode="auto">
            <a:xfrm>
              <a:off x="3305" y="2558"/>
              <a:ext cx="93" cy="435"/>
            </a:xfrm>
            <a:custGeom>
              <a:avLst/>
              <a:gdLst>
                <a:gd name="T0" fmla="*/ 46 w 93"/>
                <a:gd name="T1" fmla="*/ 0 h 435"/>
                <a:gd name="T2" fmla="*/ 69 w 93"/>
                <a:gd name="T3" fmla="*/ 6 h 435"/>
                <a:gd name="T4" fmla="*/ 86 w 93"/>
                <a:gd name="T5" fmla="*/ 16 h 435"/>
                <a:gd name="T6" fmla="*/ 92 w 93"/>
                <a:gd name="T7" fmla="*/ 27 h 435"/>
                <a:gd name="T8" fmla="*/ 92 w 93"/>
                <a:gd name="T9" fmla="*/ 47 h 435"/>
                <a:gd name="T10" fmla="*/ 86 w 93"/>
                <a:gd name="T11" fmla="*/ 63 h 435"/>
                <a:gd name="T12" fmla="*/ 74 w 93"/>
                <a:gd name="T13" fmla="*/ 79 h 435"/>
                <a:gd name="T14" fmla="*/ 46 w 93"/>
                <a:gd name="T15" fmla="*/ 121 h 435"/>
                <a:gd name="T16" fmla="*/ 12 w 93"/>
                <a:gd name="T17" fmla="*/ 162 h 435"/>
                <a:gd name="T18" fmla="*/ 6 w 93"/>
                <a:gd name="T19" fmla="*/ 178 h 435"/>
                <a:gd name="T20" fmla="*/ 0 w 93"/>
                <a:gd name="T21" fmla="*/ 194 h 435"/>
                <a:gd name="T22" fmla="*/ 6 w 93"/>
                <a:gd name="T23" fmla="*/ 204 h 435"/>
                <a:gd name="T24" fmla="*/ 17 w 93"/>
                <a:gd name="T25" fmla="*/ 209 h 435"/>
                <a:gd name="T26" fmla="*/ 46 w 93"/>
                <a:gd name="T27" fmla="*/ 220 h 435"/>
                <a:gd name="T28" fmla="*/ 80 w 93"/>
                <a:gd name="T29" fmla="*/ 225 h 435"/>
                <a:gd name="T30" fmla="*/ 86 w 93"/>
                <a:gd name="T31" fmla="*/ 230 h 435"/>
                <a:gd name="T32" fmla="*/ 92 w 93"/>
                <a:gd name="T33" fmla="*/ 241 h 435"/>
                <a:gd name="T34" fmla="*/ 86 w 93"/>
                <a:gd name="T35" fmla="*/ 256 h 435"/>
                <a:gd name="T36" fmla="*/ 80 w 93"/>
                <a:gd name="T37" fmla="*/ 272 h 435"/>
                <a:gd name="T38" fmla="*/ 46 w 93"/>
                <a:gd name="T39" fmla="*/ 314 h 435"/>
                <a:gd name="T40" fmla="*/ 17 w 93"/>
                <a:gd name="T41" fmla="*/ 356 h 435"/>
                <a:gd name="T42" fmla="*/ 6 w 93"/>
                <a:gd name="T43" fmla="*/ 371 h 435"/>
                <a:gd name="T44" fmla="*/ 0 w 93"/>
                <a:gd name="T45" fmla="*/ 387 h 435"/>
                <a:gd name="T46" fmla="*/ 0 w 93"/>
                <a:gd name="T47" fmla="*/ 408 h 435"/>
                <a:gd name="T48" fmla="*/ 6 w 93"/>
                <a:gd name="T49" fmla="*/ 418 h 435"/>
                <a:gd name="T50" fmla="*/ 23 w 93"/>
                <a:gd name="T51" fmla="*/ 429 h 435"/>
                <a:gd name="T52" fmla="*/ 46 w 93"/>
                <a:gd name="T5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435">
                  <a:moveTo>
                    <a:pt x="46" y="0"/>
                  </a:moveTo>
                  <a:lnTo>
                    <a:pt x="69" y="6"/>
                  </a:lnTo>
                  <a:lnTo>
                    <a:pt x="86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6" y="63"/>
                  </a:lnTo>
                  <a:lnTo>
                    <a:pt x="74" y="79"/>
                  </a:lnTo>
                  <a:lnTo>
                    <a:pt x="46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6" y="220"/>
                  </a:lnTo>
                  <a:lnTo>
                    <a:pt x="80" y="225"/>
                  </a:lnTo>
                  <a:lnTo>
                    <a:pt x="86" y="230"/>
                  </a:lnTo>
                  <a:lnTo>
                    <a:pt x="92" y="241"/>
                  </a:lnTo>
                  <a:lnTo>
                    <a:pt x="86" y="256"/>
                  </a:lnTo>
                  <a:lnTo>
                    <a:pt x="80" y="272"/>
                  </a:lnTo>
                  <a:lnTo>
                    <a:pt x="46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3" y="429"/>
                  </a:lnTo>
                  <a:lnTo>
                    <a:pt x="46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1" name="Freeform 19"/>
            <p:cNvSpPr>
              <a:spLocks/>
            </p:cNvSpPr>
            <p:nvPr/>
          </p:nvSpPr>
          <p:spPr bwMode="auto">
            <a:xfrm>
              <a:off x="3498" y="2558"/>
              <a:ext cx="97" cy="435"/>
            </a:xfrm>
            <a:custGeom>
              <a:avLst/>
              <a:gdLst>
                <a:gd name="T0" fmla="*/ 48 w 97"/>
                <a:gd name="T1" fmla="*/ 0 h 435"/>
                <a:gd name="T2" fmla="*/ 84 w 97"/>
                <a:gd name="T3" fmla="*/ 16 h 435"/>
                <a:gd name="T4" fmla="*/ 96 w 97"/>
                <a:gd name="T5" fmla="*/ 27 h 435"/>
                <a:gd name="T6" fmla="*/ 96 w 97"/>
                <a:gd name="T7" fmla="*/ 47 h 435"/>
                <a:gd name="T8" fmla="*/ 90 w 97"/>
                <a:gd name="T9" fmla="*/ 63 h 435"/>
                <a:gd name="T10" fmla="*/ 78 w 97"/>
                <a:gd name="T11" fmla="*/ 79 h 435"/>
                <a:gd name="T12" fmla="*/ 42 w 97"/>
                <a:gd name="T13" fmla="*/ 121 h 435"/>
                <a:gd name="T14" fmla="*/ 12 w 97"/>
                <a:gd name="T15" fmla="*/ 162 h 435"/>
                <a:gd name="T16" fmla="*/ 6 w 97"/>
                <a:gd name="T17" fmla="*/ 178 h 435"/>
                <a:gd name="T18" fmla="*/ 0 w 97"/>
                <a:gd name="T19" fmla="*/ 194 h 435"/>
                <a:gd name="T20" fmla="*/ 6 w 97"/>
                <a:gd name="T21" fmla="*/ 204 h 435"/>
                <a:gd name="T22" fmla="*/ 18 w 97"/>
                <a:gd name="T23" fmla="*/ 209 h 435"/>
                <a:gd name="T24" fmla="*/ 48 w 97"/>
                <a:gd name="T25" fmla="*/ 220 h 435"/>
                <a:gd name="T26" fmla="*/ 84 w 97"/>
                <a:gd name="T27" fmla="*/ 225 h 435"/>
                <a:gd name="T28" fmla="*/ 90 w 97"/>
                <a:gd name="T29" fmla="*/ 230 h 435"/>
                <a:gd name="T30" fmla="*/ 96 w 97"/>
                <a:gd name="T31" fmla="*/ 241 h 435"/>
                <a:gd name="T32" fmla="*/ 90 w 97"/>
                <a:gd name="T33" fmla="*/ 256 h 435"/>
                <a:gd name="T34" fmla="*/ 84 w 97"/>
                <a:gd name="T35" fmla="*/ 272 h 435"/>
                <a:gd name="T36" fmla="*/ 48 w 97"/>
                <a:gd name="T37" fmla="*/ 314 h 435"/>
                <a:gd name="T38" fmla="*/ 18 w 97"/>
                <a:gd name="T39" fmla="*/ 356 h 435"/>
                <a:gd name="T40" fmla="*/ 6 w 97"/>
                <a:gd name="T41" fmla="*/ 371 h 435"/>
                <a:gd name="T42" fmla="*/ 0 w 97"/>
                <a:gd name="T43" fmla="*/ 387 h 435"/>
                <a:gd name="T44" fmla="*/ 0 w 97"/>
                <a:gd name="T45" fmla="*/ 408 h 435"/>
                <a:gd name="T46" fmla="*/ 6 w 97"/>
                <a:gd name="T47" fmla="*/ 418 h 435"/>
                <a:gd name="T48" fmla="*/ 24 w 97"/>
                <a:gd name="T49" fmla="*/ 429 h 435"/>
                <a:gd name="T50" fmla="*/ 48 w 97"/>
                <a:gd name="T51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" h="435">
                  <a:moveTo>
                    <a:pt x="48" y="0"/>
                  </a:moveTo>
                  <a:lnTo>
                    <a:pt x="84" y="16"/>
                  </a:lnTo>
                  <a:lnTo>
                    <a:pt x="96" y="27"/>
                  </a:lnTo>
                  <a:lnTo>
                    <a:pt x="96" y="47"/>
                  </a:lnTo>
                  <a:lnTo>
                    <a:pt x="90" y="63"/>
                  </a:lnTo>
                  <a:lnTo>
                    <a:pt x="78" y="79"/>
                  </a:lnTo>
                  <a:lnTo>
                    <a:pt x="42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8" y="209"/>
                  </a:lnTo>
                  <a:lnTo>
                    <a:pt x="48" y="220"/>
                  </a:lnTo>
                  <a:lnTo>
                    <a:pt x="84" y="225"/>
                  </a:lnTo>
                  <a:lnTo>
                    <a:pt x="90" y="230"/>
                  </a:lnTo>
                  <a:lnTo>
                    <a:pt x="96" y="241"/>
                  </a:lnTo>
                  <a:lnTo>
                    <a:pt x="90" y="256"/>
                  </a:lnTo>
                  <a:lnTo>
                    <a:pt x="84" y="272"/>
                  </a:lnTo>
                  <a:lnTo>
                    <a:pt x="48" y="314"/>
                  </a:lnTo>
                  <a:lnTo>
                    <a:pt x="18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4" y="429"/>
                  </a:lnTo>
                  <a:lnTo>
                    <a:pt x="48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2" name="Freeform 20"/>
            <p:cNvSpPr>
              <a:spLocks/>
            </p:cNvSpPr>
            <p:nvPr/>
          </p:nvSpPr>
          <p:spPr bwMode="auto">
            <a:xfrm>
              <a:off x="4548" y="2558"/>
              <a:ext cx="101" cy="435"/>
            </a:xfrm>
            <a:custGeom>
              <a:avLst/>
              <a:gdLst>
                <a:gd name="T0" fmla="*/ 54 w 101"/>
                <a:gd name="T1" fmla="*/ 0 h 435"/>
                <a:gd name="T2" fmla="*/ 93 w 101"/>
                <a:gd name="T3" fmla="*/ 16 h 435"/>
                <a:gd name="T4" fmla="*/ 100 w 101"/>
                <a:gd name="T5" fmla="*/ 27 h 435"/>
                <a:gd name="T6" fmla="*/ 100 w 101"/>
                <a:gd name="T7" fmla="*/ 47 h 435"/>
                <a:gd name="T8" fmla="*/ 93 w 101"/>
                <a:gd name="T9" fmla="*/ 63 h 435"/>
                <a:gd name="T10" fmla="*/ 85 w 101"/>
                <a:gd name="T11" fmla="*/ 79 h 435"/>
                <a:gd name="T12" fmla="*/ 46 w 101"/>
                <a:gd name="T13" fmla="*/ 121 h 435"/>
                <a:gd name="T14" fmla="*/ 16 w 101"/>
                <a:gd name="T15" fmla="*/ 162 h 435"/>
                <a:gd name="T16" fmla="*/ 8 w 101"/>
                <a:gd name="T17" fmla="*/ 178 h 435"/>
                <a:gd name="T18" fmla="*/ 0 w 101"/>
                <a:gd name="T19" fmla="*/ 194 h 435"/>
                <a:gd name="T20" fmla="*/ 8 w 101"/>
                <a:gd name="T21" fmla="*/ 204 h 435"/>
                <a:gd name="T22" fmla="*/ 16 w 101"/>
                <a:gd name="T23" fmla="*/ 209 h 435"/>
                <a:gd name="T24" fmla="*/ 54 w 101"/>
                <a:gd name="T25" fmla="*/ 220 h 435"/>
                <a:gd name="T26" fmla="*/ 85 w 101"/>
                <a:gd name="T27" fmla="*/ 225 h 435"/>
                <a:gd name="T28" fmla="*/ 93 w 101"/>
                <a:gd name="T29" fmla="*/ 230 h 435"/>
                <a:gd name="T30" fmla="*/ 100 w 101"/>
                <a:gd name="T31" fmla="*/ 241 h 435"/>
                <a:gd name="T32" fmla="*/ 100 w 101"/>
                <a:gd name="T33" fmla="*/ 256 h 435"/>
                <a:gd name="T34" fmla="*/ 85 w 101"/>
                <a:gd name="T35" fmla="*/ 272 h 435"/>
                <a:gd name="T36" fmla="*/ 54 w 101"/>
                <a:gd name="T37" fmla="*/ 314 h 435"/>
                <a:gd name="T38" fmla="*/ 16 w 101"/>
                <a:gd name="T39" fmla="*/ 356 h 435"/>
                <a:gd name="T40" fmla="*/ 8 w 101"/>
                <a:gd name="T41" fmla="*/ 371 h 435"/>
                <a:gd name="T42" fmla="*/ 0 w 101"/>
                <a:gd name="T43" fmla="*/ 387 h 435"/>
                <a:gd name="T44" fmla="*/ 0 w 101"/>
                <a:gd name="T45" fmla="*/ 408 h 435"/>
                <a:gd name="T46" fmla="*/ 16 w 101"/>
                <a:gd name="T47" fmla="*/ 418 h 435"/>
                <a:gd name="T48" fmla="*/ 54 w 101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435">
                  <a:moveTo>
                    <a:pt x="54" y="0"/>
                  </a:moveTo>
                  <a:lnTo>
                    <a:pt x="93" y="16"/>
                  </a:lnTo>
                  <a:lnTo>
                    <a:pt x="100" y="27"/>
                  </a:lnTo>
                  <a:lnTo>
                    <a:pt x="100" y="47"/>
                  </a:lnTo>
                  <a:lnTo>
                    <a:pt x="93" y="63"/>
                  </a:lnTo>
                  <a:lnTo>
                    <a:pt x="85" y="79"/>
                  </a:lnTo>
                  <a:lnTo>
                    <a:pt x="46" y="121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6" y="209"/>
                  </a:lnTo>
                  <a:lnTo>
                    <a:pt x="54" y="220"/>
                  </a:lnTo>
                  <a:lnTo>
                    <a:pt x="85" y="225"/>
                  </a:lnTo>
                  <a:lnTo>
                    <a:pt x="93" y="230"/>
                  </a:lnTo>
                  <a:lnTo>
                    <a:pt x="100" y="241"/>
                  </a:lnTo>
                  <a:lnTo>
                    <a:pt x="100" y="256"/>
                  </a:lnTo>
                  <a:lnTo>
                    <a:pt x="85" y="272"/>
                  </a:lnTo>
                  <a:lnTo>
                    <a:pt x="54" y="314"/>
                  </a:lnTo>
                  <a:lnTo>
                    <a:pt x="16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6" y="418"/>
                  </a:lnTo>
                  <a:lnTo>
                    <a:pt x="54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3" name="Freeform 21"/>
            <p:cNvSpPr>
              <a:spLocks/>
            </p:cNvSpPr>
            <p:nvPr/>
          </p:nvSpPr>
          <p:spPr bwMode="auto">
            <a:xfrm>
              <a:off x="4360" y="2558"/>
              <a:ext cx="98" cy="435"/>
            </a:xfrm>
            <a:custGeom>
              <a:avLst/>
              <a:gdLst>
                <a:gd name="T0" fmla="*/ 45 w 98"/>
                <a:gd name="T1" fmla="*/ 0 h 435"/>
                <a:gd name="T2" fmla="*/ 82 w 98"/>
                <a:gd name="T3" fmla="*/ 16 h 435"/>
                <a:gd name="T4" fmla="*/ 97 w 98"/>
                <a:gd name="T5" fmla="*/ 27 h 435"/>
                <a:gd name="T6" fmla="*/ 97 w 98"/>
                <a:gd name="T7" fmla="*/ 47 h 435"/>
                <a:gd name="T8" fmla="*/ 89 w 98"/>
                <a:gd name="T9" fmla="*/ 63 h 435"/>
                <a:gd name="T10" fmla="*/ 82 w 98"/>
                <a:gd name="T11" fmla="*/ 79 h 435"/>
                <a:gd name="T12" fmla="*/ 45 w 98"/>
                <a:gd name="T13" fmla="*/ 121 h 435"/>
                <a:gd name="T14" fmla="*/ 15 w 98"/>
                <a:gd name="T15" fmla="*/ 162 h 435"/>
                <a:gd name="T16" fmla="*/ 8 w 98"/>
                <a:gd name="T17" fmla="*/ 178 h 435"/>
                <a:gd name="T18" fmla="*/ 0 w 98"/>
                <a:gd name="T19" fmla="*/ 194 h 435"/>
                <a:gd name="T20" fmla="*/ 8 w 98"/>
                <a:gd name="T21" fmla="*/ 204 h 435"/>
                <a:gd name="T22" fmla="*/ 15 w 98"/>
                <a:gd name="T23" fmla="*/ 209 h 435"/>
                <a:gd name="T24" fmla="*/ 52 w 98"/>
                <a:gd name="T25" fmla="*/ 220 h 435"/>
                <a:gd name="T26" fmla="*/ 82 w 98"/>
                <a:gd name="T27" fmla="*/ 225 h 435"/>
                <a:gd name="T28" fmla="*/ 89 w 98"/>
                <a:gd name="T29" fmla="*/ 230 h 435"/>
                <a:gd name="T30" fmla="*/ 97 w 98"/>
                <a:gd name="T31" fmla="*/ 241 h 435"/>
                <a:gd name="T32" fmla="*/ 97 w 98"/>
                <a:gd name="T33" fmla="*/ 256 h 435"/>
                <a:gd name="T34" fmla="*/ 82 w 98"/>
                <a:gd name="T35" fmla="*/ 272 h 435"/>
                <a:gd name="T36" fmla="*/ 52 w 98"/>
                <a:gd name="T37" fmla="*/ 314 h 435"/>
                <a:gd name="T38" fmla="*/ 15 w 98"/>
                <a:gd name="T39" fmla="*/ 356 h 435"/>
                <a:gd name="T40" fmla="*/ 8 w 98"/>
                <a:gd name="T41" fmla="*/ 371 h 435"/>
                <a:gd name="T42" fmla="*/ 0 w 98"/>
                <a:gd name="T43" fmla="*/ 387 h 435"/>
                <a:gd name="T44" fmla="*/ 0 w 98"/>
                <a:gd name="T45" fmla="*/ 408 h 435"/>
                <a:gd name="T46" fmla="*/ 15 w 98"/>
                <a:gd name="T47" fmla="*/ 418 h 435"/>
                <a:gd name="T48" fmla="*/ 45 w 98"/>
                <a:gd name="T4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435">
                  <a:moveTo>
                    <a:pt x="45" y="0"/>
                  </a:moveTo>
                  <a:lnTo>
                    <a:pt x="82" y="16"/>
                  </a:lnTo>
                  <a:lnTo>
                    <a:pt x="97" y="27"/>
                  </a:lnTo>
                  <a:lnTo>
                    <a:pt x="97" y="47"/>
                  </a:lnTo>
                  <a:lnTo>
                    <a:pt x="89" y="63"/>
                  </a:lnTo>
                  <a:lnTo>
                    <a:pt x="82" y="79"/>
                  </a:lnTo>
                  <a:lnTo>
                    <a:pt x="45" y="121"/>
                  </a:lnTo>
                  <a:lnTo>
                    <a:pt x="15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5" y="209"/>
                  </a:lnTo>
                  <a:lnTo>
                    <a:pt x="52" y="220"/>
                  </a:lnTo>
                  <a:lnTo>
                    <a:pt x="82" y="225"/>
                  </a:lnTo>
                  <a:lnTo>
                    <a:pt x="89" y="230"/>
                  </a:lnTo>
                  <a:lnTo>
                    <a:pt x="97" y="241"/>
                  </a:lnTo>
                  <a:lnTo>
                    <a:pt x="97" y="256"/>
                  </a:lnTo>
                  <a:lnTo>
                    <a:pt x="82" y="272"/>
                  </a:lnTo>
                  <a:lnTo>
                    <a:pt x="52" y="314"/>
                  </a:lnTo>
                  <a:lnTo>
                    <a:pt x="15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5" y="418"/>
                  </a:lnTo>
                  <a:lnTo>
                    <a:pt x="45" y="4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34" name="Rectangle 22"/>
            <p:cNvSpPr>
              <a:spLocks noChangeArrowheads="1"/>
            </p:cNvSpPr>
            <p:nvPr/>
          </p:nvSpPr>
          <p:spPr bwMode="auto">
            <a:xfrm>
              <a:off x="3055" y="3087"/>
              <a:ext cx="167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processes</a:t>
              </a:r>
            </a:p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multiple threads per process</a:t>
              </a:r>
            </a:p>
          </p:txBody>
        </p:sp>
      </p:grpSp>
      <p:sp>
        <p:nvSpPr>
          <p:cNvPr id="2496535" name="Line 23"/>
          <p:cNvSpPr>
            <a:spLocks noChangeShapeType="1"/>
          </p:cNvSpPr>
          <p:nvPr/>
        </p:nvSpPr>
        <p:spPr bwMode="auto">
          <a:xfrm>
            <a:off x="4240213" y="1854200"/>
            <a:ext cx="0" cy="35036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6536" name="Line 24"/>
          <p:cNvSpPr>
            <a:spLocks noChangeShapeType="1"/>
          </p:cNvSpPr>
          <p:nvPr/>
        </p:nvSpPr>
        <p:spPr bwMode="auto">
          <a:xfrm>
            <a:off x="1041400" y="3376613"/>
            <a:ext cx="65516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96537" name="Group 25"/>
          <p:cNvGrpSpPr>
            <a:grpSpLocks/>
          </p:cNvGrpSpPr>
          <p:nvPr/>
        </p:nvGrpSpPr>
        <p:grpSpPr bwMode="auto">
          <a:xfrm>
            <a:off x="5459413" y="1854200"/>
            <a:ext cx="1431925" cy="1506538"/>
            <a:chOff x="3439" y="1168"/>
            <a:chExt cx="902" cy="949"/>
          </a:xfrm>
        </p:grpSpPr>
        <p:sp>
          <p:nvSpPr>
            <p:cNvPr id="2496538" name="Rectangle 26"/>
            <p:cNvSpPr>
              <a:spLocks noChangeArrowheads="1"/>
            </p:cNvSpPr>
            <p:nvPr/>
          </p:nvSpPr>
          <p:spPr bwMode="auto">
            <a:xfrm>
              <a:off x="3584" y="1168"/>
              <a:ext cx="622" cy="62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39" name="Freeform 27"/>
            <p:cNvSpPr>
              <a:spLocks/>
            </p:cNvSpPr>
            <p:nvPr/>
          </p:nvSpPr>
          <p:spPr bwMode="auto">
            <a:xfrm>
              <a:off x="3831" y="1264"/>
              <a:ext cx="99" cy="433"/>
            </a:xfrm>
            <a:custGeom>
              <a:avLst/>
              <a:gdLst>
                <a:gd name="T0" fmla="*/ 46 w 99"/>
                <a:gd name="T1" fmla="*/ 0 h 433"/>
                <a:gd name="T2" fmla="*/ 72 w 99"/>
                <a:gd name="T3" fmla="*/ 7 h 433"/>
                <a:gd name="T4" fmla="*/ 85 w 99"/>
                <a:gd name="T5" fmla="*/ 16 h 433"/>
                <a:gd name="T6" fmla="*/ 98 w 99"/>
                <a:gd name="T7" fmla="*/ 29 h 433"/>
                <a:gd name="T8" fmla="*/ 98 w 99"/>
                <a:gd name="T9" fmla="*/ 48 h 433"/>
                <a:gd name="T10" fmla="*/ 92 w 99"/>
                <a:gd name="T11" fmla="*/ 60 h 433"/>
                <a:gd name="T12" fmla="*/ 79 w 99"/>
                <a:gd name="T13" fmla="*/ 79 h 433"/>
                <a:gd name="T14" fmla="*/ 46 w 99"/>
                <a:gd name="T15" fmla="*/ 120 h 433"/>
                <a:gd name="T16" fmla="*/ 13 w 99"/>
                <a:gd name="T17" fmla="*/ 161 h 433"/>
                <a:gd name="T18" fmla="*/ 7 w 99"/>
                <a:gd name="T19" fmla="*/ 177 h 433"/>
                <a:gd name="T20" fmla="*/ 0 w 99"/>
                <a:gd name="T21" fmla="*/ 193 h 433"/>
                <a:gd name="T22" fmla="*/ 7 w 99"/>
                <a:gd name="T23" fmla="*/ 202 h 433"/>
                <a:gd name="T24" fmla="*/ 13 w 99"/>
                <a:gd name="T25" fmla="*/ 208 h 433"/>
                <a:gd name="T26" fmla="*/ 53 w 99"/>
                <a:gd name="T27" fmla="*/ 218 h 433"/>
                <a:gd name="T28" fmla="*/ 85 w 99"/>
                <a:gd name="T29" fmla="*/ 224 h 433"/>
                <a:gd name="T30" fmla="*/ 92 w 99"/>
                <a:gd name="T31" fmla="*/ 230 h 433"/>
                <a:gd name="T32" fmla="*/ 98 w 99"/>
                <a:gd name="T33" fmla="*/ 240 h 433"/>
                <a:gd name="T34" fmla="*/ 92 w 99"/>
                <a:gd name="T35" fmla="*/ 252 h 433"/>
                <a:gd name="T36" fmla="*/ 85 w 99"/>
                <a:gd name="T37" fmla="*/ 271 h 433"/>
                <a:gd name="T38" fmla="*/ 53 w 99"/>
                <a:gd name="T39" fmla="*/ 312 h 433"/>
                <a:gd name="T40" fmla="*/ 20 w 99"/>
                <a:gd name="T41" fmla="*/ 350 h 433"/>
                <a:gd name="T42" fmla="*/ 7 w 99"/>
                <a:gd name="T43" fmla="*/ 369 h 433"/>
                <a:gd name="T44" fmla="*/ 0 w 99"/>
                <a:gd name="T45" fmla="*/ 382 h 433"/>
                <a:gd name="T46" fmla="*/ 0 w 99"/>
                <a:gd name="T47" fmla="*/ 404 h 433"/>
                <a:gd name="T48" fmla="*/ 13 w 99"/>
                <a:gd name="T49" fmla="*/ 416 h 433"/>
                <a:gd name="T50" fmla="*/ 26 w 99"/>
                <a:gd name="T51" fmla="*/ 426 h 433"/>
                <a:gd name="T52" fmla="*/ 46 w 99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" h="433">
                  <a:moveTo>
                    <a:pt x="46" y="0"/>
                  </a:moveTo>
                  <a:lnTo>
                    <a:pt x="72" y="7"/>
                  </a:lnTo>
                  <a:lnTo>
                    <a:pt x="85" y="16"/>
                  </a:lnTo>
                  <a:lnTo>
                    <a:pt x="98" y="29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9" y="79"/>
                  </a:lnTo>
                  <a:lnTo>
                    <a:pt x="46" y="120"/>
                  </a:lnTo>
                  <a:lnTo>
                    <a:pt x="13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3" y="208"/>
                  </a:lnTo>
                  <a:lnTo>
                    <a:pt x="53" y="218"/>
                  </a:lnTo>
                  <a:lnTo>
                    <a:pt x="85" y="224"/>
                  </a:lnTo>
                  <a:lnTo>
                    <a:pt x="92" y="230"/>
                  </a:lnTo>
                  <a:lnTo>
                    <a:pt x="98" y="240"/>
                  </a:lnTo>
                  <a:lnTo>
                    <a:pt x="92" y="252"/>
                  </a:lnTo>
                  <a:lnTo>
                    <a:pt x="85" y="271"/>
                  </a:lnTo>
                  <a:lnTo>
                    <a:pt x="53" y="312"/>
                  </a:lnTo>
                  <a:lnTo>
                    <a:pt x="20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3" y="416"/>
                  </a:lnTo>
                  <a:lnTo>
                    <a:pt x="26" y="426"/>
                  </a:lnTo>
                  <a:lnTo>
                    <a:pt x="46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40" name="Rectangle 28"/>
            <p:cNvSpPr>
              <a:spLocks noChangeArrowheads="1"/>
            </p:cNvSpPr>
            <p:nvPr/>
          </p:nvSpPr>
          <p:spPr bwMode="auto">
            <a:xfrm>
              <a:off x="3439" y="1791"/>
              <a:ext cx="90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>
                  <a:latin typeface="Times New Roman" pitchFamily="18" charset="0"/>
                </a:rPr>
                <a:t>one process</a:t>
              </a:r>
            </a:p>
            <a:p>
              <a:pPr algn="ctr" eaLnBrk="0" hangingPunct="0"/>
              <a:r>
                <a:rPr lang="en-US" sz="1400" b="1">
                  <a:latin typeface="Times New Roman" pitchFamily="18" charset="0"/>
                </a:rPr>
                <a:t>multiple threads</a:t>
              </a:r>
            </a:p>
          </p:txBody>
        </p:sp>
        <p:sp>
          <p:nvSpPr>
            <p:cNvPr id="2496541" name="Freeform 29"/>
            <p:cNvSpPr>
              <a:spLocks/>
            </p:cNvSpPr>
            <p:nvPr/>
          </p:nvSpPr>
          <p:spPr bwMode="auto">
            <a:xfrm>
              <a:off x="3638" y="1264"/>
              <a:ext cx="101" cy="433"/>
            </a:xfrm>
            <a:custGeom>
              <a:avLst/>
              <a:gdLst>
                <a:gd name="T0" fmla="*/ 50 w 101"/>
                <a:gd name="T1" fmla="*/ 0 h 433"/>
                <a:gd name="T2" fmla="*/ 69 w 101"/>
                <a:gd name="T3" fmla="*/ 7 h 433"/>
                <a:gd name="T4" fmla="*/ 87 w 101"/>
                <a:gd name="T5" fmla="*/ 16 h 433"/>
                <a:gd name="T6" fmla="*/ 100 w 101"/>
                <a:gd name="T7" fmla="*/ 29 h 433"/>
                <a:gd name="T8" fmla="*/ 100 w 101"/>
                <a:gd name="T9" fmla="*/ 48 h 433"/>
                <a:gd name="T10" fmla="*/ 94 w 101"/>
                <a:gd name="T11" fmla="*/ 60 h 433"/>
                <a:gd name="T12" fmla="*/ 81 w 101"/>
                <a:gd name="T13" fmla="*/ 79 h 433"/>
                <a:gd name="T14" fmla="*/ 44 w 101"/>
                <a:gd name="T15" fmla="*/ 120 h 433"/>
                <a:gd name="T16" fmla="*/ 12 w 101"/>
                <a:gd name="T17" fmla="*/ 161 h 433"/>
                <a:gd name="T18" fmla="*/ 6 w 101"/>
                <a:gd name="T19" fmla="*/ 177 h 433"/>
                <a:gd name="T20" fmla="*/ 0 w 101"/>
                <a:gd name="T21" fmla="*/ 193 h 433"/>
                <a:gd name="T22" fmla="*/ 6 w 101"/>
                <a:gd name="T23" fmla="*/ 202 h 433"/>
                <a:gd name="T24" fmla="*/ 19 w 101"/>
                <a:gd name="T25" fmla="*/ 208 h 433"/>
                <a:gd name="T26" fmla="*/ 50 w 101"/>
                <a:gd name="T27" fmla="*/ 218 h 433"/>
                <a:gd name="T28" fmla="*/ 87 w 101"/>
                <a:gd name="T29" fmla="*/ 224 h 433"/>
                <a:gd name="T30" fmla="*/ 94 w 101"/>
                <a:gd name="T31" fmla="*/ 230 h 433"/>
                <a:gd name="T32" fmla="*/ 100 w 101"/>
                <a:gd name="T33" fmla="*/ 240 h 433"/>
                <a:gd name="T34" fmla="*/ 94 w 101"/>
                <a:gd name="T35" fmla="*/ 252 h 433"/>
                <a:gd name="T36" fmla="*/ 87 w 101"/>
                <a:gd name="T37" fmla="*/ 271 h 433"/>
                <a:gd name="T38" fmla="*/ 50 w 101"/>
                <a:gd name="T39" fmla="*/ 312 h 433"/>
                <a:gd name="T40" fmla="*/ 19 w 101"/>
                <a:gd name="T41" fmla="*/ 350 h 433"/>
                <a:gd name="T42" fmla="*/ 6 w 101"/>
                <a:gd name="T43" fmla="*/ 369 h 433"/>
                <a:gd name="T44" fmla="*/ 0 w 101"/>
                <a:gd name="T45" fmla="*/ 382 h 433"/>
                <a:gd name="T46" fmla="*/ 0 w 101"/>
                <a:gd name="T47" fmla="*/ 404 h 433"/>
                <a:gd name="T48" fmla="*/ 12 w 101"/>
                <a:gd name="T49" fmla="*/ 416 h 433"/>
                <a:gd name="T50" fmla="*/ 31 w 101"/>
                <a:gd name="T51" fmla="*/ 426 h 433"/>
                <a:gd name="T52" fmla="*/ 50 w 101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69" y="7"/>
                  </a:lnTo>
                  <a:lnTo>
                    <a:pt x="87" y="16"/>
                  </a:lnTo>
                  <a:lnTo>
                    <a:pt x="100" y="29"/>
                  </a:lnTo>
                  <a:lnTo>
                    <a:pt x="100" y="48"/>
                  </a:lnTo>
                  <a:lnTo>
                    <a:pt x="94" y="60"/>
                  </a:lnTo>
                  <a:lnTo>
                    <a:pt x="81" y="79"/>
                  </a:lnTo>
                  <a:lnTo>
                    <a:pt x="44" y="120"/>
                  </a:lnTo>
                  <a:lnTo>
                    <a:pt x="12" y="161"/>
                  </a:lnTo>
                  <a:lnTo>
                    <a:pt x="6" y="177"/>
                  </a:lnTo>
                  <a:lnTo>
                    <a:pt x="0" y="193"/>
                  </a:lnTo>
                  <a:lnTo>
                    <a:pt x="6" y="202"/>
                  </a:lnTo>
                  <a:lnTo>
                    <a:pt x="19" y="208"/>
                  </a:lnTo>
                  <a:lnTo>
                    <a:pt x="50" y="218"/>
                  </a:lnTo>
                  <a:lnTo>
                    <a:pt x="87" y="224"/>
                  </a:lnTo>
                  <a:lnTo>
                    <a:pt x="94" y="230"/>
                  </a:lnTo>
                  <a:lnTo>
                    <a:pt x="100" y="240"/>
                  </a:lnTo>
                  <a:lnTo>
                    <a:pt x="94" y="252"/>
                  </a:lnTo>
                  <a:lnTo>
                    <a:pt x="87" y="271"/>
                  </a:lnTo>
                  <a:lnTo>
                    <a:pt x="50" y="312"/>
                  </a:lnTo>
                  <a:lnTo>
                    <a:pt x="19" y="350"/>
                  </a:lnTo>
                  <a:lnTo>
                    <a:pt x="6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2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42" name="Freeform 30"/>
            <p:cNvSpPr>
              <a:spLocks/>
            </p:cNvSpPr>
            <p:nvPr/>
          </p:nvSpPr>
          <p:spPr bwMode="auto">
            <a:xfrm>
              <a:off x="4025" y="1264"/>
              <a:ext cx="97" cy="433"/>
            </a:xfrm>
            <a:custGeom>
              <a:avLst/>
              <a:gdLst>
                <a:gd name="T0" fmla="*/ 48 w 97"/>
                <a:gd name="T1" fmla="*/ 0 h 433"/>
                <a:gd name="T2" fmla="*/ 69 w 97"/>
                <a:gd name="T3" fmla="*/ 7 h 433"/>
                <a:gd name="T4" fmla="*/ 82 w 97"/>
                <a:gd name="T5" fmla="*/ 16 h 433"/>
                <a:gd name="T6" fmla="*/ 96 w 97"/>
                <a:gd name="T7" fmla="*/ 29 h 433"/>
                <a:gd name="T8" fmla="*/ 96 w 97"/>
                <a:gd name="T9" fmla="*/ 48 h 433"/>
                <a:gd name="T10" fmla="*/ 89 w 97"/>
                <a:gd name="T11" fmla="*/ 60 h 433"/>
                <a:gd name="T12" fmla="*/ 76 w 97"/>
                <a:gd name="T13" fmla="*/ 79 h 433"/>
                <a:gd name="T14" fmla="*/ 48 w 97"/>
                <a:gd name="T15" fmla="*/ 120 h 433"/>
                <a:gd name="T16" fmla="*/ 14 w 97"/>
                <a:gd name="T17" fmla="*/ 161 h 433"/>
                <a:gd name="T18" fmla="*/ 7 w 97"/>
                <a:gd name="T19" fmla="*/ 177 h 433"/>
                <a:gd name="T20" fmla="*/ 0 w 97"/>
                <a:gd name="T21" fmla="*/ 193 h 433"/>
                <a:gd name="T22" fmla="*/ 7 w 97"/>
                <a:gd name="T23" fmla="*/ 202 h 433"/>
                <a:gd name="T24" fmla="*/ 14 w 97"/>
                <a:gd name="T25" fmla="*/ 208 h 433"/>
                <a:gd name="T26" fmla="*/ 48 w 97"/>
                <a:gd name="T27" fmla="*/ 218 h 433"/>
                <a:gd name="T28" fmla="*/ 82 w 97"/>
                <a:gd name="T29" fmla="*/ 224 h 433"/>
                <a:gd name="T30" fmla="*/ 89 w 97"/>
                <a:gd name="T31" fmla="*/ 230 h 433"/>
                <a:gd name="T32" fmla="*/ 96 w 97"/>
                <a:gd name="T33" fmla="*/ 240 h 433"/>
                <a:gd name="T34" fmla="*/ 89 w 97"/>
                <a:gd name="T35" fmla="*/ 252 h 433"/>
                <a:gd name="T36" fmla="*/ 82 w 97"/>
                <a:gd name="T37" fmla="*/ 271 h 433"/>
                <a:gd name="T38" fmla="*/ 48 w 97"/>
                <a:gd name="T39" fmla="*/ 312 h 433"/>
                <a:gd name="T40" fmla="*/ 21 w 97"/>
                <a:gd name="T41" fmla="*/ 350 h 433"/>
                <a:gd name="T42" fmla="*/ 7 w 97"/>
                <a:gd name="T43" fmla="*/ 369 h 433"/>
                <a:gd name="T44" fmla="*/ 0 w 97"/>
                <a:gd name="T45" fmla="*/ 382 h 433"/>
                <a:gd name="T46" fmla="*/ 0 w 97"/>
                <a:gd name="T47" fmla="*/ 404 h 433"/>
                <a:gd name="T48" fmla="*/ 14 w 97"/>
                <a:gd name="T49" fmla="*/ 416 h 433"/>
                <a:gd name="T50" fmla="*/ 28 w 97"/>
                <a:gd name="T51" fmla="*/ 426 h 433"/>
                <a:gd name="T52" fmla="*/ 48 w 97"/>
                <a:gd name="T5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433">
                  <a:moveTo>
                    <a:pt x="48" y="0"/>
                  </a:moveTo>
                  <a:lnTo>
                    <a:pt x="69" y="7"/>
                  </a:lnTo>
                  <a:lnTo>
                    <a:pt x="82" y="16"/>
                  </a:lnTo>
                  <a:lnTo>
                    <a:pt x="96" y="29"/>
                  </a:lnTo>
                  <a:lnTo>
                    <a:pt x="96" y="48"/>
                  </a:lnTo>
                  <a:lnTo>
                    <a:pt x="89" y="60"/>
                  </a:lnTo>
                  <a:lnTo>
                    <a:pt x="76" y="79"/>
                  </a:lnTo>
                  <a:lnTo>
                    <a:pt x="48" y="120"/>
                  </a:lnTo>
                  <a:lnTo>
                    <a:pt x="14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4" y="208"/>
                  </a:lnTo>
                  <a:lnTo>
                    <a:pt x="48" y="218"/>
                  </a:lnTo>
                  <a:lnTo>
                    <a:pt x="82" y="224"/>
                  </a:lnTo>
                  <a:lnTo>
                    <a:pt x="89" y="230"/>
                  </a:lnTo>
                  <a:lnTo>
                    <a:pt x="96" y="240"/>
                  </a:lnTo>
                  <a:lnTo>
                    <a:pt x="89" y="252"/>
                  </a:lnTo>
                  <a:lnTo>
                    <a:pt x="82" y="271"/>
                  </a:lnTo>
                  <a:lnTo>
                    <a:pt x="48" y="312"/>
                  </a:lnTo>
                  <a:lnTo>
                    <a:pt x="21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4" y="416"/>
                  </a:lnTo>
                  <a:lnTo>
                    <a:pt x="28" y="426"/>
                  </a:lnTo>
                  <a:lnTo>
                    <a:pt x="48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96544" name="Text Box 32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Threads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17952" y="2864326"/>
            <a:ext cx="1664653" cy="913590"/>
          </a:xfrm>
          <a:prstGeom prst="wedgeRoundRectCallout">
            <a:avLst>
              <a:gd name="adj1" fmla="val 70718"/>
              <a:gd name="adj2" fmla="val -77226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1:1 Kernel-level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Threading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(DOS)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7219950" y="1278571"/>
            <a:ext cx="1664653" cy="911175"/>
          </a:xfrm>
          <a:prstGeom prst="wedgeRoundRectCallout">
            <a:avLst>
              <a:gd name="adj1" fmla="val -95920"/>
              <a:gd name="adj2" fmla="val 9940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1:N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User-level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Threading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(Java)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2028826" y="5592286"/>
            <a:ext cx="2353628" cy="910114"/>
          </a:xfrm>
          <a:prstGeom prst="wedgeRoundRectCallout">
            <a:avLst>
              <a:gd name="adj1" fmla="val -4046"/>
              <a:gd name="adj2" fmla="val -13355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Multi-tasking w/1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User-level threading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(UNIX)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6238876" y="5592286"/>
            <a:ext cx="2425065" cy="676434"/>
          </a:xfrm>
          <a:prstGeom prst="wedgeRoundRectCallout">
            <a:avLst>
              <a:gd name="adj1" fmla="val -20482"/>
              <a:gd name="adj2" fmla="val -16702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:N Hybrid Threading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mic Sans MS" panose="030F0702030302020204" pitchFamily="66" charset="0"/>
              </a:rPr>
              <a:t>(Windows, Solaris)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6010</TotalTime>
  <Words>3110</Words>
  <Application>Microsoft Office PowerPoint</Application>
  <PresentationFormat>On-screen Show (4:3)</PresentationFormat>
  <Paragraphs>525</Paragraphs>
  <Slides>38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Blends</vt:lpstr>
      <vt:lpstr>Bitmap Image</vt:lpstr>
      <vt:lpstr>MSDraw.Drawing.8.2</vt:lpstr>
      <vt:lpstr>Processes and Threads</vt:lpstr>
      <vt:lpstr>CS 345</vt:lpstr>
      <vt:lpstr>Chapter 4 Learning Outcomes</vt:lpstr>
      <vt:lpstr>What is Moving/Changing?</vt:lpstr>
      <vt:lpstr>What is a Process?</vt:lpstr>
      <vt:lpstr>Processes (Heavy)</vt:lpstr>
      <vt:lpstr>What is a Thread?</vt:lpstr>
      <vt:lpstr>Chapter 4 Learning Outcomes</vt:lpstr>
      <vt:lpstr>Threads and Processes</vt:lpstr>
      <vt:lpstr>Multi-threading</vt:lpstr>
      <vt:lpstr>Chapter 4 Learning Outcomes</vt:lpstr>
      <vt:lpstr>Multi-threading</vt:lpstr>
      <vt:lpstr>What Types of Threads?</vt:lpstr>
      <vt:lpstr>User-Level Threads</vt:lpstr>
      <vt:lpstr>User-Level Threads</vt:lpstr>
      <vt:lpstr>Kernel-Level Threads</vt:lpstr>
      <vt:lpstr>User-Level and Kernel-Level Threads</vt:lpstr>
      <vt:lpstr>What are the Benefits of Threads?</vt:lpstr>
      <vt:lpstr>Using Threads</vt:lpstr>
      <vt:lpstr>Multi-threaded Process</vt:lpstr>
      <vt:lpstr>What are Possible Thread States?</vt:lpstr>
      <vt:lpstr>Chapter 4 Learning Outcomes</vt:lpstr>
      <vt:lpstr>How do Threads Share Information?</vt:lpstr>
      <vt:lpstr>RPC</vt:lpstr>
      <vt:lpstr>How are Threads Managed?</vt:lpstr>
      <vt:lpstr>Thread Management</vt:lpstr>
      <vt:lpstr>Thread Problems</vt:lpstr>
      <vt:lpstr>Thread Problems</vt:lpstr>
      <vt:lpstr>Thread Review</vt:lpstr>
      <vt:lpstr>Chapter 4 Learning Outcomes</vt:lpstr>
      <vt:lpstr>POSIX Thread Support</vt:lpstr>
      <vt:lpstr>POSIX Thread Support</vt:lpstr>
      <vt:lpstr>POSIX Thread Support</vt:lpstr>
      <vt:lpstr>Windows Thread Support</vt:lpstr>
      <vt:lpstr>Linux Thread Support</vt:lpstr>
      <vt:lpstr>Solaris Threads</vt:lpstr>
      <vt:lpstr>Questions to answer…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05 - Threads (4a)</dc:title>
  <dc:creator>Paul Roper</dc:creator>
  <cp:lastModifiedBy>proper</cp:lastModifiedBy>
  <cp:revision>386</cp:revision>
  <cp:lastPrinted>2000-08-31T19:14:43Z</cp:lastPrinted>
  <dcterms:created xsi:type="dcterms:W3CDTF">2000-08-22T23:43:45Z</dcterms:created>
  <dcterms:modified xsi:type="dcterms:W3CDTF">2016-01-25T17:37:00Z</dcterms:modified>
</cp:coreProperties>
</file>