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1524" r:id="rId2"/>
    <p:sldId id="1555" r:id="rId3"/>
    <p:sldId id="1593" r:id="rId4"/>
    <p:sldId id="1583" r:id="rId5"/>
    <p:sldId id="1569" r:id="rId6"/>
    <p:sldId id="1481" r:id="rId7"/>
    <p:sldId id="1482" r:id="rId8"/>
    <p:sldId id="1483" r:id="rId9"/>
    <p:sldId id="1542" r:id="rId10"/>
    <p:sldId id="1488" r:id="rId11"/>
    <p:sldId id="1490" r:id="rId12"/>
    <p:sldId id="1491" r:id="rId13"/>
    <p:sldId id="1492" r:id="rId14"/>
    <p:sldId id="1519" r:id="rId15"/>
    <p:sldId id="1563" r:id="rId16"/>
    <p:sldId id="1497" r:id="rId17"/>
    <p:sldId id="1499" r:id="rId18"/>
    <p:sldId id="1507" r:id="rId19"/>
    <p:sldId id="1508" r:id="rId20"/>
    <p:sldId id="1509" r:id="rId21"/>
    <p:sldId id="1535" r:id="rId22"/>
    <p:sldId id="1546" r:id="rId23"/>
    <p:sldId id="1538" r:id="rId24"/>
    <p:sldId id="1539" r:id="rId25"/>
    <p:sldId id="1510" r:id="rId26"/>
    <p:sldId id="1511" r:id="rId27"/>
    <p:sldId id="1512" r:id="rId28"/>
    <p:sldId id="1515" r:id="rId29"/>
    <p:sldId id="1516" r:id="rId30"/>
    <p:sldId id="1517" r:id="rId31"/>
    <p:sldId id="1518" r:id="rId32"/>
    <p:sldId id="1565" r:id="rId33"/>
    <p:sldId id="1568" r:id="rId34"/>
    <p:sldId id="1566" r:id="rId35"/>
    <p:sldId id="1580" r:id="rId36"/>
    <p:sldId id="1558" r:id="rId37"/>
    <p:sldId id="1559" r:id="rId38"/>
    <p:sldId id="1560" r:id="rId39"/>
    <p:sldId id="1522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97" autoAdjust="0"/>
  </p:normalViewPr>
  <p:slideViewPr>
    <p:cSldViewPr snapToGrid="0">
      <p:cViewPr varScale="1">
        <p:scale>
          <a:sx n="73" d="100"/>
          <a:sy n="73" d="100"/>
        </p:scale>
        <p:origin x="-81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8A10F4BC-9F70-47B8-B491-4443E45F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4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8" y="4414839"/>
            <a:ext cx="5144206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Alex Milenkovich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47EA6CE5-0250-476A-A7E4-E5832213BE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14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82545-D741-4E4A-BCA5-2B4CD35AEB43}" type="slidenum">
              <a:rPr lang="en-US"/>
              <a:pPr/>
              <a:t>4</a:t>
            </a:fld>
            <a:endParaRPr lang="en-US"/>
          </a:p>
        </p:txBody>
      </p:sp>
      <p:sp>
        <p:nvSpPr>
          <p:cNvPr id="2490370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318E76C3-6C0F-422A-8E10-972D9EB1D60E}" type="slidenum">
              <a:rPr lang="en-US" sz="1000" i="1"/>
              <a:pPr algn="r"/>
              <a:t>4</a:t>
            </a:fld>
            <a:endParaRPr lang="en-US" sz="1000" i="1"/>
          </a:p>
        </p:txBody>
      </p:sp>
      <p:sp>
        <p:nvSpPr>
          <p:cNvPr id="2490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0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72B48D-45C5-477A-B8B4-8AE79F9783CF}" type="slidenum">
              <a:rPr lang="en-US"/>
              <a:pPr/>
              <a:t>13</a:t>
            </a:fld>
            <a:endParaRPr lang="en-US"/>
          </a:p>
        </p:txBody>
      </p:sp>
      <p:sp>
        <p:nvSpPr>
          <p:cNvPr id="2500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6975" y="719138"/>
            <a:ext cx="4614863" cy="3460750"/>
          </a:xfrm>
          <a:ln/>
        </p:spPr>
      </p:sp>
      <p:sp>
        <p:nvSpPr>
          <p:cNvPr id="250061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0061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D45BE005-DDF8-4375-A42E-47BE98332CF2}" type="slidenum">
              <a:rPr lang="en-US" sz="1000" i="1"/>
              <a:pPr algn="r"/>
              <a:t>13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83359C-CAD0-44F5-B194-2BF48A833E2F}" type="slidenum">
              <a:rPr lang="en-US"/>
              <a:pPr/>
              <a:t>14</a:t>
            </a:fld>
            <a:endParaRPr lang="en-US"/>
          </a:p>
        </p:txBody>
      </p:sp>
      <p:sp>
        <p:nvSpPr>
          <p:cNvPr id="2550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6975" y="719138"/>
            <a:ext cx="4614863" cy="3460750"/>
          </a:xfrm>
          <a:ln/>
        </p:spPr>
      </p:sp>
      <p:sp>
        <p:nvSpPr>
          <p:cNvPr id="2550787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50788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6D695C3-4FCB-4342-BB17-6A7BE043FCF5}" type="slidenum">
              <a:rPr lang="en-US" sz="1000" i="1"/>
              <a:pPr algn="r"/>
              <a:t>14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D55B2-5514-42E9-9406-441C59E6A30D}" type="slidenum">
              <a:rPr lang="en-US"/>
              <a:pPr/>
              <a:t>15</a:t>
            </a:fld>
            <a:endParaRPr lang="en-US"/>
          </a:p>
        </p:txBody>
      </p:sp>
      <p:sp>
        <p:nvSpPr>
          <p:cNvPr id="2508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6975" y="719138"/>
            <a:ext cx="4614863" cy="3460750"/>
          </a:xfrm>
          <a:ln/>
        </p:spPr>
      </p:sp>
      <p:sp>
        <p:nvSpPr>
          <p:cNvPr id="250880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08804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5343252-5973-46E2-B49F-EF12A2875AC8}" type="slidenum">
              <a:rPr lang="en-US" sz="1000" i="1"/>
              <a:pPr algn="r"/>
              <a:t>15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D5D51-E7F0-4362-9A0E-5A125CEFFEEE}" type="slidenum">
              <a:rPr lang="en-US"/>
              <a:pPr/>
              <a:t>16</a:t>
            </a:fld>
            <a:endParaRPr lang="en-US"/>
          </a:p>
        </p:txBody>
      </p:sp>
      <p:sp>
        <p:nvSpPr>
          <p:cNvPr id="2510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6975" y="719138"/>
            <a:ext cx="4614863" cy="3460750"/>
          </a:xfrm>
          <a:ln/>
        </p:spPr>
      </p:sp>
      <p:sp>
        <p:nvSpPr>
          <p:cNvPr id="251085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1085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E27CB34-E5C7-494D-9030-412A00B8825E}" type="slidenum">
              <a:rPr lang="en-US" sz="1000" i="1"/>
              <a:pPr algn="r"/>
              <a:t>16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7AF18-1F7C-49DB-B1C5-FC2682F8C933}" type="slidenum">
              <a:rPr lang="en-US"/>
              <a:pPr/>
              <a:t>17</a:t>
            </a:fld>
            <a:endParaRPr lang="en-US"/>
          </a:p>
        </p:txBody>
      </p:sp>
      <p:sp>
        <p:nvSpPr>
          <p:cNvPr id="2514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6975" y="719138"/>
            <a:ext cx="4614863" cy="3460750"/>
          </a:xfrm>
          <a:ln/>
        </p:spPr>
      </p:sp>
      <p:sp>
        <p:nvSpPr>
          <p:cNvPr id="2514947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514948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B17BEAB-CADD-4A5F-B00C-A75853072DC5}" type="slidenum">
              <a:rPr lang="en-US" sz="1000" i="1"/>
              <a:pPr algn="r"/>
              <a:t>17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587A1-B948-4EA8-B452-0449BEC47C77}" type="slidenum">
              <a:rPr lang="en-US"/>
              <a:pPr/>
              <a:t>18</a:t>
            </a:fld>
            <a:endParaRPr lang="en-US"/>
          </a:p>
        </p:txBody>
      </p:sp>
      <p:sp>
        <p:nvSpPr>
          <p:cNvPr id="2531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8563" y="720725"/>
            <a:ext cx="4613275" cy="3459163"/>
          </a:xfrm>
          <a:ln/>
        </p:spPr>
      </p:sp>
      <p:sp>
        <p:nvSpPr>
          <p:cNvPr id="253133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3133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BF92364-B02E-4BE4-8488-1E0D4D22EDAF}" type="slidenum">
              <a:rPr lang="en-US" sz="1000" i="1"/>
              <a:pPr algn="r"/>
              <a:t>18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123D1-5AAC-494E-8036-ED26B97B8000}" type="slidenum">
              <a:rPr lang="en-US"/>
              <a:pPr/>
              <a:t>19</a:t>
            </a:fld>
            <a:endParaRPr lang="en-US"/>
          </a:p>
        </p:txBody>
      </p:sp>
      <p:sp>
        <p:nvSpPr>
          <p:cNvPr id="2533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8563" y="720725"/>
            <a:ext cx="4613275" cy="3459163"/>
          </a:xfrm>
          <a:ln/>
        </p:spPr>
      </p:sp>
      <p:sp>
        <p:nvSpPr>
          <p:cNvPr id="2533379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33380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A740B29-0743-4797-9034-7B1086E3EB05}" type="slidenum">
              <a:rPr lang="en-US" sz="1000" i="1"/>
              <a:pPr algn="r"/>
              <a:t>19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EB9D7-5A96-45E3-986C-555DD7F84879}" type="slidenum">
              <a:rPr lang="en-US"/>
              <a:pPr/>
              <a:t>25</a:t>
            </a:fld>
            <a:endParaRPr lang="en-US"/>
          </a:p>
        </p:txBody>
      </p:sp>
      <p:sp>
        <p:nvSpPr>
          <p:cNvPr id="2536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8563" y="720725"/>
            <a:ext cx="4613275" cy="3459163"/>
          </a:xfrm>
          <a:ln/>
        </p:spPr>
      </p:sp>
      <p:sp>
        <p:nvSpPr>
          <p:cNvPr id="253645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3645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8D5863D-6F0B-458A-A81A-C3043617D1A1}" type="slidenum">
              <a:rPr lang="en-US" sz="1000" i="1"/>
              <a:pPr algn="r"/>
              <a:t>25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0657D-27AB-47FE-BB0F-E387BBDC4CC8}" type="slidenum">
              <a:rPr lang="en-US"/>
              <a:pPr/>
              <a:t>28</a:t>
            </a:fld>
            <a:endParaRPr lang="en-US"/>
          </a:p>
        </p:txBody>
      </p:sp>
      <p:sp>
        <p:nvSpPr>
          <p:cNvPr id="2542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8563" y="720725"/>
            <a:ext cx="4613275" cy="3459163"/>
          </a:xfrm>
          <a:ln/>
        </p:spPr>
      </p:sp>
      <p:sp>
        <p:nvSpPr>
          <p:cNvPr id="2542595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42596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0ED0A450-6CB9-4914-B11E-126B38B3F400}" type="slidenum">
              <a:rPr lang="en-US" sz="1000" i="1"/>
              <a:pPr algn="r"/>
              <a:t>28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C3B56-034D-4CF8-B88B-ECECB1F06698}" type="slidenum">
              <a:rPr lang="en-US"/>
              <a:pPr/>
              <a:t>29</a:t>
            </a:fld>
            <a:endParaRPr lang="en-US"/>
          </a:p>
        </p:txBody>
      </p:sp>
      <p:sp>
        <p:nvSpPr>
          <p:cNvPr id="2544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8563" y="720725"/>
            <a:ext cx="4613275" cy="3459163"/>
          </a:xfrm>
          <a:ln/>
        </p:spPr>
      </p:sp>
      <p:sp>
        <p:nvSpPr>
          <p:cNvPr id="254464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44644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D711D2C-8C96-44FE-8BAE-950BC07064BA}" type="slidenum">
              <a:rPr lang="en-US" sz="1000" i="1"/>
              <a:pPr algn="r"/>
              <a:t>29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6FF0D-C101-426A-B03B-3D6765FCF3AE}" type="slidenum">
              <a:rPr lang="en-US"/>
              <a:pPr/>
              <a:t>5</a:t>
            </a:fld>
            <a:endParaRPr lang="en-US"/>
          </a:p>
        </p:txBody>
      </p:sp>
      <p:sp>
        <p:nvSpPr>
          <p:cNvPr id="2486274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CB67F84-14EE-4236-B0D0-6F2A6DC2CBE5}" type="slidenum">
              <a:rPr lang="en-US" sz="1000" i="1"/>
              <a:pPr algn="r"/>
              <a:t>5</a:t>
            </a:fld>
            <a:endParaRPr lang="en-US" sz="1000" i="1"/>
          </a:p>
        </p:txBody>
      </p:sp>
      <p:sp>
        <p:nvSpPr>
          <p:cNvPr id="2486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6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F99CF-7BAC-4BE9-998D-737A2B004D1B}" type="slidenum">
              <a:rPr lang="en-US"/>
              <a:pPr/>
              <a:t>30</a:t>
            </a:fld>
            <a:endParaRPr lang="en-US"/>
          </a:p>
        </p:txBody>
      </p:sp>
      <p:sp>
        <p:nvSpPr>
          <p:cNvPr id="2546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8563" y="720725"/>
            <a:ext cx="4613275" cy="3459163"/>
          </a:xfrm>
          <a:ln/>
        </p:spPr>
      </p:sp>
      <p:sp>
        <p:nvSpPr>
          <p:cNvPr id="254669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4669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E4F5BA1-1097-4575-BCBC-53BECF7D2C21}" type="slidenum">
              <a:rPr lang="en-US" sz="1000" i="1"/>
              <a:pPr algn="r"/>
              <a:t>30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EDC32-63A9-468D-AF77-B99DD4A53111}" type="slidenum">
              <a:rPr lang="en-US"/>
              <a:pPr/>
              <a:t>31</a:t>
            </a:fld>
            <a:endParaRPr lang="en-US"/>
          </a:p>
        </p:txBody>
      </p:sp>
      <p:sp>
        <p:nvSpPr>
          <p:cNvPr id="2548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8563" y="720725"/>
            <a:ext cx="4613275" cy="3459163"/>
          </a:xfrm>
          <a:ln/>
        </p:spPr>
      </p:sp>
      <p:sp>
        <p:nvSpPr>
          <p:cNvPr id="2548739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4838"/>
            <a:ext cx="5140960" cy="4183062"/>
          </a:xfrm>
        </p:spPr>
        <p:txBody>
          <a:bodyPr lIns="94655" tIns="48130" rIns="94655" bIns="48130"/>
          <a:lstStyle/>
          <a:p>
            <a:pPr defTabSz="973138"/>
            <a:endParaRPr lang="en-US"/>
          </a:p>
        </p:txBody>
      </p:sp>
      <p:sp>
        <p:nvSpPr>
          <p:cNvPr id="2548740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52" tIns="0" rIns="19252" bIns="0" anchor="b"/>
          <a:lstStyle>
            <a:lvl1pPr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82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CB95F58-2315-43C9-BCDC-C62B77FCAE4A}" type="slidenum">
              <a:rPr lang="en-US" sz="1000" i="1"/>
              <a:pPr algn="r"/>
              <a:t>31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34B81-9ADD-4D8B-94C4-4283A1EEA77F}" type="slidenum">
              <a:rPr lang="en-US"/>
              <a:pPr/>
              <a:t>34</a:t>
            </a:fld>
            <a:endParaRPr lang="en-US"/>
          </a:p>
        </p:txBody>
      </p:sp>
      <p:sp>
        <p:nvSpPr>
          <p:cNvPr id="251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7738"/>
          </a:xfrm>
          <a:ln/>
        </p:spPr>
      </p:sp>
      <p:sp>
        <p:nvSpPr>
          <p:cNvPr id="251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8013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34B81-9ADD-4D8B-94C4-4283A1EEA77F}" type="slidenum">
              <a:rPr lang="en-US"/>
              <a:pPr/>
              <a:t>35</a:t>
            </a:fld>
            <a:endParaRPr lang="en-US"/>
          </a:p>
        </p:txBody>
      </p:sp>
      <p:sp>
        <p:nvSpPr>
          <p:cNvPr id="251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7738"/>
          </a:xfrm>
          <a:ln/>
        </p:spPr>
      </p:sp>
      <p:sp>
        <p:nvSpPr>
          <p:cNvPr id="251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8013"/>
            <a:ext cx="5140960" cy="41830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784E2-D8F4-407E-9D94-168363D096B1}" type="slidenum">
              <a:rPr lang="en-US"/>
              <a:pPr/>
              <a:t>36</a:t>
            </a:fld>
            <a:endParaRPr lang="en-US"/>
          </a:p>
        </p:txBody>
      </p:sp>
      <p:sp>
        <p:nvSpPr>
          <p:cNvPr id="251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7738"/>
          </a:xfrm>
          <a:ln/>
        </p:spPr>
      </p:sp>
      <p:sp>
        <p:nvSpPr>
          <p:cNvPr id="251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8013"/>
            <a:ext cx="5140960" cy="4183062"/>
          </a:xfrm>
        </p:spPr>
        <p:txBody>
          <a:bodyPr/>
          <a:lstStyle/>
          <a:p>
            <a:pPr marL="228600" indent="-228600"/>
            <a:r>
              <a:rPr lang="en-US"/>
              <a:t>Philosophers eat and think for a random amount of time.</a:t>
            </a:r>
          </a:p>
          <a:p>
            <a:pPr marL="228600" indent="-228600"/>
            <a:r>
              <a:rPr lang="en-US"/>
              <a:t>(They are not self-aware.  ha ha)</a:t>
            </a:r>
          </a:p>
          <a:p>
            <a:pPr marL="228600" indent="-228600"/>
            <a:r>
              <a:rPr lang="en-US"/>
              <a:t>Can’t proceed if my right fork has been picked up.</a:t>
            </a:r>
          </a:p>
          <a:p>
            <a:pPr marL="228600" indent="-228600"/>
            <a:r>
              <a:rPr lang="en-US"/>
              <a:t>Mutual exclusion</a:t>
            </a:r>
          </a:p>
          <a:p>
            <a:pPr marL="228600" indent="-228600"/>
            <a:r>
              <a:rPr lang="en-US"/>
              <a:t>Bounded wait problem</a:t>
            </a:r>
          </a:p>
          <a:p>
            <a:pPr marL="228600" indent="-228600"/>
            <a:r>
              <a:rPr lang="en-US"/>
              <a:t>Progress</a:t>
            </a:r>
          </a:p>
          <a:p>
            <a:pPr marL="228600" indent="-228600"/>
            <a:r>
              <a:rPr lang="en-US"/>
              <a:t>Possible Solutions: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Only one allowed to pick up forks.  If not available, put back down.  (All or nothing)</a:t>
            </a:r>
          </a:p>
          <a:p>
            <a:pPr marL="228600" indent="-228600"/>
            <a:r>
              <a:rPr lang="en-US"/>
              <a:t>2. Only allow four people to pick up – guarantees at least one to succeed.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DD01A-2FE2-4217-A2CD-91EA8B96E437}" type="slidenum">
              <a:rPr lang="en-US"/>
              <a:pPr/>
              <a:t>37</a:t>
            </a:fld>
            <a:endParaRPr lang="en-US"/>
          </a:p>
        </p:txBody>
      </p:sp>
      <p:sp>
        <p:nvSpPr>
          <p:cNvPr id="251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7738"/>
          </a:xfrm>
          <a:ln/>
        </p:spPr>
      </p:sp>
      <p:sp>
        <p:nvSpPr>
          <p:cNvPr id="251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8013"/>
            <a:ext cx="5140960" cy="4183062"/>
          </a:xfrm>
        </p:spPr>
        <p:txBody>
          <a:bodyPr/>
          <a:lstStyle/>
          <a:p>
            <a:r>
              <a:rPr lang="en-US"/>
              <a:t>T allows only 4 people in.</a:t>
            </a:r>
          </a:p>
          <a:p>
            <a:r>
              <a:rPr lang="en-US"/>
              <a:t>Maybe not the most efficient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4B480-BD65-48DF-8463-61403BD9FD23}" type="slidenum">
              <a:rPr lang="en-US"/>
              <a:pPr/>
              <a:t>6</a:t>
            </a:fld>
            <a:endParaRPr lang="en-US"/>
          </a:p>
        </p:txBody>
      </p:sp>
      <p:sp>
        <p:nvSpPr>
          <p:cNvPr id="2478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6975" y="719138"/>
            <a:ext cx="4614863" cy="3460750"/>
          </a:xfrm>
          <a:ln/>
        </p:spPr>
      </p:sp>
      <p:sp>
        <p:nvSpPr>
          <p:cNvPr id="247808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478084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9BA5A868-37FF-4C16-AC7C-A354E74A8CBD}" type="slidenum">
              <a:rPr lang="en-US" sz="1000" i="1"/>
              <a:pPr algn="r"/>
              <a:t>6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4A8B6-1788-4B2D-BA74-691674B1EE7B}" type="slidenum">
              <a:rPr lang="en-US"/>
              <a:pPr/>
              <a:t>7</a:t>
            </a:fld>
            <a:endParaRPr lang="en-US"/>
          </a:p>
        </p:txBody>
      </p:sp>
      <p:sp>
        <p:nvSpPr>
          <p:cNvPr id="2480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6975" y="719138"/>
            <a:ext cx="4614863" cy="3460750"/>
          </a:xfrm>
          <a:ln/>
        </p:spPr>
      </p:sp>
      <p:sp>
        <p:nvSpPr>
          <p:cNvPr id="2480131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480132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BD49866-33FB-48AD-9F7A-9747E50F4CFC}" type="slidenum">
              <a:rPr lang="en-US" sz="1000" i="1"/>
              <a:pPr algn="r"/>
              <a:t>7</a:t>
            </a:fld>
            <a:endParaRPr lang="en-US" sz="1000" i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EDD22-A109-4985-A8DC-43931ED7F489}" type="slidenum">
              <a:rPr lang="en-US"/>
              <a:pPr/>
              <a:t>8</a:t>
            </a:fld>
            <a:endParaRPr lang="en-US"/>
          </a:p>
        </p:txBody>
      </p:sp>
      <p:sp>
        <p:nvSpPr>
          <p:cNvPr id="2482178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7C20B4A-9158-47A3-90CE-072B0AE340F4}" type="slidenum">
              <a:rPr lang="en-US" sz="1000" i="1"/>
              <a:pPr algn="r"/>
              <a:t>8</a:t>
            </a:fld>
            <a:endParaRPr lang="en-US" sz="1000" i="1"/>
          </a:p>
        </p:txBody>
      </p:sp>
      <p:sp>
        <p:nvSpPr>
          <p:cNvPr id="2482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2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DA7C8-E253-4F6C-8756-76C2F6D07D2A}" type="slidenum">
              <a:rPr lang="en-US"/>
              <a:pPr/>
              <a:t>9</a:t>
            </a:fld>
            <a:endParaRPr lang="en-US"/>
          </a:p>
        </p:txBody>
      </p:sp>
      <p:sp>
        <p:nvSpPr>
          <p:cNvPr id="2484226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DF83DD9-3A60-4079-AA7A-FF424A1FE045}" type="slidenum">
              <a:rPr lang="en-US" sz="1000" i="1"/>
              <a:pPr algn="r"/>
              <a:t>9</a:t>
            </a:fld>
            <a:endParaRPr lang="en-US" sz="1000" i="1"/>
          </a:p>
        </p:txBody>
      </p:sp>
      <p:sp>
        <p:nvSpPr>
          <p:cNvPr id="2484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84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21186-3A72-4563-B518-4C33A86FD05A}" type="slidenum">
              <a:rPr lang="en-US"/>
              <a:pPr/>
              <a:t>10</a:t>
            </a:fld>
            <a:endParaRPr lang="en-US"/>
          </a:p>
        </p:txBody>
      </p:sp>
      <p:sp>
        <p:nvSpPr>
          <p:cNvPr id="2492418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4F9F6200-8FBB-4017-A03B-AD9B46090F08}" type="slidenum">
              <a:rPr lang="en-US" sz="1000" i="1"/>
              <a:pPr algn="r"/>
              <a:t>10</a:t>
            </a:fld>
            <a:endParaRPr lang="en-US" sz="1000" i="1"/>
          </a:p>
        </p:txBody>
      </p:sp>
      <p:sp>
        <p:nvSpPr>
          <p:cNvPr id="2492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2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B482D-D34C-4F85-997A-A781FB1AA5EF}" type="slidenum">
              <a:rPr lang="en-US"/>
              <a:pPr/>
              <a:t>11</a:t>
            </a:fld>
            <a:endParaRPr lang="en-US"/>
          </a:p>
        </p:txBody>
      </p:sp>
      <p:sp>
        <p:nvSpPr>
          <p:cNvPr id="2496514" name="Rectangle 5"/>
          <p:cNvSpPr txBox="1">
            <a:spLocks noGrp="1" noChangeArrowheads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A0B178B-E289-411D-81D3-EFC4EC41682D}" type="slidenum">
              <a:rPr lang="en-US" sz="1000" i="1"/>
              <a:pPr algn="r"/>
              <a:t>11</a:t>
            </a:fld>
            <a:endParaRPr lang="en-US" sz="1000" i="1"/>
          </a:p>
        </p:txBody>
      </p:sp>
      <p:sp>
        <p:nvSpPr>
          <p:cNvPr id="2496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297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96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5"/>
            <a:ext cx="5142582" cy="4186238"/>
          </a:xfrm>
          <a:ln/>
        </p:spPr>
        <p:txBody>
          <a:bodyPr lIns="90931" tIns="44667" rIns="90931" bIns="44667"/>
          <a:lstStyle/>
          <a:p>
            <a:pPr defTabSz="973138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2D7CB-9545-43F6-82B3-44745015E2CD}" type="slidenum">
              <a:rPr lang="en-US"/>
              <a:pPr/>
              <a:t>12</a:t>
            </a:fld>
            <a:endParaRPr lang="en-US"/>
          </a:p>
        </p:txBody>
      </p:sp>
      <p:sp>
        <p:nvSpPr>
          <p:cNvPr id="2498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6975" y="719138"/>
            <a:ext cx="4614863" cy="3460750"/>
          </a:xfrm>
          <a:ln/>
        </p:spPr>
      </p:sp>
      <p:sp>
        <p:nvSpPr>
          <p:cNvPr id="2498563" name="Notes Placeholder 2"/>
          <p:cNvSpPr>
            <a:spLocks noGrp="1"/>
          </p:cNvSpPr>
          <p:nvPr>
            <p:ph type="body" idx="1"/>
          </p:nvPr>
        </p:nvSpPr>
        <p:spPr>
          <a:xfrm>
            <a:off x="934720" y="4416425"/>
            <a:ext cx="5140960" cy="4184650"/>
          </a:xfrm>
        </p:spPr>
        <p:txBody>
          <a:bodyPr lIns="94112" tIns="47854" rIns="94112" bIns="47854"/>
          <a:lstStyle/>
          <a:p>
            <a:pPr defTabSz="973138"/>
            <a:endParaRPr lang="en-US"/>
          </a:p>
        </p:txBody>
      </p:sp>
      <p:sp>
        <p:nvSpPr>
          <p:cNvPr id="2498564" name="Slide Number Placeholder 3"/>
          <p:cNvSpPr txBox="1">
            <a:spLocks noGrp="1"/>
          </p:cNvSpPr>
          <p:nvPr/>
        </p:nvSpPr>
        <p:spPr bwMode="auto">
          <a:xfrm>
            <a:off x="3970938" y="8831264"/>
            <a:ext cx="3041086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41" tIns="0" rIns="19141" bIns="0" anchor="b"/>
          <a:lstStyle>
            <a:lvl1pPr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763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1A99291-A6D1-4111-8C9C-02E24FA36DBD}" type="slidenum">
              <a:rPr lang="en-US" sz="1000" i="1"/>
              <a:pPr algn="r"/>
              <a:t>12</a:t>
            </a:fld>
            <a:endParaRPr lang="en-US" sz="1000" i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84263" y="1452563"/>
            <a:ext cx="7853362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87425" y="3624263"/>
            <a:ext cx="7453313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5809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809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55809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8BFE6DD-E92F-4108-B862-E3DC7F376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E66BF-0272-40C9-8ABD-D38623ACA6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300" y="193675"/>
            <a:ext cx="2098675" cy="6130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100" y="193675"/>
            <a:ext cx="6146800" cy="6130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E9191-4E3F-43FB-9869-C53CAD3FD5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93675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0038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51063" y="6324600"/>
            <a:ext cx="491172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Concurrency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737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564C6F-D79E-4B84-94A3-47EF35A05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CE2D15-312A-465F-AB40-37433C2C8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873C4-2AA3-484F-B85D-D7F16119A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16050"/>
            <a:ext cx="400526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416050"/>
            <a:ext cx="4006850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2C252-DC05-49B2-8175-E4977DA77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1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E6A8A-C43C-4FD9-815F-1622220A78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C8521-D161-4593-9C4B-C36E1D0443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69D32-D46C-40FC-B2D9-999F86D1E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E3FC2-B35C-444A-BA13-74B687F5AF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3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64D81D-8BA8-4764-928A-31F762588D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93675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16050"/>
            <a:ext cx="8164513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6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838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5706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Concurrency</a:t>
            </a:r>
          </a:p>
        </p:txBody>
      </p:sp>
      <p:sp>
        <p:nvSpPr>
          <p:cNvPr id="55706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3DD7BF-9C23-4592-9584-8B6D972D5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Concurrency:</a:t>
            </a:r>
            <a:br>
              <a:rPr lang="en-US" dirty="0" smtClean="0"/>
            </a:br>
            <a:r>
              <a:rPr lang="en-US" dirty="0" smtClean="0"/>
              <a:t>Deadlock and Starvation</a:t>
            </a:r>
            <a:endParaRPr lang="en-US" dirty="0"/>
          </a:p>
        </p:txBody>
      </p:sp>
      <p:pic>
        <p:nvPicPr>
          <p:cNvPr id="2475012" name="Picture 4" descr="key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8" y="3776663"/>
            <a:ext cx="2314575" cy="226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5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AA3F-615B-4D16-A6A2-91C2C963A735}" type="slidenum">
              <a:rPr lang="en-US"/>
              <a:pPr/>
              <a:t>10</a:t>
            </a:fld>
            <a:endParaRPr lang="en-US"/>
          </a:p>
        </p:txBody>
      </p:sp>
      <p:sp>
        <p:nvSpPr>
          <p:cNvPr id="24913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25" y="209550"/>
            <a:ext cx="7793038" cy="866775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Conditions of Deadlock</a:t>
            </a:r>
            <a:endParaRPr lang="en-US" dirty="0"/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16050"/>
            <a:ext cx="8164513" cy="509408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 smtClean="0"/>
              <a:t>Necessary (but not sufficient)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Mutual exclusion – Everyone abides by the rules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1600" dirty="0"/>
              <a:t>only one process may use a resource at a time.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no process may access resource allocated to another.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Hold-and-wait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 process may hold allocated resources while awaiting assignment of other resources.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 preemption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 resource can be </a:t>
            </a:r>
            <a:r>
              <a:rPr lang="en-US" sz="2000" dirty="0" smtClean="0"/>
              <a:t>forced to free a resource.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Circular </a:t>
            </a:r>
            <a:r>
              <a:rPr lang="en-US" sz="2400" dirty="0" smtClean="0"/>
              <a:t>wait (sufficient)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a closed chain of processes exists, such that each process holds at least one resource needed by the next process in the </a:t>
            </a:r>
            <a:r>
              <a:rPr lang="en-US" sz="2000" dirty="0" smtClean="0"/>
              <a:t>chain (consequence </a:t>
            </a:r>
            <a:r>
              <a:rPr lang="en-US" sz="2000" dirty="0"/>
              <a:t>of the first three </a:t>
            </a:r>
            <a:r>
              <a:rPr lang="en-US" sz="2000" dirty="0" smtClean="0"/>
              <a:t>conditions)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Other conditions are necessary but not sufficient for deadlock - all four conditions must hold for </a:t>
            </a:r>
            <a:r>
              <a:rPr lang="en-US" sz="2000" dirty="0" smtClean="0"/>
              <a:t>deadlock - Unresolvable </a:t>
            </a:r>
            <a:r>
              <a:rPr lang="en-US" sz="2000" dirty="0"/>
              <a:t>circular wait is the definition of deadlock</a:t>
            </a:r>
            <a:r>
              <a:rPr lang="en-US" sz="2000" dirty="0" smtClean="0"/>
              <a:t>!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491399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Necessary Conditions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61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F6C7-6A3D-4975-B16F-15283BACFF96}" type="slidenum">
              <a:rPr lang="en-US"/>
              <a:pPr/>
              <a:t>11</a:t>
            </a:fld>
            <a:endParaRPr lang="en-US"/>
          </a:p>
        </p:txBody>
      </p:sp>
      <p:sp>
        <p:nvSpPr>
          <p:cNvPr id="24954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209550"/>
            <a:ext cx="7793038" cy="866775"/>
          </a:xfrm>
          <a:noFill/>
        </p:spPr>
        <p:txBody>
          <a:bodyPr lIns="90488" tIns="44450" rIns="90488" bIns="44450"/>
          <a:lstStyle/>
          <a:p>
            <a:r>
              <a:rPr lang="en-US"/>
              <a:t>Circular Wait</a:t>
            </a:r>
          </a:p>
        </p:txBody>
      </p:sp>
      <p:grpSp>
        <p:nvGrpSpPr>
          <p:cNvPr id="2495494" name="Group 3"/>
          <p:cNvGrpSpPr>
            <a:grpSpLocks/>
          </p:cNvGrpSpPr>
          <p:nvPr/>
        </p:nvGrpSpPr>
        <p:grpSpPr bwMode="auto">
          <a:xfrm>
            <a:off x="4019550" y="3795713"/>
            <a:ext cx="1433513" cy="1081087"/>
            <a:chOff x="2543" y="2345"/>
            <a:chExt cx="688" cy="448"/>
          </a:xfrm>
        </p:grpSpPr>
        <p:pic>
          <p:nvPicPr>
            <p:cNvPr id="2495495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" y="2345"/>
              <a:ext cx="68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95496" name="Rectangle 5"/>
            <p:cNvSpPr>
              <a:spLocks noChangeArrowheads="1"/>
            </p:cNvSpPr>
            <p:nvPr/>
          </p:nvSpPr>
          <p:spPr bwMode="auto">
            <a:xfrm>
              <a:off x="2606" y="2481"/>
              <a:ext cx="45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Resource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2495497" name="Group 6"/>
          <p:cNvGrpSpPr>
            <a:grpSpLocks/>
          </p:cNvGrpSpPr>
          <p:nvPr/>
        </p:nvGrpSpPr>
        <p:grpSpPr bwMode="auto">
          <a:xfrm>
            <a:off x="4019550" y="1828800"/>
            <a:ext cx="1433513" cy="1081088"/>
            <a:chOff x="2543" y="1529"/>
            <a:chExt cx="688" cy="448"/>
          </a:xfrm>
        </p:grpSpPr>
        <p:pic>
          <p:nvPicPr>
            <p:cNvPr id="2495498" name="Picture 7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" y="1529"/>
              <a:ext cx="68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95499" name="Rectangle 8"/>
            <p:cNvSpPr>
              <a:spLocks noChangeArrowheads="1"/>
            </p:cNvSpPr>
            <p:nvPr/>
          </p:nvSpPr>
          <p:spPr bwMode="auto">
            <a:xfrm>
              <a:off x="2606" y="1665"/>
              <a:ext cx="45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Resource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524000" y="2311400"/>
            <a:ext cx="2498725" cy="1501775"/>
            <a:chOff x="960" y="1456"/>
            <a:chExt cx="1574" cy="946"/>
          </a:xfrm>
        </p:grpSpPr>
        <p:sp>
          <p:nvSpPr>
            <p:cNvPr id="2495501" name="Oval 10"/>
            <p:cNvSpPr>
              <a:spLocks noChangeArrowheads="1"/>
            </p:cNvSpPr>
            <p:nvPr/>
          </p:nvSpPr>
          <p:spPr bwMode="auto">
            <a:xfrm>
              <a:off x="960" y="1892"/>
              <a:ext cx="441" cy="510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6E6E6E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Process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P1</a:t>
              </a:r>
            </a:p>
          </p:txBody>
        </p:sp>
        <p:sp>
          <p:nvSpPr>
            <p:cNvPr id="2495502" name="Line 11"/>
            <p:cNvSpPr>
              <a:spLocks noChangeShapeType="1"/>
            </p:cNvSpPr>
            <p:nvPr/>
          </p:nvSpPr>
          <p:spPr bwMode="auto">
            <a:xfrm flipV="1">
              <a:off x="1402" y="1456"/>
              <a:ext cx="1132" cy="5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03" name="Rectangle 12"/>
            <p:cNvSpPr>
              <a:spLocks noChangeArrowheads="1"/>
            </p:cNvSpPr>
            <p:nvPr/>
          </p:nvSpPr>
          <p:spPr bwMode="auto">
            <a:xfrm rot="-1200000">
              <a:off x="1517" y="1603"/>
              <a:ext cx="4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Requests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422900" y="2427288"/>
            <a:ext cx="2197100" cy="1385887"/>
            <a:chOff x="3416" y="1529"/>
            <a:chExt cx="1384" cy="873"/>
          </a:xfrm>
        </p:grpSpPr>
        <p:sp>
          <p:nvSpPr>
            <p:cNvPr id="2495505" name="Oval 14"/>
            <p:cNvSpPr>
              <a:spLocks noChangeArrowheads="1"/>
            </p:cNvSpPr>
            <p:nvPr/>
          </p:nvSpPr>
          <p:spPr bwMode="auto">
            <a:xfrm>
              <a:off x="4359" y="1892"/>
              <a:ext cx="441" cy="510"/>
            </a:xfrm>
            <a:prstGeom prst="ellipse">
              <a:avLst/>
            </a:prstGeom>
            <a:gradFill rotWithShape="0">
              <a:gsLst>
                <a:gs pos="0">
                  <a:srgbClr val="DDDDDD"/>
                </a:gs>
                <a:gs pos="100000">
                  <a:srgbClr val="6E6E6E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Process</a:t>
              </a:r>
            </a:p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P2</a:t>
              </a:r>
            </a:p>
          </p:txBody>
        </p:sp>
        <p:sp>
          <p:nvSpPr>
            <p:cNvPr id="2495506" name="Line 15"/>
            <p:cNvSpPr>
              <a:spLocks noChangeShapeType="1"/>
            </p:cNvSpPr>
            <p:nvPr/>
          </p:nvSpPr>
          <p:spPr bwMode="auto">
            <a:xfrm>
              <a:off x="3416" y="1529"/>
              <a:ext cx="943" cy="5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07" name="Rectangle 16"/>
            <p:cNvSpPr>
              <a:spLocks noChangeArrowheads="1"/>
            </p:cNvSpPr>
            <p:nvPr/>
          </p:nvSpPr>
          <p:spPr bwMode="auto">
            <a:xfrm rot="1320000">
              <a:off x="3753" y="1559"/>
              <a:ext cx="4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Held by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422900" y="3584575"/>
            <a:ext cx="1497013" cy="808038"/>
            <a:chOff x="3416" y="2258"/>
            <a:chExt cx="943" cy="509"/>
          </a:xfrm>
        </p:grpSpPr>
        <p:sp>
          <p:nvSpPr>
            <p:cNvPr id="2495509" name="Line 18"/>
            <p:cNvSpPr>
              <a:spLocks noChangeShapeType="1"/>
            </p:cNvSpPr>
            <p:nvPr/>
          </p:nvSpPr>
          <p:spPr bwMode="auto">
            <a:xfrm flipH="1">
              <a:off x="3416" y="2258"/>
              <a:ext cx="943" cy="5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0" name="Rectangle 19"/>
            <p:cNvSpPr>
              <a:spLocks noChangeArrowheads="1"/>
            </p:cNvSpPr>
            <p:nvPr/>
          </p:nvSpPr>
          <p:spPr bwMode="auto">
            <a:xfrm rot="-1440000">
              <a:off x="3532" y="2288"/>
              <a:ext cx="4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Requests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225675" y="3584575"/>
            <a:ext cx="1797050" cy="923925"/>
            <a:chOff x="1402" y="2258"/>
            <a:chExt cx="1132" cy="582"/>
          </a:xfrm>
        </p:grpSpPr>
        <p:sp>
          <p:nvSpPr>
            <p:cNvPr id="2495512" name="Line 21"/>
            <p:cNvSpPr>
              <a:spLocks noChangeShapeType="1"/>
            </p:cNvSpPr>
            <p:nvPr/>
          </p:nvSpPr>
          <p:spPr bwMode="auto">
            <a:xfrm flipH="1" flipV="1">
              <a:off x="1402" y="2258"/>
              <a:ext cx="1132" cy="5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5513" name="Rectangle 22"/>
            <p:cNvSpPr>
              <a:spLocks noChangeArrowheads="1"/>
            </p:cNvSpPr>
            <p:nvPr/>
          </p:nvSpPr>
          <p:spPr bwMode="auto">
            <a:xfrm rot="1260000">
              <a:off x="1802" y="2288"/>
              <a:ext cx="4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Held By</a:t>
              </a:r>
            </a:p>
          </p:txBody>
        </p:sp>
      </p:grpSp>
      <p:sp>
        <p:nvSpPr>
          <p:cNvPr id="2495514" name="Text Box 2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Circular Wait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9F413-AC93-4301-9EBA-42A3A39698FF}" type="slidenum">
              <a:rPr lang="en-US"/>
              <a:pPr/>
              <a:t>12</a:t>
            </a:fld>
            <a:endParaRPr lang="en-US"/>
          </a:p>
        </p:txBody>
      </p:sp>
      <p:sp>
        <p:nvSpPr>
          <p:cNvPr id="24975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Describing Deadlock</a:t>
            </a:r>
          </a:p>
        </p:txBody>
      </p:sp>
      <p:sp>
        <p:nvSpPr>
          <p:cNvPr id="24975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16050"/>
            <a:ext cx="8261350" cy="490855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/>
              <a:t>Deadlocks can be described using resource allocation graph</a:t>
            </a:r>
          </a:p>
          <a:p>
            <a:pPr lvl="1">
              <a:lnSpc>
                <a:spcPct val="90000"/>
              </a:lnSpc>
            </a:pPr>
            <a:r>
              <a:rPr lang="en-US"/>
              <a:t>Vertices</a:t>
            </a:r>
          </a:p>
          <a:p>
            <a:pPr marL="1085850" lvl="2">
              <a:lnSpc>
                <a:spcPct val="90000"/>
              </a:lnSpc>
            </a:pPr>
            <a:r>
              <a:rPr lang="en-US"/>
              <a:t>Active processes	{P1, P2, … }</a:t>
            </a:r>
          </a:p>
          <a:p>
            <a:pPr marL="1085850" lvl="2">
              <a:lnSpc>
                <a:spcPct val="90000"/>
              </a:lnSpc>
            </a:pPr>
            <a:r>
              <a:rPr lang="en-US"/>
              <a:t>Resources		{R1, R2, … }</a:t>
            </a:r>
          </a:p>
          <a:p>
            <a:pPr lvl="1">
              <a:lnSpc>
                <a:spcPct val="90000"/>
              </a:lnSpc>
            </a:pPr>
            <a:r>
              <a:rPr lang="en-US"/>
              <a:t>Edges</a:t>
            </a:r>
          </a:p>
          <a:p>
            <a:pPr marL="1085850" lvl="2">
              <a:lnSpc>
                <a:spcPct val="90000"/>
              </a:lnSpc>
            </a:pPr>
            <a:r>
              <a:rPr lang="en-US"/>
              <a:t>A directed edge from Pi to Rj</a:t>
            </a:r>
          </a:p>
          <a:p>
            <a:pPr marL="1428750" lvl="3">
              <a:lnSpc>
                <a:spcPct val="90000"/>
              </a:lnSpc>
            </a:pPr>
            <a:r>
              <a:rPr lang="en-US"/>
              <a:t>Process Pi requested an instance of resource Rj</a:t>
            </a:r>
          </a:p>
          <a:p>
            <a:pPr marL="1085850" lvl="2">
              <a:lnSpc>
                <a:spcPct val="90000"/>
              </a:lnSpc>
            </a:pPr>
            <a:r>
              <a:rPr lang="en-US"/>
              <a:t>A directed edge from Rj to Pi</a:t>
            </a:r>
          </a:p>
          <a:p>
            <a:pPr marL="1428750" lvl="3">
              <a:lnSpc>
                <a:spcPct val="90000"/>
              </a:lnSpc>
            </a:pPr>
            <a:r>
              <a:rPr lang="en-US"/>
              <a:t>Resource Rj has been allocated to process Pi</a:t>
            </a:r>
          </a:p>
          <a:p>
            <a:pPr lvl="1">
              <a:lnSpc>
                <a:spcPct val="90000"/>
              </a:lnSpc>
            </a:pPr>
            <a:r>
              <a:rPr lang="en-US"/>
              <a:t>Process are circles, resources are rectangles</a:t>
            </a:r>
          </a:p>
        </p:txBody>
      </p:sp>
      <p:sp>
        <p:nvSpPr>
          <p:cNvPr id="2497543" name="Text Box 7"/>
          <p:cNvSpPr txBox="1">
            <a:spLocks noChangeArrowheads="1"/>
          </p:cNvSpPr>
          <p:nvPr/>
        </p:nvSpPr>
        <p:spPr bwMode="auto">
          <a:xfrm>
            <a:off x="5635625" y="76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Resource Allocation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9620" name="Group 36"/>
          <p:cNvGrpSpPr>
            <a:grpSpLocks/>
          </p:cNvGrpSpPr>
          <p:nvPr/>
        </p:nvGrpSpPr>
        <p:grpSpPr bwMode="auto">
          <a:xfrm>
            <a:off x="1306513" y="2438400"/>
            <a:ext cx="7429500" cy="1827213"/>
            <a:chOff x="823" y="1536"/>
            <a:chExt cx="4680" cy="1151"/>
          </a:xfrm>
        </p:grpSpPr>
        <p:sp>
          <p:nvSpPr>
            <p:cNvPr id="2499608" name="Line 21"/>
            <p:cNvSpPr>
              <a:spLocks noChangeShapeType="1"/>
            </p:cNvSpPr>
            <p:nvPr/>
          </p:nvSpPr>
          <p:spPr bwMode="auto">
            <a:xfrm flipV="1">
              <a:off x="823" y="1538"/>
              <a:ext cx="285" cy="45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0" name="Line 23"/>
            <p:cNvSpPr>
              <a:spLocks noChangeShapeType="1"/>
            </p:cNvSpPr>
            <p:nvPr/>
          </p:nvSpPr>
          <p:spPr bwMode="auto">
            <a:xfrm flipV="1">
              <a:off x="1985" y="1536"/>
              <a:ext cx="384" cy="48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8" name="Rectangle 34"/>
            <p:cNvSpPr>
              <a:spLocks noChangeArrowheads="1"/>
            </p:cNvSpPr>
            <p:nvPr/>
          </p:nvSpPr>
          <p:spPr bwMode="auto">
            <a:xfrm>
              <a:off x="3532" y="1861"/>
              <a:ext cx="197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/>
                <a:t>A directed edge from Pi to Rj indicates process Pi has requested an instance of resource Rj</a:t>
              </a:r>
            </a:p>
          </p:txBody>
        </p:sp>
      </p:grpSp>
      <p:sp>
        <p:nvSpPr>
          <p:cNvPr id="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C650-7401-4FD3-957A-98CD548B2D73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2499621" name="Group 37"/>
          <p:cNvGrpSpPr>
            <a:grpSpLocks/>
          </p:cNvGrpSpPr>
          <p:nvPr/>
        </p:nvGrpSpPr>
        <p:grpSpPr bwMode="auto">
          <a:xfrm>
            <a:off x="941388" y="1300163"/>
            <a:ext cx="7640637" cy="5024437"/>
            <a:chOff x="593" y="819"/>
            <a:chExt cx="4813" cy="3165"/>
          </a:xfrm>
        </p:grpSpPr>
        <p:sp>
          <p:nvSpPr>
            <p:cNvPr id="2499594" name="Oval 7"/>
            <p:cNvSpPr>
              <a:spLocks noChangeArrowheads="1"/>
            </p:cNvSpPr>
            <p:nvPr/>
          </p:nvSpPr>
          <p:spPr bwMode="auto">
            <a:xfrm>
              <a:off x="593" y="196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Arial" charset="0"/>
                </a:rPr>
                <a:t>P1</a:t>
              </a:r>
            </a:p>
          </p:txBody>
        </p:sp>
        <p:sp>
          <p:nvSpPr>
            <p:cNvPr id="2499595" name="Oval 8"/>
            <p:cNvSpPr>
              <a:spLocks noChangeArrowheads="1"/>
            </p:cNvSpPr>
            <p:nvPr/>
          </p:nvSpPr>
          <p:spPr bwMode="auto">
            <a:xfrm>
              <a:off x="1697" y="196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Arial" charset="0"/>
                </a:rPr>
                <a:t>P2</a:t>
              </a:r>
            </a:p>
          </p:txBody>
        </p:sp>
        <p:sp>
          <p:nvSpPr>
            <p:cNvPr id="2499596" name="Oval 9"/>
            <p:cNvSpPr>
              <a:spLocks noChangeArrowheads="1"/>
            </p:cNvSpPr>
            <p:nvPr/>
          </p:nvSpPr>
          <p:spPr bwMode="auto">
            <a:xfrm>
              <a:off x="2897" y="1968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Arial" charset="0"/>
                </a:rPr>
                <a:t>P3</a:t>
              </a:r>
            </a:p>
          </p:txBody>
        </p:sp>
        <p:sp>
          <p:nvSpPr>
            <p:cNvPr id="2499590" name="Rectangle 3"/>
            <p:cNvSpPr>
              <a:spLocks noChangeArrowheads="1"/>
            </p:cNvSpPr>
            <p:nvPr/>
          </p:nvSpPr>
          <p:spPr bwMode="auto">
            <a:xfrm>
              <a:off x="833" y="1104"/>
              <a:ext cx="672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591" name="Rectangle 4"/>
            <p:cNvSpPr>
              <a:spLocks noChangeArrowheads="1"/>
            </p:cNvSpPr>
            <p:nvPr/>
          </p:nvSpPr>
          <p:spPr bwMode="auto">
            <a:xfrm>
              <a:off x="2177" y="1104"/>
              <a:ext cx="672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592" name="Rectangle 5"/>
            <p:cNvSpPr>
              <a:spLocks noChangeArrowheads="1"/>
            </p:cNvSpPr>
            <p:nvPr/>
          </p:nvSpPr>
          <p:spPr bwMode="auto">
            <a:xfrm>
              <a:off x="836" y="2880"/>
              <a:ext cx="621" cy="35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593" name="Rectangle 6"/>
            <p:cNvSpPr>
              <a:spLocks noChangeArrowheads="1"/>
            </p:cNvSpPr>
            <p:nvPr/>
          </p:nvSpPr>
          <p:spPr bwMode="auto">
            <a:xfrm>
              <a:off x="2273" y="2976"/>
              <a:ext cx="384" cy="7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604" name="Text Box 17"/>
            <p:cNvSpPr txBox="1">
              <a:spLocks noChangeArrowheads="1"/>
            </p:cNvSpPr>
            <p:nvPr/>
          </p:nvSpPr>
          <p:spPr bwMode="auto">
            <a:xfrm>
              <a:off x="1010" y="819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Arial" charset="0"/>
                </a:rPr>
                <a:t>R1</a:t>
              </a:r>
            </a:p>
          </p:txBody>
        </p:sp>
        <p:sp>
          <p:nvSpPr>
            <p:cNvPr id="2499605" name="Text Box 18"/>
            <p:cNvSpPr txBox="1">
              <a:spLocks noChangeArrowheads="1"/>
            </p:cNvSpPr>
            <p:nvPr/>
          </p:nvSpPr>
          <p:spPr bwMode="auto">
            <a:xfrm>
              <a:off x="2354" y="819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Arial" charset="0"/>
                </a:rPr>
                <a:t>R2</a:t>
              </a:r>
            </a:p>
          </p:txBody>
        </p:sp>
        <p:sp>
          <p:nvSpPr>
            <p:cNvPr id="2499606" name="Text Box 19"/>
            <p:cNvSpPr txBox="1">
              <a:spLocks noChangeArrowheads="1"/>
            </p:cNvSpPr>
            <p:nvPr/>
          </p:nvSpPr>
          <p:spPr bwMode="auto">
            <a:xfrm>
              <a:off x="2306" y="3696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Arial" charset="0"/>
                </a:rPr>
                <a:t>R4</a:t>
              </a:r>
            </a:p>
          </p:txBody>
        </p:sp>
        <p:sp>
          <p:nvSpPr>
            <p:cNvPr id="2499607" name="Text Box 20"/>
            <p:cNvSpPr txBox="1">
              <a:spLocks noChangeArrowheads="1"/>
            </p:cNvSpPr>
            <p:nvPr/>
          </p:nvSpPr>
          <p:spPr bwMode="auto">
            <a:xfrm>
              <a:off x="970" y="3247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1">
                  <a:latin typeface="Arial" charset="0"/>
                </a:rPr>
                <a:t>R3</a:t>
              </a:r>
            </a:p>
          </p:txBody>
        </p:sp>
        <p:sp>
          <p:nvSpPr>
            <p:cNvPr id="2499616" name="Rectangle 32"/>
            <p:cNvSpPr>
              <a:spLocks noChangeArrowheads="1"/>
            </p:cNvSpPr>
            <p:nvPr/>
          </p:nvSpPr>
          <p:spPr bwMode="auto">
            <a:xfrm>
              <a:off x="3279" y="904"/>
              <a:ext cx="212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Process are circles, resources are rectangles</a:t>
              </a:r>
            </a:p>
          </p:txBody>
        </p:sp>
      </p:grpSp>
      <p:sp>
        <p:nvSpPr>
          <p:cNvPr id="24995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4750" y="209550"/>
            <a:ext cx="7793038" cy="866775"/>
          </a:xfrm>
        </p:spPr>
        <p:txBody>
          <a:bodyPr lIns="92075" tIns="46038" rIns="92075" bIns="46038"/>
          <a:lstStyle/>
          <a:p>
            <a:r>
              <a:rPr lang="en-US"/>
              <a:t>Resource Allocation Graph</a:t>
            </a:r>
          </a:p>
        </p:txBody>
      </p:sp>
      <p:grpSp>
        <p:nvGrpSpPr>
          <p:cNvPr id="2499622" name="Group 38"/>
          <p:cNvGrpSpPr>
            <a:grpSpLocks/>
          </p:cNvGrpSpPr>
          <p:nvPr/>
        </p:nvGrpSpPr>
        <p:grpSpPr bwMode="auto">
          <a:xfrm>
            <a:off x="1246188" y="1981200"/>
            <a:ext cx="7288212" cy="3865563"/>
            <a:chOff x="785" y="1248"/>
            <a:chExt cx="4591" cy="2435"/>
          </a:xfrm>
        </p:grpSpPr>
        <p:sp>
          <p:nvSpPr>
            <p:cNvPr id="2499597" name="Oval 10"/>
            <p:cNvSpPr>
              <a:spLocks noChangeArrowheads="1"/>
            </p:cNvSpPr>
            <p:nvPr/>
          </p:nvSpPr>
          <p:spPr bwMode="auto">
            <a:xfrm>
              <a:off x="1121" y="1248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598" name="Oval 11"/>
            <p:cNvSpPr>
              <a:spLocks noChangeArrowheads="1"/>
            </p:cNvSpPr>
            <p:nvPr/>
          </p:nvSpPr>
          <p:spPr bwMode="auto">
            <a:xfrm>
              <a:off x="2465" y="1248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599" name="Oval 12"/>
            <p:cNvSpPr>
              <a:spLocks noChangeArrowheads="1"/>
            </p:cNvSpPr>
            <p:nvPr/>
          </p:nvSpPr>
          <p:spPr bwMode="auto">
            <a:xfrm>
              <a:off x="2417" y="3120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600" name="Oval 13"/>
            <p:cNvSpPr>
              <a:spLocks noChangeArrowheads="1"/>
            </p:cNvSpPr>
            <p:nvPr/>
          </p:nvSpPr>
          <p:spPr bwMode="auto">
            <a:xfrm>
              <a:off x="2417" y="3312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601" name="Oval 14"/>
            <p:cNvSpPr>
              <a:spLocks noChangeArrowheads="1"/>
            </p:cNvSpPr>
            <p:nvPr/>
          </p:nvSpPr>
          <p:spPr bwMode="auto">
            <a:xfrm>
              <a:off x="2417" y="3504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602" name="Oval 15"/>
            <p:cNvSpPr>
              <a:spLocks noChangeArrowheads="1"/>
            </p:cNvSpPr>
            <p:nvPr/>
          </p:nvSpPr>
          <p:spPr bwMode="auto">
            <a:xfrm>
              <a:off x="1201" y="3029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603" name="Oval 16"/>
            <p:cNvSpPr>
              <a:spLocks noChangeArrowheads="1"/>
            </p:cNvSpPr>
            <p:nvPr/>
          </p:nvSpPr>
          <p:spPr bwMode="auto">
            <a:xfrm>
              <a:off x="976" y="3029"/>
              <a:ext cx="96" cy="9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Arial" charset="0"/>
              </a:endParaRPr>
            </a:p>
          </p:txBody>
        </p:sp>
        <p:sp>
          <p:nvSpPr>
            <p:cNvPr id="2499609" name="Line 22"/>
            <p:cNvSpPr>
              <a:spLocks noChangeShapeType="1"/>
            </p:cNvSpPr>
            <p:nvPr/>
          </p:nvSpPr>
          <p:spPr bwMode="auto">
            <a:xfrm>
              <a:off x="1169" y="1296"/>
              <a:ext cx="576" cy="672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1" name="Line 24"/>
            <p:cNvSpPr>
              <a:spLocks noChangeShapeType="1"/>
            </p:cNvSpPr>
            <p:nvPr/>
          </p:nvSpPr>
          <p:spPr bwMode="auto">
            <a:xfrm>
              <a:off x="2513" y="1296"/>
              <a:ext cx="480" cy="624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2" name="Line 25"/>
            <p:cNvSpPr>
              <a:spLocks noChangeShapeType="1"/>
            </p:cNvSpPr>
            <p:nvPr/>
          </p:nvSpPr>
          <p:spPr bwMode="auto">
            <a:xfrm flipV="1">
              <a:off x="1240" y="2400"/>
              <a:ext cx="505" cy="682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3" name="Line 26"/>
            <p:cNvSpPr>
              <a:spLocks noChangeShapeType="1"/>
            </p:cNvSpPr>
            <p:nvPr/>
          </p:nvSpPr>
          <p:spPr bwMode="auto">
            <a:xfrm flipH="1" flipV="1">
              <a:off x="785" y="2395"/>
              <a:ext cx="243" cy="70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619" name="Rectangle 35"/>
            <p:cNvSpPr>
              <a:spLocks noChangeArrowheads="1"/>
            </p:cNvSpPr>
            <p:nvPr/>
          </p:nvSpPr>
          <p:spPr bwMode="auto">
            <a:xfrm>
              <a:off x="3193" y="3049"/>
              <a:ext cx="218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/>
                <a:t>A directed edge from Rj to Pi indicates resource Rj has been allocated to process Pi</a:t>
              </a:r>
            </a:p>
          </p:txBody>
        </p:sp>
      </p:grpSp>
      <p:sp>
        <p:nvSpPr>
          <p:cNvPr id="2499623" name="Text Box 39"/>
          <p:cNvSpPr txBox="1">
            <a:spLocks noChangeArrowheads="1"/>
          </p:cNvSpPr>
          <p:nvPr/>
        </p:nvSpPr>
        <p:spPr bwMode="auto">
          <a:xfrm>
            <a:off x="5635625" y="76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Resource Allocation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9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DF01-0231-405D-BCFA-297DF2017018}" type="slidenum">
              <a:rPr lang="en-US"/>
              <a:pPr/>
              <a:t>14</a:t>
            </a:fld>
            <a:endParaRPr lang="en-US"/>
          </a:p>
        </p:txBody>
      </p:sp>
      <p:sp>
        <p:nvSpPr>
          <p:cNvPr id="2549797" name="Line 37"/>
          <p:cNvSpPr>
            <a:spLocks noChangeShapeType="1"/>
          </p:cNvSpPr>
          <p:nvPr/>
        </p:nvSpPr>
        <p:spPr bwMode="auto">
          <a:xfrm flipH="1">
            <a:off x="2382838" y="3568700"/>
            <a:ext cx="2373312" cy="1084263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49777" name="Line 21"/>
          <p:cNvSpPr>
            <a:spLocks noChangeShapeType="1"/>
          </p:cNvSpPr>
          <p:nvPr/>
        </p:nvSpPr>
        <p:spPr bwMode="auto">
          <a:xfrm flipV="1">
            <a:off x="1306513" y="2441575"/>
            <a:ext cx="452437" cy="72231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78" name="Line 23"/>
          <p:cNvSpPr>
            <a:spLocks noChangeShapeType="1"/>
          </p:cNvSpPr>
          <p:nvPr/>
        </p:nvSpPr>
        <p:spPr bwMode="auto">
          <a:xfrm flipV="1">
            <a:off x="3151188" y="2438400"/>
            <a:ext cx="609600" cy="762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63" name="Oval 7"/>
          <p:cNvSpPr>
            <a:spLocks noChangeArrowheads="1"/>
          </p:cNvSpPr>
          <p:nvPr/>
        </p:nvSpPr>
        <p:spPr bwMode="auto">
          <a:xfrm>
            <a:off x="941388" y="31242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P1</a:t>
            </a:r>
          </a:p>
        </p:txBody>
      </p:sp>
      <p:sp>
        <p:nvSpPr>
          <p:cNvPr id="2549764" name="Oval 8"/>
          <p:cNvSpPr>
            <a:spLocks noChangeArrowheads="1"/>
          </p:cNvSpPr>
          <p:nvPr/>
        </p:nvSpPr>
        <p:spPr bwMode="auto">
          <a:xfrm>
            <a:off x="2693988" y="31242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P2</a:t>
            </a:r>
          </a:p>
        </p:txBody>
      </p:sp>
      <p:sp>
        <p:nvSpPr>
          <p:cNvPr id="2549765" name="Oval 9"/>
          <p:cNvSpPr>
            <a:spLocks noChangeArrowheads="1"/>
          </p:cNvSpPr>
          <p:nvPr/>
        </p:nvSpPr>
        <p:spPr bwMode="auto">
          <a:xfrm>
            <a:off x="4598988" y="3124200"/>
            <a:ext cx="6096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Arial" charset="0"/>
              </a:rPr>
              <a:t>P3</a:t>
            </a:r>
          </a:p>
        </p:txBody>
      </p:sp>
      <p:sp>
        <p:nvSpPr>
          <p:cNvPr id="2549766" name="Rectangle 3"/>
          <p:cNvSpPr>
            <a:spLocks noChangeArrowheads="1"/>
          </p:cNvSpPr>
          <p:nvPr/>
        </p:nvSpPr>
        <p:spPr bwMode="auto">
          <a:xfrm>
            <a:off x="1322388" y="1752600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67" name="Rectangle 4"/>
          <p:cNvSpPr>
            <a:spLocks noChangeArrowheads="1"/>
          </p:cNvSpPr>
          <p:nvPr/>
        </p:nvSpPr>
        <p:spPr bwMode="auto">
          <a:xfrm>
            <a:off x="3455988" y="1752600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68" name="Rectangle 5"/>
          <p:cNvSpPr>
            <a:spLocks noChangeArrowheads="1"/>
          </p:cNvSpPr>
          <p:nvPr/>
        </p:nvSpPr>
        <p:spPr bwMode="auto">
          <a:xfrm>
            <a:off x="1327150" y="4572000"/>
            <a:ext cx="985838" cy="569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69" name="Rectangle 6"/>
          <p:cNvSpPr>
            <a:spLocks noChangeArrowheads="1"/>
          </p:cNvSpPr>
          <p:nvPr/>
        </p:nvSpPr>
        <p:spPr bwMode="auto">
          <a:xfrm>
            <a:off x="3608388" y="4724400"/>
            <a:ext cx="6096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70" name="Text Box 17"/>
          <p:cNvSpPr txBox="1">
            <a:spLocks noChangeArrowheads="1"/>
          </p:cNvSpPr>
          <p:nvPr/>
        </p:nvSpPr>
        <p:spPr bwMode="auto">
          <a:xfrm>
            <a:off x="1603375" y="130016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R1</a:t>
            </a:r>
          </a:p>
        </p:txBody>
      </p:sp>
      <p:sp>
        <p:nvSpPr>
          <p:cNvPr id="2549771" name="Text Box 18"/>
          <p:cNvSpPr txBox="1">
            <a:spLocks noChangeArrowheads="1"/>
          </p:cNvSpPr>
          <p:nvPr/>
        </p:nvSpPr>
        <p:spPr bwMode="auto">
          <a:xfrm>
            <a:off x="3736975" y="130016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R2</a:t>
            </a:r>
          </a:p>
        </p:txBody>
      </p:sp>
      <p:sp>
        <p:nvSpPr>
          <p:cNvPr id="2549772" name="Text Box 19"/>
          <p:cNvSpPr txBox="1">
            <a:spLocks noChangeArrowheads="1"/>
          </p:cNvSpPr>
          <p:nvPr/>
        </p:nvSpPr>
        <p:spPr bwMode="auto">
          <a:xfrm>
            <a:off x="3660775" y="586740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R4</a:t>
            </a:r>
          </a:p>
        </p:txBody>
      </p:sp>
      <p:sp>
        <p:nvSpPr>
          <p:cNvPr id="2549773" name="Text Box 20"/>
          <p:cNvSpPr txBox="1">
            <a:spLocks noChangeArrowheads="1"/>
          </p:cNvSpPr>
          <p:nvPr/>
        </p:nvSpPr>
        <p:spPr bwMode="auto">
          <a:xfrm>
            <a:off x="1539875" y="515461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>
                <a:latin typeface="Arial" charset="0"/>
              </a:rPr>
              <a:t>R3</a:t>
            </a:r>
          </a:p>
        </p:txBody>
      </p:sp>
      <p:sp>
        <p:nvSpPr>
          <p:cNvPr id="2549774" name="Rectangle 14"/>
          <p:cNvSpPr>
            <a:spLocks noChangeArrowheads="1"/>
          </p:cNvSpPr>
          <p:nvPr/>
        </p:nvSpPr>
        <p:spPr bwMode="auto">
          <a:xfrm>
            <a:off x="5205413" y="1506538"/>
            <a:ext cx="3376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Is there a cycle?</a:t>
            </a:r>
          </a:p>
        </p:txBody>
      </p:sp>
      <p:sp>
        <p:nvSpPr>
          <p:cNvPr id="25497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2688" y="209550"/>
            <a:ext cx="7793037" cy="866775"/>
          </a:xfrm>
        </p:spPr>
        <p:txBody>
          <a:bodyPr lIns="92075" tIns="46038" rIns="92075" bIns="46038"/>
          <a:lstStyle/>
          <a:p>
            <a:r>
              <a:rPr lang="en-US"/>
              <a:t>Resource Allocation Graph</a:t>
            </a:r>
          </a:p>
        </p:txBody>
      </p:sp>
      <p:sp>
        <p:nvSpPr>
          <p:cNvPr id="2549781" name="Oval 10"/>
          <p:cNvSpPr>
            <a:spLocks noChangeArrowheads="1"/>
          </p:cNvSpPr>
          <p:nvPr/>
        </p:nvSpPr>
        <p:spPr bwMode="auto">
          <a:xfrm>
            <a:off x="1779588" y="1981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82" name="Oval 11"/>
          <p:cNvSpPr>
            <a:spLocks noChangeArrowheads="1"/>
          </p:cNvSpPr>
          <p:nvPr/>
        </p:nvSpPr>
        <p:spPr bwMode="auto">
          <a:xfrm>
            <a:off x="3913188" y="19812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83" name="Oval 12"/>
          <p:cNvSpPr>
            <a:spLocks noChangeArrowheads="1"/>
          </p:cNvSpPr>
          <p:nvPr/>
        </p:nvSpPr>
        <p:spPr bwMode="auto">
          <a:xfrm>
            <a:off x="3836988" y="49530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84" name="Oval 13"/>
          <p:cNvSpPr>
            <a:spLocks noChangeArrowheads="1"/>
          </p:cNvSpPr>
          <p:nvPr/>
        </p:nvSpPr>
        <p:spPr bwMode="auto">
          <a:xfrm>
            <a:off x="3836988" y="52578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85" name="Oval 14"/>
          <p:cNvSpPr>
            <a:spLocks noChangeArrowheads="1"/>
          </p:cNvSpPr>
          <p:nvPr/>
        </p:nvSpPr>
        <p:spPr bwMode="auto">
          <a:xfrm>
            <a:off x="3836988" y="5562600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86" name="Oval 15"/>
          <p:cNvSpPr>
            <a:spLocks noChangeArrowheads="1"/>
          </p:cNvSpPr>
          <p:nvPr/>
        </p:nvSpPr>
        <p:spPr bwMode="auto">
          <a:xfrm>
            <a:off x="1906588" y="4808538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87" name="Oval 16"/>
          <p:cNvSpPr>
            <a:spLocks noChangeArrowheads="1"/>
          </p:cNvSpPr>
          <p:nvPr/>
        </p:nvSpPr>
        <p:spPr bwMode="auto">
          <a:xfrm>
            <a:off x="1549400" y="4808538"/>
            <a:ext cx="152400" cy="1524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 b="1">
              <a:latin typeface="Arial" charset="0"/>
            </a:endParaRPr>
          </a:p>
        </p:txBody>
      </p:sp>
      <p:sp>
        <p:nvSpPr>
          <p:cNvPr id="2549788" name="Line 22"/>
          <p:cNvSpPr>
            <a:spLocks noChangeShapeType="1"/>
          </p:cNvSpPr>
          <p:nvPr/>
        </p:nvSpPr>
        <p:spPr bwMode="auto">
          <a:xfrm>
            <a:off x="1855788" y="2057400"/>
            <a:ext cx="914400" cy="10668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89" name="Line 24"/>
          <p:cNvSpPr>
            <a:spLocks noChangeShapeType="1"/>
          </p:cNvSpPr>
          <p:nvPr/>
        </p:nvSpPr>
        <p:spPr bwMode="auto">
          <a:xfrm>
            <a:off x="3989388" y="2057400"/>
            <a:ext cx="762000" cy="9906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90" name="Line 25"/>
          <p:cNvSpPr>
            <a:spLocks noChangeShapeType="1"/>
          </p:cNvSpPr>
          <p:nvPr/>
        </p:nvSpPr>
        <p:spPr bwMode="auto">
          <a:xfrm flipV="1">
            <a:off x="1968500" y="3810000"/>
            <a:ext cx="801688" cy="1082675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91" name="Line 26"/>
          <p:cNvSpPr>
            <a:spLocks noChangeShapeType="1"/>
          </p:cNvSpPr>
          <p:nvPr/>
        </p:nvSpPr>
        <p:spPr bwMode="auto">
          <a:xfrm flipH="1" flipV="1">
            <a:off x="1246188" y="3802063"/>
            <a:ext cx="385762" cy="111125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779" name="Rectangle 19"/>
          <p:cNvSpPr>
            <a:spLocks noChangeArrowheads="1"/>
          </p:cNvSpPr>
          <p:nvPr/>
        </p:nvSpPr>
        <p:spPr bwMode="auto">
          <a:xfrm>
            <a:off x="5208588" y="5573713"/>
            <a:ext cx="312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Is there deadlock?</a:t>
            </a:r>
          </a:p>
        </p:txBody>
      </p:sp>
      <p:sp>
        <p:nvSpPr>
          <p:cNvPr id="2549799" name="Freeform 39"/>
          <p:cNvSpPr>
            <a:spLocks/>
          </p:cNvSpPr>
          <p:nvPr/>
        </p:nvSpPr>
        <p:spPr bwMode="auto">
          <a:xfrm>
            <a:off x="1147763" y="2220913"/>
            <a:ext cx="3903662" cy="2557462"/>
          </a:xfrm>
          <a:custGeom>
            <a:avLst/>
            <a:gdLst>
              <a:gd name="T0" fmla="*/ 90 w 2459"/>
              <a:gd name="T1" fmla="*/ 455 h 1611"/>
              <a:gd name="T2" fmla="*/ 429 w 2459"/>
              <a:gd name="T3" fmla="*/ 36 h 1611"/>
              <a:gd name="T4" fmla="*/ 1152 w 2459"/>
              <a:gd name="T5" fmla="*/ 652 h 1611"/>
              <a:gd name="T6" fmla="*/ 1743 w 2459"/>
              <a:gd name="T7" fmla="*/ 21 h 1611"/>
              <a:gd name="T8" fmla="*/ 2238 w 2459"/>
              <a:gd name="T9" fmla="*/ 779 h 1611"/>
              <a:gd name="T10" fmla="*/ 419 w 2459"/>
              <a:gd name="T11" fmla="*/ 1572 h 1611"/>
              <a:gd name="T12" fmla="*/ 0 w 2459"/>
              <a:gd name="T13" fmla="*/ 1016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59" h="1611">
                <a:moveTo>
                  <a:pt x="90" y="455"/>
                </a:moveTo>
                <a:cubicBezTo>
                  <a:pt x="171" y="229"/>
                  <a:pt x="252" y="3"/>
                  <a:pt x="429" y="36"/>
                </a:cubicBezTo>
                <a:cubicBezTo>
                  <a:pt x="606" y="69"/>
                  <a:pt x="933" y="655"/>
                  <a:pt x="1152" y="652"/>
                </a:cubicBezTo>
                <a:cubicBezTo>
                  <a:pt x="1371" y="649"/>
                  <a:pt x="1562" y="0"/>
                  <a:pt x="1743" y="21"/>
                </a:cubicBezTo>
                <a:cubicBezTo>
                  <a:pt x="1924" y="42"/>
                  <a:pt x="2459" y="521"/>
                  <a:pt x="2238" y="779"/>
                </a:cubicBezTo>
                <a:cubicBezTo>
                  <a:pt x="2017" y="1037"/>
                  <a:pt x="792" y="1533"/>
                  <a:pt x="419" y="1572"/>
                </a:cubicBezTo>
                <a:cubicBezTo>
                  <a:pt x="46" y="1611"/>
                  <a:pt x="70" y="1109"/>
                  <a:pt x="0" y="1016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ysDot"/>
            <a:miter lim="800000"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49800" name="Rectangle 40"/>
          <p:cNvSpPr>
            <a:spLocks noChangeArrowheads="1"/>
          </p:cNvSpPr>
          <p:nvPr/>
        </p:nvSpPr>
        <p:spPr bwMode="auto">
          <a:xfrm>
            <a:off x="5384800" y="3940175"/>
            <a:ext cx="32019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If the graph contains a cycle, deadlock MAY exist</a:t>
            </a:r>
          </a:p>
        </p:txBody>
      </p:sp>
      <p:sp>
        <p:nvSpPr>
          <p:cNvPr id="2549801" name="Rectangle 41"/>
          <p:cNvSpPr>
            <a:spLocks noChangeArrowheads="1"/>
          </p:cNvSpPr>
          <p:nvPr/>
        </p:nvSpPr>
        <p:spPr bwMode="auto">
          <a:xfrm>
            <a:off x="5418138" y="2101850"/>
            <a:ext cx="3213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If a graph contains no cycles, then no process in the system is deadlocked</a:t>
            </a:r>
          </a:p>
        </p:txBody>
      </p:sp>
      <p:sp>
        <p:nvSpPr>
          <p:cNvPr id="2549802" name="Text Box 42"/>
          <p:cNvSpPr txBox="1">
            <a:spLocks noChangeArrowheads="1"/>
          </p:cNvSpPr>
          <p:nvPr/>
        </p:nvSpPr>
        <p:spPr bwMode="auto">
          <a:xfrm>
            <a:off x="5635625" y="762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Resource Allocation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4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4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4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7" grpId="0" animBg="1"/>
      <p:bldP spid="2549779" grpId="0"/>
      <p:bldP spid="2549799" grpId="0" animBg="1"/>
      <p:bldP spid="2549800" grpId="0"/>
      <p:bldP spid="25498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D615B-93CD-46B9-B1EB-B19CA46C4961}" type="slidenum">
              <a:rPr lang="en-US"/>
              <a:pPr/>
              <a:t>15</a:t>
            </a:fld>
            <a:endParaRPr lang="en-US"/>
          </a:p>
        </p:txBody>
      </p:sp>
      <p:sp>
        <p:nvSpPr>
          <p:cNvPr id="25077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25" y="217488"/>
            <a:ext cx="7793038" cy="866775"/>
          </a:xfrm>
        </p:spPr>
        <p:txBody>
          <a:bodyPr lIns="92075" tIns="46038" rIns="92075" bIns="46038"/>
          <a:lstStyle/>
          <a:p>
            <a:r>
              <a:rPr lang="en-US"/>
              <a:t>Handling Deadlock</a:t>
            </a:r>
          </a:p>
        </p:txBody>
      </p:sp>
      <p:sp>
        <p:nvSpPr>
          <p:cNvPr id="21708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en-US" sz="2800" dirty="0" smtClean="0"/>
              <a:t>Four general </a:t>
            </a:r>
            <a:r>
              <a:rPr lang="en-US" sz="2800" dirty="0"/>
              <a:t>approaches exist for dealing with deadlock.</a:t>
            </a:r>
          </a:p>
          <a:p>
            <a:pPr lvl="1"/>
            <a:r>
              <a:rPr lang="en-US" sz="2400" dirty="0"/>
              <a:t>Prevent deadlock</a:t>
            </a:r>
          </a:p>
          <a:p>
            <a:pPr lvl="2"/>
            <a:r>
              <a:rPr lang="en-US" sz="2000" dirty="0"/>
              <a:t>by adopting a policy that eliminates one of the conditions</a:t>
            </a:r>
          </a:p>
          <a:p>
            <a:pPr lvl="1"/>
            <a:r>
              <a:rPr lang="en-US" sz="2400" dirty="0"/>
              <a:t>Avoid deadlock</a:t>
            </a:r>
          </a:p>
          <a:p>
            <a:pPr lvl="2"/>
            <a:r>
              <a:rPr lang="en-US" sz="2000" dirty="0"/>
              <a:t>by making the appropriate dynamic choices based on the current state of resource allocation </a:t>
            </a:r>
          </a:p>
          <a:p>
            <a:pPr lvl="1"/>
            <a:r>
              <a:rPr lang="en-US" sz="2400" dirty="0"/>
              <a:t>Detect Deadlock</a:t>
            </a:r>
          </a:p>
          <a:p>
            <a:pPr lvl="2"/>
            <a:r>
              <a:rPr lang="en-US" sz="2000" dirty="0"/>
              <a:t>by checking whether conditions 1 through 4 hold  and take action to </a:t>
            </a:r>
            <a:r>
              <a:rPr lang="en-US" sz="2000" dirty="0" err="1" smtClean="0"/>
              <a:t>recove</a:t>
            </a:r>
            <a:endParaRPr lang="en-US" sz="2000" dirty="0" smtClean="0"/>
          </a:p>
          <a:p>
            <a:pPr lvl="1"/>
            <a:r>
              <a:rPr lang="en-US" sz="2400" dirty="0" smtClean="0"/>
              <a:t>Ignore </a:t>
            </a:r>
            <a:r>
              <a:rPr lang="en-US" sz="2400" dirty="0"/>
              <a:t>Deadlock</a:t>
            </a:r>
          </a:p>
          <a:p>
            <a:pPr lvl="2"/>
            <a:r>
              <a:rPr lang="en-US" sz="2000" dirty="0" smtClean="0"/>
              <a:t>System may hang, so??</a:t>
            </a:r>
            <a:endParaRPr lang="en-US" sz="2000" dirty="0"/>
          </a:p>
        </p:txBody>
      </p:sp>
      <p:sp>
        <p:nvSpPr>
          <p:cNvPr id="2507783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Handling Deadlock</a:t>
            </a:r>
          </a:p>
        </p:txBody>
      </p:sp>
    </p:spTree>
    <p:extLst>
      <p:ext uri="{BB962C8B-B14F-4D97-AF65-F5344CB8AC3E}">
        <p14:creationId xmlns:p14="http://schemas.microsoft.com/office/powerpoint/2010/main" val="5180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7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7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7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7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7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7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7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88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CC17-C7DA-40E0-A400-DE13140E4993}" type="slidenum">
              <a:rPr lang="en-US"/>
              <a:pPr/>
              <a:t>16</a:t>
            </a:fld>
            <a:endParaRPr lang="en-US"/>
          </a:p>
        </p:txBody>
      </p:sp>
      <p:sp>
        <p:nvSpPr>
          <p:cNvPr id="25098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8563" y="209550"/>
            <a:ext cx="7793037" cy="866775"/>
          </a:xfrm>
        </p:spPr>
        <p:txBody>
          <a:bodyPr lIns="92075" tIns="46038" rIns="92075" bIns="46038"/>
          <a:lstStyle/>
          <a:p>
            <a:r>
              <a:rPr lang="en-US" dirty="0"/>
              <a:t>Prevention by Elimination</a:t>
            </a:r>
          </a:p>
        </p:txBody>
      </p:sp>
      <p:sp>
        <p:nvSpPr>
          <p:cNvPr id="2171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16050"/>
            <a:ext cx="8416925" cy="4908550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dirty="0" smtClean="0"/>
              <a:t>Eliminate Mutual </a:t>
            </a:r>
            <a:r>
              <a:rPr lang="en-US" sz="2400" dirty="0"/>
              <a:t>Exclusion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 non-sharable </a:t>
            </a:r>
            <a:r>
              <a:rPr lang="en-US" sz="2000" dirty="0"/>
              <a:t>resources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Eliminate Hold </a:t>
            </a:r>
            <a:r>
              <a:rPr lang="en-US" sz="2400" dirty="0"/>
              <a:t>and wait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</a:t>
            </a:r>
            <a:r>
              <a:rPr lang="en-US" sz="2000" dirty="0" smtClean="0"/>
              <a:t>uarantee </a:t>
            </a:r>
            <a:r>
              <a:rPr lang="en-US" sz="2000" dirty="0"/>
              <a:t>that when a process requests a resource, it does not hold any other resources</a:t>
            </a:r>
          </a:p>
          <a:p>
            <a:pPr marL="1085850" lvl="2">
              <a:lnSpc>
                <a:spcPct val="90000"/>
              </a:lnSpc>
            </a:pPr>
            <a:r>
              <a:rPr lang="en-US" sz="1800" dirty="0" smtClean="0"/>
              <a:t>System </a:t>
            </a:r>
            <a:r>
              <a:rPr lang="en-US" sz="1800" dirty="0"/>
              <a:t>calls requesting resources precede all others</a:t>
            </a:r>
          </a:p>
          <a:p>
            <a:pPr marL="1085850" lvl="2">
              <a:lnSpc>
                <a:spcPct val="90000"/>
              </a:lnSpc>
            </a:pPr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dirty="0"/>
              <a:t>process can only request resources when it has </a:t>
            </a:r>
            <a:r>
              <a:rPr lang="en-US" sz="1800" dirty="0" smtClean="0"/>
              <a:t>none</a:t>
            </a:r>
          </a:p>
          <a:p>
            <a:pPr marL="1085850" lvl="2">
              <a:lnSpc>
                <a:spcPct val="90000"/>
              </a:lnSpc>
            </a:pPr>
            <a:r>
              <a:rPr lang="en-US" sz="1800" dirty="0" smtClean="0"/>
              <a:t>Usually results in low utilization of resources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Allow Preemption</a:t>
            </a:r>
          </a:p>
          <a:p>
            <a:pPr lvl="1"/>
            <a:r>
              <a:rPr lang="en-US" sz="2000" dirty="0"/>
              <a:t>If a process holds resources and requests more that cannot be allocated, all its other resources are preempted</a:t>
            </a:r>
          </a:p>
          <a:p>
            <a:pPr lvl="2"/>
            <a:r>
              <a:rPr lang="en-US" sz="1800" dirty="0"/>
              <a:t>If you can’t hold all, you can’t hold any</a:t>
            </a:r>
          </a:p>
          <a:p>
            <a:pPr lvl="2"/>
            <a:r>
              <a:rPr lang="en-US" sz="1800" dirty="0" smtClean="0"/>
              <a:t>Process </a:t>
            </a:r>
            <a:r>
              <a:rPr lang="en-US" sz="1800" dirty="0"/>
              <a:t>is restarted only when it can have </a:t>
            </a:r>
            <a:r>
              <a:rPr lang="en-US" sz="1800" dirty="0" smtClean="0"/>
              <a:t>all</a:t>
            </a:r>
          </a:p>
          <a:p>
            <a:pPr lvl="2"/>
            <a:r>
              <a:rPr lang="en-US" sz="1800" dirty="0" smtClean="0"/>
              <a:t>Works for </a:t>
            </a:r>
            <a:r>
              <a:rPr lang="en-US" sz="1800" dirty="0"/>
              <a:t>resources whose state can be easily saved and restored </a:t>
            </a:r>
            <a:r>
              <a:rPr lang="en-US" sz="1800" dirty="0" smtClean="0"/>
              <a:t>later such as registers or memory.</a:t>
            </a:r>
            <a:endParaRPr lang="en-US" sz="1800" dirty="0"/>
          </a:p>
        </p:txBody>
      </p:sp>
      <p:sp>
        <p:nvSpPr>
          <p:cNvPr id="2509831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Handling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7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7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7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7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7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7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7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7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0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1DCF-A8B0-4B71-A173-0FE90E3ED5AC}" type="slidenum">
              <a:rPr lang="en-US"/>
              <a:pPr/>
              <a:t>17</a:t>
            </a:fld>
            <a:endParaRPr lang="en-US"/>
          </a:p>
        </p:txBody>
      </p:sp>
      <p:sp>
        <p:nvSpPr>
          <p:cNvPr id="25139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8563" y="209550"/>
            <a:ext cx="7793037" cy="866775"/>
          </a:xfrm>
        </p:spPr>
        <p:txBody>
          <a:bodyPr lIns="92075" tIns="46038" rIns="92075" bIns="46038"/>
          <a:lstStyle/>
          <a:p>
            <a:r>
              <a:rPr lang="en-US" dirty="0"/>
              <a:t>Prevention by Elimination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099" y="1416049"/>
            <a:ext cx="8329543" cy="3344793"/>
          </a:xfrm>
        </p:spPr>
        <p:txBody>
          <a:bodyPr lIns="92075" tIns="46038" rIns="92075" bIns="46038"/>
          <a:lstStyle/>
          <a:p>
            <a:r>
              <a:rPr lang="en-US" sz="2400" dirty="0" smtClean="0"/>
              <a:t>Eliminate Circular Wait</a:t>
            </a:r>
          </a:p>
          <a:p>
            <a:pPr lvl="1"/>
            <a:r>
              <a:rPr lang="en-US" sz="2000" dirty="0" smtClean="0"/>
              <a:t>Impose </a:t>
            </a:r>
            <a:r>
              <a:rPr lang="en-US" sz="2000" dirty="0"/>
              <a:t>a total ordering of all </a:t>
            </a:r>
            <a:r>
              <a:rPr lang="en-US" sz="2000" dirty="0" smtClean="0"/>
              <a:t>resources (</a:t>
            </a:r>
            <a:r>
              <a:rPr lang="en-US" sz="2000" dirty="0"/>
              <a:t>t</a:t>
            </a:r>
            <a:r>
              <a:rPr lang="en-US" sz="2000" dirty="0" smtClean="0"/>
              <a:t>ransitivity, </a:t>
            </a:r>
            <a:r>
              <a:rPr lang="en-US" sz="2000" dirty="0" err="1" smtClean="0"/>
              <a:t>antisymmetry</a:t>
            </a:r>
            <a:r>
              <a:rPr lang="en-US" sz="2000" dirty="0" smtClean="0"/>
              <a:t>)</a:t>
            </a:r>
            <a:endParaRPr lang="en-US" sz="2000" dirty="0"/>
          </a:p>
          <a:p>
            <a:pPr lvl="1"/>
            <a:r>
              <a:rPr lang="en-US" sz="2000" dirty="0"/>
              <a:t>Require that all processes request resources in increasing order</a:t>
            </a:r>
            <a:r>
              <a:rPr lang="en-US" sz="2000" dirty="0" smtClean="0"/>
              <a:t>.</a:t>
            </a:r>
            <a:endParaRPr lang="en-US" sz="2000" dirty="0"/>
          </a:p>
          <a:p>
            <a:pPr lvl="1"/>
            <a:r>
              <a:rPr lang="en-US" sz="2000" dirty="0"/>
              <a:t>Whenever a process requests a resource, it must release all resources that are </a:t>
            </a:r>
            <a:r>
              <a:rPr lang="en-US" sz="2000" dirty="0" smtClean="0"/>
              <a:t>lower</a:t>
            </a:r>
            <a:endParaRPr lang="en-US" sz="2000" dirty="0"/>
          </a:p>
          <a:p>
            <a:r>
              <a:rPr lang="en-US" sz="2400" dirty="0"/>
              <a:t>With this rule, the resource allocation graph can never have a cycle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ay </a:t>
            </a:r>
            <a:r>
              <a:rPr lang="en-US" sz="2000" dirty="0"/>
              <a:t>be impossible to find an ordering that satisfies everyone</a:t>
            </a:r>
          </a:p>
        </p:txBody>
      </p:sp>
      <p:sp>
        <p:nvSpPr>
          <p:cNvPr id="2513927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Handling Deadlock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15" y="4601817"/>
            <a:ext cx="25742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1 ≡  Card reader </a:t>
            </a:r>
          </a:p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2 ≡  Printer </a:t>
            </a:r>
          </a:p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3 ≡  Plotter </a:t>
            </a:r>
          </a:p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4 ≡  Tape drive </a:t>
            </a:r>
          </a:p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5 ≡  Card </a:t>
            </a:r>
            <a:r>
              <a:rPr lang="en-US" sz="20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punch</a:t>
            </a:r>
            <a:endParaRPr lang="en-US" sz="20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4601817"/>
            <a:ext cx="5138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Processes request </a:t>
            </a:r>
            <a:r>
              <a:rPr lang="en-US" sz="2000" dirty="0">
                <a:latin typeface="Comic Sans MS" panose="030F0702030302020204" pitchFamily="66" charset="0"/>
              </a:rPr>
              <a:t>resources </a:t>
            </a:r>
            <a:r>
              <a:rPr lang="en-US" sz="2000" dirty="0" smtClean="0">
                <a:latin typeface="Comic Sans MS" panose="030F0702030302020204" pitchFamily="66" charset="0"/>
              </a:rPr>
              <a:t>whenever, </a:t>
            </a:r>
            <a:r>
              <a:rPr lang="en-US" sz="2000" dirty="0">
                <a:latin typeface="Comic Sans MS" panose="030F0702030302020204" pitchFamily="66" charset="0"/>
              </a:rPr>
              <a:t>but </a:t>
            </a:r>
            <a:r>
              <a:rPr lang="en-US" sz="2000" dirty="0" smtClean="0">
                <a:latin typeface="Comic Sans MS" panose="030F0702030302020204" pitchFamily="66" charset="0"/>
              </a:rPr>
              <a:t>must </a:t>
            </a:r>
            <a:r>
              <a:rPr lang="en-US" sz="2000" dirty="0">
                <a:latin typeface="Comic Sans MS" panose="030F0702030302020204" pitchFamily="66" charset="0"/>
              </a:rPr>
              <a:t>be made in numerical order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A </a:t>
            </a:r>
            <a:r>
              <a:rPr lang="en-US" sz="2000" dirty="0">
                <a:latin typeface="Comic Sans MS" panose="030F0702030302020204" pitchFamily="66" charset="0"/>
              </a:rPr>
              <a:t>process may request first printer and then a tape drive (order: 2, 4), but </a:t>
            </a:r>
            <a:r>
              <a:rPr lang="en-US" sz="2000" dirty="0" smtClean="0">
                <a:latin typeface="Comic Sans MS" panose="030F0702030302020204" pitchFamily="66" charset="0"/>
              </a:rPr>
              <a:t>not a </a:t>
            </a:r>
            <a:r>
              <a:rPr lang="en-US" sz="2000" dirty="0">
                <a:latin typeface="Comic Sans MS" panose="030F0702030302020204" pitchFamily="66" charset="0"/>
              </a:rPr>
              <a:t>plotter and then a printer (order: 3, 2).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7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7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3955" grpId="0" build="p"/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A1B5-328F-4723-BDD0-3C865E7D0EE3}" type="slidenum">
              <a:rPr lang="en-US"/>
              <a:pPr/>
              <a:t>18</a:t>
            </a:fld>
            <a:endParaRPr lang="en-US"/>
          </a:p>
        </p:txBody>
      </p:sp>
      <p:sp>
        <p:nvSpPr>
          <p:cNvPr id="25303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347663"/>
            <a:ext cx="7161213" cy="725487"/>
          </a:xfrm>
        </p:spPr>
        <p:txBody>
          <a:bodyPr lIns="92075" tIns="46038" rIns="92075" bIns="46038"/>
          <a:lstStyle/>
          <a:p>
            <a:r>
              <a:rPr lang="en-US"/>
              <a:t>Deadlock Avoidance</a:t>
            </a:r>
          </a:p>
        </p:txBody>
      </p:sp>
      <p:sp>
        <p:nvSpPr>
          <p:cNvPr id="25303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7675" y="1395413"/>
            <a:ext cx="8458200" cy="5016500"/>
          </a:xfrm>
        </p:spPr>
        <p:txBody>
          <a:bodyPr lIns="92075" tIns="46038" rIns="92075" bIns="46038"/>
          <a:lstStyle/>
          <a:p>
            <a:r>
              <a:rPr lang="en-US" sz="2400"/>
              <a:t>Allow general requests, but grant only when </a:t>
            </a:r>
            <a:r>
              <a:rPr lang="en-US" sz="2400" b="1" i="1"/>
              <a:t>safe</a:t>
            </a:r>
          </a:p>
          <a:p>
            <a:r>
              <a:rPr lang="en-US" sz="2400"/>
              <a:t>Assume we know the maximum requests (claims) for each process</a:t>
            </a:r>
          </a:p>
          <a:p>
            <a:pPr lvl="1"/>
            <a:r>
              <a:rPr lang="en-US" sz="2000"/>
              <a:t>Process must state it needs</a:t>
            </a:r>
          </a:p>
          <a:p>
            <a:pPr lvl="2"/>
            <a:r>
              <a:rPr lang="en-US" sz="1800"/>
              <a:t>Ie. max of 5 A objects, 3 B objects, 2 C objects.</a:t>
            </a:r>
          </a:p>
          <a:p>
            <a:pPr lvl="1"/>
            <a:r>
              <a:rPr lang="en-US" sz="2000"/>
              <a:t>Do not need to use its max claims</a:t>
            </a:r>
          </a:p>
          <a:p>
            <a:pPr lvl="2"/>
            <a:r>
              <a:rPr lang="en-US" sz="1800"/>
              <a:t>Ie. Ok to set max=5 and only use 3</a:t>
            </a:r>
          </a:p>
          <a:p>
            <a:pPr lvl="1"/>
            <a:r>
              <a:rPr lang="en-US" sz="2000"/>
              <a:t>Can make requests at any time and in any order</a:t>
            </a:r>
          </a:p>
          <a:p>
            <a:r>
              <a:rPr lang="en-US" sz="2400"/>
              <a:t>Process Initiation Denial</a:t>
            </a:r>
          </a:p>
          <a:p>
            <a:pPr lvl="1"/>
            <a:r>
              <a:rPr lang="en-US" sz="2000"/>
              <a:t>Track current allocations</a:t>
            </a:r>
          </a:p>
          <a:p>
            <a:pPr lvl="1"/>
            <a:r>
              <a:rPr lang="en-US" sz="2000"/>
              <a:t>Assume all processes may make maximum requests at the same time</a:t>
            </a:r>
          </a:p>
          <a:p>
            <a:pPr lvl="1"/>
            <a:r>
              <a:rPr lang="en-US" sz="2000"/>
              <a:t>Only start process if it can’t result in deadlock regardless of allocations</a:t>
            </a:r>
          </a:p>
        </p:txBody>
      </p:sp>
      <p:sp>
        <p:nvSpPr>
          <p:cNvPr id="2530311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Avoidance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7D52-A5D9-439A-8F91-EA802FF88043}" type="slidenum">
              <a:rPr lang="en-US"/>
              <a:pPr/>
              <a:t>19</a:t>
            </a:fld>
            <a:endParaRPr lang="en-US"/>
          </a:p>
        </p:txBody>
      </p:sp>
      <p:sp>
        <p:nvSpPr>
          <p:cNvPr id="25323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4913" y="295275"/>
            <a:ext cx="7339012" cy="777875"/>
          </a:xfrm>
        </p:spPr>
        <p:txBody>
          <a:bodyPr lIns="92075" tIns="46038" rIns="92075" bIns="46038"/>
          <a:lstStyle/>
          <a:p>
            <a:r>
              <a:rPr lang="en-US"/>
              <a:t>Resource Allocation Denial</a:t>
            </a:r>
          </a:p>
        </p:txBody>
      </p:sp>
      <p:sp>
        <p:nvSpPr>
          <p:cNvPr id="25323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8150" y="1416050"/>
            <a:ext cx="8458200" cy="5018088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 i="1"/>
              <a:t>Safe State</a:t>
            </a:r>
            <a:r>
              <a:rPr lang="en-US" sz="2400"/>
              <a:t> – We can finish all processes by some scheduling sequence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Example: Finish P1, P4, P2, P5, P3</a:t>
            </a:r>
          </a:p>
          <a:p>
            <a:pPr>
              <a:lnSpc>
                <a:spcPct val="90000"/>
              </a:lnSpc>
            </a:pPr>
            <a:r>
              <a:rPr lang="en-US" sz="2400" i="1"/>
              <a:t>Banker’s Algorithm</a:t>
            </a:r>
            <a:r>
              <a:rPr lang="en-US" sz="2000"/>
              <a:t> (Dijkstra)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Reject a request if it exceeds the processes’ declared maximum claims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Grant a request if the new state would be safe</a:t>
            </a:r>
          </a:p>
          <a:p>
            <a:pPr>
              <a:lnSpc>
                <a:spcPct val="90000"/>
              </a:lnSpc>
            </a:pPr>
            <a:r>
              <a:rPr lang="en-US" sz="2400"/>
              <a:t>Determining if a state is safe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Find any process P</a:t>
            </a:r>
            <a:r>
              <a:rPr lang="en-US" sz="2000" baseline="-25000"/>
              <a:t>i</a:t>
            </a:r>
            <a:r>
              <a:rPr lang="en-US" sz="2000"/>
              <a:t> for which we can meet it’s maximum requests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Don't forget already allocated resources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Mark P</a:t>
            </a:r>
            <a:r>
              <a:rPr lang="en-US" sz="2000" baseline="-25000"/>
              <a:t>i</a:t>
            </a:r>
            <a:r>
              <a:rPr lang="en-US" sz="2000"/>
              <a:t> as “done”, add its resources to available resource pool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State is </a:t>
            </a:r>
            <a:r>
              <a:rPr lang="en-US" sz="2000" i="1"/>
              <a:t>safe</a:t>
            </a:r>
            <a:r>
              <a:rPr lang="en-US" sz="2000"/>
              <a:t> if we can mark all processes as “done”</a:t>
            </a:r>
          </a:p>
          <a:p>
            <a:pPr>
              <a:lnSpc>
                <a:spcPct val="90000"/>
              </a:lnSpc>
            </a:pPr>
            <a:r>
              <a:rPr lang="en-US" sz="2400"/>
              <a:t>Block a process if the resources are not currently available or the new state is not safe</a:t>
            </a:r>
          </a:p>
        </p:txBody>
      </p:sp>
      <p:sp>
        <p:nvSpPr>
          <p:cNvPr id="2532359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Avoidance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BYU CS 345</a:t>
            </a:r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000000"/>
                </a:solidFill>
              </a:rPr>
              <a:t>Concurrency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345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88332"/>
              </p:ext>
            </p:extLst>
          </p:nvPr>
        </p:nvGraphicFramePr>
        <p:xfrm>
          <a:off x="829743" y="1625600"/>
          <a:ext cx="7851913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9383"/>
                <a:gridCol w="576469"/>
                <a:gridCol w="2276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Stalling’s Chapter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1: Computer System Overview</a:t>
                      </a:r>
                    </a:p>
                    <a:p>
                      <a:r>
                        <a:rPr lang="en-US" dirty="0" smtClean="0"/>
                        <a:t>2: Operating System Overview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P1:</a:t>
                      </a:r>
                      <a:r>
                        <a:rPr lang="en-US" baseline="0" dirty="0" smtClean="0"/>
                        <a:t> Shell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3: Process Description and Control</a:t>
                      </a:r>
                    </a:p>
                    <a:p>
                      <a:r>
                        <a:rPr lang="en-US" dirty="0" smtClean="0"/>
                        <a:t>4: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P2: Tasking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5: Concurrency: ME and Synchronization</a:t>
                      </a:r>
                    </a:p>
                    <a:p>
                      <a:r>
                        <a:rPr lang="en-US" dirty="0" smtClean="0"/>
                        <a:t>6: Concurrency: Deadlock and Starvation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P3: Jurassic Park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7: Memory</a:t>
                      </a:r>
                      <a:r>
                        <a:rPr lang="en-US" baseline="0" dirty="0" smtClean="0"/>
                        <a:t> Management</a:t>
                      </a:r>
                    </a:p>
                    <a:p>
                      <a:r>
                        <a:rPr lang="en-US" baseline="0" dirty="0" smtClean="0"/>
                        <a:t>8: Virtual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P4: Virtual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9: Uniprocessor Scheduling</a:t>
                      </a:r>
                    </a:p>
                    <a:p>
                      <a:r>
                        <a:rPr lang="en-US" dirty="0" smtClean="0"/>
                        <a:t>10:</a:t>
                      </a:r>
                      <a:r>
                        <a:rPr lang="en-US" baseline="0" dirty="0" smtClean="0"/>
                        <a:t> Multiprocessor and Real-Time Scheduling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P5: Scheduling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11: I/O Management and Disk Scheduling</a:t>
                      </a:r>
                    </a:p>
                    <a:p>
                      <a:r>
                        <a:rPr lang="en-US" dirty="0" smtClean="0"/>
                        <a:t>12: File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P6: FAT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336778" y="3506009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1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AB26-4E6E-463A-A580-15958A917C17}" type="slidenum">
              <a:rPr lang="en-US"/>
              <a:pPr/>
              <a:t>20</a:t>
            </a:fld>
            <a:endParaRPr lang="en-US"/>
          </a:p>
        </p:txBody>
      </p:sp>
      <p:sp>
        <p:nvSpPr>
          <p:cNvPr id="25344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381000"/>
            <a:ext cx="7161213" cy="693738"/>
          </a:xfrm>
        </p:spPr>
        <p:txBody>
          <a:bodyPr lIns="92075" tIns="46038" rIns="92075" bIns="46038"/>
          <a:lstStyle/>
          <a:p>
            <a:r>
              <a:rPr lang="en-US"/>
              <a:t>Avoidance Example</a:t>
            </a:r>
          </a:p>
        </p:txBody>
      </p:sp>
      <p:graphicFrame>
        <p:nvGraphicFramePr>
          <p:cNvPr id="2209796" name="Group 4"/>
          <p:cNvGraphicFramePr>
            <a:graphicFrameLocks noGrp="1"/>
          </p:cNvGraphicFramePr>
          <p:nvPr/>
        </p:nvGraphicFramePr>
        <p:xfrm>
          <a:off x="1765300" y="4103688"/>
          <a:ext cx="1976438" cy="819150"/>
        </p:xfrm>
        <a:graphic>
          <a:graphicData uri="http://schemas.openxmlformats.org/drawingml/2006/table">
            <a:tbl>
              <a:tblPr/>
              <a:tblGrid>
                <a:gridCol w="658813"/>
                <a:gridCol w="658812"/>
                <a:gridCol w="658813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9814" name="Group 22"/>
          <p:cNvGraphicFramePr>
            <a:graphicFrameLocks noGrp="1"/>
          </p:cNvGraphicFramePr>
          <p:nvPr/>
        </p:nvGraphicFramePr>
        <p:xfrm>
          <a:off x="5822950" y="4065588"/>
          <a:ext cx="1974850" cy="869950"/>
        </p:xfrm>
        <a:graphic>
          <a:graphicData uri="http://schemas.openxmlformats.org/drawingml/2006/table">
            <a:tbl>
              <a:tblPr/>
              <a:tblGrid>
                <a:gridCol w="658813"/>
                <a:gridCol w="657225"/>
                <a:gridCol w="65881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9832" name="Group 40"/>
          <p:cNvGraphicFramePr>
            <a:graphicFrameLocks noGrp="1"/>
          </p:cNvGraphicFramePr>
          <p:nvPr/>
        </p:nvGraphicFramePr>
        <p:xfrm>
          <a:off x="219075" y="1617663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4463" name="Text Box 80"/>
          <p:cNvSpPr txBox="1">
            <a:spLocks noChangeArrowheads="1"/>
          </p:cNvSpPr>
          <p:nvPr/>
        </p:nvSpPr>
        <p:spPr bwMode="auto">
          <a:xfrm>
            <a:off x="396875" y="1430338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Claim</a:t>
            </a:r>
          </a:p>
        </p:txBody>
      </p:sp>
      <p:grpSp>
        <p:nvGrpSpPr>
          <p:cNvPr id="2534464" name="Group 81"/>
          <p:cNvGrpSpPr>
            <a:grpSpLocks/>
          </p:cNvGrpSpPr>
          <p:nvPr/>
        </p:nvGrpSpPr>
        <p:grpSpPr bwMode="auto">
          <a:xfrm>
            <a:off x="3162300" y="1430338"/>
            <a:ext cx="2597150" cy="2463800"/>
            <a:chOff x="1992" y="733"/>
            <a:chExt cx="1636" cy="1552"/>
          </a:xfrm>
        </p:grpSpPr>
        <p:sp>
          <p:nvSpPr>
            <p:cNvPr id="2534465" name="Rectangle 82"/>
            <p:cNvSpPr>
              <a:spLocks noChangeArrowheads="1"/>
            </p:cNvSpPr>
            <p:nvPr/>
          </p:nvSpPr>
          <p:spPr bwMode="auto">
            <a:xfrm>
              <a:off x="3219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466" name="Rectangle 83"/>
            <p:cNvSpPr>
              <a:spLocks noChangeArrowheads="1"/>
            </p:cNvSpPr>
            <p:nvPr/>
          </p:nvSpPr>
          <p:spPr bwMode="auto">
            <a:xfrm>
              <a:off x="2810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467" name="Rectangle 84"/>
            <p:cNvSpPr>
              <a:spLocks noChangeArrowheads="1"/>
            </p:cNvSpPr>
            <p:nvPr/>
          </p:nvSpPr>
          <p:spPr bwMode="auto">
            <a:xfrm>
              <a:off x="2401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468" name="Rectangle 85"/>
            <p:cNvSpPr>
              <a:spLocks noChangeArrowheads="1"/>
            </p:cNvSpPr>
            <p:nvPr/>
          </p:nvSpPr>
          <p:spPr bwMode="auto">
            <a:xfrm>
              <a:off x="1992" y="1998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469" name="Rectangle 86"/>
            <p:cNvSpPr>
              <a:spLocks noChangeArrowheads="1"/>
            </p:cNvSpPr>
            <p:nvPr/>
          </p:nvSpPr>
          <p:spPr bwMode="auto">
            <a:xfrm>
              <a:off x="3219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470" name="Rectangle 87"/>
            <p:cNvSpPr>
              <a:spLocks noChangeArrowheads="1"/>
            </p:cNvSpPr>
            <p:nvPr/>
          </p:nvSpPr>
          <p:spPr bwMode="auto">
            <a:xfrm>
              <a:off x="2810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471" name="Rectangle 88"/>
            <p:cNvSpPr>
              <a:spLocks noChangeArrowheads="1"/>
            </p:cNvSpPr>
            <p:nvPr/>
          </p:nvSpPr>
          <p:spPr bwMode="auto">
            <a:xfrm>
              <a:off x="2401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472" name="Rectangle 89"/>
            <p:cNvSpPr>
              <a:spLocks noChangeArrowheads="1"/>
            </p:cNvSpPr>
            <p:nvPr/>
          </p:nvSpPr>
          <p:spPr bwMode="auto">
            <a:xfrm>
              <a:off x="1992" y="1711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473" name="Rectangle 90"/>
            <p:cNvSpPr>
              <a:spLocks noChangeArrowheads="1"/>
            </p:cNvSpPr>
            <p:nvPr/>
          </p:nvSpPr>
          <p:spPr bwMode="auto">
            <a:xfrm>
              <a:off x="3219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474" name="Rectangle 91"/>
            <p:cNvSpPr>
              <a:spLocks noChangeArrowheads="1"/>
            </p:cNvSpPr>
            <p:nvPr/>
          </p:nvSpPr>
          <p:spPr bwMode="auto">
            <a:xfrm>
              <a:off x="2810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475" name="Rectangle 92"/>
            <p:cNvSpPr>
              <a:spLocks noChangeArrowheads="1"/>
            </p:cNvSpPr>
            <p:nvPr/>
          </p:nvSpPr>
          <p:spPr bwMode="auto">
            <a:xfrm>
              <a:off x="2401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534476" name="Rectangle 93"/>
            <p:cNvSpPr>
              <a:spLocks noChangeArrowheads="1"/>
            </p:cNvSpPr>
            <p:nvPr/>
          </p:nvSpPr>
          <p:spPr bwMode="auto">
            <a:xfrm>
              <a:off x="1992" y="1424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477" name="Rectangle 94"/>
            <p:cNvSpPr>
              <a:spLocks noChangeArrowheads="1"/>
            </p:cNvSpPr>
            <p:nvPr/>
          </p:nvSpPr>
          <p:spPr bwMode="auto">
            <a:xfrm>
              <a:off x="1992" y="1137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478" name="Rectangle 95"/>
            <p:cNvSpPr>
              <a:spLocks noChangeArrowheads="1"/>
            </p:cNvSpPr>
            <p:nvPr/>
          </p:nvSpPr>
          <p:spPr bwMode="auto">
            <a:xfrm>
              <a:off x="1992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534479" name="Rectangle 96"/>
            <p:cNvSpPr>
              <a:spLocks noChangeArrowheads="1"/>
            </p:cNvSpPr>
            <p:nvPr/>
          </p:nvSpPr>
          <p:spPr bwMode="auto">
            <a:xfrm>
              <a:off x="3219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480" name="Rectangle 97"/>
            <p:cNvSpPr>
              <a:spLocks noChangeArrowheads="1"/>
            </p:cNvSpPr>
            <p:nvPr/>
          </p:nvSpPr>
          <p:spPr bwMode="auto">
            <a:xfrm>
              <a:off x="2810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481" name="Rectangle 98"/>
            <p:cNvSpPr>
              <a:spLocks noChangeArrowheads="1"/>
            </p:cNvSpPr>
            <p:nvPr/>
          </p:nvSpPr>
          <p:spPr bwMode="auto">
            <a:xfrm>
              <a:off x="2401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482" name="Rectangle 99"/>
            <p:cNvSpPr>
              <a:spLocks noChangeArrowheads="1"/>
            </p:cNvSpPr>
            <p:nvPr/>
          </p:nvSpPr>
          <p:spPr bwMode="auto">
            <a:xfrm>
              <a:off x="3219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34483" name="Rectangle 100"/>
            <p:cNvSpPr>
              <a:spLocks noChangeArrowheads="1"/>
            </p:cNvSpPr>
            <p:nvPr/>
          </p:nvSpPr>
          <p:spPr bwMode="auto">
            <a:xfrm>
              <a:off x="2810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534484" name="Rectangle 101"/>
            <p:cNvSpPr>
              <a:spLocks noChangeArrowheads="1"/>
            </p:cNvSpPr>
            <p:nvPr/>
          </p:nvSpPr>
          <p:spPr bwMode="auto">
            <a:xfrm>
              <a:off x="2401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534485" name="Line 102"/>
            <p:cNvSpPr>
              <a:spLocks noChangeShapeType="1"/>
            </p:cNvSpPr>
            <p:nvPr/>
          </p:nvSpPr>
          <p:spPr bwMode="auto">
            <a:xfrm>
              <a:off x="1992" y="859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86" name="Line 103"/>
            <p:cNvSpPr>
              <a:spLocks noChangeShapeType="1"/>
            </p:cNvSpPr>
            <p:nvPr/>
          </p:nvSpPr>
          <p:spPr bwMode="auto">
            <a:xfrm>
              <a:off x="2810" y="859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87" name="Line 104"/>
            <p:cNvSpPr>
              <a:spLocks noChangeShapeType="1"/>
            </p:cNvSpPr>
            <p:nvPr/>
          </p:nvSpPr>
          <p:spPr bwMode="auto">
            <a:xfrm>
              <a:off x="1992" y="113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88" name="Line 105"/>
            <p:cNvSpPr>
              <a:spLocks noChangeShapeType="1"/>
            </p:cNvSpPr>
            <p:nvPr/>
          </p:nvSpPr>
          <p:spPr bwMode="auto">
            <a:xfrm>
              <a:off x="3219" y="859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89" name="Line 106"/>
            <p:cNvSpPr>
              <a:spLocks noChangeShapeType="1"/>
            </p:cNvSpPr>
            <p:nvPr/>
          </p:nvSpPr>
          <p:spPr bwMode="auto">
            <a:xfrm>
              <a:off x="2810" y="1137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0" name="Line 107"/>
            <p:cNvSpPr>
              <a:spLocks noChangeShapeType="1"/>
            </p:cNvSpPr>
            <p:nvPr/>
          </p:nvSpPr>
          <p:spPr bwMode="auto">
            <a:xfrm>
              <a:off x="3219" y="1137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1" name="Line 108"/>
            <p:cNvSpPr>
              <a:spLocks noChangeShapeType="1"/>
            </p:cNvSpPr>
            <p:nvPr/>
          </p:nvSpPr>
          <p:spPr bwMode="auto">
            <a:xfrm>
              <a:off x="3628" y="1137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2" name="Line 109"/>
            <p:cNvSpPr>
              <a:spLocks noChangeShapeType="1"/>
            </p:cNvSpPr>
            <p:nvPr/>
          </p:nvSpPr>
          <p:spPr bwMode="auto">
            <a:xfrm>
              <a:off x="1992" y="859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3" name="Line 110"/>
            <p:cNvSpPr>
              <a:spLocks noChangeShapeType="1"/>
            </p:cNvSpPr>
            <p:nvPr/>
          </p:nvSpPr>
          <p:spPr bwMode="auto">
            <a:xfrm>
              <a:off x="3628" y="859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4" name="Line 111"/>
            <p:cNvSpPr>
              <a:spLocks noChangeShapeType="1"/>
            </p:cNvSpPr>
            <p:nvPr/>
          </p:nvSpPr>
          <p:spPr bwMode="auto">
            <a:xfrm>
              <a:off x="1992" y="2285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5" name="Line 112"/>
            <p:cNvSpPr>
              <a:spLocks noChangeShapeType="1"/>
            </p:cNvSpPr>
            <p:nvPr/>
          </p:nvSpPr>
          <p:spPr bwMode="auto">
            <a:xfrm>
              <a:off x="2401" y="1137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6" name="Line 113"/>
            <p:cNvSpPr>
              <a:spLocks noChangeShapeType="1"/>
            </p:cNvSpPr>
            <p:nvPr/>
          </p:nvSpPr>
          <p:spPr bwMode="auto">
            <a:xfrm>
              <a:off x="1992" y="142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7" name="Line 114"/>
            <p:cNvSpPr>
              <a:spLocks noChangeShapeType="1"/>
            </p:cNvSpPr>
            <p:nvPr/>
          </p:nvSpPr>
          <p:spPr bwMode="auto">
            <a:xfrm>
              <a:off x="2401" y="1424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8" name="Line 115"/>
            <p:cNvSpPr>
              <a:spLocks noChangeShapeType="1"/>
            </p:cNvSpPr>
            <p:nvPr/>
          </p:nvSpPr>
          <p:spPr bwMode="auto">
            <a:xfrm>
              <a:off x="1992" y="171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499" name="Line 116"/>
            <p:cNvSpPr>
              <a:spLocks noChangeShapeType="1"/>
            </p:cNvSpPr>
            <p:nvPr/>
          </p:nvSpPr>
          <p:spPr bwMode="auto">
            <a:xfrm>
              <a:off x="2401" y="1711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0" name="Line 117"/>
            <p:cNvSpPr>
              <a:spLocks noChangeShapeType="1"/>
            </p:cNvSpPr>
            <p:nvPr/>
          </p:nvSpPr>
          <p:spPr bwMode="auto">
            <a:xfrm>
              <a:off x="1992" y="199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1" name="Line 118"/>
            <p:cNvSpPr>
              <a:spLocks noChangeShapeType="1"/>
            </p:cNvSpPr>
            <p:nvPr/>
          </p:nvSpPr>
          <p:spPr bwMode="auto">
            <a:xfrm>
              <a:off x="2401" y="1998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2" name="Line 119"/>
            <p:cNvSpPr>
              <a:spLocks noChangeShapeType="1"/>
            </p:cNvSpPr>
            <p:nvPr/>
          </p:nvSpPr>
          <p:spPr bwMode="auto">
            <a:xfrm>
              <a:off x="2401" y="228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3" name="Line 120"/>
            <p:cNvSpPr>
              <a:spLocks noChangeShapeType="1"/>
            </p:cNvSpPr>
            <p:nvPr/>
          </p:nvSpPr>
          <p:spPr bwMode="auto">
            <a:xfrm>
              <a:off x="2401" y="1137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04" name="Text Box 121"/>
            <p:cNvSpPr txBox="1">
              <a:spLocks noChangeArrowheads="1"/>
            </p:cNvSpPr>
            <p:nvPr/>
          </p:nvSpPr>
          <p:spPr bwMode="auto">
            <a:xfrm>
              <a:off x="2097" y="733"/>
              <a:ext cx="10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Allocation</a:t>
              </a:r>
            </a:p>
          </p:txBody>
        </p:sp>
      </p:grpSp>
      <p:sp>
        <p:nvSpPr>
          <p:cNvPr id="2534505" name="Text Box 122"/>
          <p:cNvSpPr txBox="1">
            <a:spLocks noChangeArrowheads="1"/>
          </p:cNvSpPr>
          <p:nvPr/>
        </p:nvSpPr>
        <p:spPr bwMode="auto">
          <a:xfrm>
            <a:off x="4229100" y="40846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Available</a:t>
            </a:r>
          </a:p>
        </p:txBody>
      </p:sp>
      <p:sp>
        <p:nvSpPr>
          <p:cNvPr id="2534506" name="Text Box 123"/>
          <p:cNvSpPr txBox="1">
            <a:spLocks noChangeArrowheads="1"/>
          </p:cNvSpPr>
          <p:nvPr/>
        </p:nvSpPr>
        <p:spPr bwMode="auto">
          <a:xfrm>
            <a:off x="211138" y="4094163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6048375" y="1430338"/>
            <a:ext cx="2597150" cy="2460625"/>
            <a:chOff x="3810" y="733"/>
            <a:chExt cx="1636" cy="1550"/>
          </a:xfrm>
        </p:grpSpPr>
        <p:sp>
          <p:nvSpPr>
            <p:cNvPr id="2534508" name="Rectangle 125"/>
            <p:cNvSpPr>
              <a:spLocks noChangeArrowheads="1"/>
            </p:cNvSpPr>
            <p:nvPr/>
          </p:nvSpPr>
          <p:spPr bwMode="auto">
            <a:xfrm>
              <a:off x="5037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09" name="Rectangle 126"/>
            <p:cNvSpPr>
              <a:spLocks noChangeArrowheads="1"/>
            </p:cNvSpPr>
            <p:nvPr/>
          </p:nvSpPr>
          <p:spPr bwMode="auto">
            <a:xfrm>
              <a:off x="4628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10" name="Rectangle 127"/>
            <p:cNvSpPr>
              <a:spLocks noChangeArrowheads="1"/>
            </p:cNvSpPr>
            <p:nvPr/>
          </p:nvSpPr>
          <p:spPr bwMode="auto">
            <a:xfrm>
              <a:off x="4219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1" name="Rectangle 128"/>
            <p:cNvSpPr>
              <a:spLocks noChangeArrowheads="1"/>
            </p:cNvSpPr>
            <p:nvPr/>
          </p:nvSpPr>
          <p:spPr bwMode="auto">
            <a:xfrm>
              <a:off x="3810" y="1996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2" name="Rectangle 129"/>
            <p:cNvSpPr>
              <a:spLocks noChangeArrowheads="1"/>
            </p:cNvSpPr>
            <p:nvPr/>
          </p:nvSpPr>
          <p:spPr bwMode="auto">
            <a:xfrm>
              <a:off x="5037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513" name="Rectangle 130"/>
            <p:cNvSpPr>
              <a:spLocks noChangeArrowheads="1"/>
            </p:cNvSpPr>
            <p:nvPr/>
          </p:nvSpPr>
          <p:spPr bwMode="auto">
            <a:xfrm>
              <a:off x="4628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14" name="Rectangle 131"/>
            <p:cNvSpPr>
              <a:spLocks noChangeArrowheads="1"/>
            </p:cNvSpPr>
            <p:nvPr/>
          </p:nvSpPr>
          <p:spPr bwMode="auto">
            <a:xfrm>
              <a:off x="4219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5" name="Rectangle 132"/>
            <p:cNvSpPr>
              <a:spLocks noChangeArrowheads="1"/>
            </p:cNvSpPr>
            <p:nvPr/>
          </p:nvSpPr>
          <p:spPr bwMode="auto">
            <a:xfrm>
              <a:off x="3810" y="1709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516" name="Rectangle 133"/>
            <p:cNvSpPr>
              <a:spLocks noChangeArrowheads="1"/>
            </p:cNvSpPr>
            <p:nvPr/>
          </p:nvSpPr>
          <p:spPr bwMode="auto">
            <a:xfrm>
              <a:off x="5037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17" name="Rectangle 134"/>
            <p:cNvSpPr>
              <a:spLocks noChangeArrowheads="1"/>
            </p:cNvSpPr>
            <p:nvPr/>
          </p:nvSpPr>
          <p:spPr bwMode="auto">
            <a:xfrm>
              <a:off x="4628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18" name="Rectangle 135"/>
            <p:cNvSpPr>
              <a:spLocks noChangeArrowheads="1"/>
            </p:cNvSpPr>
            <p:nvPr/>
          </p:nvSpPr>
          <p:spPr bwMode="auto">
            <a:xfrm>
              <a:off x="4219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9" name="Rectangle 136"/>
            <p:cNvSpPr>
              <a:spLocks noChangeArrowheads="1"/>
            </p:cNvSpPr>
            <p:nvPr/>
          </p:nvSpPr>
          <p:spPr bwMode="auto">
            <a:xfrm>
              <a:off x="3810" y="1422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20" name="Rectangle 137"/>
            <p:cNvSpPr>
              <a:spLocks noChangeArrowheads="1"/>
            </p:cNvSpPr>
            <p:nvPr/>
          </p:nvSpPr>
          <p:spPr bwMode="auto">
            <a:xfrm>
              <a:off x="3810" y="1135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21" name="Rectangle 138"/>
            <p:cNvSpPr>
              <a:spLocks noChangeArrowheads="1"/>
            </p:cNvSpPr>
            <p:nvPr/>
          </p:nvSpPr>
          <p:spPr bwMode="auto">
            <a:xfrm>
              <a:off x="3810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534522" name="Rectangle 139"/>
            <p:cNvSpPr>
              <a:spLocks noChangeArrowheads="1"/>
            </p:cNvSpPr>
            <p:nvPr/>
          </p:nvSpPr>
          <p:spPr bwMode="auto">
            <a:xfrm>
              <a:off x="5037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23" name="Rectangle 140"/>
            <p:cNvSpPr>
              <a:spLocks noChangeArrowheads="1"/>
            </p:cNvSpPr>
            <p:nvPr/>
          </p:nvSpPr>
          <p:spPr bwMode="auto">
            <a:xfrm>
              <a:off x="4628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24" name="Rectangle 141"/>
            <p:cNvSpPr>
              <a:spLocks noChangeArrowheads="1"/>
            </p:cNvSpPr>
            <p:nvPr/>
          </p:nvSpPr>
          <p:spPr bwMode="auto">
            <a:xfrm>
              <a:off x="4219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25" name="Rectangle 142"/>
            <p:cNvSpPr>
              <a:spLocks noChangeArrowheads="1"/>
            </p:cNvSpPr>
            <p:nvPr/>
          </p:nvSpPr>
          <p:spPr bwMode="auto">
            <a:xfrm>
              <a:off x="5037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34526" name="Rectangle 143"/>
            <p:cNvSpPr>
              <a:spLocks noChangeArrowheads="1"/>
            </p:cNvSpPr>
            <p:nvPr/>
          </p:nvSpPr>
          <p:spPr bwMode="auto">
            <a:xfrm>
              <a:off x="4628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534527" name="Rectangle 144"/>
            <p:cNvSpPr>
              <a:spLocks noChangeArrowheads="1"/>
            </p:cNvSpPr>
            <p:nvPr/>
          </p:nvSpPr>
          <p:spPr bwMode="auto">
            <a:xfrm>
              <a:off x="4219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534528" name="Line 145"/>
            <p:cNvSpPr>
              <a:spLocks noChangeShapeType="1"/>
            </p:cNvSpPr>
            <p:nvPr/>
          </p:nvSpPr>
          <p:spPr bwMode="auto">
            <a:xfrm>
              <a:off x="3810" y="857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29" name="Line 146"/>
            <p:cNvSpPr>
              <a:spLocks noChangeShapeType="1"/>
            </p:cNvSpPr>
            <p:nvPr/>
          </p:nvSpPr>
          <p:spPr bwMode="auto">
            <a:xfrm>
              <a:off x="4628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0" name="Line 147"/>
            <p:cNvSpPr>
              <a:spLocks noChangeShapeType="1"/>
            </p:cNvSpPr>
            <p:nvPr/>
          </p:nvSpPr>
          <p:spPr bwMode="auto">
            <a:xfrm>
              <a:off x="3810" y="113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1" name="Line 148"/>
            <p:cNvSpPr>
              <a:spLocks noChangeShapeType="1"/>
            </p:cNvSpPr>
            <p:nvPr/>
          </p:nvSpPr>
          <p:spPr bwMode="auto">
            <a:xfrm>
              <a:off x="5037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2" name="Line 149"/>
            <p:cNvSpPr>
              <a:spLocks noChangeShapeType="1"/>
            </p:cNvSpPr>
            <p:nvPr/>
          </p:nvSpPr>
          <p:spPr bwMode="auto">
            <a:xfrm>
              <a:off x="4628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3" name="Line 150"/>
            <p:cNvSpPr>
              <a:spLocks noChangeShapeType="1"/>
            </p:cNvSpPr>
            <p:nvPr/>
          </p:nvSpPr>
          <p:spPr bwMode="auto">
            <a:xfrm>
              <a:off x="5037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4" name="Line 151"/>
            <p:cNvSpPr>
              <a:spLocks noChangeShapeType="1"/>
            </p:cNvSpPr>
            <p:nvPr/>
          </p:nvSpPr>
          <p:spPr bwMode="auto">
            <a:xfrm>
              <a:off x="5446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5" name="Line 152"/>
            <p:cNvSpPr>
              <a:spLocks noChangeShapeType="1"/>
            </p:cNvSpPr>
            <p:nvPr/>
          </p:nvSpPr>
          <p:spPr bwMode="auto">
            <a:xfrm>
              <a:off x="3810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6" name="Line 153"/>
            <p:cNvSpPr>
              <a:spLocks noChangeShapeType="1"/>
            </p:cNvSpPr>
            <p:nvPr/>
          </p:nvSpPr>
          <p:spPr bwMode="auto">
            <a:xfrm>
              <a:off x="5446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7" name="Line 154"/>
            <p:cNvSpPr>
              <a:spLocks noChangeShapeType="1"/>
            </p:cNvSpPr>
            <p:nvPr/>
          </p:nvSpPr>
          <p:spPr bwMode="auto">
            <a:xfrm>
              <a:off x="3810" y="2283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8" name="Line 155"/>
            <p:cNvSpPr>
              <a:spLocks noChangeShapeType="1"/>
            </p:cNvSpPr>
            <p:nvPr/>
          </p:nvSpPr>
          <p:spPr bwMode="auto">
            <a:xfrm>
              <a:off x="4219" y="113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9" name="Line 156"/>
            <p:cNvSpPr>
              <a:spLocks noChangeShapeType="1"/>
            </p:cNvSpPr>
            <p:nvPr/>
          </p:nvSpPr>
          <p:spPr bwMode="auto">
            <a:xfrm>
              <a:off x="3810" y="142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0" name="Line 157"/>
            <p:cNvSpPr>
              <a:spLocks noChangeShapeType="1"/>
            </p:cNvSpPr>
            <p:nvPr/>
          </p:nvSpPr>
          <p:spPr bwMode="auto">
            <a:xfrm>
              <a:off x="4219" y="1422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1" name="Line 158"/>
            <p:cNvSpPr>
              <a:spLocks noChangeShapeType="1"/>
            </p:cNvSpPr>
            <p:nvPr/>
          </p:nvSpPr>
          <p:spPr bwMode="auto">
            <a:xfrm>
              <a:off x="3810" y="170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2" name="Line 159"/>
            <p:cNvSpPr>
              <a:spLocks noChangeShapeType="1"/>
            </p:cNvSpPr>
            <p:nvPr/>
          </p:nvSpPr>
          <p:spPr bwMode="auto">
            <a:xfrm>
              <a:off x="4219" y="1709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3" name="Line 160"/>
            <p:cNvSpPr>
              <a:spLocks noChangeShapeType="1"/>
            </p:cNvSpPr>
            <p:nvPr/>
          </p:nvSpPr>
          <p:spPr bwMode="auto">
            <a:xfrm>
              <a:off x="3810" y="199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4" name="Line 161"/>
            <p:cNvSpPr>
              <a:spLocks noChangeShapeType="1"/>
            </p:cNvSpPr>
            <p:nvPr/>
          </p:nvSpPr>
          <p:spPr bwMode="auto">
            <a:xfrm>
              <a:off x="4219" y="1996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5" name="Line 162"/>
            <p:cNvSpPr>
              <a:spLocks noChangeShapeType="1"/>
            </p:cNvSpPr>
            <p:nvPr/>
          </p:nvSpPr>
          <p:spPr bwMode="auto">
            <a:xfrm>
              <a:off x="4219" y="2283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6" name="Line 163"/>
            <p:cNvSpPr>
              <a:spLocks noChangeShapeType="1"/>
            </p:cNvSpPr>
            <p:nvPr/>
          </p:nvSpPr>
          <p:spPr bwMode="auto">
            <a:xfrm>
              <a:off x="4219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7" name="Text Box 164"/>
            <p:cNvSpPr txBox="1">
              <a:spLocks noChangeArrowheads="1"/>
            </p:cNvSpPr>
            <p:nvPr/>
          </p:nvSpPr>
          <p:spPr bwMode="auto">
            <a:xfrm>
              <a:off x="3922" y="733"/>
              <a:ext cx="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C - A</a:t>
              </a:r>
            </a:p>
          </p:txBody>
        </p:sp>
      </p:grpSp>
      <p:grpSp>
        <p:nvGrpSpPr>
          <p:cNvPr id="2534549" name="Group 166"/>
          <p:cNvGrpSpPr>
            <a:grpSpLocks/>
          </p:cNvGrpSpPr>
          <p:nvPr/>
        </p:nvGrpSpPr>
        <p:grpSpPr bwMode="auto">
          <a:xfrm>
            <a:off x="3162300" y="1430338"/>
            <a:ext cx="2597150" cy="2463800"/>
            <a:chOff x="1992" y="733"/>
            <a:chExt cx="1636" cy="1552"/>
          </a:xfrm>
        </p:grpSpPr>
        <p:sp>
          <p:nvSpPr>
            <p:cNvPr id="2534550" name="Rectangle 167"/>
            <p:cNvSpPr>
              <a:spLocks noChangeArrowheads="1"/>
            </p:cNvSpPr>
            <p:nvPr/>
          </p:nvSpPr>
          <p:spPr bwMode="auto">
            <a:xfrm>
              <a:off x="3219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51" name="Rectangle 168"/>
            <p:cNvSpPr>
              <a:spLocks noChangeArrowheads="1"/>
            </p:cNvSpPr>
            <p:nvPr/>
          </p:nvSpPr>
          <p:spPr bwMode="auto">
            <a:xfrm>
              <a:off x="2810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52" name="Rectangle 169"/>
            <p:cNvSpPr>
              <a:spLocks noChangeArrowheads="1"/>
            </p:cNvSpPr>
            <p:nvPr/>
          </p:nvSpPr>
          <p:spPr bwMode="auto">
            <a:xfrm>
              <a:off x="2401" y="1998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53" name="Rectangle 170"/>
            <p:cNvSpPr>
              <a:spLocks noChangeArrowheads="1"/>
            </p:cNvSpPr>
            <p:nvPr/>
          </p:nvSpPr>
          <p:spPr bwMode="auto">
            <a:xfrm>
              <a:off x="1992" y="1998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54" name="Rectangle 171"/>
            <p:cNvSpPr>
              <a:spLocks noChangeArrowheads="1"/>
            </p:cNvSpPr>
            <p:nvPr/>
          </p:nvSpPr>
          <p:spPr bwMode="auto">
            <a:xfrm>
              <a:off x="3219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55" name="Rectangle 172"/>
            <p:cNvSpPr>
              <a:spLocks noChangeArrowheads="1"/>
            </p:cNvSpPr>
            <p:nvPr/>
          </p:nvSpPr>
          <p:spPr bwMode="auto">
            <a:xfrm>
              <a:off x="2810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56" name="Rectangle 173"/>
            <p:cNvSpPr>
              <a:spLocks noChangeArrowheads="1"/>
            </p:cNvSpPr>
            <p:nvPr/>
          </p:nvSpPr>
          <p:spPr bwMode="auto">
            <a:xfrm>
              <a:off x="2401" y="1711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57" name="Rectangle 174"/>
            <p:cNvSpPr>
              <a:spLocks noChangeArrowheads="1"/>
            </p:cNvSpPr>
            <p:nvPr/>
          </p:nvSpPr>
          <p:spPr bwMode="auto">
            <a:xfrm>
              <a:off x="1992" y="1711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558" name="Rectangle 175"/>
            <p:cNvSpPr>
              <a:spLocks noChangeArrowheads="1"/>
            </p:cNvSpPr>
            <p:nvPr/>
          </p:nvSpPr>
          <p:spPr bwMode="auto">
            <a:xfrm>
              <a:off x="3219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59" name="Rectangle 176"/>
            <p:cNvSpPr>
              <a:spLocks noChangeArrowheads="1"/>
            </p:cNvSpPr>
            <p:nvPr/>
          </p:nvSpPr>
          <p:spPr bwMode="auto">
            <a:xfrm>
              <a:off x="2810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60" name="Rectangle 177"/>
            <p:cNvSpPr>
              <a:spLocks noChangeArrowheads="1"/>
            </p:cNvSpPr>
            <p:nvPr/>
          </p:nvSpPr>
          <p:spPr bwMode="auto">
            <a:xfrm>
              <a:off x="2401" y="1424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2534561" name="Rectangle 178"/>
            <p:cNvSpPr>
              <a:spLocks noChangeArrowheads="1"/>
            </p:cNvSpPr>
            <p:nvPr/>
          </p:nvSpPr>
          <p:spPr bwMode="auto">
            <a:xfrm>
              <a:off x="1992" y="1424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62" name="Rectangle 179"/>
            <p:cNvSpPr>
              <a:spLocks noChangeArrowheads="1"/>
            </p:cNvSpPr>
            <p:nvPr/>
          </p:nvSpPr>
          <p:spPr bwMode="auto">
            <a:xfrm>
              <a:off x="1992" y="1137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63" name="Rectangle 180"/>
            <p:cNvSpPr>
              <a:spLocks noChangeArrowheads="1"/>
            </p:cNvSpPr>
            <p:nvPr/>
          </p:nvSpPr>
          <p:spPr bwMode="auto">
            <a:xfrm>
              <a:off x="1992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534564" name="Rectangle 181"/>
            <p:cNvSpPr>
              <a:spLocks noChangeArrowheads="1"/>
            </p:cNvSpPr>
            <p:nvPr/>
          </p:nvSpPr>
          <p:spPr bwMode="auto">
            <a:xfrm>
              <a:off x="3219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65" name="Rectangle 182"/>
            <p:cNvSpPr>
              <a:spLocks noChangeArrowheads="1"/>
            </p:cNvSpPr>
            <p:nvPr/>
          </p:nvSpPr>
          <p:spPr bwMode="auto">
            <a:xfrm>
              <a:off x="2810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66" name="Rectangle 183"/>
            <p:cNvSpPr>
              <a:spLocks noChangeArrowheads="1"/>
            </p:cNvSpPr>
            <p:nvPr/>
          </p:nvSpPr>
          <p:spPr bwMode="auto">
            <a:xfrm>
              <a:off x="2401" y="1137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67" name="Rectangle 184"/>
            <p:cNvSpPr>
              <a:spLocks noChangeArrowheads="1"/>
            </p:cNvSpPr>
            <p:nvPr/>
          </p:nvSpPr>
          <p:spPr bwMode="auto">
            <a:xfrm>
              <a:off x="3219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34568" name="Rectangle 185"/>
            <p:cNvSpPr>
              <a:spLocks noChangeArrowheads="1"/>
            </p:cNvSpPr>
            <p:nvPr/>
          </p:nvSpPr>
          <p:spPr bwMode="auto">
            <a:xfrm>
              <a:off x="2810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534569" name="Rectangle 186"/>
            <p:cNvSpPr>
              <a:spLocks noChangeArrowheads="1"/>
            </p:cNvSpPr>
            <p:nvPr/>
          </p:nvSpPr>
          <p:spPr bwMode="auto">
            <a:xfrm>
              <a:off x="2401" y="859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534570" name="Line 187"/>
            <p:cNvSpPr>
              <a:spLocks noChangeShapeType="1"/>
            </p:cNvSpPr>
            <p:nvPr/>
          </p:nvSpPr>
          <p:spPr bwMode="auto">
            <a:xfrm>
              <a:off x="1992" y="859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1" name="Line 188"/>
            <p:cNvSpPr>
              <a:spLocks noChangeShapeType="1"/>
            </p:cNvSpPr>
            <p:nvPr/>
          </p:nvSpPr>
          <p:spPr bwMode="auto">
            <a:xfrm>
              <a:off x="2810" y="859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2" name="Line 189"/>
            <p:cNvSpPr>
              <a:spLocks noChangeShapeType="1"/>
            </p:cNvSpPr>
            <p:nvPr/>
          </p:nvSpPr>
          <p:spPr bwMode="auto">
            <a:xfrm>
              <a:off x="1992" y="113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3" name="Line 190"/>
            <p:cNvSpPr>
              <a:spLocks noChangeShapeType="1"/>
            </p:cNvSpPr>
            <p:nvPr/>
          </p:nvSpPr>
          <p:spPr bwMode="auto">
            <a:xfrm>
              <a:off x="3219" y="859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4" name="Line 191"/>
            <p:cNvSpPr>
              <a:spLocks noChangeShapeType="1"/>
            </p:cNvSpPr>
            <p:nvPr/>
          </p:nvSpPr>
          <p:spPr bwMode="auto">
            <a:xfrm>
              <a:off x="2810" y="1137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5" name="Line 192"/>
            <p:cNvSpPr>
              <a:spLocks noChangeShapeType="1"/>
            </p:cNvSpPr>
            <p:nvPr/>
          </p:nvSpPr>
          <p:spPr bwMode="auto">
            <a:xfrm>
              <a:off x="3219" y="1137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6" name="Line 193"/>
            <p:cNvSpPr>
              <a:spLocks noChangeShapeType="1"/>
            </p:cNvSpPr>
            <p:nvPr/>
          </p:nvSpPr>
          <p:spPr bwMode="auto">
            <a:xfrm>
              <a:off x="3628" y="1137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7" name="Line 194"/>
            <p:cNvSpPr>
              <a:spLocks noChangeShapeType="1"/>
            </p:cNvSpPr>
            <p:nvPr/>
          </p:nvSpPr>
          <p:spPr bwMode="auto">
            <a:xfrm>
              <a:off x="1992" y="859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8" name="Line 195"/>
            <p:cNvSpPr>
              <a:spLocks noChangeShapeType="1"/>
            </p:cNvSpPr>
            <p:nvPr/>
          </p:nvSpPr>
          <p:spPr bwMode="auto">
            <a:xfrm>
              <a:off x="3628" y="859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79" name="Line 196"/>
            <p:cNvSpPr>
              <a:spLocks noChangeShapeType="1"/>
            </p:cNvSpPr>
            <p:nvPr/>
          </p:nvSpPr>
          <p:spPr bwMode="auto">
            <a:xfrm>
              <a:off x="1992" y="2285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0" name="Line 197"/>
            <p:cNvSpPr>
              <a:spLocks noChangeShapeType="1"/>
            </p:cNvSpPr>
            <p:nvPr/>
          </p:nvSpPr>
          <p:spPr bwMode="auto">
            <a:xfrm>
              <a:off x="2401" y="1137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1" name="Line 198"/>
            <p:cNvSpPr>
              <a:spLocks noChangeShapeType="1"/>
            </p:cNvSpPr>
            <p:nvPr/>
          </p:nvSpPr>
          <p:spPr bwMode="auto">
            <a:xfrm>
              <a:off x="1992" y="1424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2" name="Line 199"/>
            <p:cNvSpPr>
              <a:spLocks noChangeShapeType="1"/>
            </p:cNvSpPr>
            <p:nvPr/>
          </p:nvSpPr>
          <p:spPr bwMode="auto">
            <a:xfrm>
              <a:off x="2401" y="1424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3" name="Line 200"/>
            <p:cNvSpPr>
              <a:spLocks noChangeShapeType="1"/>
            </p:cNvSpPr>
            <p:nvPr/>
          </p:nvSpPr>
          <p:spPr bwMode="auto">
            <a:xfrm>
              <a:off x="1992" y="1711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4" name="Line 201"/>
            <p:cNvSpPr>
              <a:spLocks noChangeShapeType="1"/>
            </p:cNvSpPr>
            <p:nvPr/>
          </p:nvSpPr>
          <p:spPr bwMode="auto">
            <a:xfrm>
              <a:off x="2401" y="1711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5" name="Line 202"/>
            <p:cNvSpPr>
              <a:spLocks noChangeShapeType="1"/>
            </p:cNvSpPr>
            <p:nvPr/>
          </p:nvSpPr>
          <p:spPr bwMode="auto">
            <a:xfrm>
              <a:off x="1992" y="1998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6" name="Line 203"/>
            <p:cNvSpPr>
              <a:spLocks noChangeShapeType="1"/>
            </p:cNvSpPr>
            <p:nvPr/>
          </p:nvSpPr>
          <p:spPr bwMode="auto">
            <a:xfrm>
              <a:off x="2401" y="1998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7" name="Line 204"/>
            <p:cNvSpPr>
              <a:spLocks noChangeShapeType="1"/>
            </p:cNvSpPr>
            <p:nvPr/>
          </p:nvSpPr>
          <p:spPr bwMode="auto">
            <a:xfrm>
              <a:off x="2401" y="228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8" name="Line 205"/>
            <p:cNvSpPr>
              <a:spLocks noChangeShapeType="1"/>
            </p:cNvSpPr>
            <p:nvPr/>
          </p:nvSpPr>
          <p:spPr bwMode="auto">
            <a:xfrm>
              <a:off x="2401" y="1137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89" name="Text Box 206"/>
            <p:cNvSpPr txBox="1">
              <a:spLocks noChangeArrowheads="1"/>
            </p:cNvSpPr>
            <p:nvPr/>
          </p:nvSpPr>
          <p:spPr bwMode="auto">
            <a:xfrm>
              <a:off x="2097" y="733"/>
              <a:ext cx="10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/>
                <a:t>Allocation</a:t>
              </a:r>
            </a:p>
          </p:txBody>
        </p:sp>
      </p:grpSp>
      <p:sp>
        <p:nvSpPr>
          <p:cNvPr id="2210054" name="Rectangle 262"/>
          <p:cNvSpPr>
            <a:spLocks noChangeArrowheads="1"/>
          </p:cNvSpPr>
          <p:nvPr/>
        </p:nvSpPr>
        <p:spPr bwMode="auto">
          <a:xfrm>
            <a:off x="390525" y="5127625"/>
            <a:ext cx="82057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125000"/>
              <a:buFont typeface="Wingdings" pitchFamily="2" charset="2"/>
              <a:buChar char="§"/>
            </a:pPr>
            <a:r>
              <a:rPr lang="en-US">
                <a:solidFill>
                  <a:schemeClr val="bg2"/>
                </a:solidFill>
                <a:latin typeface="Arial" charset="0"/>
              </a:rPr>
              <a:t>Are we in a safe state?</a:t>
            </a:r>
          </a:p>
        </p:txBody>
      </p:sp>
      <p:sp>
        <p:nvSpPr>
          <p:cNvPr id="2210056" name="Rectangle 264"/>
          <p:cNvSpPr>
            <a:spLocks noChangeArrowheads="1"/>
          </p:cNvSpPr>
          <p:nvPr/>
        </p:nvSpPr>
        <p:spPr bwMode="auto">
          <a:xfrm>
            <a:off x="4011613" y="51276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solidFill>
                  <a:schemeClr val="bg2"/>
                </a:solidFill>
                <a:latin typeface="Arial" charset="0"/>
              </a:rPr>
              <a:t>Yes!  </a:t>
            </a:r>
          </a:p>
        </p:txBody>
      </p:sp>
      <p:sp>
        <p:nvSpPr>
          <p:cNvPr id="2534649" name="Text Box 24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Avoidance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1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00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1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AB26-4E6E-463A-A580-15958A917C17}" type="slidenum">
              <a:rPr lang="en-US"/>
              <a:pPr/>
              <a:t>21</a:t>
            </a:fld>
            <a:endParaRPr lang="en-US"/>
          </a:p>
        </p:txBody>
      </p:sp>
      <p:sp>
        <p:nvSpPr>
          <p:cNvPr id="25344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381000"/>
            <a:ext cx="7161213" cy="693738"/>
          </a:xfrm>
        </p:spPr>
        <p:txBody>
          <a:bodyPr lIns="92075" tIns="46038" rIns="92075" bIns="46038"/>
          <a:lstStyle/>
          <a:p>
            <a:r>
              <a:rPr lang="en-US" dirty="0" smtClean="0"/>
              <a:t>Quiz 6.3</a:t>
            </a:r>
            <a:endParaRPr lang="en-US" dirty="0"/>
          </a:p>
        </p:txBody>
      </p:sp>
      <p:sp>
        <p:nvSpPr>
          <p:cNvPr id="2209957" name="Rectangle 165"/>
          <p:cNvSpPr>
            <a:spLocks noChangeArrowheads="1"/>
          </p:cNvSpPr>
          <p:nvPr/>
        </p:nvSpPr>
        <p:spPr bwMode="auto">
          <a:xfrm>
            <a:off x="649144" y="1756265"/>
            <a:ext cx="7866784" cy="345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 smtClean="0">
                <a:solidFill>
                  <a:schemeClr val="bg2"/>
                </a:solidFill>
                <a:latin typeface="Arial" charset="0"/>
              </a:rPr>
              <a:t>Carpentry Company XYZ has 4 employees, </a:t>
            </a:r>
            <a:r>
              <a:rPr lang="en-US" sz="2800" dirty="0">
                <a:solidFill>
                  <a:schemeClr val="bg2"/>
                </a:solidFill>
                <a:latin typeface="Arial" charset="0"/>
              </a:rPr>
              <a:t>9</a:t>
            </a:r>
            <a:r>
              <a:rPr lang="en-US" sz="2800" dirty="0" smtClean="0">
                <a:solidFill>
                  <a:schemeClr val="bg2"/>
                </a:solidFill>
                <a:latin typeface="Arial" charset="0"/>
              </a:rPr>
              <a:t> clamps, 2 drills, and 2 bottles of glue.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endParaRPr lang="en-US" sz="2800" dirty="0">
              <a:solidFill>
                <a:schemeClr val="bg2"/>
              </a:solidFill>
              <a:latin typeface="Arial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 smtClean="0">
                <a:solidFill>
                  <a:schemeClr val="bg2"/>
                </a:solidFill>
                <a:latin typeface="Arial" charset="0"/>
              </a:rPr>
              <a:t>Chair				4 clamps, 1 drill</a:t>
            </a:r>
            <a:endParaRPr lang="en-US" sz="2800" dirty="0">
              <a:solidFill>
                <a:schemeClr val="bg2"/>
              </a:solidFill>
              <a:latin typeface="Arial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 smtClean="0">
                <a:solidFill>
                  <a:schemeClr val="bg2"/>
                </a:solidFill>
                <a:latin typeface="Arial" charset="0"/>
              </a:rPr>
              <a:t>Desk				6 clamps, 1 drill, 1 glue</a:t>
            </a:r>
            <a:endParaRPr lang="en-US" sz="2800" dirty="0">
              <a:solidFill>
                <a:schemeClr val="bg2"/>
              </a:solidFill>
              <a:latin typeface="Arial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 smtClean="0">
                <a:solidFill>
                  <a:schemeClr val="bg2"/>
                </a:solidFill>
                <a:latin typeface="Arial" charset="0"/>
              </a:rPr>
              <a:t>Picture Frame		4 clamps, 1 drill, 1 glue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 smtClean="0">
                <a:solidFill>
                  <a:schemeClr val="bg2"/>
                </a:solidFill>
                <a:latin typeface="Arial" charset="0"/>
              </a:rPr>
              <a:t>Book Case			</a:t>
            </a:r>
            <a:r>
              <a:rPr lang="en-US" sz="2800" dirty="0">
                <a:solidFill>
                  <a:schemeClr val="bg2"/>
                </a:solidFill>
                <a:latin typeface="Arial" charset="0"/>
              </a:rPr>
              <a:t>6 clamps, 1 drill, 1 glue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endParaRPr lang="en-US" sz="28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34649" name="Text Box 24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Avoidance</a:t>
            </a:r>
          </a:p>
        </p:txBody>
      </p:sp>
    </p:spTree>
    <p:extLst>
      <p:ext uri="{BB962C8B-B14F-4D97-AF65-F5344CB8AC3E}">
        <p14:creationId xmlns:p14="http://schemas.microsoft.com/office/powerpoint/2010/main" val="36344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1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AB26-4E6E-463A-A580-15958A917C17}" type="slidenum">
              <a:rPr lang="en-US"/>
              <a:pPr/>
              <a:t>22</a:t>
            </a:fld>
            <a:endParaRPr lang="en-US"/>
          </a:p>
        </p:txBody>
      </p:sp>
      <p:sp>
        <p:nvSpPr>
          <p:cNvPr id="25344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381000"/>
            <a:ext cx="7161213" cy="693738"/>
          </a:xfrm>
        </p:spPr>
        <p:txBody>
          <a:bodyPr lIns="92075" tIns="46038" rIns="92075" bIns="46038"/>
          <a:lstStyle/>
          <a:p>
            <a:r>
              <a:rPr lang="en-US" dirty="0" smtClean="0"/>
              <a:t>Quiz 6.3</a:t>
            </a:r>
            <a:endParaRPr lang="en-US" dirty="0"/>
          </a:p>
        </p:txBody>
      </p:sp>
      <p:graphicFrame>
        <p:nvGraphicFramePr>
          <p:cNvPr id="2209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13130"/>
              </p:ext>
            </p:extLst>
          </p:nvPr>
        </p:nvGraphicFramePr>
        <p:xfrm>
          <a:off x="1765300" y="4103688"/>
          <a:ext cx="1976438" cy="819150"/>
        </p:xfrm>
        <a:graphic>
          <a:graphicData uri="http://schemas.openxmlformats.org/drawingml/2006/table">
            <a:tbl>
              <a:tblPr/>
              <a:tblGrid>
                <a:gridCol w="658813"/>
                <a:gridCol w="658812"/>
                <a:gridCol w="658813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98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70849"/>
              </p:ext>
            </p:extLst>
          </p:nvPr>
        </p:nvGraphicFramePr>
        <p:xfrm>
          <a:off x="5822950" y="4065588"/>
          <a:ext cx="1974850" cy="869950"/>
        </p:xfrm>
        <a:graphic>
          <a:graphicData uri="http://schemas.openxmlformats.org/drawingml/2006/table">
            <a:tbl>
              <a:tblPr/>
              <a:tblGrid>
                <a:gridCol w="658813"/>
                <a:gridCol w="657225"/>
                <a:gridCol w="65881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98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18504"/>
              </p:ext>
            </p:extLst>
          </p:nvPr>
        </p:nvGraphicFramePr>
        <p:xfrm>
          <a:off x="219075" y="1617663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4463" name="Text Box 80"/>
          <p:cNvSpPr txBox="1">
            <a:spLocks noChangeArrowheads="1"/>
          </p:cNvSpPr>
          <p:nvPr/>
        </p:nvSpPr>
        <p:spPr bwMode="auto">
          <a:xfrm>
            <a:off x="396875" y="1430338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/>
              <a:t>Claim</a:t>
            </a:r>
          </a:p>
        </p:txBody>
      </p:sp>
      <p:sp>
        <p:nvSpPr>
          <p:cNvPr id="2534505" name="Text Box 122"/>
          <p:cNvSpPr txBox="1">
            <a:spLocks noChangeArrowheads="1"/>
          </p:cNvSpPr>
          <p:nvPr/>
        </p:nvSpPr>
        <p:spPr bwMode="auto">
          <a:xfrm>
            <a:off x="4229100" y="40846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Available</a:t>
            </a:r>
          </a:p>
        </p:txBody>
      </p:sp>
      <p:sp>
        <p:nvSpPr>
          <p:cNvPr id="2534506" name="Text Box 123"/>
          <p:cNvSpPr txBox="1">
            <a:spLocks noChangeArrowheads="1"/>
          </p:cNvSpPr>
          <p:nvPr/>
        </p:nvSpPr>
        <p:spPr bwMode="auto">
          <a:xfrm>
            <a:off x="211138" y="4094163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6048375" y="1430338"/>
            <a:ext cx="2597150" cy="2460625"/>
            <a:chOff x="3810" y="733"/>
            <a:chExt cx="1636" cy="1550"/>
          </a:xfrm>
        </p:grpSpPr>
        <p:sp>
          <p:nvSpPr>
            <p:cNvPr id="2534508" name="Rectangle 125"/>
            <p:cNvSpPr>
              <a:spLocks noChangeArrowheads="1"/>
            </p:cNvSpPr>
            <p:nvPr/>
          </p:nvSpPr>
          <p:spPr bwMode="auto">
            <a:xfrm>
              <a:off x="5037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09" name="Rectangle 126"/>
            <p:cNvSpPr>
              <a:spLocks noChangeArrowheads="1"/>
            </p:cNvSpPr>
            <p:nvPr/>
          </p:nvSpPr>
          <p:spPr bwMode="auto">
            <a:xfrm>
              <a:off x="4628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0" name="Rectangle 127"/>
            <p:cNvSpPr>
              <a:spLocks noChangeArrowheads="1"/>
            </p:cNvSpPr>
            <p:nvPr/>
          </p:nvSpPr>
          <p:spPr bwMode="auto">
            <a:xfrm>
              <a:off x="4219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1" name="Rectangle 128"/>
            <p:cNvSpPr>
              <a:spLocks noChangeArrowheads="1"/>
            </p:cNvSpPr>
            <p:nvPr/>
          </p:nvSpPr>
          <p:spPr bwMode="auto">
            <a:xfrm>
              <a:off x="3810" y="1996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2" name="Rectangle 129"/>
            <p:cNvSpPr>
              <a:spLocks noChangeArrowheads="1"/>
            </p:cNvSpPr>
            <p:nvPr/>
          </p:nvSpPr>
          <p:spPr bwMode="auto">
            <a:xfrm>
              <a:off x="5037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3" name="Rectangle 130"/>
            <p:cNvSpPr>
              <a:spLocks noChangeArrowheads="1"/>
            </p:cNvSpPr>
            <p:nvPr/>
          </p:nvSpPr>
          <p:spPr bwMode="auto">
            <a:xfrm>
              <a:off x="4628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14" name="Rectangle 131"/>
            <p:cNvSpPr>
              <a:spLocks noChangeArrowheads="1"/>
            </p:cNvSpPr>
            <p:nvPr/>
          </p:nvSpPr>
          <p:spPr bwMode="auto">
            <a:xfrm>
              <a:off x="4219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15" name="Rectangle 132"/>
            <p:cNvSpPr>
              <a:spLocks noChangeArrowheads="1"/>
            </p:cNvSpPr>
            <p:nvPr/>
          </p:nvSpPr>
          <p:spPr bwMode="auto">
            <a:xfrm>
              <a:off x="3810" y="1709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516" name="Rectangle 133"/>
            <p:cNvSpPr>
              <a:spLocks noChangeArrowheads="1"/>
            </p:cNvSpPr>
            <p:nvPr/>
          </p:nvSpPr>
          <p:spPr bwMode="auto">
            <a:xfrm>
              <a:off x="5037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17" name="Rectangle 134"/>
            <p:cNvSpPr>
              <a:spLocks noChangeArrowheads="1"/>
            </p:cNvSpPr>
            <p:nvPr/>
          </p:nvSpPr>
          <p:spPr bwMode="auto">
            <a:xfrm>
              <a:off x="4628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8" name="Rectangle 135"/>
            <p:cNvSpPr>
              <a:spLocks noChangeArrowheads="1"/>
            </p:cNvSpPr>
            <p:nvPr/>
          </p:nvSpPr>
          <p:spPr bwMode="auto">
            <a:xfrm>
              <a:off x="4219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9" name="Rectangle 136"/>
            <p:cNvSpPr>
              <a:spLocks noChangeArrowheads="1"/>
            </p:cNvSpPr>
            <p:nvPr/>
          </p:nvSpPr>
          <p:spPr bwMode="auto">
            <a:xfrm>
              <a:off x="3810" y="1422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20" name="Rectangle 137"/>
            <p:cNvSpPr>
              <a:spLocks noChangeArrowheads="1"/>
            </p:cNvSpPr>
            <p:nvPr/>
          </p:nvSpPr>
          <p:spPr bwMode="auto">
            <a:xfrm>
              <a:off x="3810" y="1135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21" name="Rectangle 138"/>
            <p:cNvSpPr>
              <a:spLocks noChangeArrowheads="1"/>
            </p:cNvSpPr>
            <p:nvPr/>
          </p:nvSpPr>
          <p:spPr bwMode="auto">
            <a:xfrm>
              <a:off x="3810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534522" name="Rectangle 139"/>
            <p:cNvSpPr>
              <a:spLocks noChangeArrowheads="1"/>
            </p:cNvSpPr>
            <p:nvPr/>
          </p:nvSpPr>
          <p:spPr bwMode="auto">
            <a:xfrm>
              <a:off x="5037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23" name="Rectangle 140"/>
            <p:cNvSpPr>
              <a:spLocks noChangeArrowheads="1"/>
            </p:cNvSpPr>
            <p:nvPr/>
          </p:nvSpPr>
          <p:spPr bwMode="auto">
            <a:xfrm>
              <a:off x="4628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24" name="Rectangle 141"/>
            <p:cNvSpPr>
              <a:spLocks noChangeArrowheads="1"/>
            </p:cNvSpPr>
            <p:nvPr/>
          </p:nvSpPr>
          <p:spPr bwMode="auto">
            <a:xfrm>
              <a:off x="4219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525" name="Rectangle 142"/>
            <p:cNvSpPr>
              <a:spLocks noChangeArrowheads="1"/>
            </p:cNvSpPr>
            <p:nvPr/>
          </p:nvSpPr>
          <p:spPr bwMode="auto">
            <a:xfrm>
              <a:off x="5037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34526" name="Rectangle 143"/>
            <p:cNvSpPr>
              <a:spLocks noChangeArrowheads="1"/>
            </p:cNvSpPr>
            <p:nvPr/>
          </p:nvSpPr>
          <p:spPr bwMode="auto">
            <a:xfrm>
              <a:off x="4628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534527" name="Rectangle 144"/>
            <p:cNvSpPr>
              <a:spLocks noChangeArrowheads="1"/>
            </p:cNvSpPr>
            <p:nvPr/>
          </p:nvSpPr>
          <p:spPr bwMode="auto">
            <a:xfrm>
              <a:off x="4219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534528" name="Line 145"/>
            <p:cNvSpPr>
              <a:spLocks noChangeShapeType="1"/>
            </p:cNvSpPr>
            <p:nvPr/>
          </p:nvSpPr>
          <p:spPr bwMode="auto">
            <a:xfrm>
              <a:off x="3810" y="857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29" name="Line 146"/>
            <p:cNvSpPr>
              <a:spLocks noChangeShapeType="1"/>
            </p:cNvSpPr>
            <p:nvPr/>
          </p:nvSpPr>
          <p:spPr bwMode="auto">
            <a:xfrm>
              <a:off x="4628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0" name="Line 147"/>
            <p:cNvSpPr>
              <a:spLocks noChangeShapeType="1"/>
            </p:cNvSpPr>
            <p:nvPr/>
          </p:nvSpPr>
          <p:spPr bwMode="auto">
            <a:xfrm>
              <a:off x="3810" y="113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1" name="Line 148"/>
            <p:cNvSpPr>
              <a:spLocks noChangeShapeType="1"/>
            </p:cNvSpPr>
            <p:nvPr/>
          </p:nvSpPr>
          <p:spPr bwMode="auto">
            <a:xfrm>
              <a:off x="5037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2" name="Line 149"/>
            <p:cNvSpPr>
              <a:spLocks noChangeShapeType="1"/>
            </p:cNvSpPr>
            <p:nvPr/>
          </p:nvSpPr>
          <p:spPr bwMode="auto">
            <a:xfrm>
              <a:off x="4628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3" name="Line 150"/>
            <p:cNvSpPr>
              <a:spLocks noChangeShapeType="1"/>
            </p:cNvSpPr>
            <p:nvPr/>
          </p:nvSpPr>
          <p:spPr bwMode="auto">
            <a:xfrm>
              <a:off x="5037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4" name="Line 151"/>
            <p:cNvSpPr>
              <a:spLocks noChangeShapeType="1"/>
            </p:cNvSpPr>
            <p:nvPr/>
          </p:nvSpPr>
          <p:spPr bwMode="auto">
            <a:xfrm>
              <a:off x="5446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5" name="Line 152"/>
            <p:cNvSpPr>
              <a:spLocks noChangeShapeType="1"/>
            </p:cNvSpPr>
            <p:nvPr/>
          </p:nvSpPr>
          <p:spPr bwMode="auto">
            <a:xfrm>
              <a:off x="3810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6" name="Line 153"/>
            <p:cNvSpPr>
              <a:spLocks noChangeShapeType="1"/>
            </p:cNvSpPr>
            <p:nvPr/>
          </p:nvSpPr>
          <p:spPr bwMode="auto">
            <a:xfrm>
              <a:off x="5446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7" name="Line 154"/>
            <p:cNvSpPr>
              <a:spLocks noChangeShapeType="1"/>
            </p:cNvSpPr>
            <p:nvPr/>
          </p:nvSpPr>
          <p:spPr bwMode="auto">
            <a:xfrm>
              <a:off x="3810" y="2283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8" name="Line 155"/>
            <p:cNvSpPr>
              <a:spLocks noChangeShapeType="1"/>
            </p:cNvSpPr>
            <p:nvPr/>
          </p:nvSpPr>
          <p:spPr bwMode="auto">
            <a:xfrm>
              <a:off x="4219" y="113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9" name="Line 156"/>
            <p:cNvSpPr>
              <a:spLocks noChangeShapeType="1"/>
            </p:cNvSpPr>
            <p:nvPr/>
          </p:nvSpPr>
          <p:spPr bwMode="auto">
            <a:xfrm>
              <a:off x="3810" y="142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0" name="Line 157"/>
            <p:cNvSpPr>
              <a:spLocks noChangeShapeType="1"/>
            </p:cNvSpPr>
            <p:nvPr/>
          </p:nvSpPr>
          <p:spPr bwMode="auto">
            <a:xfrm>
              <a:off x="4219" y="1422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1" name="Line 158"/>
            <p:cNvSpPr>
              <a:spLocks noChangeShapeType="1"/>
            </p:cNvSpPr>
            <p:nvPr/>
          </p:nvSpPr>
          <p:spPr bwMode="auto">
            <a:xfrm>
              <a:off x="3810" y="170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2" name="Line 159"/>
            <p:cNvSpPr>
              <a:spLocks noChangeShapeType="1"/>
            </p:cNvSpPr>
            <p:nvPr/>
          </p:nvSpPr>
          <p:spPr bwMode="auto">
            <a:xfrm>
              <a:off x="4219" y="1709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3" name="Line 160"/>
            <p:cNvSpPr>
              <a:spLocks noChangeShapeType="1"/>
            </p:cNvSpPr>
            <p:nvPr/>
          </p:nvSpPr>
          <p:spPr bwMode="auto">
            <a:xfrm>
              <a:off x="3810" y="199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4" name="Line 161"/>
            <p:cNvSpPr>
              <a:spLocks noChangeShapeType="1"/>
            </p:cNvSpPr>
            <p:nvPr/>
          </p:nvSpPr>
          <p:spPr bwMode="auto">
            <a:xfrm>
              <a:off x="4219" y="1996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5" name="Line 162"/>
            <p:cNvSpPr>
              <a:spLocks noChangeShapeType="1"/>
            </p:cNvSpPr>
            <p:nvPr/>
          </p:nvSpPr>
          <p:spPr bwMode="auto">
            <a:xfrm>
              <a:off x="4219" y="2283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6" name="Line 163"/>
            <p:cNvSpPr>
              <a:spLocks noChangeShapeType="1"/>
            </p:cNvSpPr>
            <p:nvPr/>
          </p:nvSpPr>
          <p:spPr bwMode="auto">
            <a:xfrm>
              <a:off x="4219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7" name="Text Box 164"/>
            <p:cNvSpPr txBox="1">
              <a:spLocks noChangeArrowheads="1"/>
            </p:cNvSpPr>
            <p:nvPr/>
          </p:nvSpPr>
          <p:spPr bwMode="auto">
            <a:xfrm>
              <a:off x="3922" y="733"/>
              <a:ext cx="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/>
                <a:t>Needed</a:t>
              </a:r>
              <a:endParaRPr lang="en-US" b="1" dirty="0"/>
            </a:p>
          </p:txBody>
        </p:sp>
      </p:grpSp>
      <p:sp>
        <p:nvSpPr>
          <p:cNvPr id="2209957" name="Rectangle 165"/>
          <p:cNvSpPr>
            <a:spLocks noChangeArrowheads="1"/>
          </p:cNvSpPr>
          <p:nvPr/>
        </p:nvSpPr>
        <p:spPr bwMode="auto">
          <a:xfrm>
            <a:off x="390525" y="5089528"/>
            <a:ext cx="8564563" cy="144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1. Are we in a safe state?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2. P</a:t>
            </a:r>
            <a:r>
              <a:rPr lang="en-US" baseline="-25000" dirty="0" smtClean="0">
                <a:solidFill>
                  <a:schemeClr val="bg2"/>
                </a:solidFill>
                <a:latin typeface="Arial" charset="0"/>
              </a:rPr>
              <a:t>1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 needs a drill.  Is it OK to give it to him?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>
                <a:solidFill>
                  <a:schemeClr val="bg2"/>
                </a:solidFill>
                <a:latin typeface="Arial" charset="0"/>
              </a:rPr>
              <a:t>3. 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Then, P</a:t>
            </a:r>
            <a:r>
              <a:rPr lang="en-US" baseline="-25000" dirty="0" smtClean="0">
                <a:solidFill>
                  <a:schemeClr val="bg2"/>
                </a:solidFill>
                <a:latin typeface="Arial" charset="0"/>
              </a:rPr>
              <a:t>4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Arial" charset="0"/>
              </a:rPr>
              <a:t>needs a glue.  Would you give it to </a:t>
            </a: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him?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34649" name="Text Box 24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Avoidance</a:t>
            </a:r>
          </a:p>
        </p:txBody>
      </p:sp>
      <p:graphicFrame>
        <p:nvGraphicFramePr>
          <p:cNvPr id="19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5554"/>
              </p:ext>
            </p:extLst>
          </p:nvPr>
        </p:nvGraphicFramePr>
        <p:xfrm>
          <a:off x="3068955" y="1617663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8" name="Text Box 80"/>
          <p:cNvSpPr txBox="1">
            <a:spLocks noChangeArrowheads="1"/>
          </p:cNvSpPr>
          <p:nvPr/>
        </p:nvSpPr>
        <p:spPr bwMode="auto">
          <a:xfrm>
            <a:off x="3338194" y="1430338"/>
            <a:ext cx="1249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 smtClean="0"/>
              <a:t>Allotted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229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1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AB26-4E6E-463A-A580-15958A917C17}" type="slidenum">
              <a:rPr lang="en-US"/>
              <a:pPr/>
              <a:t>23</a:t>
            </a:fld>
            <a:endParaRPr lang="en-US"/>
          </a:p>
        </p:txBody>
      </p:sp>
      <p:sp>
        <p:nvSpPr>
          <p:cNvPr id="25344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381000"/>
            <a:ext cx="7161213" cy="693738"/>
          </a:xfrm>
        </p:spPr>
        <p:txBody>
          <a:bodyPr lIns="92075" tIns="46038" rIns="92075" bIns="46038"/>
          <a:lstStyle/>
          <a:p>
            <a:r>
              <a:rPr lang="en-US" dirty="0" smtClean="0"/>
              <a:t>Quiz 6.3</a:t>
            </a:r>
            <a:endParaRPr lang="en-US" dirty="0"/>
          </a:p>
        </p:txBody>
      </p:sp>
      <p:graphicFrame>
        <p:nvGraphicFramePr>
          <p:cNvPr id="2209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02746"/>
              </p:ext>
            </p:extLst>
          </p:nvPr>
        </p:nvGraphicFramePr>
        <p:xfrm>
          <a:off x="1765300" y="4103688"/>
          <a:ext cx="1976438" cy="819150"/>
        </p:xfrm>
        <a:graphic>
          <a:graphicData uri="http://schemas.openxmlformats.org/drawingml/2006/table">
            <a:tbl>
              <a:tblPr/>
              <a:tblGrid>
                <a:gridCol w="658813"/>
                <a:gridCol w="658812"/>
                <a:gridCol w="658813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98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18387"/>
              </p:ext>
            </p:extLst>
          </p:nvPr>
        </p:nvGraphicFramePr>
        <p:xfrm>
          <a:off x="5822950" y="4065588"/>
          <a:ext cx="1974850" cy="869950"/>
        </p:xfrm>
        <a:graphic>
          <a:graphicData uri="http://schemas.openxmlformats.org/drawingml/2006/table">
            <a:tbl>
              <a:tblPr/>
              <a:tblGrid>
                <a:gridCol w="658813"/>
                <a:gridCol w="657225"/>
                <a:gridCol w="65881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98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88741"/>
              </p:ext>
            </p:extLst>
          </p:nvPr>
        </p:nvGraphicFramePr>
        <p:xfrm>
          <a:off x="219075" y="1617663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4463" name="Text Box 80"/>
          <p:cNvSpPr txBox="1">
            <a:spLocks noChangeArrowheads="1"/>
          </p:cNvSpPr>
          <p:nvPr/>
        </p:nvSpPr>
        <p:spPr bwMode="auto">
          <a:xfrm>
            <a:off x="396875" y="1430338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/>
              <a:t>Claim</a:t>
            </a:r>
          </a:p>
        </p:txBody>
      </p:sp>
      <p:sp>
        <p:nvSpPr>
          <p:cNvPr id="2534505" name="Text Box 122"/>
          <p:cNvSpPr txBox="1">
            <a:spLocks noChangeArrowheads="1"/>
          </p:cNvSpPr>
          <p:nvPr/>
        </p:nvSpPr>
        <p:spPr bwMode="auto">
          <a:xfrm>
            <a:off x="4229100" y="40846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Available</a:t>
            </a:r>
          </a:p>
        </p:txBody>
      </p:sp>
      <p:sp>
        <p:nvSpPr>
          <p:cNvPr id="2534506" name="Text Box 123"/>
          <p:cNvSpPr txBox="1">
            <a:spLocks noChangeArrowheads="1"/>
          </p:cNvSpPr>
          <p:nvPr/>
        </p:nvSpPr>
        <p:spPr bwMode="auto">
          <a:xfrm>
            <a:off x="211138" y="4094163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6048375" y="1430338"/>
            <a:ext cx="2597150" cy="2460625"/>
            <a:chOff x="3810" y="733"/>
            <a:chExt cx="1636" cy="1550"/>
          </a:xfrm>
        </p:grpSpPr>
        <p:sp>
          <p:nvSpPr>
            <p:cNvPr id="2534508" name="Rectangle 125"/>
            <p:cNvSpPr>
              <a:spLocks noChangeArrowheads="1"/>
            </p:cNvSpPr>
            <p:nvPr/>
          </p:nvSpPr>
          <p:spPr bwMode="auto">
            <a:xfrm>
              <a:off x="5037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09" name="Rectangle 126"/>
            <p:cNvSpPr>
              <a:spLocks noChangeArrowheads="1"/>
            </p:cNvSpPr>
            <p:nvPr/>
          </p:nvSpPr>
          <p:spPr bwMode="auto">
            <a:xfrm>
              <a:off x="4628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0" name="Rectangle 127"/>
            <p:cNvSpPr>
              <a:spLocks noChangeArrowheads="1"/>
            </p:cNvSpPr>
            <p:nvPr/>
          </p:nvSpPr>
          <p:spPr bwMode="auto">
            <a:xfrm>
              <a:off x="4219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1" name="Rectangle 128"/>
            <p:cNvSpPr>
              <a:spLocks noChangeArrowheads="1"/>
            </p:cNvSpPr>
            <p:nvPr/>
          </p:nvSpPr>
          <p:spPr bwMode="auto">
            <a:xfrm>
              <a:off x="3810" y="1996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2" name="Rectangle 129"/>
            <p:cNvSpPr>
              <a:spLocks noChangeArrowheads="1"/>
            </p:cNvSpPr>
            <p:nvPr/>
          </p:nvSpPr>
          <p:spPr bwMode="auto">
            <a:xfrm>
              <a:off x="5037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3" name="Rectangle 130"/>
            <p:cNvSpPr>
              <a:spLocks noChangeArrowheads="1"/>
            </p:cNvSpPr>
            <p:nvPr/>
          </p:nvSpPr>
          <p:spPr bwMode="auto">
            <a:xfrm>
              <a:off x="4628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14" name="Rectangle 131"/>
            <p:cNvSpPr>
              <a:spLocks noChangeArrowheads="1"/>
            </p:cNvSpPr>
            <p:nvPr/>
          </p:nvSpPr>
          <p:spPr bwMode="auto">
            <a:xfrm>
              <a:off x="4219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15" name="Rectangle 132"/>
            <p:cNvSpPr>
              <a:spLocks noChangeArrowheads="1"/>
            </p:cNvSpPr>
            <p:nvPr/>
          </p:nvSpPr>
          <p:spPr bwMode="auto">
            <a:xfrm>
              <a:off x="3810" y="1709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516" name="Rectangle 133"/>
            <p:cNvSpPr>
              <a:spLocks noChangeArrowheads="1"/>
            </p:cNvSpPr>
            <p:nvPr/>
          </p:nvSpPr>
          <p:spPr bwMode="auto">
            <a:xfrm>
              <a:off x="5037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17" name="Rectangle 134"/>
            <p:cNvSpPr>
              <a:spLocks noChangeArrowheads="1"/>
            </p:cNvSpPr>
            <p:nvPr/>
          </p:nvSpPr>
          <p:spPr bwMode="auto">
            <a:xfrm>
              <a:off x="4628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8" name="Rectangle 135"/>
            <p:cNvSpPr>
              <a:spLocks noChangeArrowheads="1"/>
            </p:cNvSpPr>
            <p:nvPr/>
          </p:nvSpPr>
          <p:spPr bwMode="auto">
            <a:xfrm>
              <a:off x="4219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9" name="Rectangle 136"/>
            <p:cNvSpPr>
              <a:spLocks noChangeArrowheads="1"/>
            </p:cNvSpPr>
            <p:nvPr/>
          </p:nvSpPr>
          <p:spPr bwMode="auto">
            <a:xfrm>
              <a:off x="3810" y="1422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20" name="Rectangle 137"/>
            <p:cNvSpPr>
              <a:spLocks noChangeArrowheads="1"/>
            </p:cNvSpPr>
            <p:nvPr/>
          </p:nvSpPr>
          <p:spPr bwMode="auto">
            <a:xfrm>
              <a:off x="3810" y="1135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21" name="Rectangle 138"/>
            <p:cNvSpPr>
              <a:spLocks noChangeArrowheads="1"/>
            </p:cNvSpPr>
            <p:nvPr/>
          </p:nvSpPr>
          <p:spPr bwMode="auto">
            <a:xfrm>
              <a:off x="3810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534522" name="Rectangle 139"/>
            <p:cNvSpPr>
              <a:spLocks noChangeArrowheads="1"/>
            </p:cNvSpPr>
            <p:nvPr/>
          </p:nvSpPr>
          <p:spPr bwMode="auto">
            <a:xfrm>
              <a:off x="5037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23" name="Rectangle 140"/>
            <p:cNvSpPr>
              <a:spLocks noChangeArrowheads="1"/>
            </p:cNvSpPr>
            <p:nvPr/>
          </p:nvSpPr>
          <p:spPr bwMode="auto">
            <a:xfrm>
              <a:off x="4628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24" name="Rectangle 141"/>
            <p:cNvSpPr>
              <a:spLocks noChangeArrowheads="1"/>
            </p:cNvSpPr>
            <p:nvPr/>
          </p:nvSpPr>
          <p:spPr bwMode="auto">
            <a:xfrm>
              <a:off x="4219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525" name="Rectangle 142"/>
            <p:cNvSpPr>
              <a:spLocks noChangeArrowheads="1"/>
            </p:cNvSpPr>
            <p:nvPr/>
          </p:nvSpPr>
          <p:spPr bwMode="auto">
            <a:xfrm>
              <a:off x="5037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34526" name="Rectangle 143"/>
            <p:cNvSpPr>
              <a:spLocks noChangeArrowheads="1"/>
            </p:cNvSpPr>
            <p:nvPr/>
          </p:nvSpPr>
          <p:spPr bwMode="auto">
            <a:xfrm>
              <a:off x="4628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534527" name="Rectangle 144"/>
            <p:cNvSpPr>
              <a:spLocks noChangeArrowheads="1"/>
            </p:cNvSpPr>
            <p:nvPr/>
          </p:nvSpPr>
          <p:spPr bwMode="auto">
            <a:xfrm>
              <a:off x="4219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534528" name="Line 145"/>
            <p:cNvSpPr>
              <a:spLocks noChangeShapeType="1"/>
            </p:cNvSpPr>
            <p:nvPr/>
          </p:nvSpPr>
          <p:spPr bwMode="auto">
            <a:xfrm>
              <a:off x="3810" y="857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29" name="Line 146"/>
            <p:cNvSpPr>
              <a:spLocks noChangeShapeType="1"/>
            </p:cNvSpPr>
            <p:nvPr/>
          </p:nvSpPr>
          <p:spPr bwMode="auto">
            <a:xfrm>
              <a:off x="4628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0" name="Line 147"/>
            <p:cNvSpPr>
              <a:spLocks noChangeShapeType="1"/>
            </p:cNvSpPr>
            <p:nvPr/>
          </p:nvSpPr>
          <p:spPr bwMode="auto">
            <a:xfrm>
              <a:off x="3810" y="113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1" name="Line 148"/>
            <p:cNvSpPr>
              <a:spLocks noChangeShapeType="1"/>
            </p:cNvSpPr>
            <p:nvPr/>
          </p:nvSpPr>
          <p:spPr bwMode="auto">
            <a:xfrm>
              <a:off x="5037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2" name="Line 149"/>
            <p:cNvSpPr>
              <a:spLocks noChangeShapeType="1"/>
            </p:cNvSpPr>
            <p:nvPr/>
          </p:nvSpPr>
          <p:spPr bwMode="auto">
            <a:xfrm>
              <a:off x="4628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3" name="Line 150"/>
            <p:cNvSpPr>
              <a:spLocks noChangeShapeType="1"/>
            </p:cNvSpPr>
            <p:nvPr/>
          </p:nvSpPr>
          <p:spPr bwMode="auto">
            <a:xfrm>
              <a:off x="5037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4" name="Line 151"/>
            <p:cNvSpPr>
              <a:spLocks noChangeShapeType="1"/>
            </p:cNvSpPr>
            <p:nvPr/>
          </p:nvSpPr>
          <p:spPr bwMode="auto">
            <a:xfrm>
              <a:off x="5446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5" name="Line 152"/>
            <p:cNvSpPr>
              <a:spLocks noChangeShapeType="1"/>
            </p:cNvSpPr>
            <p:nvPr/>
          </p:nvSpPr>
          <p:spPr bwMode="auto">
            <a:xfrm>
              <a:off x="3810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6" name="Line 153"/>
            <p:cNvSpPr>
              <a:spLocks noChangeShapeType="1"/>
            </p:cNvSpPr>
            <p:nvPr/>
          </p:nvSpPr>
          <p:spPr bwMode="auto">
            <a:xfrm>
              <a:off x="5446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7" name="Line 154"/>
            <p:cNvSpPr>
              <a:spLocks noChangeShapeType="1"/>
            </p:cNvSpPr>
            <p:nvPr/>
          </p:nvSpPr>
          <p:spPr bwMode="auto">
            <a:xfrm>
              <a:off x="3810" y="2283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8" name="Line 155"/>
            <p:cNvSpPr>
              <a:spLocks noChangeShapeType="1"/>
            </p:cNvSpPr>
            <p:nvPr/>
          </p:nvSpPr>
          <p:spPr bwMode="auto">
            <a:xfrm>
              <a:off x="4219" y="113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9" name="Line 156"/>
            <p:cNvSpPr>
              <a:spLocks noChangeShapeType="1"/>
            </p:cNvSpPr>
            <p:nvPr/>
          </p:nvSpPr>
          <p:spPr bwMode="auto">
            <a:xfrm>
              <a:off x="3810" y="142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0" name="Line 157"/>
            <p:cNvSpPr>
              <a:spLocks noChangeShapeType="1"/>
            </p:cNvSpPr>
            <p:nvPr/>
          </p:nvSpPr>
          <p:spPr bwMode="auto">
            <a:xfrm>
              <a:off x="4219" y="1422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1" name="Line 158"/>
            <p:cNvSpPr>
              <a:spLocks noChangeShapeType="1"/>
            </p:cNvSpPr>
            <p:nvPr/>
          </p:nvSpPr>
          <p:spPr bwMode="auto">
            <a:xfrm>
              <a:off x="3810" y="170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2" name="Line 159"/>
            <p:cNvSpPr>
              <a:spLocks noChangeShapeType="1"/>
            </p:cNvSpPr>
            <p:nvPr/>
          </p:nvSpPr>
          <p:spPr bwMode="auto">
            <a:xfrm>
              <a:off x="4219" y="1709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3" name="Line 160"/>
            <p:cNvSpPr>
              <a:spLocks noChangeShapeType="1"/>
            </p:cNvSpPr>
            <p:nvPr/>
          </p:nvSpPr>
          <p:spPr bwMode="auto">
            <a:xfrm>
              <a:off x="3810" y="199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4" name="Line 161"/>
            <p:cNvSpPr>
              <a:spLocks noChangeShapeType="1"/>
            </p:cNvSpPr>
            <p:nvPr/>
          </p:nvSpPr>
          <p:spPr bwMode="auto">
            <a:xfrm>
              <a:off x="4219" y="1996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5" name="Line 162"/>
            <p:cNvSpPr>
              <a:spLocks noChangeShapeType="1"/>
            </p:cNvSpPr>
            <p:nvPr/>
          </p:nvSpPr>
          <p:spPr bwMode="auto">
            <a:xfrm>
              <a:off x="4219" y="2283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6" name="Line 163"/>
            <p:cNvSpPr>
              <a:spLocks noChangeShapeType="1"/>
            </p:cNvSpPr>
            <p:nvPr/>
          </p:nvSpPr>
          <p:spPr bwMode="auto">
            <a:xfrm>
              <a:off x="4219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7" name="Text Box 164"/>
            <p:cNvSpPr txBox="1">
              <a:spLocks noChangeArrowheads="1"/>
            </p:cNvSpPr>
            <p:nvPr/>
          </p:nvSpPr>
          <p:spPr bwMode="auto">
            <a:xfrm>
              <a:off x="3922" y="733"/>
              <a:ext cx="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/>
                <a:t>Needed</a:t>
              </a:r>
              <a:endParaRPr lang="en-US" b="1" dirty="0"/>
            </a:p>
          </p:txBody>
        </p:sp>
      </p:grpSp>
      <p:sp>
        <p:nvSpPr>
          <p:cNvPr id="2209957" name="Rectangle 165"/>
          <p:cNvSpPr>
            <a:spLocks noChangeArrowheads="1"/>
          </p:cNvSpPr>
          <p:nvPr/>
        </p:nvSpPr>
        <p:spPr bwMode="auto">
          <a:xfrm>
            <a:off x="390525" y="5312265"/>
            <a:ext cx="8564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sz="2800" dirty="0" smtClean="0">
                <a:solidFill>
                  <a:schemeClr val="bg2"/>
                </a:solidFill>
                <a:latin typeface="Arial" charset="0"/>
              </a:rPr>
              <a:t>P</a:t>
            </a:r>
            <a:r>
              <a:rPr lang="en-US" sz="2800" baseline="-25000" dirty="0" smtClean="0">
                <a:solidFill>
                  <a:schemeClr val="bg2"/>
                </a:solidFill>
                <a:latin typeface="Arial" charset="0"/>
              </a:rPr>
              <a:t>4</a:t>
            </a:r>
            <a:r>
              <a:rPr lang="en-US" sz="2800" dirty="0" smtClean="0">
                <a:solidFill>
                  <a:schemeClr val="bg2"/>
                </a:solidFill>
                <a:latin typeface="Arial" charset="0"/>
              </a:rPr>
              <a:t> needs a glue.  Would you give it to him (still safe </a:t>
            </a:r>
            <a:r>
              <a:rPr lang="en-US" sz="2800" dirty="0">
                <a:solidFill>
                  <a:schemeClr val="bg2"/>
                </a:solidFill>
                <a:latin typeface="Arial" charset="0"/>
              </a:rPr>
              <a:t>state)?</a:t>
            </a:r>
          </a:p>
        </p:txBody>
      </p:sp>
      <p:sp>
        <p:nvSpPr>
          <p:cNvPr id="2534649" name="Text Box 24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Avoidance</a:t>
            </a:r>
          </a:p>
        </p:txBody>
      </p:sp>
      <p:graphicFrame>
        <p:nvGraphicFramePr>
          <p:cNvPr id="19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29064"/>
              </p:ext>
            </p:extLst>
          </p:nvPr>
        </p:nvGraphicFramePr>
        <p:xfrm>
          <a:off x="3068955" y="1617663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8" name="Text Box 80"/>
          <p:cNvSpPr txBox="1">
            <a:spLocks noChangeArrowheads="1"/>
          </p:cNvSpPr>
          <p:nvPr/>
        </p:nvSpPr>
        <p:spPr bwMode="auto">
          <a:xfrm>
            <a:off x="3338194" y="1430338"/>
            <a:ext cx="1249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 smtClean="0"/>
              <a:t>Allotted</a:t>
            </a:r>
            <a:endParaRPr lang="en-US" b="1" dirty="0"/>
          </a:p>
        </p:txBody>
      </p:sp>
      <p:sp>
        <p:nvSpPr>
          <p:cNvPr id="57" name="Rectangle 264"/>
          <p:cNvSpPr>
            <a:spLocks noChangeArrowheads="1"/>
          </p:cNvSpPr>
          <p:nvPr/>
        </p:nvSpPr>
        <p:spPr bwMode="auto">
          <a:xfrm>
            <a:off x="6773640" y="5816314"/>
            <a:ext cx="833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No! 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1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1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AB26-4E6E-463A-A580-15958A917C17}" type="slidenum">
              <a:rPr lang="en-US"/>
              <a:pPr/>
              <a:t>24</a:t>
            </a:fld>
            <a:endParaRPr lang="en-US"/>
          </a:p>
        </p:txBody>
      </p:sp>
      <p:sp>
        <p:nvSpPr>
          <p:cNvPr id="25344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381000"/>
            <a:ext cx="7161213" cy="693738"/>
          </a:xfrm>
        </p:spPr>
        <p:txBody>
          <a:bodyPr lIns="92075" tIns="46038" rIns="92075" bIns="46038"/>
          <a:lstStyle/>
          <a:p>
            <a:r>
              <a:rPr lang="en-US" dirty="0" smtClean="0"/>
              <a:t>Quiz 6.3</a:t>
            </a:r>
            <a:endParaRPr lang="en-US" dirty="0"/>
          </a:p>
        </p:txBody>
      </p:sp>
      <p:sp>
        <p:nvSpPr>
          <p:cNvPr id="2209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700" y="5300980"/>
            <a:ext cx="8205788" cy="565150"/>
          </a:xfrm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sz="2800" dirty="0" smtClean="0"/>
              <a:t>If you give </a:t>
            </a:r>
            <a:r>
              <a:rPr lang="en-US" sz="2800" dirty="0">
                <a:solidFill>
                  <a:schemeClr val="bg2"/>
                </a:solidFill>
                <a:latin typeface="Arial" charset="0"/>
              </a:rPr>
              <a:t>P</a:t>
            </a:r>
            <a:r>
              <a:rPr lang="en-US" sz="2800" baseline="-25000" dirty="0">
                <a:solidFill>
                  <a:schemeClr val="bg2"/>
                </a:solidFill>
                <a:latin typeface="Arial" charset="0"/>
              </a:rPr>
              <a:t>4</a:t>
            </a:r>
            <a:r>
              <a:rPr lang="en-US" sz="280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sz="2800" dirty="0" smtClean="0">
                <a:solidFill>
                  <a:schemeClr val="bg2"/>
                </a:solidFill>
                <a:latin typeface="Arial" charset="0"/>
              </a:rPr>
              <a:t>the glue, a</a:t>
            </a:r>
            <a:r>
              <a:rPr lang="en-US" sz="2800" dirty="0" smtClean="0"/>
              <a:t>re </a:t>
            </a:r>
            <a:r>
              <a:rPr lang="en-US" sz="2800" dirty="0"/>
              <a:t>we </a:t>
            </a:r>
            <a:r>
              <a:rPr lang="en-US" sz="2800" dirty="0" smtClean="0"/>
              <a:t>then deadlocked</a:t>
            </a:r>
            <a:r>
              <a:rPr lang="en-US" sz="2800" dirty="0"/>
              <a:t>?</a:t>
            </a:r>
          </a:p>
        </p:txBody>
      </p:sp>
      <p:graphicFrame>
        <p:nvGraphicFramePr>
          <p:cNvPr id="2209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81797"/>
              </p:ext>
            </p:extLst>
          </p:nvPr>
        </p:nvGraphicFramePr>
        <p:xfrm>
          <a:off x="1765300" y="4103688"/>
          <a:ext cx="1976438" cy="819150"/>
        </p:xfrm>
        <a:graphic>
          <a:graphicData uri="http://schemas.openxmlformats.org/drawingml/2006/table">
            <a:tbl>
              <a:tblPr/>
              <a:tblGrid>
                <a:gridCol w="658813"/>
                <a:gridCol w="658812"/>
                <a:gridCol w="658813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98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982621"/>
              </p:ext>
            </p:extLst>
          </p:nvPr>
        </p:nvGraphicFramePr>
        <p:xfrm>
          <a:off x="5822950" y="4065588"/>
          <a:ext cx="1974850" cy="869950"/>
        </p:xfrm>
        <a:graphic>
          <a:graphicData uri="http://schemas.openxmlformats.org/drawingml/2006/table">
            <a:tbl>
              <a:tblPr/>
              <a:tblGrid>
                <a:gridCol w="658813"/>
                <a:gridCol w="657225"/>
                <a:gridCol w="65881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98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851501"/>
              </p:ext>
            </p:extLst>
          </p:nvPr>
        </p:nvGraphicFramePr>
        <p:xfrm>
          <a:off x="219075" y="1617663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4463" name="Text Box 80"/>
          <p:cNvSpPr txBox="1">
            <a:spLocks noChangeArrowheads="1"/>
          </p:cNvSpPr>
          <p:nvPr/>
        </p:nvSpPr>
        <p:spPr bwMode="auto">
          <a:xfrm>
            <a:off x="396875" y="1430338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/>
              <a:t>Claim</a:t>
            </a:r>
          </a:p>
        </p:txBody>
      </p:sp>
      <p:sp>
        <p:nvSpPr>
          <p:cNvPr id="2534505" name="Text Box 122"/>
          <p:cNvSpPr txBox="1">
            <a:spLocks noChangeArrowheads="1"/>
          </p:cNvSpPr>
          <p:nvPr/>
        </p:nvSpPr>
        <p:spPr bwMode="auto">
          <a:xfrm>
            <a:off x="4229100" y="4084638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Available</a:t>
            </a:r>
          </a:p>
        </p:txBody>
      </p:sp>
      <p:sp>
        <p:nvSpPr>
          <p:cNvPr id="2534506" name="Text Box 123"/>
          <p:cNvSpPr txBox="1">
            <a:spLocks noChangeArrowheads="1"/>
          </p:cNvSpPr>
          <p:nvPr/>
        </p:nvSpPr>
        <p:spPr bwMode="auto">
          <a:xfrm>
            <a:off x="211138" y="4094163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6048375" y="1430338"/>
            <a:ext cx="2597150" cy="2460625"/>
            <a:chOff x="3810" y="733"/>
            <a:chExt cx="1636" cy="1550"/>
          </a:xfrm>
        </p:grpSpPr>
        <p:sp>
          <p:nvSpPr>
            <p:cNvPr id="2534508" name="Rectangle 125"/>
            <p:cNvSpPr>
              <a:spLocks noChangeArrowheads="1"/>
            </p:cNvSpPr>
            <p:nvPr/>
          </p:nvSpPr>
          <p:spPr bwMode="auto">
            <a:xfrm>
              <a:off x="5037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09" name="Rectangle 126"/>
            <p:cNvSpPr>
              <a:spLocks noChangeArrowheads="1"/>
            </p:cNvSpPr>
            <p:nvPr/>
          </p:nvSpPr>
          <p:spPr bwMode="auto">
            <a:xfrm>
              <a:off x="4628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0" name="Rectangle 127"/>
            <p:cNvSpPr>
              <a:spLocks noChangeArrowheads="1"/>
            </p:cNvSpPr>
            <p:nvPr/>
          </p:nvSpPr>
          <p:spPr bwMode="auto">
            <a:xfrm>
              <a:off x="4219" y="1996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1" name="Rectangle 128"/>
            <p:cNvSpPr>
              <a:spLocks noChangeArrowheads="1"/>
            </p:cNvSpPr>
            <p:nvPr/>
          </p:nvSpPr>
          <p:spPr bwMode="auto">
            <a:xfrm>
              <a:off x="3810" y="1996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2" name="Rectangle 129"/>
            <p:cNvSpPr>
              <a:spLocks noChangeArrowheads="1"/>
            </p:cNvSpPr>
            <p:nvPr/>
          </p:nvSpPr>
          <p:spPr bwMode="auto">
            <a:xfrm>
              <a:off x="5037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3" name="Rectangle 130"/>
            <p:cNvSpPr>
              <a:spLocks noChangeArrowheads="1"/>
            </p:cNvSpPr>
            <p:nvPr/>
          </p:nvSpPr>
          <p:spPr bwMode="auto">
            <a:xfrm>
              <a:off x="4628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14" name="Rectangle 131"/>
            <p:cNvSpPr>
              <a:spLocks noChangeArrowheads="1"/>
            </p:cNvSpPr>
            <p:nvPr/>
          </p:nvSpPr>
          <p:spPr bwMode="auto">
            <a:xfrm>
              <a:off x="4219" y="1709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15" name="Rectangle 132"/>
            <p:cNvSpPr>
              <a:spLocks noChangeArrowheads="1"/>
            </p:cNvSpPr>
            <p:nvPr/>
          </p:nvSpPr>
          <p:spPr bwMode="auto">
            <a:xfrm>
              <a:off x="3810" y="1709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516" name="Rectangle 133"/>
            <p:cNvSpPr>
              <a:spLocks noChangeArrowheads="1"/>
            </p:cNvSpPr>
            <p:nvPr/>
          </p:nvSpPr>
          <p:spPr bwMode="auto">
            <a:xfrm>
              <a:off x="5037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17" name="Rectangle 134"/>
            <p:cNvSpPr>
              <a:spLocks noChangeArrowheads="1"/>
            </p:cNvSpPr>
            <p:nvPr/>
          </p:nvSpPr>
          <p:spPr bwMode="auto">
            <a:xfrm>
              <a:off x="4628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18" name="Rectangle 135"/>
            <p:cNvSpPr>
              <a:spLocks noChangeArrowheads="1"/>
            </p:cNvSpPr>
            <p:nvPr/>
          </p:nvSpPr>
          <p:spPr bwMode="auto">
            <a:xfrm>
              <a:off x="4219" y="1422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534519" name="Rectangle 136"/>
            <p:cNvSpPr>
              <a:spLocks noChangeArrowheads="1"/>
            </p:cNvSpPr>
            <p:nvPr/>
          </p:nvSpPr>
          <p:spPr bwMode="auto">
            <a:xfrm>
              <a:off x="3810" y="1422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534520" name="Rectangle 137"/>
            <p:cNvSpPr>
              <a:spLocks noChangeArrowheads="1"/>
            </p:cNvSpPr>
            <p:nvPr/>
          </p:nvSpPr>
          <p:spPr bwMode="auto">
            <a:xfrm>
              <a:off x="3810" y="1135"/>
              <a:ext cx="4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800" b="1">
                  <a:solidFill>
                    <a:schemeClr val="bg2"/>
                  </a:solidFill>
                  <a:latin typeface="Arial" charset="0"/>
                </a:rPr>
                <a:t>P</a:t>
              </a:r>
              <a:r>
                <a:rPr lang="en-US" sz="1800" b="1" baseline="-25000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4521" name="Rectangle 138"/>
            <p:cNvSpPr>
              <a:spLocks noChangeArrowheads="1"/>
            </p:cNvSpPr>
            <p:nvPr/>
          </p:nvSpPr>
          <p:spPr bwMode="auto">
            <a:xfrm>
              <a:off x="3810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sz="1400" b="1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2534522" name="Rectangle 139"/>
            <p:cNvSpPr>
              <a:spLocks noChangeArrowheads="1"/>
            </p:cNvSpPr>
            <p:nvPr/>
          </p:nvSpPr>
          <p:spPr bwMode="auto">
            <a:xfrm>
              <a:off x="5037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23" name="Rectangle 140"/>
            <p:cNvSpPr>
              <a:spLocks noChangeArrowheads="1"/>
            </p:cNvSpPr>
            <p:nvPr/>
          </p:nvSpPr>
          <p:spPr bwMode="auto">
            <a:xfrm>
              <a:off x="4628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4524" name="Rectangle 141"/>
            <p:cNvSpPr>
              <a:spLocks noChangeArrowheads="1"/>
            </p:cNvSpPr>
            <p:nvPr/>
          </p:nvSpPr>
          <p:spPr bwMode="auto">
            <a:xfrm>
              <a:off x="4219" y="1135"/>
              <a:ext cx="409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 dirty="0">
                  <a:solidFill>
                    <a:schemeClr val="bg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534525" name="Rectangle 142"/>
            <p:cNvSpPr>
              <a:spLocks noChangeArrowheads="1"/>
            </p:cNvSpPr>
            <p:nvPr/>
          </p:nvSpPr>
          <p:spPr bwMode="auto">
            <a:xfrm>
              <a:off x="5037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34526" name="Rectangle 143"/>
            <p:cNvSpPr>
              <a:spLocks noChangeArrowheads="1"/>
            </p:cNvSpPr>
            <p:nvPr/>
          </p:nvSpPr>
          <p:spPr bwMode="auto">
            <a:xfrm>
              <a:off x="4628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534527" name="Rectangle 144"/>
            <p:cNvSpPr>
              <a:spLocks noChangeArrowheads="1"/>
            </p:cNvSpPr>
            <p:nvPr/>
          </p:nvSpPr>
          <p:spPr bwMode="auto">
            <a:xfrm>
              <a:off x="4219" y="857"/>
              <a:ext cx="40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534528" name="Line 145"/>
            <p:cNvSpPr>
              <a:spLocks noChangeShapeType="1"/>
            </p:cNvSpPr>
            <p:nvPr/>
          </p:nvSpPr>
          <p:spPr bwMode="auto">
            <a:xfrm>
              <a:off x="3810" y="857"/>
              <a:ext cx="81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29" name="Line 146"/>
            <p:cNvSpPr>
              <a:spLocks noChangeShapeType="1"/>
            </p:cNvSpPr>
            <p:nvPr/>
          </p:nvSpPr>
          <p:spPr bwMode="auto">
            <a:xfrm>
              <a:off x="4628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0" name="Line 147"/>
            <p:cNvSpPr>
              <a:spLocks noChangeShapeType="1"/>
            </p:cNvSpPr>
            <p:nvPr/>
          </p:nvSpPr>
          <p:spPr bwMode="auto">
            <a:xfrm>
              <a:off x="3810" y="1135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1" name="Line 148"/>
            <p:cNvSpPr>
              <a:spLocks noChangeShapeType="1"/>
            </p:cNvSpPr>
            <p:nvPr/>
          </p:nvSpPr>
          <p:spPr bwMode="auto">
            <a:xfrm>
              <a:off x="5037" y="857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2" name="Line 149"/>
            <p:cNvSpPr>
              <a:spLocks noChangeShapeType="1"/>
            </p:cNvSpPr>
            <p:nvPr/>
          </p:nvSpPr>
          <p:spPr bwMode="auto">
            <a:xfrm>
              <a:off x="4628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3" name="Line 150"/>
            <p:cNvSpPr>
              <a:spLocks noChangeShapeType="1"/>
            </p:cNvSpPr>
            <p:nvPr/>
          </p:nvSpPr>
          <p:spPr bwMode="auto">
            <a:xfrm>
              <a:off x="5037" y="1135"/>
              <a:ext cx="0" cy="11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4" name="Line 151"/>
            <p:cNvSpPr>
              <a:spLocks noChangeShapeType="1"/>
            </p:cNvSpPr>
            <p:nvPr/>
          </p:nvSpPr>
          <p:spPr bwMode="auto">
            <a:xfrm>
              <a:off x="5446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5" name="Line 152"/>
            <p:cNvSpPr>
              <a:spLocks noChangeShapeType="1"/>
            </p:cNvSpPr>
            <p:nvPr/>
          </p:nvSpPr>
          <p:spPr bwMode="auto">
            <a:xfrm>
              <a:off x="3810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6" name="Line 153"/>
            <p:cNvSpPr>
              <a:spLocks noChangeShapeType="1"/>
            </p:cNvSpPr>
            <p:nvPr/>
          </p:nvSpPr>
          <p:spPr bwMode="auto">
            <a:xfrm>
              <a:off x="5446" y="857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7" name="Line 154"/>
            <p:cNvSpPr>
              <a:spLocks noChangeShapeType="1"/>
            </p:cNvSpPr>
            <p:nvPr/>
          </p:nvSpPr>
          <p:spPr bwMode="auto">
            <a:xfrm>
              <a:off x="3810" y="2283"/>
              <a:ext cx="40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8" name="Line 155"/>
            <p:cNvSpPr>
              <a:spLocks noChangeShapeType="1"/>
            </p:cNvSpPr>
            <p:nvPr/>
          </p:nvSpPr>
          <p:spPr bwMode="auto">
            <a:xfrm>
              <a:off x="4219" y="1135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39" name="Line 156"/>
            <p:cNvSpPr>
              <a:spLocks noChangeShapeType="1"/>
            </p:cNvSpPr>
            <p:nvPr/>
          </p:nvSpPr>
          <p:spPr bwMode="auto">
            <a:xfrm>
              <a:off x="3810" y="1422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0" name="Line 157"/>
            <p:cNvSpPr>
              <a:spLocks noChangeShapeType="1"/>
            </p:cNvSpPr>
            <p:nvPr/>
          </p:nvSpPr>
          <p:spPr bwMode="auto">
            <a:xfrm>
              <a:off x="4219" y="1422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1" name="Line 158"/>
            <p:cNvSpPr>
              <a:spLocks noChangeShapeType="1"/>
            </p:cNvSpPr>
            <p:nvPr/>
          </p:nvSpPr>
          <p:spPr bwMode="auto">
            <a:xfrm>
              <a:off x="3810" y="170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2" name="Line 159"/>
            <p:cNvSpPr>
              <a:spLocks noChangeShapeType="1"/>
            </p:cNvSpPr>
            <p:nvPr/>
          </p:nvSpPr>
          <p:spPr bwMode="auto">
            <a:xfrm>
              <a:off x="4219" y="1709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3" name="Line 160"/>
            <p:cNvSpPr>
              <a:spLocks noChangeShapeType="1"/>
            </p:cNvSpPr>
            <p:nvPr/>
          </p:nvSpPr>
          <p:spPr bwMode="auto">
            <a:xfrm>
              <a:off x="3810" y="199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4" name="Line 161"/>
            <p:cNvSpPr>
              <a:spLocks noChangeShapeType="1"/>
            </p:cNvSpPr>
            <p:nvPr/>
          </p:nvSpPr>
          <p:spPr bwMode="auto">
            <a:xfrm>
              <a:off x="4219" y="1996"/>
              <a:ext cx="1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5" name="Line 162"/>
            <p:cNvSpPr>
              <a:spLocks noChangeShapeType="1"/>
            </p:cNvSpPr>
            <p:nvPr/>
          </p:nvSpPr>
          <p:spPr bwMode="auto">
            <a:xfrm>
              <a:off x="4219" y="2283"/>
              <a:ext cx="122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6" name="Line 163"/>
            <p:cNvSpPr>
              <a:spLocks noChangeShapeType="1"/>
            </p:cNvSpPr>
            <p:nvPr/>
          </p:nvSpPr>
          <p:spPr bwMode="auto">
            <a:xfrm>
              <a:off x="4219" y="1135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4547" name="Text Box 164"/>
            <p:cNvSpPr txBox="1">
              <a:spLocks noChangeArrowheads="1"/>
            </p:cNvSpPr>
            <p:nvPr/>
          </p:nvSpPr>
          <p:spPr bwMode="auto">
            <a:xfrm>
              <a:off x="3922" y="733"/>
              <a:ext cx="8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b="1" dirty="0" smtClean="0"/>
                <a:t>Needed</a:t>
              </a:r>
              <a:endParaRPr lang="en-US" b="1" dirty="0"/>
            </a:p>
          </p:txBody>
        </p:sp>
      </p:grpSp>
      <p:sp>
        <p:nvSpPr>
          <p:cNvPr id="2534649" name="Text Box 249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Avoidance</a:t>
            </a:r>
          </a:p>
        </p:txBody>
      </p:sp>
      <p:graphicFrame>
        <p:nvGraphicFramePr>
          <p:cNvPr id="19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17452"/>
              </p:ext>
            </p:extLst>
          </p:nvPr>
        </p:nvGraphicFramePr>
        <p:xfrm>
          <a:off x="3068955" y="1617663"/>
          <a:ext cx="2609850" cy="2271713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Clamp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Drill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8" name="Text Box 80"/>
          <p:cNvSpPr txBox="1">
            <a:spLocks noChangeArrowheads="1"/>
          </p:cNvSpPr>
          <p:nvPr/>
        </p:nvSpPr>
        <p:spPr bwMode="auto">
          <a:xfrm>
            <a:off x="3338194" y="1430338"/>
            <a:ext cx="1249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 dirty="0" smtClean="0"/>
              <a:t>Allotted</a:t>
            </a:r>
            <a:endParaRPr lang="en-US" b="1" dirty="0"/>
          </a:p>
        </p:txBody>
      </p:sp>
      <p:sp>
        <p:nvSpPr>
          <p:cNvPr id="57" name="Rectangle 264"/>
          <p:cNvSpPr>
            <a:spLocks noChangeArrowheads="1"/>
          </p:cNvSpPr>
          <p:nvPr/>
        </p:nvSpPr>
        <p:spPr bwMode="auto">
          <a:xfrm>
            <a:off x="7579296" y="5816314"/>
            <a:ext cx="833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No!  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7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0F68-67EE-4A89-9F02-83980AA779DC}" type="slidenum">
              <a:rPr lang="en-US"/>
              <a:pPr/>
              <a:t>25</a:t>
            </a:fld>
            <a:endParaRPr lang="en-US"/>
          </a:p>
        </p:txBody>
      </p:sp>
      <p:sp>
        <p:nvSpPr>
          <p:cNvPr id="25354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2213" y="284163"/>
            <a:ext cx="5807075" cy="788987"/>
          </a:xfrm>
        </p:spPr>
        <p:txBody>
          <a:bodyPr lIns="92075" tIns="46038" rIns="92075" bIns="46038"/>
          <a:lstStyle/>
          <a:p>
            <a:r>
              <a:rPr lang="en-US"/>
              <a:t>Deadlock Detection</a:t>
            </a:r>
          </a:p>
        </p:txBody>
      </p:sp>
      <p:sp>
        <p:nvSpPr>
          <p:cNvPr id="25354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330325"/>
            <a:ext cx="8518525" cy="4986338"/>
          </a:xfrm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400"/>
              <a:t>Avoidance methods tend to limit access to resources</a:t>
            </a:r>
          </a:p>
          <a:p>
            <a:pPr>
              <a:lnSpc>
                <a:spcPct val="90000"/>
              </a:lnSpc>
            </a:pPr>
            <a:r>
              <a:rPr lang="en-US" sz="2400"/>
              <a:t>Instead, grant arbitrary requests and watch for deadlock</a:t>
            </a:r>
          </a:p>
          <a:p>
            <a:pPr>
              <a:lnSpc>
                <a:spcPct val="90000"/>
              </a:lnSpc>
            </a:pPr>
            <a:r>
              <a:rPr lang="en-US" sz="2400"/>
              <a:t>Can vary how often we check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Early detection vs. overhead of checks</a:t>
            </a:r>
          </a:p>
          <a:p>
            <a:pPr>
              <a:lnSpc>
                <a:spcPct val="90000"/>
              </a:lnSpc>
            </a:pPr>
            <a:r>
              <a:rPr lang="en-US" sz="2400"/>
              <a:t>Algorithm (Stallings, Figure 6.9)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Preparation: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Create table of process requests, current allocations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Note available resources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Mark processes with no resources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Mark any process whose requests can be met (requests </a:t>
            </a:r>
            <a:r>
              <a:rPr lang="en-US" sz="2000">
                <a:latin typeface="Symbol" pitchFamily="18" charset="2"/>
              </a:rPr>
              <a:t>£</a:t>
            </a:r>
            <a:r>
              <a:rPr lang="en-US" sz="2000"/>
              <a:t> available resources)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Include resources from that process as ‘available’ (this process can finish)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If multiple processes available, pick any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any processes cannot be marked, they are part of a deadlock</a:t>
            </a:r>
          </a:p>
        </p:txBody>
      </p:sp>
      <p:sp>
        <p:nvSpPr>
          <p:cNvPr id="2535431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4E02-2097-4D89-BA59-74851A4ED736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" name="Group 399"/>
          <p:cNvGrpSpPr>
            <a:grpSpLocks/>
          </p:cNvGrpSpPr>
          <p:nvPr/>
        </p:nvGrpSpPr>
        <p:grpSpPr bwMode="auto">
          <a:xfrm>
            <a:off x="636588" y="3984625"/>
            <a:ext cx="5321300" cy="776288"/>
            <a:chOff x="401" y="2396"/>
            <a:chExt cx="3352" cy="489"/>
          </a:xfrm>
        </p:grpSpPr>
        <p:sp>
          <p:nvSpPr>
            <p:cNvPr id="2537478" name="Rectangle 356"/>
            <p:cNvSpPr>
              <a:spLocks noChangeArrowheads="1"/>
            </p:cNvSpPr>
            <p:nvPr/>
          </p:nvSpPr>
          <p:spPr bwMode="auto">
            <a:xfrm>
              <a:off x="3476" y="2598"/>
              <a:ext cx="277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7479" name="Rectangle 357"/>
            <p:cNvSpPr>
              <a:spLocks noChangeArrowheads="1"/>
            </p:cNvSpPr>
            <p:nvPr/>
          </p:nvSpPr>
          <p:spPr bwMode="auto">
            <a:xfrm>
              <a:off x="3476" y="2396"/>
              <a:ext cx="2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37480" name="Rectangle 358"/>
            <p:cNvSpPr>
              <a:spLocks noChangeArrowheads="1"/>
            </p:cNvSpPr>
            <p:nvPr/>
          </p:nvSpPr>
          <p:spPr bwMode="auto">
            <a:xfrm>
              <a:off x="3199" y="2598"/>
              <a:ext cx="277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7481" name="Rectangle 359"/>
            <p:cNvSpPr>
              <a:spLocks noChangeArrowheads="1"/>
            </p:cNvSpPr>
            <p:nvPr/>
          </p:nvSpPr>
          <p:spPr bwMode="auto">
            <a:xfrm>
              <a:off x="3199" y="2396"/>
              <a:ext cx="2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2537482" name="Rectangle 360"/>
            <p:cNvSpPr>
              <a:spLocks noChangeArrowheads="1"/>
            </p:cNvSpPr>
            <p:nvPr/>
          </p:nvSpPr>
          <p:spPr bwMode="auto">
            <a:xfrm>
              <a:off x="2922" y="2598"/>
              <a:ext cx="277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7483" name="Rectangle 361"/>
            <p:cNvSpPr>
              <a:spLocks noChangeArrowheads="1"/>
            </p:cNvSpPr>
            <p:nvPr/>
          </p:nvSpPr>
          <p:spPr bwMode="auto">
            <a:xfrm>
              <a:off x="2647" y="2598"/>
              <a:ext cx="275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7484" name="Rectangle 362"/>
            <p:cNvSpPr>
              <a:spLocks noChangeArrowheads="1"/>
            </p:cNvSpPr>
            <p:nvPr/>
          </p:nvSpPr>
          <p:spPr bwMode="auto">
            <a:xfrm>
              <a:off x="2370" y="2598"/>
              <a:ext cx="277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7485" name="Rectangle 363"/>
            <p:cNvSpPr>
              <a:spLocks noChangeArrowheads="1"/>
            </p:cNvSpPr>
            <p:nvPr/>
          </p:nvSpPr>
          <p:spPr bwMode="auto">
            <a:xfrm>
              <a:off x="2922" y="2396"/>
              <a:ext cx="2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37486" name="Rectangle 364"/>
            <p:cNvSpPr>
              <a:spLocks noChangeArrowheads="1"/>
            </p:cNvSpPr>
            <p:nvPr/>
          </p:nvSpPr>
          <p:spPr bwMode="auto">
            <a:xfrm>
              <a:off x="2647" y="2396"/>
              <a:ext cx="2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537487" name="Rectangle 365"/>
            <p:cNvSpPr>
              <a:spLocks noChangeArrowheads="1"/>
            </p:cNvSpPr>
            <p:nvPr/>
          </p:nvSpPr>
          <p:spPr bwMode="auto">
            <a:xfrm>
              <a:off x="2370" y="2396"/>
              <a:ext cx="2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537488" name="Line 366"/>
            <p:cNvSpPr>
              <a:spLocks noChangeShapeType="1"/>
            </p:cNvSpPr>
            <p:nvPr/>
          </p:nvSpPr>
          <p:spPr bwMode="auto">
            <a:xfrm>
              <a:off x="2370" y="2396"/>
              <a:ext cx="27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89" name="Line 367"/>
            <p:cNvSpPr>
              <a:spLocks noChangeShapeType="1"/>
            </p:cNvSpPr>
            <p:nvPr/>
          </p:nvSpPr>
          <p:spPr bwMode="auto">
            <a:xfrm>
              <a:off x="2647" y="2396"/>
              <a:ext cx="2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0" name="Line 368"/>
            <p:cNvSpPr>
              <a:spLocks noChangeShapeType="1"/>
            </p:cNvSpPr>
            <p:nvPr/>
          </p:nvSpPr>
          <p:spPr bwMode="auto">
            <a:xfrm>
              <a:off x="2370" y="25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1" name="Line 369"/>
            <p:cNvSpPr>
              <a:spLocks noChangeShapeType="1"/>
            </p:cNvSpPr>
            <p:nvPr/>
          </p:nvSpPr>
          <p:spPr bwMode="auto">
            <a:xfrm>
              <a:off x="2922" y="2396"/>
              <a:ext cx="831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2" name="Line 370"/>
            <p:cNvSpPr>
              <a:spLocks noChangeShapeType="1"/>
            </p:cNvSpPr>
            <p:nvPr/>
          </p:nvSpPr>
          <p:spPr bwMode="auto">
            <a:xfrm>
              <a:off x="2647" y="2598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3" name="Line 371"/>
            <p:cNvSpPr>
              <a:spLocks noChangeShapeType="1"/>
            </p:cNvSpPr>
            <p:nvPr/>
          </p:nvSpPr>
          <p:spPr bwMode="auto">
            <a:xfrm>
              <a:off x="2922" y="2598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4" name="Line 372"/>
            <p:cNvSpPr>
              <a:spLocks noChangeShapeType="1"/>
            </p:cNvSpPr>
            <p:nvPr/>
          </p:nvSpPr>
          <p:spPr bwMode="auto">
            <a:xfrm>
              <a:off x="3753" y="25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5" name="Line 373"/>
            <p:cNvSpPr>
              <a:spLocks noChangeShapeType="1"/>
            </p:cNvSpPr>
            <p:nvPr/>
          </p:nvSpPr>
          <p:spPr bwMode="auto">
            <a:xfrm>
              <a:off x="2370" y="2396"/>
              <a:ext cx="0" cy="2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6" name="Line 374"/>
            <p:cNvSpPr>
              <a:spLocks noChangeShapeType="1"/>
            </p:cNvSpPr>
            <p:nvPr/>
          </p:nvSpPr>
          <p:spPr bwMode="auto">
            <a:xfrm>
              <a:off x="3753" y="2396"/>
              <a:ext cx="0" cy="2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7" name="Line 375"/>
            <p:cNvSpPr>
              <a:spLocks noChangeShapeType="1"/>
            </p:cNvSpPr>
            <p:nvPr/>
          </p:nvSpPr>
          <p:spPr bwMode="auto">
            <a:xfrm>
              <a:off x="2370" y="2598"/>
              <a:ext cx="13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8" name="Line 376"/>
            <p:cNvSpPr>
              <a:spLocks noChangeShapeType="1"/>
            </p:cNvSpPr>
            <p:nvPr/>
          </p:nvSpPr>
          <p:spPr bwMode="auto">
            <a:xfrm>
              <a:off x="2370" y="2885"/>
              <a:ext cx="13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499" name="Line 377"/>
            <p:cNvSpPr>
              <a:spLocks noChangeShapeType="1"/>
            </p:cNvSpPr>
            <p:nvPr/>
          </p:nvSpPr>
          <p:spPr bwMode="auto">
            <a:xfrm>
              <a:off x="3199" y="2598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500" name="Line 378"/>
            <p:cNvSpPr>
              <a:spLocks noChangeShapeType="1"/>
            </p:cNvSpPr>
            <p:nvPr/>
          </p:nvSpPr>
          <p:spPr bwMode="auto">
            <a:xfrm>
              <a:off x="3476" y="2598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501" name="Text Box 379"/>
            <p:cNvSpPr txBox="1">
              <a:spLocks noChangeArrowheads="1"/>
            </p:cNvSpPr>
            <p:nvPr/>
          </p:nvSpPr>
          <p:spPr bwMode="auto">
            <a:xfrm>
              <a:off x="401" y="2590"/>
              <a:ext cx="1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b="1"/>
                <a:t>Temporary Available</a:t>
              </a:r>
            </a:p>
          </p:txBody>
        </p:sp>
      </p:grpSp>
      <p:sp>
        <p:nvSpPr>
          <p:cNvPr id="2161022" name="Oval 382"/>
          <p:cNvSpPr>
            <a:spLocks noChangeArrowheads="1"/>
          </p:cNvSpPr>
          <p:nvPr/>
        </p:nvSpPr>
        <p:spPr bwMode="auto">
          <a:xfrm>
            <a:off x="249238" y="3021013"/>
            <a:ext cx="409575" cy="452437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161021" name="Oval 381"/>
          <p:cNvSpPr>
            <a:spLocks noChangeArrowheads="1"/>
          </p:cNvSpPr>
          <p:nvPr/>
        </p:nvSpPr>
        <p:spPr bwMode="auto">
          <a:xfrm>
            <a:off x="252413" y="3479800"/>
            <a:ext cx="409575" cy="452438"/>
          </a:xfrm>
          <a:prstGeom prst="ellipse">
            <a:avLst/>
          </a:prstGeom>
          <a:solidFill>
            <a:srgbClr val="FF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sp>
        <p:nvSpPr>
          <p:cNvPr id="25375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25" y="381000"/>
            <a:ext cx="7161213" cy="693738"/>
          </a:xfrm>
        </p:spPr>
        <p:txBody>
          <a:bodyPr lIns="92075" tIns="46038" rIns="92075" bIns="46038"/>
          <a:lstStyle/>
          <a:p>
            <a:r>
              <a:rPr lang="en-US" dirty="0"/>
              <a:t>Detection </a:t>
            </a:r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2160992" name="Group 352"/>
          <p:cNvGraphicFramePr>
            <a:graphicFrameLocks noGrp="1"/>
          </p:cNvGraphicFramePr>
          <p:nvPr/>
        </p:nvGraphicFramePr>
        <p:xfrm>
          <a:off x="6681788" y="3121025"/>
          <a:ext cx="2195512" cy="792163"/>
        </p:xfrm>
        <a:graphic>
          <a:graphicData uri="http://schemas.openxmlformats.org/drawingml/2006/table">
            <a:tbl>
              <a:tblPr/>
              <a:tblGrid>
                <a:gridCol w="439737"/>
                <a:gridCol w="436563"/>
                <a:gridCol w="439737"/>
                <a:gridCol w="439738"/>
                <a:gridCol w="4397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7524" name="Text Box 80"/>
          <p:cNvSpPr txBox="1">
            <a:spLocks noChangeArrowheads="1"/>
          </p:cNvSpPr>
          <p:nvPr/>
        </p:nvSpPr>
        <p:spPr bwMode="auto">
          <a:xfrm>
            <a:off x="396875" y="1433513"/>
            <a:ext cx="160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Request</a:t>
            </a:r>
          </a:p>
        </p:txBody>
      </p:sp>
      <p:sp>
        <p:nvSpPr>
          <p:cNvPr id="2537525" name="Rectangle 95"/>
          <p:cNvSpPr>
            <a:spLocks noChangeArrowheads="1"/>
          </p:cNvSpPr>
          <p:nvPr/>
        </p:nvSpPr>
        <p:spPr bwMode="auto">
          <a:xfrm>
            <a:off x="3162300" y="1700213"/>
            <a:ext cx="6492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1400" b="1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37526" name="Line 102"/>
          <p:cNvSpPr>
            <a:spLocks noChangeShapeType="1"/>
          </p:cNvSpPr>
          <p:nvPr/>
        </p:nvSpPr>
        <p:spPr bwMode="auto">
          <a:xfrm>
            <a:off x="3162300" y="1544638"/>
            <a:ext cx="12985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27" name="Line 103"/>
          <p:cNvSpPr>
            <a:spLocks noChangeShapeType="1"/>
          </p:cNvSpPr>
          <p:nvPr/>
        </p:nvSpPr>
        <p:spPr bwMode="auto">
          <a:xfrm>
            <a:off x="4460875" y="1544638"/>
            <a:ext cx="6492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28" name="Line 104"/>
          <p:cNvSpPr>
            <a:spLocks noChangeShapeType="1"/>
          </p:cNvSpPr>
          <p:nvPr/>
        </p:nvSpPr>
        <p:spPr bwMode="auto">
          <a:xfrm>
            <a:off x="3162300" y="1985963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29" name="Line 105"/>
          <p:cNvSpPr>
            <a:spLocks noChangeShapeType="1"/>
          </p:cNvSpPr>
          <p:nvPr/>
        </p:nvSpPr>
        <p:spPr bwMode="auto">
          <a:xfrm>
            <a:off x="5110163" y="1544638"/>
            <a:ext cx="6492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30" name="Line 109"/>
          <p:cNvSpPr>
            <a:spLocks noChangeShapeType="1"/>
          </p:cNvSpPr>
          <p:nvPr/>
        </p:nvSpPr>
        <p:spPr bwMode="auto">
          <a:xfrm>
            <a:off x="3162300" y="1544638"/>
            <a:ext cx="0" cy="441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31" name="Line 110"/>
          <p:cNvSpPr>
            <a:spLocks noChangeShapeType="1"/>
          </p:cNvSpPr>
          <p:nvPr/>
        </p:nvSpPr>
        <p:spPr bwMode="auto">
          <a:xfrm>
            <a:off x="5759450" y="1544638"/>
            <a:ext cx="0" cy="441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32" name="Line 111"/>
          <p:cNvSpPr>
            <a:spLocks noChangeShapeType="1"/>
          </p:cNvSpPr>
          <p:nvPr/>
        </p:nvSpPr>
        <p:spPr bwMode="auto">
          <a:xfrm>
            <a:off x="3162300" y="3808413"/>
            <a:ext cx="6492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33" name="Line 113"/>
          <p:cNvSpPr>
            <a:spLocks noChangeShapeType="1"/>
          </p:cNvSpPr>
          <p:nvPr/>
        </p:nvSpPr>
        <p:spPr bwMode="auto">
          <a:xfrm>
            <a:off x="3162300" y="2441575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34" name="Line 115"/>
          <p:cNvSpPr>
            <a:spLocks noChangeShapeType="1"/>
          </p:cNvSpPr>
          <p:nvPr/>
        </p:nvSpPr>
        <p:spPr bwMode="auto">
          <a:xfrm>
            <a:off x="3162300" y="2897188"/>
            <a:ext cx="0" cy="4556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35" name="Line 117"/>
          <p:cNvSpPr>
            <a:spLocks noChangeShapeType="1"/>
          </p:cNvSpPr>
          <p:nvPr/>
        </p:nvSpPr>
        <p:spPr bwMode="auto">
          <a:xfrm>
            <a:off x="3162300" y="3352800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37536" name="Text Box 121"/>
          <p:cNvSpPr txBox="1">
            <a:spLocks noChangeArrowheads="1"/>
          </p:cNvSpPr>
          <p:nvPr/>
        </p:nvSpPr>
        <p:spPr bwMode="auto">
          <a:xfrm>
            <a:off x="3328988" y="1433513"/>
            <a:ext cx="160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Allocation</a:t>
            </a:r>
          </a:p>
        </p:txBody>
      </p:sp>
      <p:sp>
        <p:nvSpPr>
          <p:cNvPr id="2537537" name="Text Box 122"/>
          <p:cNvSpPr txBox="1">
            <a:spLocks noChangeArrowheads="1"/>
          </p:cNvSpPr>
          <p:nvPr/>
        </p:nvSpPr>
        <p:spPr bwMode="auto">
          <a:xfrm>
            <a:off x="6570663" y="2786063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Available</a:t>
            </a:r>
          </a:p>
        </p:txBody>
      </p:sp>
      <p:sp>
        <p:nvSpPr>
          <p:cNvPr id="2537538" name="Text Box 123"/>
          <p:cNvSpPr txBox="1">
            <a:spLocks noChangeArrowheads="1"/>
          </p:cNvSpPr>
          <p:nvPr/>
        </p:nvSpPr>
        <p:spPr bwMode="auto">
          <a:xfrm>
            <a:off x="6365875" y="1433513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aphicFrame>
        <p:nvGraphicFramePr>
          <p:cNvPr id="2160861" name="Group 221"/>
          <p:cNvGraphicFramePr>
            <a:graphicFrameLocks noGrp="1"/>
          </p:cNvGraphicFramePr>
          <p:nvPr/>
        </p:nvGraphicFramePr>
        <p:xfrm>
          <a:off x="219075" y="1687513"/>
          <a:ext cx="2663825" cy="2232025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  <a:gridCol w="444500"/>
                <a:gridCol w="444500"/>
                <a:gridCol w="442912"/>
                <a:gridCol w="4445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0965" name="Group 325"/>
          <p:cNvGraphicFramePr>
            <a:graphicFrameLocks noGrp="1"/>
          </p:cNvGraphicFramePr>
          <p:nvPr/>
        </p:nvGraphicFramePr>
        <p:xfrm>
          <a:off x="3305175" y="1692275"/>
          <a:ext cx="2663825" cy="2224088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  <a:gridCol w="444500"/>
                <a:gridCol w="444500"/>
                <a:gridCol w="442912"/>
                <a:gridCol w="4445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0984" name="Group 344"/>
          <p:cNvGraphicFramePr>
            <a:graphicFrameLocks noGrp="1"/>
          </p:cNvGraphicFramePr>
          <p:nvPr/>
        </p:nvGraphicFramePr>
        <p:xfrm>
          <a:off x="6681788" y="1773238"/>
          <a:ext cx="2193925" cy="762000"/>
        </p:xfrm>
        <a:graphic>
          <a:graphicData uri="http://schemas.openxmlformats.org/drawingml/2006/table">
            <a:tbl>
              <a:tblPr/>
              <a:tblGrid>
                <a:gridCol w="434975"/>
                <a:gridCol w="444500"/>
                <a:gridCol w="438150"/>
                <a:gridCol w="438150"/>
                <a:gridCol w="4381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60994" name="Rectangle 35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4840288"/>
            <a:ext cx="8763000" cy="508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/>
              <a:t>Mark P</a:t>
            </a:r>
            <a:r>
              <a:rPr lang="en-US" sz="2800" baseline="-25000"/>
              <a:t>4</a:t>
            </a:r>
            <a:r>
              <a:rPr lang="en-US" sz="2800"/>
              <a:t> (not holding anything someone else wants)</a:t>
            </a:r>
          </a:p>
        </p:txBody>
      </p:sp>
      <p:grpSp>
        <p:nvGrpSpPr>
          <p:cNvPr id="3" name="Group 383"/>
          <p:cNvGrpSpPr>
            <a:grpSpLocks/>
          </p:cNvGrpSpPr>
          <p:nvPr/>
        </p:nvGrpSpPr>
        <p:grpSpPr bwMode="auto">
          <a:xfrm>
            <a:off x="3762375" y="4305300"/>
            <a:ext cx="2195513" cy="455613"/>
            <a:chOff x="1299" y="2598"/>
            <a:chExt cx="1383" cy="287"/>
          </a:xfrm>
        </p:grpSpPr>
        <p:sp>
          <p:nvSpPr>
            <p:cNvPr id="2537644" name="Rectangle 384"/>
            <p:cNvSpPr>
              <a:spLocks noChangeArrowheads="1"/>
            </p:cNvSpPr>
            <p:nvPr/>
          </p:nvSpPr>
          <p:spPr bwMode="auto">
            <a:xfrm>
              <a:off x="2405" y="2598"/>
              <a:ext cx="277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7645" name="Rectangle 385"/>
            <p:cNvSpPr>
              <a:spLocks noChangeArrowheads="1"/>
            </p:cNvSpPr>
            <p:nvPr/>
          </p:nvSpPr>
          <p:spPr bwMode="auto">
            <a:xfrm>
              <a:off x="2128" y="2598"/>
              <a:ext cx="277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37646" name="Rectangle 386"/>
            <p:cNvSpPr>
              <a:spLocks noChangeArrowheads="1"/>
            </p:cNvSpPr>
            <p:nvPr/>
          </p:nvSpPr>
          <p:spPr bwMode="auto">
            <a:xfrm>
              <a:off x="1851" y="2598"/>
              <a:ext cx="277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7647" name="Rectangle 387"/>
            <p:cNvSpPr>
              <a:spLocks noChangeArrowheads="1"/>
            </p:cNvSpPr>
            <p:nvPr/>
          </p:nvSpPr>
          <p:spPr bwMode="auto">
            <a:xfrm>
              <a:off x="1576" y="2598"/>
              <a:ext cx="275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7648" name="Rectangle 388"/>
            <p:cNvSpPr>
              <a:spLocks noChangeArrowheads="1"/>
            </p:cNvSpPr>
            <p:nvPr/>
          </p:nvSpPr>
          <p:spPr bwMode="auto">
            <a:xfrm>
              <a:off x="1299" y="2598"/>
              <a:ext cx="277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7649" name="Line 389"/>
            <p:cNvSpPr>
              <a:spLocks noChangeShapeType="1"/>
            </p:cNvSpPr>
            <p:nvPr/>
          </p:nvSpPr>
          <p:spPr bwMode="auto">
            <a:xfrm>
              <a:off x="1299" y="25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650" name="Line 390"/>
            <p:cNvSpPr>
              <a:spLocks noChangeShapeType="1"/>
            </p:cNvSpPr>
            <p:nvPr/>
          </p:nvSpPr>
          <p:spPr bwMode="auto">
            <a:xfrm>
              <a:off x="1576" y="2598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651" name="Line 391"/>
            <p:cNvSpPr>
              <a:spLocks noChangeShapeType="1"/>
            </p:cNvSpPr>
            <p:nvPr/>
          </p:nvSpPr>
          <p:spPr bwMode="auto">
            <a:xfrm>
              <a:off x="1851" y="2598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652" name="Line 392"/>
            <p:cNvSpPr>
              <a:spLocks noChangeShapeType="1"/>
            </p:cNvSpPr>
            <p:nvPr/>
          </p:nvSpPr>
          <p:spPr bwMode="auto">
            <a:xfrm>
              <a:off x="2682" y="2598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653" name="Line 393"/>
            <p:cNvSpPr>
              <a:spLocks noChangeShapeType="1"/>
            </p:cNvSpPr>
            <p:nvPr/>
          </p:nvSpPr>
          <p:spPr bwMode="auto">
            <a:xfrm>
              <a:off x="1299" y="2598"/>
              <a:ext cx="13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654" name="Line 394"/>
            <p:cNvSpPr>
              <a:spLocks noChangeShapeType="1"/>
            </p:cNvSpPr>
            <p:nvPr/>
          </p:nvSpPr>
          <p:spPr bwMode="auto">
            <a:xfrm>
              <a:off x="1299" y="2885"/>
              <a:ext cx="138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655" name="Line 395"/>
            <p:cNvSpPr>
              <a:spLocks noChangeShapeType="1"/>
            </p:cNvSpPr>
            <p:nvPr/>
          </p:nvSpPr>
          <p:spPr bwMode="auto">
            <a:xfrm>
              <a:off x="2128" y="2598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7656" name="Line 396"/>
            <p:cNvSpPr>
              <a:spLocks noChangeShapeType="1"/>
            </p:cNvSpPr>
            <p:nvPr/>
          </p:nvSpPr>
          <p:spPr bwMode="auto">
            <a:xfrm>
              <a:off x="2405" y="2598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61037" name="Rectangle 397"/>
          <p:cNvSpPr>
            <a:spLocks noChangeArrowheads="1"/>
          </p:cNvSpPr>
          <p:nvPr/>
        </p:nvSpPr>
        <p:spPr bwMode="auto">
          <a:xfrm>
            <a:off x="381000" y="5326063"/>
            <a:ext cx="8458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125000"/>
              <a:buFont typeface="Wingdings" pitchFamily="2" charset="2"/>
              <a:buChar char="§"/>
            </a:pPr>
            <a:r>
              <a:rPr lang="en-US" sz="2800">
                <a:solidFill>
                  <a:schemeClr val="bg2"/>
                </a:solidFill>
                <a:latin typeface="Arial" charset="0"/>
              </a:rPr>
              <a:t>Mark P</a:t>
            </a:r>
            <a:r>
              <a:rPr lang="en-US" sz="2800" baseline="-25000">
                <a:solidFill>
                  <a:schemeClr val="bg2"/>
                </a:solidFill>
                <a:latin typeface="Arial" charset="0"/>
              </a:rPr>
              <a:t>3</a:t>
            </a:r>
            <a:r>
              <a:rPr lang="en-US" sz="2800">
                <a:solidFill>
                  <a:schemeClr val="bg2"/>
                </a:solidFill>
                <a:latin typeface="Arial" charset="0"/>
              </a:rPr>
              <a:t>, new available: </a:t>
            </a:r>
            <a:r>
              <a:rPr lang="en-US">
                <a:solidFill>
                  <a:schemeClr val="bg2"/>
                </a:solidFill>
                <a:latin typeface="Arial" charset="0"/>
              </a:rPr>
              <a:t>0 0 0 1 1</a:t>
            </a:r>
          </a:p>
        </p:txBody>
      </p:sp>
      <p:sp>
        <p:nvSpPr>
          <p:cNvPr id="2161038" name="Rectangle 398"/>
          <p:cNvSpPr>
            <a:spLocks noChangeArrowheads="1"/>
          </p:cNvSpPr>
          <p:nvPr/>
        </p:nvSpPr>
        <p:spPr bwMode="auto">
          <a:xfrm>
            <a:off x="381000" y="5834063"/>
            <a:ext cx="84582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125000"/>
              <a:buFont typeface="Wingdings" pitchFamily="2" charset="2"/>
              <a:buChar char="§"/>
            </a:pPr>
            <a:r>
              <a:rPr lang="en-US" sz="2800">
                <a:solidFill>
                  <a:schemeClr val="bg2"/>
                </a:solidFill>
                <a:latin typeface="Arial" charset="0"/>
              </a:rPr>
              <a:t>Cannot mark P</a:t>
            </a:r>
            <a:r>
              <a:rPr lang="en-US" sz="2800" baseline="-25000">
                <a:solidFill>
                  <a:schemeClr val="bg2"/>
                </a:solidFill>
                <a:latin typeface="Arial" charset="0"/>
              </a:rPr>
              <a:t>1</a:t>
            </a:r>
            <a:r>
              <a:rPr lang="en-US" sz="2800">
                <a:solidFill>
                  <a:schemeClr val="bg2"/>
                </a:solidFill>
                <a:latin typeface="Arial" charset="0"/>
              </a:rPr>
              <a:t> or P</a:t>
            </a:r>
            <a:r>
              <a:rPr lang="en-US" sz="2800" baseline="-25000">
                <a:solidFill>
                  <a:schemeClr val="bg2"/>
                </a:solidFill>
                <a:latin typeface="Arial" charset="0"/>
              </a:rPr>
              <a:t>2</a:t>
            </a:r>
            <a:r>
              <a:rPr lang="en-US" sz="2800">
                <a:solidFill>
                  <a:schemeClr val="bg2"/>
                </a:solidFill>
                <a:latin typeface="Arial" charset="0"/>
              </a:rPr>
              <a:t>, so we are deadlocked</a:t>
            </a:r>
          </a:p>
        </p:txBody>
      </p:sp>
      <p:sp>
        <p:nvSpPr>
          <p:cNvPr id="2537659" name="Text Box 18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6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6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6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22" grpId="0" animBg="1"/>
      <p:bldP spid="2161021" grpId="0" animBg="1"/>
      <p:bldP spid="2160994" grpId="0" build="p" autoUpdateAnimBg="0"/>
      <p:bldP spid="2161037" grpId="0" build="p" autoUpdateAnimBg="0"/>
      <p:bldP spid="216103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42F3-A780-4CDA-9BF0-C6CD4DA3FAFE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2" name="Group 418"/>
          <p:cNvGrpSpPr>
            <a:grpSpLocks/>
          </p:cNvGrpSpPr>
          <p:nvPr/>
        </p:nvGrpSpPr>
        <p:grpSpPr bwMode="auto">
          <a:xfrm>
            <a:off x="620713" y="4384675"/>
            <a:ext cx="5129212" cy="835025"/>
            <a:chOff x="391" y="2588"/>
            <a:chExt cx="3231" cy="526"/>
          </a:xfrm>
        </p:grpSpPr>
        <p:sp>
          <p:nvSpPr>
            <p:cNvPr id="2538502" name="Rectangle 5"/>
            <p:cNvSpPr>
              <a:spLocks noChangeArrowheads="1"/>
            </p:cNvSpPr>
            <p:nvPr/>
          </p:nvSpPr>
          <p:spPr bwMode="auto">
            <a:xfrm>
              <a:off x="3207" y="2827"/>
              <a:ext cx="415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8503" name="Rectangle 6"/>
            <p:cNvSpPr>
              <a:spLocks noChangeArrowheads="1"/>
            </p:cNvSpPr>
            <p:nvPr/>
          </p:nvSpPr>
          <p:spPr bwMode="auto">
            <a:xfrm>
              <a:off x="2792" y="2827"/>
              <a:ext cx="415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8504" name="Rectangle 7"/>
            <p:cNvSpPr>
              <a:spLocks noChangeArrowheads="1"/>
            </p:cNvSpPr>
            <p:nvPr/>
          </p:nvSpPr>
          <p:spPr bwMode="auto">
            <a:xfrm>
              <a:off x="2377" y="2827"/>
              <a:ext cx="415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b="1">
                  <a:solidFill>
                    <a:schemeClr val="bg2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538505" name="Rectangle 8"/>
            <p:cNvSpPr>
              <a:spLocks noChangeArrowheads="1"/>
            </p:cNvSpPr>
            <p:nvPr/>
          </p:nvSpPr>
          <p:spPr bwMode="auto">
            <a:xfrm>
              <a:off x="3207" y="2588"/>
              <a:ext cx="41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38506" name="Rectangle 9"/>
            <p:cNvSpPr>
              <a:spLocks noChangeArrowheads="1"/>
            </p:cNvSpPr>
            <p:nvPr/>
          </p:nvSpPr>
          <p:spPr bwMode="auto">
            <a:xfrm>
              <a:off x="2792" y="2588"/>
              <a:ext cx="41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2538507" name="Rectangle 10"/>
            <p:cNvSpPr>
              <a:spLocks noChangeArrowheads="1"/>
            </p:cNvSpPr>
            <p:nvPr/>
          </p:nvSpPr>
          <p:spPr bwMode="auto">
            <a:xfrm>
              <a:off x="2377" y="2588"/>
              <a:ext cx="41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400" b="1">
                  <a:solidFill>
                    <a:schemeClr val="bg2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538508" name="Line 11"/>
            <p:cNvSpPr>
              <a:spLocks noChangeShapeType="1"/>
            </p:cNvSpPr>
            <p:nvPr/>
          </p:nvSpPr>
          <p:spPr bwMode="auto">
            <a:xfrm>
              <a:off x="2377" y="2588"/>
              <a:ext cx="4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09" name="Line 12"/>
            <p:cNvSpPr>
              <a:spLocks noChangeShapeType="1"/>
            </p:cNvSpPr>
            <p:nvPr/>
          </p:nvSpPr>
          <p:spPr bwMode="auto">
            <a:xfrm>
              <a:off x="2792" y="2588"/>
              <a:ext cx="4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0" name="Line 13"/>
            <p:cNvSpPr>
              <a:spLocks noChangeShapeType="1"/>
            </p:cNvSpPr>
            <p:nvPr/>
          </p:nvSpPr>
          <p:spPr bwMode="auto">
            <a:xfrm>
              <a:off x="2377" y="282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1" name="Line 14"/>
            <p:cNvSpPr>
              <a:spLocks noChangeShapeType="1"/>
            </p:cNvSpPr>
            <p:nvPr/>
          </p:nvSpPr>
          <p:spPr bwMode="auto">
            <a:xfrm>
              <a:off x="3207" y="2588"/>
              <a:ext cx="41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2" name="Line 15"/>
            <p:cNvSpPr>
              <a:spLocks noChangeShapeType="1"/>
            </p:cNvSpPr>
            <p:nvPr/>
          </p:nvSpPr>
          <p:spPr bwMode="auto">
            <a:xfrm>
              <a:off x="2792" y="2827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3" name="Line 16"/>
            <p:cNvSpPr>
              <a:spLocks noChangeShapeType="1"/>
            </p:cNvSpPr>
            <p:nvPr/>
          </p:nvSpPr>
          <p:spPr bwMode="auto">
            <a:xfrm>
              <a:off x="3207" y="2827"/>
              <a:ext cx="0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4" name="Line 17"/>
            <p:cNvSpPr>
              <a:spLocks noChangeShapeType="1"/>
            </p:cNvSpPr>
            <p:nvPr/>
          </p:nvSpPr>
          <p:spPr bwMode="auto">
            <a:xfrm>
              <a:off x="3622" y="2827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5" name="Line 18"/>
            <p:cNvSpPr>
              <a:spLocks noChangeShapeType="1"/>
            </p:cNvSpPr>
            <p:nvPr/>
          </p:nvSpPr>
          <p:spPr bwMode="auto">
            <a:xfrm>
              <a:off x="2377" y="2588"/>
              <a:ext cx="0" cy="23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6" name="Line 19"/>
            <p:cNvSpPr>
              <a:spLocks noChangeShapeType="1"/>
            </p:cNvSpPr>
            <p:nvPr/>
          </p:nvSpPr>
          <p:spPr bwMode="auto">
            <a:xfrm>
              <a:off x="3622" y="2588"/>
              <a:ext cx="0" cy="23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7" name="Line 20"/>
            <p:cNvSpPr>
              <a:spLocks noChangeShapeType="1"/>
            </p:cNvSpPr>
            <p:nvPr/>
          </p:nvSpPr>
          <p:spPr bwMode="auto">
            <a:xfrm>
              <a:off x="2377" y="2827"/>
              <a:ext cx="12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8" name="Line 21"/>
            <p:cNvSpPr>
              <a:spLocks noChangeShapeType="1"/>
            </p:cNvSpPr>
            <p:nvPr/>
          </p:nvSpPr>
          <p:spPr bwMode="auto">
            <a:xfrm>
              <a:off x="2377" y="3114"/>
              <a:ext cx="12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38519" name="Text Box 123"/>
            <p:cNvSpPr txBox="1">
              <a:spLocks noChangeArrowheads="1"/>
            </p:cNvSpPr>
            <p:nvPr/>
          </p:nvSpPr>
          <p:spPr bwMode="auto">
            <a:xfrm>
              <a:off x="391" y="2816"/>
              <a:ext cx="19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b="1"/>
                <a:t>Temporary Available</a:t>
              </a:r>
            </a:p>
          </p:txBody>
        </p:sp>
      </p:grpSp>
      <p:sp>
        <p:nvSpPr>
          <p:cNvPr id="25385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2688" y="390525"/>
            <a:ext cx="7161212" cy="693738"/>
          </a:xfrm>
        </p:spPr>
        <p:txBody>
          <a:bodyPr lIns="92075" tIns="46038" rIns="92075" bIns="46038"/>
          <a:lstStyle/>
          <a:p>
            <a:r>
              <a:rPr lang="en-US" dirty="0" smtClean="0"/>
              <a:t>Quiz 6.4</a:t>
            </a:r>
            <a:endParaRPr lang="en-US" dirty="0"/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5527675"/>
            <a:ext cx="8018462" cy="641350"/>
          </a:xfrm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sz="2800" dirty="0"/>
              <a:t>Are we deadlocked</a:t>
            </a:r>
            <a:r>
              <a:rPr lang="en-US" sz="2800" dirty="0" smtClean="0"/>
              <a:t>? (Why or why not?)</a:t>
            </a:r>
            <a:endParaRPr lang="en-US" sz="2800" dirty="0"/>
          </a:p>
        </p:txBody>
      </p:sp>
      <p:graphicFrame>
        <p:nvGraphicFramePr>
          <p:cNvPr id="2162710" name="Group 22"/>
          <p:cNvGraphicFramePr>
            <a:graphicFrameLocks noGrp="1"/>
          </p:cNvGraphicFramePr>
          <p:nvPr/>
        </p:nvGraphicFramePr>
        <p:xfrm>
          <a:off x="6754813" y="3495675"/>
          <a:ext cx="1974850" cy="869950"/>
        </p:xfrm>
        <a:graphic>
          <a:graphicData uri="http://schemas.openxmlformats.org/drawingml/2006/table">
            <a:tbl>
              <a:tblPr/>
              <a:tblGrid>
                <a:gridCol w="658812"/>
                <a:gridCol w="657225"/>
                <a:gridCol w="658813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2918" name="Group 230"/>
          <p:cNvGraphicFramePr>
            <a:graphicFrameLocks noGrp="1"/>
          </p:cNvGraphicFramePr>
          <p:nvPr/>
        </p:nvGraphicFramePr>
        <p:xfrm>
          <a:off x="219075" y="1627188"/>
          <a:ext cx="2609850" cy="2728913"/>
        </p:xfrm>
        <a:graphic>
          <a:graphicData uri="http://schemas.openxmlformats.org/drawingml/2006/table">
            <a:tbl>
              <a:tblPr/>
              <a:tblGrid>
                <a:gridCol w="652463"/>
                <a:gridCol w="652462"/>
                <a:gridCol w="652463"/>
                <a:gridCol w="652462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8575" name="Text Box 80"/>
          <p:cNvSpPr txBox="1">
            <a:spLocks noChangeArrowheads="1"/>
          </p:cNvSpPr>
          <p:nvPr/>
        </p:nvSpPr>
        <p:spPr bwMode="auto">
          <a:xfrm>
            <a:off x="430213" y="1439863"/>
            <a:ext cx="139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Requests</a:t>
            </a:r>
          </a:p>
        </p:txBody>
      </p:sp>
      <p:sp>
        <p:nvSpPr>
          <p:cNvPr id="2538576" name="Text Box 122"/>
          <p:cNvSpPr txBox="1">
            <a:spLocks noChangeArrowheads="1"/>
          </p:cNvSpPr>
          <p:nvPr/>
        </p:nvSpPr>
        <p:spPr bwMode="auto">
          <a:xfrm>
            <a:off x="6621463" y="3216275"/>
            <a:ext cx="158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Available</a:t>
            </a:r>
          </a:p>
        </p:txBody>
      </p:sp>
      <p:graphicFrame>
        <p:nvGraphicFramePr>
          <p:cNvPr id="2162919" name="Group 231"/>
          <p:cNvGraphicFramePr>
            <a:graphicFrameLocks noGrp="1"/>
          </p:cNvGraphicFramePr>
          <p:nvPr/>
        </p:nvGraphicFramePr>
        <p:xfrm>
          <a:off x="3116263" y="1635125"/>
          <a:ext cx="2609850" cy="2728913"/>
        </p:xfrm>
        <a:graphic>
          <a:graphicData uri="http://schemas.openxmlformats.org/drawingml/2006/table">
            <a:tbl>
              <a:tblPr/>
              <a:tblGrid>
                <a:gridCol w="652462"/>
                <a:gridCol w="652463"/>
                <a:gridCol w="652462"/>
                <a:gridCol w="652463"/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8612" name="Text Box 276"/>
          <p:cNvSpPr txBox="1">
            <a:spLocks noChangeArrowheads="1"/>
          </p:cNvSpPr>
          <p:nvPr/>
        </p:nvSpPr>
        <p:spPr bwMode="auto">
          <a:xfrm>
            <a:off x="3327400" y="1447800"/>
            <a:ext cx="174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Allocation</a:t>
            </a:r>
          </a:p>
        </p:txBody>
      </p:sp>
      <p:sp>
        <p:nvSpPr>
          <p:cNvPr id="2538613" name="Text Box 281"/>
          <p:cNvSpPr txBox="1">
            <a:spLocks noChangeArrowheads="1"/>
          </p:cNvSpPr>
          <p:nvPr/>
        </p:nvSpPr>
        <p:spPr bwMode="auto">
          <a:xfrm>
            <a:off x="6365875" y="1447800"/>
            <a:ext cx="158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b="1"/>
              <a:t>Resource</a:t>
            </a:r>
          </a:p>
        </p:txBody>
      </p:sp>
      <p:graphicFrame>
        <p:nvGraphicFramePr>
          <p:cNvPr id="2162994" name="Group 306"/>
          <p:cNvGraphicFramePr>
            <a:graphicFrameLocks noGrp="1"/>
          </p:cNvGraphicFramePr>
          <p:nvPr/>
        </p:nvGraphicFramePr>
        <p:xfrm>
          <a:off x="6762750" y="1658938"/>
          <a:ext cx="1974850" cy="869950"/>
        </p:xfrm>
        <a:graphic>
          <a:graphicData uri="http://schemas.openxmlformats.org/drawingml/2006/table">
            <a:tbl>
              <a:tblPr/>
              <a:tblGrid>
                <a:gridCol w="658813"/>
                <a:gridCol w="657225"/>
                <a:gridCol w="658812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38678" name="Text Box 182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85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4DCC-8C6D-4FA2-A5DA-D1BBBE90528D}" type="slidenum">
              <a:rPr lang="en-US"/>
              <a:pPr/>
              <a:t>28</a:t>
            </a:fld>
            <a:endParaRPr lang="en-US"/>
          </a:p>
        </p:txBody>
      </p:sp>
      <p:sp>
        <p:nvSpPr>
          <p:cNvPr id="25415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25" y="209550"/>
            <a:ext cx="7793038" cy="866775"/>
          </a:xfrm>
        </p:spPr>
        <p:txBody>
          <a:bodyPr lIns="92075" tIns="46038" rIns="92075" bIns="46038"/>
          <a:lstStyle/>
          <a:p>
            <a:r>
              <a:rPr lang="en-US"/>
              <a:t>Deadlock Detection Questions?</a:t>
            </a:r>
          </a:p>
        </p:txBody>
      </p:sp>
      <p:sp>
        <p:nvSpPr>
          <p:cNvPr id="25415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16050"/>
            <a:ext cx="8366125" cy="4908550"/>
          </a:xfrm>
        </p:spPr>
        <p:txBody>
          <a:bodyPr lIns="92075" tIns="46038" rIns="92075" bIns="46038"/>
          <a:lstStyle/>
          <a:p>
            <a:r>
              <a:rPr lang="en-US"/>
              <a:t>Does it really work?</a:t>
            </a:r>
          </a:p>
          <a:p>
            <a:r>
              <a:rPr lang="en-US"/>
              <a:t>How often should you run a detection process?</a:t>
            </a:r>
          </a:p>
          <a:p>
            <a:r>
              <a:rPr lang="en-US"/>
              <a:t>How often is deadlock likely to occur?</a:t>
            </a:r>
          </a:p>
          <a:p>
            <a:r>
              <a:rPr lang="en-US"/>
              <a:t>How expensive is the detection process?</a:t>
            </a:r>
          </a:p>
        </p:txBody>
      </p:sp>
      <p:sp>
        <p:nvSpPr>
          <p:cNvPr id="2541575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C92B-5FFD-4281-A994-5EACDE5D7F02}" type="slidenum">
              <a:rPr lang="en-US"/>
              <a:pPr/>
              <a:t>29</a:t>
            </a:fld>
            <a:endParaRPr lang="en-US"/>
          </a:p>
        </p:txBody>
      </p:sp>
      <p:sp>
        <p:nvSpPr>
          <p:cNvPr id="25436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87338"/>
            <a:ext cx="6737350" cy="787400"/>
          </a:xfrm>
        </p:spPr>
        <p:txBody>
          <a:bodyPr lIns="92075" tIns="46038" rIns="92075" bIns="46038"/>
          <a:lstStyle/>
          <a:p>
            <a:r>
              <a:rPr lang="en-US"/>
              <a:t>Deadlock Recovery</a:t>
            </a:r>
          </a:p>
        </p:txBody>
      </p:sp>
      <p:sp>
        <p:nvSpPr>
          <p:cNvPr id="2153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7675" y="1427163"/>
            <a:ext cx="8458200" cy="4943475"/>
          </a:xfrm>
        </p:spPr>
        <p:txBody>
          <a:bodyPr lIns="92075" tIns="46038" rIns="92075" bIns="46038"/>
          <a:lstStyle/>
          <a:p>
            <a:r>
              <a:rPr lang="en-US" sz="2400"/>
              <a:t>Several possible approaches</a:t>
            </a:r>
          </a:p>
          <a:p>
            <a:r>
              <a:rPr lang="en-US" sz="2400"/>
              <a:t>Abort all deadlocked processes</a:t>
            </a:r>
          </a:p>
          <a:p>
            <a:pPr lvl="1"/>
            <a:r>
              <a:rPr lang="en-US" sz="2000"/>
              <a:t>Simple but common</a:t>
            </a:r>
          </a:p>
          <a:p>
            <a:r>
              <a:rPr lang="en-US" sz="2400"/>
              <a:t>Back up processes to a previously saved checkpoint, then restart</a:t>
            </a:r>
          </a:p>
          <a:p>
            <a:pPr lvl="1"/>
            <a:r>
              <a:rPr lang="en-US" sz="2000"/>
              <a:t>Assumes we have checkpoints and a rollback mechanism</a:t>
            </a:r>
          </a:p>
          <a:p>
            <a:pPr lvl="1"/>
            <a:r>
              <a:rPr lang="en-US" sz="2000"/>
              <a:t>Runs risk of repeating deadlock</a:t>
            </a:r>
          </a:p>
          <a:p>
            <a:pPr lvl="2"/>
            <a:r>
              <a:rPr lang="en-US" sz="2000"/>
              <a:t>Assumes that the deadlock has enough timing dependencies it won’t happen</a:t>
            </a:r>
          </a:p>
          <a:p>
            <a:r>
              <a:rPr lang="en-US" sz="2400"/>
              <a:t>Selectively abort processes until deadlock broken</a:t>
            </a:r>
          </a:p>
          <a:p>
            <a:r>
              <a:rPr lang="en-US" sz="2400"/>
              <a:t>Preempt resources until deadlock broken</a:t>
            </a:r>
          </a:p>
          <a:p>
            <a:pPr lvl="1"/>
            <a:r>
              <a:rPr lang="en-US" sz="2000"/>
              <a:t>Must roll back process to checkpoint prior to acquiring key resource</a:t>
            </a:r>
          </a:p>
        </p:txBody>
      </p:sp>
      <p:sp>
        <p:nvSpPr>
          <p:cNvPr id="2543623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Objectives…</a:t>
            </a:r>
            <a:endParaRPr lang="en-US" dirty="0"/>
          </a:p>
        </p:txBody>
      </p:sp>
      <p:sp>
        <p:nvSpPr>
          <p:cNvPr id="2514947" name="Rectangle 3"/>
          <p:cNvSpPr>
            <a:spLocks noGrp="1" noChangeArrowheads="1"/>
          </p:cNvSpPr>
          <p:nvPr>
            <p:ph idx="1"/>
          </p:nvPr>
        </p:nvSpPr>
        <p:spPr>
          <a:xfrm>
            <a:off x="447675" y="1489212"/>
            <a:ext cx="4909516" cy="4779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 smtClean="0"/>
              <a:t>Learning Outcomes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After completing this section, you should be able to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List and explain the conditions of deadlock.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Define deadlock prevention and describe deadlock prevention strategies related to each of the conditions for deadlock.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Explain the difference between deadlock prevention and deadlock avoidance.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Understand </a:t>
            </a:r>
            <a:r>
              <a:rPr lang="en-US" sz="1600" dirty="0"/>
              <a:t>how an integrated deadlock strategy can be designed.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Analyze the dining philosophers problem.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Explain the concurrency and synchronization methods used in UNIX, Linux, Solaris, and Windows 7.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BYU CS 345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Concurrency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F829E08C-D95B-4DF2-A450-953461CBE880}" type="slidenum">
              <a:rPr lang="en-US">
                <a:solidFill>
                  <a:srgbClr val="000000"/>
                </a:solidFill>
              </a:rPr>
              <a:pPr>
                <a:buNone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51319" y="1489212"/>
            <a:ext cx="3713170" cy="502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u="sng" kern="0" dirty="0" smtClean="0"/>
              <a:t>Topics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Resources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Deadlock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Joint Process Diagrams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Deadlock Conditions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Circular Wait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Resource Allocation Graph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Handling Deadlock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Avoidance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Detection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Recovery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44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03CD-1D2A-4F95-BACA-A8E26FC50FAB}" type="slidenum">
              <a:rPr lang="en-US"/>
              <a:pPr/>
              <a:t>30</a:t>
            </a:fld>
            <a:endParaRPr lang="en-US"/>
          </a:p>
        </p:txBody>
      </p:sp>
      <p:sp>
        <p:nvSpPr>
          <p:cNvPr id="25456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4438" y="217488"/>
            <a:ext cx="7793037" cy="866775"/>
          </a:xfrm>
        </p:spPr>
        <p:txBody>
          <a:bodyPr lIns="92075" tIns="46038" rIns="92075" bIns="46038"/>
          <a:lstStyle/>
          <a:p>
            <a:r>
              <a:rPr lang="en-US"/>
              <a:t>Deadlock Recovery</a:t>
            </a:r>
          </a:p>
        </p:txBody>
      </p:sp>
      <p:sp>
        <p:nvSpPr>
          <p:cNvPr id="21688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r>
              <a:rPr lang="en-US"/>
              <a:t>Process Termination</a:t>
            </a:r>
          </a:p>
          <a:p>
            <a:pPr lvl="1"/>
            <a:r>
              <a:rPr lang="en-US"/>
              <a:t>Kill them all</a:t>
            </a:r>
          </a:p>
          <a:p>
            <a:pPr lvl="1"/>
            <a:r>
              <a:rPr lang="en-US"/>
              <a:t>One at a time</a:t>
            </a:r>
          </a:p>
          <a:p>
            <a:pPr lvl="1"/>
            <a:r>
              <a:rPr lang="en-US"/>
              <a:t>Consider priority</a:t>
            </a:r>
          </a:p>
          <a:p>
            <a:pPr lvl="1"/>
            <a:r>
              <a:rPr lang="en-US"/>
              <a:t>Time computing</a:t>
            </a:r>
          </a:p>
          <a:p>
            <a:pPr lvl="1"/>
            <a:r>
              <a:rPr lang="en-US"/>
              <a:t>Who has most resources</a:t>
            </a:r>
          </a:p>
          <a:p>
            <a:r>
              <a:rPr lang="en-US"/>
              <a:t>Resource Preemption</a:t>
            </a:r>
          </a:p>
          <a:p>
            <a:pPr lvl="1"/>
            <a:r>
              <a:rPr lang="en-US"/>
              <a:t>Who gets preempted</a:t>
            </a:r>
          </a:p>
          <a:p>
            <a:pPr lvl="1"/>
            <a:r>
              <a:rPr lang="en-US"/>
              <a:t>Do you consider process rollback and starvation</a:t>
            </a:r>
          </a:p>
        </p:txBody>
      </p:sp>
      <p:sp>
        <p:nvSpPr>
          <p:cNvPr id="2545671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883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C1AA-17AB-499D-B0B4-8957DB087D73}" type="slidenum">
              <a:rPr lang="en-US"/>
              <a:pPr/>
              <a:t>31</a:t>
            </a:fld>
            <a:endParaRPr lang="en-US"/>
          </a:p>
        </p:txBody>
      </p:sp>
      <p:sp>
        <p:nvSpPr>
          <p:cNvPr id="25477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46188" y="263525"/>
            <a:ext cx="6234112" cy="808038"/>
          </a:xfrm>
        </p:spPr>
        <p:txBody>
          <a:bodyPr lIns="92075" tIns="46038" rIns="92075" bIns="46038"/>
          <a:lstStyle/>
          <a:p>
            <a:r>
              <a:rPr lang="en-US"/>
              <a:t>Mixed Strategy</a:t>
            </a:r>
          </a:p>
        </p:txBody>
      </p:sp>
      <p:sp>
        <p:nvSpPr>
          <p:cNvPr id="2154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8788" y="1339850"/>
            <a:ext cx="8324850" cy="4995863"/>
          </a:xfrm>
        </p:spPr>
        <p:txBody>
          <a:bodyPr lIns="92075" tIns="46038" rIns="92075" bIns="46038"/>
          <a:lstStyle/>
          <a:p>
            <a:r>
              <a:rPr lang="en-US" sz="2400"/>
              <a:t>May group resources into classes, have a different deadlock strategy for each class</a:t>
            </a:r>
          </a:p>
          <a:p>
            <a:pPr lvl="1"/>
            <a:r>
              <a:rPr lang="en-US" sz="2000"/>
              <a:t>Swap Space</a:t>
            </a:r>
          </a:p>
          <a:p>
            <a:pPr lvl="2"/>
            <a:r>
              <a:rPr lang="en-US" sz="2000"/>
              <a:t>Prevent deadlocks by requiring all space to be allocated at once</a:t>
            </a:r>
          </a:p>
          <a:p>
            <a:pPr lvl="2"/>
            <a:r>
              <a:rPr lang="en-US" sz="2000"/>
              <a:t>Avoidance also possible</a:t>
            </a:r>
          </a:p>
          <a:p>
            <a:pPr lvl="1"/>
            <a:r>
              <a:rPr lang="en-US" sz="2000"/>
              <a:t>Tapes/Files</a:t>
            </a:r>
          </a:p>
          <a:p>
            <a:pPr lvl="2"/>
            <a:r>
              <a:rPr lang="en-US" sz="2000"/>
              <a:t>Avoidance can be effective here</a:t>
            </a:r>
          </a:p>
          <a:p>
            <a:pPr lvl="2"/>
            <a:r>
              <a:rPr lang="en-US" sz="2000"/>
              <a:t>Prevention by ordering resources also possible</a:t>
            </a:r>
          </a:p>
          <a:p>
            <a:pPr lvl="1"/>
            <a:r>
              <a:rPr lang="en-US" sz="2000"/>
              <a:t>Main Memory</a:t>
            </a:r>
          </a:p>
          <a:p>
            <a:pPr lvl="2"/>
            <a:r>
              <a:rPr lang="en-US" sz="2000"/>
              <a:t>Preemption a good approach</a:t>
            </a:r>
          </a:p>
          <a:p>
            <a:pPr lvl="1"/>
            <a:r>
              <a:rPr lang="en-US" sz="2000"/>
              <a:t>Internal Resources (channels, etc.)</a:t>
            </a:r>
          </a:p>
          <a:p>
            <a:pPr lvl="2"/>
            <a:r>
              <a:rPr lang="en-US" sz="2000"/>
              <a:t>Prevention by ordering resources</a:t>
            </a:r>
          </a:p>
          <a:p>
            <a:r>
              <a:rPr lang="en-US" sz="2400"/>
              <a:t>Can use linear ordering between classes</a:t>
            </a:r>
          </a:p>
        </p:txBody>
      </p:sp>
      <p:sp>
        <p:nvSpPr>
          <p:cNvPr id="2547719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5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499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8521-D161-4593-9C4B-C36E1D0443F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2" y="1471427"/>
            <a:ext cx="7388385" cy="49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8521-D161-4593-9C4B-C36E1D0443F3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38886"/>
              </p:ext>
            </p:extLst>
          </p:nvPr>
        </p:nvGraphicFramePr>
        <p:xfrm>
          <a:off x="582805" y="1319437"/>
          <a:ext cx="8219551" cy="507346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125415"/>
                <a:gridCol w="1652878"/>
                <a:gridCol w="1344829"/>
                <a:gridCol w="2093962"/>
                <a:gridCol w="2002467"/>
              </a:tblGrid>
              <a:tr h="226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Approach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Allocation Policy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Scheme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Advantages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Disadvantages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b"/>
                </a:tc>
              </a:tr>
              <a:tr h="99305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Prevention</a:t>
                      </a:r>
                      <a:endParaRPr lang="en-US" sz="14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Conservative; under commits resources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Requesting all resources at once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Works well for process that perform a single burst of activity</a:t>
                      </a:r>
                    </a:p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No preemption necessary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Inefficient</a:t>
                      </a:r>
                    </a:p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Delays process initiation</a:t>
                      </a:r>
                    </a:p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Future resource requirements must be known by processes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</a:tr>
              <a:tr h="8511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Preemption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Convenient when applied to resources whose state can be saved and restored easily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Preempts more often than necessary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</a:tr>
              <a:tr h="12767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Resource ordering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Feasible to enforce via compile-time checks</a:t>
                      </a:r>
                    </a:p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Needs no run-time computation since problem is solved in system design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Disallows incremental resource requests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</a:tr>
              <a:tr h="993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Avoidance</a:t>
                      </a:r>
                      <a:endParaRPr lang="en-US" sz="14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Midway between that of detection and prevention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Manipulate to find at least one safe path</a:t>
                      </a:r>
                      <a:endParaRPr lang="en-US" sz="1200" b="1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No preemption necessary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Future resource requirements must be known by OS</a:t>
                      </a:r>
                    </a:p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Processes can be blocked for long periods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</a:tr>
              <a:tr h="5674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Detection</a:t>
                      </a:r>
                      <a:endParaRPr lang="en-US" sz="14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Very liberal; requested resources are granted where possible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Invoke periodically to test for deadlock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Never delays process initiation</a:t>
                      </a:r>
                    </a:p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Facilitates online handling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  <a:tc>
                  <a:txBody>
                    <a:bodyPr/>
                    <a:lstStyle/>
                    <a:p>
                      <a:pPr marL="111125" marR="0" lvl="0" indent="-11112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000" b="1" dirty="0">
                          <a:effectLst/>
                        </a:rPr>
                        <a:t>Inherent preemption losses</a:t>
                      </a:r>
                      <a:endParaRPr lang="en-US" sz="1000" b="1" dirty="0"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513" marR="5551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6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1643-D552-41B8-9558-BA43EB19E4CE}" type="slidenum">
              <a:rPr lang="en-US"/>
              <a:pPr/>
              <a:t>34</a:t>
            </a:fld>
            <a:endParaRPr lang="en-US"/>
          </a:p>
        </p:txBody>
      </p:sp>
      <p:sp>
        <p:nvSpPr>
          <p:cNvPr id="251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6.5</a:t>
            </a:r>
            <a:endParaRPr lang="en-US" dirty="0"/>
          </a:p>
        </p:txBody>
      </p:sp>
      <p:sp>
        <p:nvSpPr>
          <p:cNvPr id="2510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0516" y="1428750"/>
            <a:ext cx="4627563" cy="21702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5 philosophers who only eat and think.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need to use 2 forks for eating.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are only 5 forks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10854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Dining Philosophers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24" y="1971661"/>
            <a:ext cx="3642360" cy="3718560"/>
          </a:xfrm>
          <a:prstGeom prst="rect">
            <a:avLst/>
          </a:prstGeom>
        </p:spPr>
      </p:pic>
      <p:sp>
        <p:nvSpPr>
          <p:cNvPr id="9" name="Rectangle 165"/>
          <p:cNvSpPr>
            <a:spLocks noChangeArrowheads="1"/>
          </p:cNvSpPr>
          <p:nvPr/>
        </p:nvSpPr>
        <p:spPr bwMode="auto">
          <a:xfrm>
            <a:off x="578095" y="4339247"/>
            <a:ext cx="5248275" cy="190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1. Two philosophers are eating.  Are we in a safe state?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2. Is deadlock possible?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r>
              <a:rPr lang="en-US" dirty="0" smtClean="0">
                <a:solidFill>
                  <a:schemeClr val="bg2"/>
                </a:solidFill>
                <a:latin typeface="Arial" charset="0"/>
              </a:rPr>
              <a:t>3. How can deadlock be prevented?</a:t>
            </a:r>
            <a:endParaRPr lang="en-US" dirty="0">
              <a:solidFill>
                <a:schemeClr val="bg2"/>
              </a:solidFill>
              <a:latin typeface="Arial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125000"/>
            </a:pPr>
            <a:endParaRPr lang="en-US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85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1643-D552-41B8-9558-BA43EB19E4CE}" type="slidenum">
              <a:rPr lang="en-US"/>
              <a:pPr/>
              <a:t>35</a:t>
            </a:fld>
            <a:endParaRPr lang="en-US"/>
          </a:p>
        </p:txBody>
      </p:sp>
      <p:sp>
        <p:nvSpPr>
          <p:cNvPr id="251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Dining Philosophers Problem</a:t>
            </a:r>
          </a:p>
        </p:txBody>
      </p:sp>
      <p:sp>
        <p:nvSpPr>
          <p:cNvPr id="2510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28750"/>
            <a:ext cx="4627563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5 philosophers who only eat and think.</a:t>
            </a:r>
          </a:p>
          <a:p>
            <a:pPr>
              <a:lnSpc>
                <a:spcPct val="90000"/>
              </a:lnSpc>
            </a:pPr>
            <a:r>
              <a:rPr lang="en-US" sz="2800"/>
              <a:t>Each need to use 2 forks for eating.</a:t>
            </a:r>
          </a:p>
          <a:p>
            <a:pPr>
              <a:lnSpc>
                <a:spcPct val="90000"/>
              </a:lnSpc>
            </a:pPr>
            <a:r>
              <a:rPr lang="en-US" sz="2800"/>
              <a:t>There are only 5 forks.</a:t>
            </a:r>
          </a:p>
          <a:p>
            <a:pPr>
              <a:lnSpc>
                <a:spcPct val="90000"/>
              </a:lnSpc>
            </a:pPr>
            <a:r>
              <a:rPr lang="en-US" sz="2800"/>
              <a:t>Classical synchronization problem.</a:t>
            </a:r>
          </a:p>
          <a:p>
            <a:pPr>
              <a:lnSpc>
                <a:spcPct val="90000"/>
              </a:lnSpc>
            </a:pPr>
            <a:r>
              <a:rPr lang="en-US" sz="2800"/>
              <a:t>Illustrates the difficulty of allocating resources among process without deadlock and starvation.</a:t>
            </a:r>
          </a:p>
        </p:txBody>
      </p:sp>
      <p:sp>
        <p:nvSpPr>
          <p:cNvPr id="2510854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Dining Philosophers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24" y="1971661"/>
            <a:ext cx="364236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1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1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66E1-00BB-4021-B4E0-655EE2F25924}" type="slidenum">
              <a:rPr lang="en-US"/>
              <a:pPr/>
              <a:t>36</a:t>
            </a:fld>
            <a:endParaRPr lang="en-US"/>
          </a:p>
        </p:txBody>
      </p:sp>
      <p:sp>
        <p:nvSpPr>
          <p:cNvPr id="251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6700"/>
            <a:ext cx="7231062" cy="793750"/>
          </a:xfrm>
        </p:spPr>
        <p:txBody>
          <a:bodyPr/>
          <a:lstStyle/>
          <a:p>
            <a:r>
              <a:rPr lang="en-US"/>
              <a:t>Solution??</a:t>
            </a:r>
          </a:p>
        </p:txBody>
      </p:sp>
      <p:sp>
        <p:nvSpPr>
          <p:cNvPr id="251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21263" y="1990725"/>
            <a:ext cx="3684587" cy="2867025"/>
          </a:xfrm>
        </p:spPr>
        <p:txBody>
          <a:bodyPr/>
          <a:lstStyle/>
          <a:p>
            <a:r>
              <a:rPr lang="en-US" sz="2400"/>
              <a:t>Each philosopher is a process.</a:t>
            </a:r>
          </a:p>
          <a:p>
            <a:r>
              <a:rPr lang="en-US" sz="2400"/>
              <a:t>One semaphore per fork:</a:t>
            </a:r>
          </a:p>
          <a:p>
            <a:pPr lvl="1"/>
            <a:r>
              <a:rPr lang="en-US" sz="2000"/>
              <a:t>forks: array[0..4] of semaphores</a:t>
            </a:r>
          </a:p>
          <a:p>
            <a:pPr lvl="1"/>
            <a:r>
              <a:rPr lang="en-US" sz="2000"/>
              <a:t>Initialization: forks[i].count:=1 for i:=0..4</a:t>
            </a:r>
          </a:p>
        </p:txBody>
      </p:sp>
      <p:sp>
        <p:nvSpPr>
          <p:cNvPr id="2512900" name="Text Box 4"/>
          <p:cNvSpPr txBox="1">
            <a:spLocks noChangeArrowheads="1"/>
          </p:cNvSpPr>
          <p:nvPr/>
        </p:nvSpPr>
        <p:spPr bwMode="auto">
          <a:xfrm>
            <a:off x="438150" y="1773238"/>
            <a:ext cx="4391025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200" b="1">
                <a:latin typeface="Courier New" pitchFamily="49" charset="0"/>
              </a:rPr>
              <a:t>Process Pi: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repeat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think;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wait(forks[i]);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wait(forks[(i+1)%5]);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eat;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signal(forks[(i+1)%5]);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signal(forks[i]);  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forever</a:t>
            </a: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512901" name="Text Box 5"/>
          <p:cNvSpPr txBox="1">
            <a:spLocks noChangeArrowheads="1"/>
          </p:cNvSpPr>
          <p:nvPr/>
        </p:nvSpPr>
        <p:spPr bwMode="auto">
          <a:xfrm>
            <a:off x="314325" y="5486400"/>
            <a:ext cx="7731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FFCC00"/>
              </a:buClr>
              <a:buFontTx/>
              <a:buChar char="•"/>
            </a:pPr>
            <a:r>
              <a:rPr kumimoji="1" lang="en-US">
                <a:solidFill>
                  <a:srgbClr val="FF0000"/>
                </a:solidFill>
                <a:latin typeface="Arial" pitchFamily="34" charset="0"/>
              </a:rPr>
              <a:t> Deadlock if each philosopher starts by picking left fork!</a:t>
            </a:r>
          </a:p>
          <a:p>
            <a:pPr eaLnBrk="0" hangingPunct="0"/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512903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Dining Philosophers</a:t>
            </a:r>
          </a:p>
        </p:txBody>
      </p:sp>
    </p:spTree>
    <p:extLst>
      <p:ext uri="{BB962C8B-B14F-4D97-AF65-F5344CB8AC3E}">
        <p14:creationId xmlns:p14="http://schemas.microsoft.com/office/powerpoint/2010/main" val="11112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290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7E25-FC6D-45CC-A9D7-AE4EAC600BC3}" type="slidenum">
              <a:rPr lang="en-US"/>
              <a:pPr/>
              <a:t>37</a:t>
            </a:fld>
            <a:endParaRPr lang="en-US"/>
          </a:p>
        </p:txBody>
      </p:sp>
      <p:sp>
        <p:nvSpPr>
          <p:cNvPr id="251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Solution</a:t>
            </a:r>
          </a:p>
        </p:txBody>
      </p:sp>
      <p:sp>
        <p:nvSpPr>
          <p:cNvPr id="2514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1390650"/>
            <a:ext cx="4019550" cy="4460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A solution: admit only 4 philosophers at a time that tries to eat</a:t>
            </a:r>
          </a:p>
          <a:p>
            <a:pPr>
              <a:lnSpc>
                <a:spcPct val="90000"/>
              </a:lnSpc>
            </a:pPr>
            <a:r>
              <a:rPr lang="en-US" sz="2600"/>
              <a:t>Then 1 philosopher can always eat when the other 3 are holding 1 fork</a:t>
            </a:r>
          </a:p>
          <a:p>
            <a:pPr>
              <a:lnSpc>
                <a:spcPct val="90000"/>
              </a:lnSpc>
            </a:pPr>
            <a:r>
              <a:rPr lang="en-US" sz="2600"/>
              <a:t>Introduce semaphore T that limits to 4 the number of philosophers “sitting at the table”</a:t>
            </a:r>
          </a:p>
          <a:p>
            <a:pPr>
              <a:lnSpc>
                <a:spcPct val="90000"/>
              </a:lnSpc>
            </a:pPr>
            <a:r>
              <a:rPr lang="en-US" sz="2600"/>
              <a:t>Initialize: T.count:=4</a:t>
            </a:r>
          </a:p>
        </p:txBody>
      </p:sp>
      <p:sp>
        <p:nvSpPr>
          <p:cNvPr id="2514948" name="Text Box 4"/>
          <p:cNvSpPr txBox="1">
            <a:spLocks noChangeArrowheads="1"/>
          </p:cNvSpPr>
          <p:nvPr/>
        </p:nvSpPr>
        <p:spPr bwMode="auto">
          <a:xfrm>
            <a:off x="4667250" y="1600200"/>
            <a:ext cx="4391025" cy="414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200" b="1">
                <a:latin typeface="Courier New" pitchFamily="49" charset="0"/>
              </a:rPr>
              <a:t>Process Pi: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repeat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think;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wait(T);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wait(forks[i]);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wait(forks[(i+1)%5]);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eat;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signal(forks[(i+1)%5]);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signal(forks[i]);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  signal(T);  </a:t>
            </a:r>
          </a:p>
          <a:p>
            <a:pPr eaLnBrk="0" hangingPunct="0"/>
            <a:r>
              <a:rPr lang="en-US" sz="2200" b="1">
                <a:latin typeface="Courier New" pitchFamily="49" charset="0"/>
              </a:rPr>
              <a:t>forever</a:t>
            </a: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2514950" name="Text Box 6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Dining Philosophers</a:t>
            </a:r>
          </a:p>
        </p:txBody>
      </p:sp>
    </p:spTree>
    <p:extLst>
      <p:ext uri="{BB962C8B-B14F-4D97-AF65-F5344CB8AC3E}">
        <p14:creationId xmlns:p14="http://schemas.microsoft.com/office/powerpoint/2010/main" val="1718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2BA0-4181-4DC1-B17E-25672BCBEC71}" type="slidenum">
              <a:rPr lang="en-US"/>
              <a:pPr/>
              <a:t>38</a:t>
            </a:fld>
            <a:endParaRPr lang="en-US"/>
          </a:p>
        </p:txBody>
      </p:sp>
      <p:sp>
        <p:nvSpPr>
          <p:cNvPr id="251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277813"/>
            <a:ext cx="7161213" cy="758825"/>
          </a:xfrm>
        </p:spPr>
        <p:txBody>
          <a:bodyPr/>
          <a:lstStyle/>
          <a:p>
            <a:r>
              <a:rPr lang="en-US"/>
              <a:t>Other Solutions…</a:t>
            </a:r>
          </a:p>
        </p:txBody>
      </p:sp>
      <p:sp>
        <p:nvSpPr>
          <p:cNvPr id="251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16050"/>
            <a:ext cx="8475663" cy="5084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Buy more Forks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Equivalent to increasing resources</a:t>
            </a:r>
          </a:p>
          <a:p>
            <a:pPr>
              <a:lnSpc>
                <a:spcPct val="90000"/>
              </a:lnSpc>
            </a:pPr>
            <a:r>
              <a:rPr lang="en-US" sz="2800"/>
              <a:t>Put fork down if 2</a:t>
            </a:r>
            <a:r>
              <a:rPr lang="en-US" sz="2800" baseline="30000"/>
              <a:t>nd</a:t>
            </a:r>
            <a:r>
              <a:rPr lang="en-US" sz="2800"/>
              <a:t> fork busy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“livelock” if philosophers stay synchronized</a:t>
            </a:r>
          </a:p>
          <a:p>
            <a:pPr>
              <a:lnSpc>
                <a:spcPct val="90000"/>
              </a:lnSpc>
            </a:pPr>
            <a:r>
              <a:rPr lang="en-US" sz="2800"/>
              <a:t>Room Attendant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let 4 of the philosophers into the room at once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have 4 philosophers in room, but only 1 can eat</a:t>
            </a:r>
          </a:p>
          <a:p>
            <a:pPr>
              <a:lnSpc>
                <a:spcPct val="90000"/>
              </a:lnSpc>
            </a:pPr>
            <a:r>
              <a:rPr lang="en-US" sz="2800"/>
              <a:t>Left-Handed Philosophers (asymmetric solution)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Grab forks in the other order (right fork, then left fork)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Any mix will avoid deadlock (linear ordering on forks)</a:t>
            </a:r>
          </a:p>
          <a:p>
            <a:pPr>
              <a:lnSpc>
                <a:spcPct val="90000"/>
              </a:lnSpc>
            </a:pPr>
            <a:r>
              <a:rPr lang="en-US" sz="2800"/>
              <a:t>A philosopher may only pick up forks in pairs.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must allocate all resources at once</a:t>
            </a:r>
          </a:p>
        </p:txBody>
      </p:sp>
      <p:sp>
        <p:nvSpPr>
          <p:cNvPr id="2516997" name="Text Box 5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pitchFamily="34" charset="0"/>
              </a:rPr>
              <a:t>Dining Philosophers</a:t>
            </a:r>
          </a:p>
        </p:txBody>
      </p:sp>
    </p:spTree>
    <p:extLst>
      <p:ext uri="{BB962C8B-B14F-4D97-AF65-F5344CB8AC3E}">
        <p14:creationId xmlns:p14="http://schemas.microsoft.com/office/powerpoint/2010/main" val="329082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1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1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1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1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1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1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1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1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16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16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699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75D0-3AA9-4475-8D51-1BCE2C533C69}" type="slidenum">
              <a:rPr lang="en-US"/>
              <a:pPr/>
              <a:t>39</a:t>
            </a:fld>
            <a:endParaRPr lang="en-US"/>
          </a:p>
        </p:txBody>
      </p:sp>
      <p:pic>
        <p:nvPicPr>
          <p:cNvPr id="2554882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D3AE-919D-4B1F-BC77-8F658A1B8376}" type="slidenum">
              <a:rPr lang="en-US"/>
              <a:pPr/>
              <a:t>4</a:t>
            </a:fld>
            <a:endParaRPr lang="en-US"/>
          </a:p>
        </p:txBody>
      </p:sp>
      <p:sp>
        <p:nvSpPr>
          <p:cNvPr id="24893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30313" y="209550"/>
            <a:ext cx="7793037" cy="866775"/>
          </a:xfrm>
          <a:noFill/>
        </p:spPr>
        <p:txBody>
          <a:bodyPr lIns="92075" tIns="46038" rIns="92075" bIns="46038"/>
          <a:lstStyle/>
          <a:p>
            <a:r>
              <a:rPr lang="en-US" dirty="0" smtClean="0"/>
              <a:t>Quiz 6.1</a:t>
            </a:r>
            <a:endParaRPr lang="en-US" dirty="0"/>
          </a:p>
        </p:txBody>
      </p:sp>
      <p:sp>
        <p:nvSpPr>
          <p:cNvPr id="2489416" name="Rectangle 3"/>
          <p:cNvSpPr>
            <a:spLocks noChangeArrowheads="1"/>
          </p:cNvSpPr>
          <p:nvPr/>
        </p:nvSpPr>
        <p:spPr bwMode="auto">
          <a:xfrm>
            <a:off x="546101" y="1507294"/>
            <a:ext cx="5447195" cy="184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smtClean="0">
                <a:latin typeface="Arial" charset="0"/>
              </a:rPr>
              <a:t>How could deadlock occur when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200K </a:t>
            </a:r>
            <a:r>
              <a:rPr lang="en-US" sz="2000" dirty="0">
                <a:latin typeface="Arial" charset="0"/>
              </a:rPr>
              <a:t>bytes </a:t>
            </a:r>
            <a:r>
              <a:rPr lang="en-US" sz="2000" dirty="0" smtClean="0">
                <a:latin typeface="Arial" charset="0"/>
              </a:rPr>
              <a:t>of memory is </a:t>
            </a:r>
            <a:r>
              <a:rPr lang="en-US" sz="2000" dirty="0">
                <a:latin typeface="Arial" charset="0"/>
              </a:rPr>
              <a:t>available for </a:t>
            </a:r>
            <a:r>
              <a:rPr lang="en-US" sz="2000" dirty="0" smtClean="0">
                <a:latin typeface="Arial" charset="0"/>
              </a:rPr>
              <a:t>allocation by the system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Process 1 needs 140K in 80K, 60K blocks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Process 2 needs 150k in 70K, 80K blocks</a:t>
            </a:r>
            <a:endParaRPr lang="en-US" sz="2000" dirty="0">
              <a:latin typeface="Arial" charset="0"/>
            </a:endParaRPr>
          </a:p>
        </p:txBody>
      </p:sp>
      <p:sp>
        <p:nvSpPr>
          <p:cNvPr id="2489417" name="Text Box 73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Deadlock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6101" y="3822632"/>
            <a:ext cx="5526708" cy="242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smtClean="0">
                <a:latin typeface="Arial" charset="0"/>
              </a:rPr>
              <a:t>How could deadlock occur when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Two processes need to communicate via send/receive messages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Process 1 waits to hear from process 2 before sending data</a:t>
            </a:r>
          </a:p>
          <a:p>
            <a:pPr marL="228600" lvl="1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>
                <a:latin typeface="Arial" charset="0"/>
              </a:rPr>
              <a:t>Process 2 proceeds after hearing from process 1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9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ED80-31A2-4FE5-BD4D-E86B6B9F5D27}" type="slidenum">
              <a:rPr lang="en-US"/>
              <a:pPr/>
              <a:t>5</a:t>
            </a:fld>
            <a:endParaRPr lang="en-US"/>
          </a:p>
        </p:txBody>
      </p:sp>
      <p:sp>
        <p:nvSpPr>
          <p:cNvPr id="24852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1738" y="249238"/>
            <a:ext cx="7143750" cy="835025"/>
          </a:xfrm>
          <a:noFill/>
        </p:spPr>
        <p:txBody>
          <a:bodyPr lIns="90488" tIns="44450" rIns="90488" bIns="44450"/>
          <a:lstStyle/>
          <a:p>
            <a:r>
              <a:rPr lang="en-US" dirty="0" smtClean="0"/>
              <a:t>Types of Resources</a:t>
            </a:r>
            <a:endParaRPr lang="en-US" dirty="0"/>
          </a:p>
        </p:txBody>
      </p:sp>
      <p:sp>
        <p:nvSpPr>
          <p:cNvPr id="2153475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400" dirty="0" smtClean="0"/>
              <a:t>Reusable Resources</a:t>
            </a:r>
          </a:p>
          <a:p>
            <a:pPr lvl="1"/>
            <a:r>
              <a:rPr lang="en-US" sz="2000" dirty="0" smtClean="0"/>
              <a:t>Used </a:t>
            </a:r>
            <a:r>
              <a:rPr lang="en-US" sz="2000" dirty="0"/>
              <a:t>by one process at a time and not depleted by that use</a:t>
            </a:r>
          </a:p>
          <a:p>
            <a:pPr lvl="1"/>
            <a:r>
              <a:rPr lang="en-US" sz="2000" dirty="0"/>
              <a:t>Processes obtain resources that they later release for reuse by other processes</a:t>
            </a:r>
          </a:p>
          <a:p>
            <a:pPr lvl="1"/>
            <a:r>
              <a:rPr lang="en-US" sz="2000" dirty="0"/>
              <a:t>Processor time, I/O channels, main and secondary memory, files, databases, and semaphores</a:t>
            </a:r>
          </a:p>
          <a:p>
            <a:pPr lvl="1"/>
            <a:r>
              <a:rPr lang="en-US" sz="2000" dirty="0"/>
              <a:t>Deadlock occurs if each process holds one resource and requests the </a:t>
            </a:r>
            <a:r>
              <a:rPr lang="en-US" sz="2000" dirty="0" smtClean="0"/>
              <a:t>other</a:t>
            </a:r>
          </a:p>
          <a:p>
            <a:r>
              <a:rPr lang="en-US" sz="2400" dirty="0" smtClean="0"/>
              <a:t>Consumable Resources</a:t>
            </a:r>
          </a:p>
          <a:p>
            <a:pPr lvl="1"/>
            <a:r>
              <a:rPr lang="en-US" sz="2000" dirty="0"/>
              <a:t>Created (produced) and destroyed (consumed) by a process</a:t>
            </a:r>
          </a:p>
          <a:p>
            <a:pPr lvl="1"/>
            <a:r>
              <a:rPr lang="en-US" sz="2000" dirty="0"/>
              <a:t>Interrupts, signals, messages, and information in I/O buffers</a:t>
            </a:r>
          </a:p>
          <a:p>
            <a:pPr lvl="1"/>
            <a:r>
              <a:rPr lang="en-US" sz="2000" dirty="0"/>
              <a:t>Deadlock may occur if a Receive message is blocking</a:t>
            </a:r>
          </a:p>
          <a:p>
            <a:pPr lvl="1"/>
            <a:r>
              <a:rPr lang="en-US" sz="2000" dirty="0"/>
              <a:t>May take a rare combination of events to cause </a:t>
            </a:r>
            <a:r>
              <a:rPr lang="en-US" sz="2000" dirty="0" smtClean="0"/>
              <a:t>deadlock</a:t>
            </a:r>
            <a:endParaRPr lang="en-US" sz="2000" dirty="0"/>
          </a:p>
        </p:txBody>
      </p:sp>
      <p:sp>
        <p:nvSpPr>
          <p:cNvPr id="2485255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559431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4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734D-F822-4EFA-9FB7-2C8C3AED3FBB}" type="slidenum">
              <a:rPr lang="en-US"/>
              <a:pPr/>
              <a:t>6</a:t>
            </a:fld>
            <a:endParaRPr lang="en-US"/>
          </a:p>
        </p:txBody>
      </p:sp>
      <p:sp>
        <p:nvSpPr>
          <p:cNvPr id="24770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500" y="209550"/>
            <a:ext cx="7793038" cy="866775"/>
          </a:xfrm>
        </p:spPr>
        <p:txBody>
          <a:bodyPr lIns="92075" tIns="46038" rIns="92075" bIns="46038"/>
          <a:lstStyle/>
          <a:p>
            <a:r>
              <a:rPr lang="en-US" dirty="0" smtClean="0"/>
              <a:t>Follow the Rules…</a:t>
            </a:r>
            <a:endParaRPr lang="en-US" dirty="0"/>
          </a:p>
        </p:txBody>
      </p:sp>
      <p:sp>
        <p:nvSpPr>
          <p:cNvPr id="2147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16050"/>
            <a:ext cx="8389178" cy="3146011"/>
          </a:xfrm>
        </p:spPr>
        <p:txBody>
          <a:bodyPr lIns="92075" tIns="46038" rIns="92075" bIns="46038"/>
          <a:lstStyle/>
          <a:p>
            <a:r>
              <a:rPr lang="en-US" sz="2400" dirty="0"/>
              <a:t>System </a:t>
            </a:r>
            <a:r>
              <a:rPr lang="en-US" sz="2400" dirty="0" smtClean="0"/>
              <a:t>Model (Rules)</a:t>
            </a:r>
            <a:endParaRPr lang="en-US" sz="2400" dirty="0"/>
          </a:p>
          <a:p>
            <a:pPr lvl="1"/>
            <a:r>
              <a:rPr lang="en-US" sz="2000" dirty="0"/>
              <a:t>Process must request </a:t>
            </a:r>
            <a:r>
              <a:rPr lang="en-US" sz="2000" dirty="0" smtClean="0"/>
              <a:t>(and be granted) a </a:t>
            </a:r>
            <a:r>
              <a:rPr lang="en-US" sz="2000" dirty="0"/>
              <a:t>resource before </a:t>
            </a:r>
            <a:r>
              <a:rPr lang="en-US" sz="2000" dirty="0" smtClean="0"/>
              <a:t>using it.</a:t>
            </a:r>
            <a:endParaRPr lang="en-US" sz="2000" dirty="0"/>
          </a:p>
          <a:p>
            <a:pPr lvl="1"/>
            <a:r>
              <a:rPr lang="en-US" sz="2000" dirty="0"/>
              <a:t>Process must release the resource when </a:t>
            </a:r>
            <a:r>
              <a:rPr lang="en-US" sz="2000" dirty="0" smtClean="0"/>
              <a:t>done.</a:t>
            </a:r>
          </a:p>
          <a:p>
            <a:pPr lvl="1"/>
            <a:r>
              <a:rPr lang="en-US" sz="2000" dirty="0" smtClean="0"/>
              <a:t>Why??</a:t>
            </a:r>
            <a:endParaRPr lang="en-US" sz="2000" dirty="0"/>
          </a:p>
          <a:p>
            <a:r>
              <a:rPr lang="en-US" sz="2400" dirty="0"/>
              <a:t>Deadlock</a:t>
            </a:r>
          </a:p>
          <a:p>
            <a:pPr lvl="1"/>
            <a:r>
              <a:rPr lang="en-US" sz="2000" dirty="0"/>
              <a:t>A set of processes is in a deadlock state when every process in the set is waiting for an event that can only be caused by another process in the set.</a:t>
            </a:r>
          </a:p>
        </p:txBody>
      </p:sp>
      <p:sp>
        <p:nvSpPr>
          <p:cNvPr id="2477063" name="Text Box 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Deadlock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18803" y="4550593"/>
            <a:ext cx="6041335" cy="1798983"/>
            <a:chOff x="1431235" y="4691269"/>
            <a:chExt cx="6041335" cy="1798983"/>
          </a:xfrm>
        </p:grpSpPr>
        <p:grpSp>
          <p:nvGrpSpPr>
            <p:cNvPr id="8" name="Group 7"/>
            <p:cNvGrpSpPr/>
            <p:nvPr/>
          </p:nvGrpSpPr>
          <p:grpSpPr>
            <a:xfrm>
              <a:off x="1610143" y="4949691"/>
              <a:ext cx="1759226" cy="616226"/>
              <a:chOff x="1610143" y="5247861"/>
              <a:chExt cx="1759226" cy="616226"/>
            </a:xfrm>
          </p:grpSpPr>
          <p:sp>
            <p:nvSpPr>
              <p:cNvPr id="3" name="Rounded Rectangle 2"/>
              <p:cNvSpPr/>
              <p:nvPr/>
            </p:nvSpPr>
            <p:spPr bwMode="auto">
              <a:xfrm>
                <a:off x="1689652" y="5247861"/>
                <a:ext cx="1510748" cy="61622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610143" y="5304782"/>
                <a:ext cx="17592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mic Sans MS" panose="030F0702030302020204" pitchFamily="66" charset="0"/>
                  </a:rPr>
                  <a:t>P1: holds R1, needs R2</a:t>
                </a:r>
                <a:endParaRPr lang="en-US" sz="1600" b="1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462138" y="4934782"/>
              <a:ext cx="1759226" cy="616226"/>
              <a:chOff x="1610143" y="5247861"/>
              <a:chExt cx="1759226" cy="616226"/>
            </a:xfrm>
          </p:grpSpPr>
          <p:sp>
            <p:nvSpPr>
              <p:cNvPr id="13" name="Rounded Rectangle 12"/>
              <p:cNvSpPr/>
              <p:nvPr/>
            </p:nvSpPr>
            <p:spPr bwMode="auto">
              <a:xfrm>
                <a:off x="1689652" y="5247861"/>
                <a:ext cx="1510748" cy="61622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10143" y="5304782"/>
                <a:ext cx="17592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mic Sans MS" panose="030F0702030302020204" pitchFamily="66" charset="0"/>
                  </a:rPr>
                  <a:t>P2: holds R2, needs R3</a:t>
                </a:r>
                <a:endParaRPr lang="en-US" sz="1600" b="1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320787" y="5705664"/>
              <a:ext cx="1759226" cy="616226"/>
              <a:chOff x="1610143" y="5247861"/>
              <a:chExt cx="1759226" cy="616226"/>
            </a:xfrm>
          </p:grpSpPr>
          <p:sp>
            <p:nvSpPr>
              <p:cNvPr id="16" name="Rounded Rectangle 15"/>
              <p:cNvSpPr/>
              <p:nvPr/>
            </p:nvSpPr>
            <p:spPr bwMode="auto">
              <a:xfrm>
                <a:off x="1689652" y="5247861"/>
                <a:ext cx="1510748" cy="61622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10143" y="5304782"/>
                <a:ext cx="17592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mic Sans MS" panose="030F0702030302020204" pitchFamily="66" charset="0"/>
                  </a:rPr>
                  <a:t>P3: holds R3, needs R1</a:t>
                </a:r>
                <a:endParaRPr lang="en-US" sz="1600" b="1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 bwMode="auto">
            <a:xfrm>
              <a:off x="1431235" y="4691269"/>
              <a:ext cx="3836506" cy="1798983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713344" y="5257804"/>
              <a:ext cx="1759226" cy="616226"/>
              <a:chOff x="1580326" y="5247861"/>
              <a:chExt cx="1759226" cy="616226"/>
            </a:xfrm>
          </p:grpSpPr>
          <p:sp>
            <p:nvSpPr>
              <p:cNvPr id="20" name="Rounded Rectangle 19"/>
              <p:cNvSpPr/>
              <p:nvPr/>
            </p:nvSpPr>
            <p:spPr bwMode="auto">
              <a:xfrm>
                <a:off x="1689652" y="5247861"/>
                <a:ext cx="1510748" cy="616226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80326" y="5443928"/>
                <a:ext cx="175922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mic Sans MS" panose="030F0702030302020204" pitchFamily="66" charset="0"/>
                  </a:rPr>
                  <a:t>P4: needs R1</a:t>
                </a:r>
                <a:endParaRPr lang="en-US" sz="1600" b="1" dirty="0">
                  <a:latin typeface="Comic Sans MS" panose="030F0702030302020204" pitchFamily="66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4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4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4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4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4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73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42624-86F2-48A1-981F-BF59B03AFB94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479109" name="Group 22"/>
          <p:cNvGrpSpPr>
            <a:grpSpLocks/>
          </p:cNvGrpSpPr>
          <p:nvPr/>
        </p:nvGrpSpPr>
        <p:grpSpPr bwMode="auto">
          <a:xfrm>
            <a:off x="1831698" y="2934661"/>
            <a:ext cx="5072073" cy="3413825"/>
            <a:chOff x="960" y="928"/>
            <a:chExt cx="3840" cy="2928"/>
          </a:xfrm>
        </p:grpSpPr>
        <p:pic>
          <p:nvPicPr>
            <p:cNvPr id="2479110" name="Picture 2" descr="Car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930"/>
              <a:ext cx="407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1" name="Picture 3" descr="Car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285"/>
              <a:ext cx="864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2" name="Picture 4" descr="Car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485"/>
              <a:ext cx="912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3" name="Picture 5" descr="Car6x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615"/>
              <a:ext cx="417" cy="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4" name="Picture 6" descr="Car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368"/>
              <a:ext cx="67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5" name="Picture 7" descr="Car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368"/>
              <a:ext cx="67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6" name="Picture 8" descr="car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1984"/>
              <a:ext cx="552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79117" name="Picture 9" descr="car_r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128"/>
              <a:ext cx="5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9118" name="Rectangle 10"/>
            <p:cNvSpPr>
              <a:spLocks noChangeArrowheads="1"/>
            </p:cNvSpPr>
            <p:nvPr/>
          </p:nvSpPr>
          <p:spPr bwMode="auto">
            <a:xfrm>
              <a:off x="960" y="928"/>
              <a:ext cx="1536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2479119" name="Rectangle 11"/>
            <p:cNvSpPr>
              <a:spLocks noChangeArrowheads="1"/>
            </p:cNvSpPr>
            <p:nvPr/>
          </p:nvSpPr>
          <p:spPr bwMode="auto">
            <a:xfrm>
              <a:off x="3264" y="928"/>
              <a:ext cx="1536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2479120" name="Rectangle 12"/>
            <p:cNvSpPr>
              <a:spLocks noChangeArrowheads="1"/>
            </p:cNvSpPr>
            <p:nvPr/>
          </p:nvSpPr>
          <p:spPr bwMode="auto">
            <a:xfrm>
              <a:off x="960" y="2704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2479121" name="Rectangle 13"/>
            <p:cNvSpPr>
              <a:spLocks noChangeArrowheads="1"/>
            </p:cNvSpPr>
            <p:nvPr/>
          </p:nvSpPr>
          <p:spPr bwMode="auto">
            <a:xfrm>
              <a:off x="3264" y="2704"/>
              <a:ext cx="1536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2479122" name="Line 14"/>
            <p:cNvSpPr>
              <a:spLocks noChangeShapeType="1"/>
            </p:cNvSpPr>
            <p:nvPr/>
          </p:nvSpPr>
          <p:spPr bwMode="auto">
            <a:xfrm flipH="1">
              <a:off x="960" y="236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23" name="Line 15"/>
            <p:cNvSpPr>
              <a:spLocks noChangeShapeType="1"/>
            </p:cNvSpPr>
            <p:nvPr/>
          </p:nvSpPr>
          <p:spPr bwMode="auto">
            <a:xfrm>
              <a:off x="3264" y="2368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24" name="Line 16"/>
            <p:cNvSpPr>
              <a:spLocks noChangeShapeType="1"/>
            </p:cNvSpPr>
            <p:nvPr/>
          </p:nvSpPr>
          <p:spPr bwMode="auto">
            <a:xfrm>
              <a:off x="2880" y="1072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25" name="Line 17"/>
            <p:cNvSpPr>
              <a:spLocks noChangeShapeType="1"/>
            </p:cNvSpPr>
            <p:nvPr/>
          </p:nvSpPr>
          <p:spPr bwMode="auto">
            <a:xfrm>
              <a:off x="2880" y="270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9126" name="Text Box 22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Deadlock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1230313" y="209550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Quiz 6.2</a:t>
            </a:r>
            <a:endParaRPr lang="en-US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048500" y="1298575"/>
            <a:ext cx="6638471" cy="123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What are the resources?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Where is mutual exclusion needed?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 smtClean="0">
                <a:latin typeface="Arial" charset="0"/>
              </a:rPr>
              <a:t>What is required for deadlock to occur?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220969" y="3331288"/>
            <a:ext cx="717550" cy="762000"/>
            <a:chOff x="6677999" y="3327478"/>
            <a:chExt cx="717550" cy="762000"/>
          </a:xfrm>
          <a:solidFill>
            <a:schemeClr val="bg1"/>
          </a:solidFill>
        </p:grpSpPr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6712924" y="3327478"/>
              <a:ext cx="609600" cy="7620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6677999" y="3502103"/>
              <a:ext cx="717550" cy="462307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P has B</a:t>
              </a:r>
            </a:p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Q has A</a:t>
              </a:r>
              <a:endParaRPr lang="en-US" sz="1200" b="1" dirty="0">
                <a:latin typeface="Times New Roman" pitchFamily="18" charset="0"/>
              </a:endParaRPr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221163" y="3332163"/>
            <a:ext cx="717550" cy="762000"/>
            <a:chOff x="2428" y="2099"/>
            <a:chExt cx="452" cy="480"/>
          </a:xfrm>
        </p:grpSpPr>
        <p:sp>
          <p:nvSpPr>
            <p:cNvPr id="2481178" name="Rectangle 23"/>
            <p:cNvSpPr>
              <a:spLocks noChangeArrowheads="1"/>
            </p:cNvSpPr>
            <p:nvPr/>
          </p:nvSpPr>
          <p:spPr bwMode="auto">
            <a:xfrm>
              <a:off x="2450" y="2099"/>
              <a:ext cx="384" cy="480"/>
            </a:xfrm>
            <a:prstGeom prst="rect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2481179" name="Rectangle 24"/>
            <p:cNvSpPr>
              <a:spLocks noChangeArrowheads="1"/>
            </p:cNvSpPr>
            <p:nvPr/>
          </p:nvSpPr>
          <p:spPr bwMode="auto">
            <a:xfrm>
              <a:off x="2428" y="2209"/>
              <a:ext cx="4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P has B</a:t>
              </a:r>
            </a:p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Q has A</a:t>
              </a:r>
              <a:endParaRPr lang="en-US" sz="1200" b="1" dirty="0">
                <a:latin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53921" y="3435066"/>
            <a:ext cx="62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?</a:t>
            </a:r>
            <a:endParaRPr lang="en-US" sz="3200" b="1" dirty="0"/>
          </a:p>
        </p:txBody>
      </p:sp>
      <p:sp>
        <p:nvSpPr>
          <p:cNvPr id="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9AB9-8F0C-4259-A790-B7B0E354BAF7}" type="slidenum">
              <a:rPr lang="en-US"/>
              <a:pPr/>
              <a:t>8</a:t>
            </a:fld>
            <a:endParaRPr lang="en-US"/>
          </a:p>
        </p:txBody>
      </p:sp>
      <p:sp>
        <p:nvSpPr>
          <p:cNvPr id="24811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25" y="217488"/>
            <a:ext cx="7793038" cy="866775"/>
          </a:xfrm>
          <a:noFill/>
        </p:spPr>
        <p:txBody>
          <a:bodyPr lIns="92075" tIns="46038" rIns="92075" bIns="46038"/>
          <a:lstStyle/>
          <a:p>
            <a:r>
              <a:rPr lang="en-US"/>
              <a:t>Joint Process Diagram</a:t>
            </a:r>
          </a:p>
        </p:txBody>
      </p:sp>
      <p:sp>
        <p:nvSpPr>
          <p:cNvPr id="2481158" name="Line 3"/>
          <p:cNvSpPr>
            <a:spLocks noChangeShapeType="1"/>
          </p:cNvSpPr>
          <p:nvPr/>
        </p:nvSpPr>
        <p:spPr bwMode="auto">
          <a:xfrm>
            <a:off x="3114675" y="2341563"/>
            <a:ext cx="380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59" name="Line 4"/>
          <p:cNvSpPr>
            <a:spLocks noChangeShapeType="1"/>
          </p:cNvSpPr>
          <p:nvPr/>
        </p:nvSpPr>
        <p:spPr bwMode="auto">
          <a:xfrm>
            <a:off x="3114675" y="2951163"/>
            <a:ext cx="380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0" name="Line 5"/>
          <p:cNvSpPr>
            <a:spLocks noChangeShapeType="1"/>
          </p:cNvSpPr>
          <p:nvPr/>
        </p:nvSpPr>
        <p:spPr bwMode="auto">
          <a:xfrm>
            <a:off x="3114675" y="3332163"/>
            <a:ext cx="380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1" name="Line 6"/>
          <p:cNvSpPr>
            <a:spLocks noChangeShapeType="1"/>
          </p:cNvSpPr>
          <p:nvPr/>
        </p:nvSpPr>
        <p:spPr bwMode="auto">
          <a:xfrm>
            <a:off x="3114675" y="4094163"/>
            <a:ext cx="380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2" name="Line 7"/>
          <p:cNvSpPr>
            <a:spLocks noChangeShapeType="1"/>
          </p:cNvSpPr>
          <p:nvPr/>
        </p:nvSpPr>
        <p:spPr bwMode="auto">
          <a:xfrm flipV="1">
            <a:off x="3113088" y="1885950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3" name="Line 8"/>
          <p:cNvSpPr>
            <a:spLocks noChangeShapeType="1"/>
          </p:cNvSpPr>
          <p:nvPr/>
        </p:nvSpPr>
        <p:spPr bwMode="auto">
          <a:xfrm>
            <a:off x="3114675" y="5008563"/>
            <a:ext cx="3884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4" name="Line 9"/>
          <p:cNvSpPr>
            <a:spLocks noChangeShapeType="1"/>
          </p:cNvSpPr>
          <p:nvPr/>
        </p:nvSpPr>
        <p:spPr bwMode="auto">
          <a:xfrm flipV="1">
            <a:off x="4865688" y="1885950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5" name="Line 10"/>
          <p:cNvSpPr>
            <a:spLocks noChangeShapeType="1"/>
          </p:cNvSpPr>
          <p:nvPr/>
        </p:nvSpPr>
        <p:spPr bwMode="auto">
          <a:xfrm flipV="1">
            <a:off x="5551488" y="1885950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6" name="Line 11"/>
          <p:cNvSpPr>
            <a:spLocks noChangeShapeType="1"/>
          </p:cNvSpPr>
          <p:nvPr/>
        </p:nvSpPr>
        <p:spPr bwMode="auto">
          <a:xfrm flipV="1">
            <a:off x="6084888" y="1885950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1167" name="Rectangle 12"/>
          <p:cNvSpPr>
            <a:spLocks noChangeArrowheads="1"/>
          </p:cNvSpPr>
          <p:nvPr/>
        </p:nvSpPr>
        <p:spPr bwMode="auto">
          <a:xfrm>
            <a:off x="2779713" y="1376363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Progress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of Q</a:t>
            </a:r>
          </a:p>
        </p:txBody>
      </p:sp>
      <p:sp>
        <p:nvSpPr>
          <p:cNvPr id="2481168" name="Rectangle 13"/>
          <p:cNvSpPr>
            <a:spLocks noChangeArrowheads="1"/>
          </p:cNvSpPr>
          <p:nvPr/>
        </p:nvSpPr>
        <p:spPr bwMode="auto">
          <a:xfrm>
            <a:off x="2320925" y="2201863"/>
            <a:ext cx="8239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200" b="1">
                <a:latin typeface="Times New Roman" pitchFamily="18" charset="0"/>
              </a:rPr>
              <a:t>Release A</a:t>
            </a:r>
          </a:p>
        </p:txBody>
      </p:sp>
      <p:sp>
        <p:nvSpPr>
          <p:cNvPr id="2481169" name="Rectangle 14"/>
          <p:cNvSpPr>
            <a:spLocks noChangeArrowheads="1"/>
          </p:cNvSpPr>
          <p:nvPr/>
        </p:nvSpPr>
        <p:spPr bwMode="auto">
          <a:xfrm>
            <a:off x="2328863" y="2811463"/>
            <a:ext cx="8159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>
              <a:lnSpc>
                <a:spcPct val="90000"/>
              </a:lnSpc>
            </a:pPr>
            <a:r>
              <a:rPr lang="en-US" sz="1200" b="1">
                <a:latin typeface="Times New Roman" pitchFamily="18" charset="0"/>
              </a:rPr>
              <a:t>Release B</a:t>
            </a:r>
          </a:p>
        </p:txBody>
      </p:sp>
      <p:sp>
        <p:nvSpPr>
          <p:cNvPr id="2481170" name="Rectangle 15"/>
          <p:cNvSpPr>
            <a:spLocks noChangeArrowheads="1"/>
          </p:cNvSpPr>
          <p:nvPr/>
        </p:nvSpPr>
        <p:spPr bwMode="auto">
          <a:xfrm>
            <a:off x="2574925" y="3189288"/>
            <a:ext cx="5699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Get A</a:t>
            </a:r>
          </a:p>
        </p:txBody>
      </p:sp>
      <p:sp>
        <p:nvSpPr>
          <p:cNvPr id="2481171" name="Rectangle 16"/>
          <p:cNvSpPr>
            <a:spLocks noChangeArrowheads="1"/>
          </p:cNvSpPr>
          <p:nvPr/>
        </p:nvSpPr>
        <p:spPr bwMode="auto">
          <a:xfrm>
            <a:off x="2582863" y="3951288"/>
            <a:ext cx="561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eaLnBrk="0" hangingPunct="0"/>
            <a:r>
              <a:rPr lang="en-US" sz="1200" b="1">
                <a:latin typeface="Times New Roman" pitchFamily="18" charset="0"/>
              </a:rPr>
              <a:t>Get B</a:t>
            </a:r>
          </a:p>
        </p:txBody>
      </p:sp>
      <p:sp>
        <p:nvSpPr>
          <p:cNvPr id="2481172" name="Rectangle 17"/>
          <p:cNvSpPr>
            <a:spLocks noChangeArrowheads="1"/>
          </p:cNvSpPr>
          <p:nvPr/>
        </p:nvSpPr>
        <p:spPr bwMode="auto">
          <a:xfrm>
            <a:off x="3951288" y="5008563"/>
            <a:ext cx="5699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A</a:t>
            </a:r>
          </a:p>
        </p:txBody>
      </p:sp>
      <p:sp>
        <p:nvSpPr>
          <p:cNvPr id="2481173" name="Rectangle 18"/>
          <p:cNvSpPr>
            <a:spLocks noChangeArrowheads="1"/>
          </p:cNvSpPr>
          <p:nvPr/>
        </p:nvSpPr>
        <p:spPr bwMode="auto">
          <a:xfrm>
            <a:off x="4560888" y="5008563"/>
            <a:ext cx="561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B</a:t>
            </a:r>
          </a:p>
        </p:txBody>
      </p:sp>
      <p:sp>
        <p:nvSpPr>
          <p:cNvPr id="2481174" name="Rectangle 19"/>
          <p:cNvSpPr>
            <a:spLocks noChangeArrowheads="1"/>
          </p:cNvSpPr>
          <p:nvPr/>
        </p:nvSpPr>
        <p:spPr bwMode="auto">
          <a:xfrm>
            <a:off x="5094288" y="5008563"/>
            <a:ext cx="8239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 A</a:t>
            </a:r>
          </a:p>
        </p:txBody>
      </p:sp>
      <p:sp>
        <p:nvSpPr>
          <p:cNvPr id="2481175" name="Rectangle 20"/>
          <p:cNvSpPr>
            <a:spLocks noChangeArrowheads="1"/>
          </p:cNvSpPr>
          <p:nvPr/>
        </p:nvSpPr>
        <p:spPr bwMode="auto">
          <a:xfrm>
            <a:off x="5780088" y="5008563"/>
            <a:ext cx="815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 B</a:t>
            </a:r>
          </a:p>
        </p:txBody>
      </p:sp>
      <p:sp>
        <p:nvSpPr>
          <p:cNvPr id="2481176" name="Rectangle 21"/>
          <p:cNvSpPr>
            <a:spLocks noChangeArrowheads="1"/>
          </p:cNvSpPr>
          <p:nvPr/>
        </p:nvSpPr>
        <p:spPr bwMode="auto">
          <a:xfrm>
            <a:off x="6999288" y="4779963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Progress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of P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173163" y="2339975"/>
            <a:ext cx="828675" cy="1071563"/>
            <a:chOff x="739" y="1474"/>
            <a:chExt cx="522" cy="675"/>
          </a:xfrm>
        </p:grpSpPr>
        <p:sp>
          <p:nvSpPr>
            <p:cNvPr id="2481181" name="Rectangle 26"/>
            <p:cNvSpPr>
              <a:spLocks noChangeArrowheads="1"/>
            </p:cNvSpPr>
            <p:nvPr/>
          </p:nvSpPr>
          <p:spPr bwMode="auto">
            <a:xfrm>
              <a:off x="739" y="1688"/>
              <a:ext cx="5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Times New Roman" pitchFamily="18" charset="0"/>
                </a:rPr>
                <a:t>A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Times New Roman" pitchFamily="18" charset="0"/>
                </a:rPr>
                <a:t>Required</a:t>
              </a:r>
            </a:p>
          </p:txBody>
        </p:sp>
        <p:sp>
          <p:nvSpPr>
            <p:cNvPr id="2481182" name="Freeform 27"/>
            <p:cNvSpPr>
              <a:spLocks/>
            </p:cNvSpPr>
            <p:nvPr/>
          </p:nvSpPr>
          <p:spPr bwMode="auto">
            <a:xfrm>
              <a:off x="1211" y="1474"/>
              <a:ext cx="50" cy="675"/>
            </a:xfrm>
            <a:custGeom>
              <a:avLst/>
              <a:gdLst>
                <a:gd name="T0" fmla="*/ 49 w 50"/>
                <a:gd name="T1" fmla="*/ 0 h 675"/>
                <a:gd name="T2" fmla="*/ 40 w 50"/>
                <a:gd name="T3" fmla="*/ 4 h 675"/>
                <a:gd name="T4" fmla="*/ 31 w 50"/>
                <a:gd name="T5" fmla="*/ 20 h 675"/>
                <a:gd name="T6" fmla="*/ 27 w 50"/>
                <a:gd name="T7" fmla="*/ 35 h 675"/>
                <a:gd name="T8" fmla="*/ 24 w 50"/>
                <a:gd name="T9" fmla="*/ 59 h 675"/>
                <a:gd name="T10" fmla="*/ 24 w 50"/>
                <a:gd name="T11" fmla="*/ 282 h 675"/>
                <a:gd name="T12" fmla="*/ 22 w 50"/>
                <a:gd name="T13" fmla="*/ 306 h 675"/>
                <a:gd name="T14" fmla="*/ 18 w 50"/>
                <a:gd name="T15" fmla="*/ 321 h 675"/>
                <a:gd name="T16" fmla="*/ 9 w 50"/>
                <a:gd name="T17" fmla="*/ 333 h 675"/>
                <a:gd name="T18" fmla="*/ 0 w 50"/>
                <a:gd name="T19" fmla="*/ 337 h 675"/>
                <a:gd name="T20" fmla="*/ 9 w 50"/>
                <a:gd name="T21" fmla="*/ 341 h 675"/>
                <a:gd name="T22" fmla="*/ 18 w 50"/>
                <a:gd name="T23" fmla="*/ 353 h 675"/>
                <a:gd name="T24" fmla="*/ 22 w 50"/>
                <a:gd name="T25" fmla="*/ 368 h 675"/>
                <a:gd name="T26" fmla="*/ 24 w 50"/>
                <a:gd name="T27" fmla="*/ 392 h 675"/>
                <a:gd name="T28" fmla="*/ 24 w 50"/>
                <a:gd name="T29" fmla="*/ 615 h 675"/>
                <a:gd name="T30" fmla="*/ 27 w 50"/>
                <a:gd name="T31" fmla="*/ 639 h 675"/>
                <a:gd name="T32" fmla="*/ 31 w 50"/>
                <a:gd name="T33" fmla="*/ 658 h 675"/>
                <a:gd name="T34" fmla="*/ 40 w 50"/>
                <a:gd name="T35" fmla="*/ 670 h 675"/>
                <a:gd name="T36" fmla="*/ 49 w 50"/>
                <a:gd name="T37" fmla="*/ 674 h 6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"/>
                <a:gd name="T58" fmla="*/ 0 h 675"/>
                <a:gd name="T59" fmla="*/ 50 w 50"/>
                <a:gd name="T60" fmla="*/ 675 h 6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" h="675">
                  <a:moveTo>
                    <a:pt x="49" y="0"/>
                  </a:moveTo>
                  <a:lnTo>
                    <a:pt x="40" y="4"/>
                  </a:lnTo>
                  <a:lnTo>
                    <a:pt x="31" y="20"/>
                  </a:lnTo>
                  <a:lnTo>
                    <a:pt x="27" y="35"/>
                  </a:lnTo>
                  <a:lnTo>
                    <a:pt x="24" y="59"/>
                  </a:lnTo>
                  <a:lnTo>
                    <a:pt x="24" y="282"/>
                  </a:lnTo>
                  <a:lnTo>
                    <a:pt x="22" y="306"/>
                  </a:lnTo>
                  <a:lnTo>
                    <a:pt x="18" y="321"/>
                  </a:lnTo>
                  <a:lnTo>
                    <a:pt x="9" y="333"/>
                  </a:lnTo>
                  <a:lnTo>
                    <a:pt x="0" y="337"/>
                  </a:lnTo>
                  <a:lnTo>
                    <a:pt x="9" y="341"/>
                  </a:lnTo>
                  <a:lnTo>
                    <a:pt x="18" y="353"/>
                  </a:lnTo>
                  <a:lnTo>
                    <a:pt x="22" y="368"/>
                  </a:lnTo>
                  <a:lnTo>
                    <a:pt x="24" y="392"/>
                  </a:lnTo>
                  <a:lnTo>
                    <a:pt x="24" y="615"/>
                  </a:lnTo>
                  <a:lnTo>
                    <a:pt x="27" y="639"/>
                  </a:lnTo>
                  <a:lnTo>
                    <a:pt x="31" y="658"/>
                  </a:lnTo>
                  <a:lnTo>
                    <a:pt x="40" y="670"/>
                  </a:lnTo>
                  <a:lnTo>
                    <a:pt x="49" y="67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514475" y="2951163"/>
            <a:ext cx="793750" cy="1222375"/>
            <a:chOff x="954" y="1859"/>
            <a:chExt cx="500" cy="770"/>
          </a:xfrm>
        </p:grpSpPr>
        <p:sp>
          <p:nvSpPr>
            <p:cNvPr id="2481184" name="Rectangle 29"/>
            <p:cNvSpPr>
              <a:spLocks noChangeArrowheads="1"/>
            </p:cNvSpPr>
            <p:nvPr/>
          </p:nvSpPr>
          <p:spPr bwMode="auto">
            <a:xfrm>
              <a:off x="954" y="2147"/>
              <a:ext cx="50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Times New Roman" pitchFamily="18" charset="0"/>
                </a:rPr>
                <a:t>B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sz="1200" b="1">
                  <a:latin typeface="Times New Roman" pitchFamily="18" charset="0"/>
                </a:rPr>
                <a:t>Required</a:t>
              </a:r>
            </a:p>
          </p:txBody>
        </p:sp>
        <p:sp>
          <p:nvSpPr>
            <p:cNvPr id="2481185" name="Freeform 30"/>
            <p:cNvSpPr>
              <a:spLocks/>
            </p:cNvSpPr>
            <p:nvPr/>
          </p:nvSpPr>
          <p:spPr bwMode="auto">
            <a:xfrm>
              <a:off x="1404" y="1859"/>
              <a:ext cx="49" cy="770"/>
            </a:xfrm>
            <a:custGeom>
              <a:avLst/>
              <a:gdLst>
                <a:gd name="T0" fmla="*/ 48 w 49"/>
                <a:gd name="T1" fmla="*/ 0 h 770"/>
                <a:gd name="T2" fmla="*/ 38 w 49"/>
                <a:gd name="T3" fmla="*/ 5 h 770"/>
                <a:gd name="T4" fmla="*/ 30 w 49"/>
                <a:gd name="T5" fmla="*/ 19 h 770"/>
                <a:gd name="T6" fmla="*/ 25 w 49"/>
                <a:gd name="T7" fmla="*/ 38 h 770"/>
                <a:gd name="T8" fmla="*/ 23 w 49"/>
                <a:gd name="T9" fmla="*/ 66 h 770"/>
                <a:gd name="T10" fmla="*/ 23 w 49"/>
                <a:gd name="T11" fmla="*/ 319 h 770"/>
                <a:gd name="T12" fmla="*/ 20 w 49"/>
                <a:gd name="T13" fmla="*/ 347 h 770"/>
                <a:gd name="T14" fmla="*/ 15 w 49"/>
                <a:gd name="T15" fmla="*/ 366 h 770"/>
                <a:gd name="T16" fmla="*/ 10 w 49"/>
                <a:gd name="T17" fmla="*/ 380 h 770"/>
                <a:gd name="T18" fmla="*/ 0 w 49"/>
                <a:gd name="T19" fmla="*/ 385 h 770"/>
                <a:gd name="T20" fmla="*/ 10 w 49"/>
                <a:gd name="T21" fmla="*/ 389 h 770"/>
                <a:gd name="T22" fmla="*/ 15 w 49"/>
                <a:gd name="T23" fmla="*/ 403 h 770"/>
                <a:gd name="T24" fmla="*/ 20 w 49"/>
                <a:gd name="T25" fmla="*/ 422 h 770"/>
                <a:gd name="T26" fmla="*/ 23 w 49"/>
                <a:gd name="T27" fmla="*/ 450 h 770"/>
                <a:gd name="T28" fmla="*/ 23 w 49"/>
                <a:gd name="T29" fmla="*/ 703 h 770"/>
                <a:gd name="T30" fmla="*/ 25 w 49"/>
                <a:gd name="T31" fmla="*/ 732 h 770"/>
                <a:gd name="T32" fmla="*/ 30 w 49"/>
                <a:gd name="T33" fmla="*/ 750 h 770"/>
                <a:gd name="T34" fmla="*/ 38 w 49"/>
                <a:gd name="T35" fmla="*/ 764 h 770"/>
                <a:gd name="T36" fmla="*/ 48 w 49"/>
                <a:gd name="T37" fmla="*/ 769 h 7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770"/>
                <a:gd name="T59" fmla="*/ 49 w 49"/>
                <a:gd name="T60" fmla="*/ 770 h 7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770">
                  <a:moveTo>
                    <a:pt x="48" y="0"/>
                  </a:moveTo>
                  <a:lnTo>
                    <a:pt x="38" y="5"/>
                  </a:lnTo>
                  <a:lnTo>
                    <a:pt x="30" y="19"/>
                  </a:lnTo>
                  <a:lnTo>
                    <a:pt x="25" y="38"/>
                  </a:lnTo>
                  <a:lnTo>
                    <a:pt x="23" y="66"/>
                  </a:lnTo>
                  <a:lnTo>
                    <a:pt x="23" y="319"/>
                  </a:lnTo>
                  <a:lnTo>
                    <a:pt x="20" y="347"/>
                  </a:lnTo>
                  <a:lnTo>
                    <a:pt x="15" y="366"/>
                  </a:lnTo>
                  <a:lnTo>
                    <a:pt x="10" y="380"/>
                  </a:lnTo>
                  <a:lnTo>
                    <a:pt x="0" y="385"/>
                  </a:lnTo>
                  <a:lnTo>
                    <a:pt x="10" y="389"/>
                  </a:lnTo>
                  <a:lnTo>
                    <a:pt x="15" y="403"/>
                  </a:lnTo>
                  <a:lnTo>
                    <a:pt x="20" y="422"/>
                  </a:lnTo>
                  <a:lnTo>
                    <a:pt x="23" y="450"/>
                  </a:lnTo>
                  <a:lnTo>
                    <a:pt x="23" y="703"/>
                  </a:lnTo>
                  <a:lnTo>
                    <a:pt x="25" y="732"/>
                  </a:lnTo>
                  <a:lnTo>
                    <a:pt x="30" y="750"/>
                  </a:lnTo>
                  <a:lnTo>
                    <a:pt x="38" y="764"/>
                  </a:lnTo>
                  <a:lnTo>
                    <a:pt x="48" y="769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867275" y="5794375"/>
            <a:ext cx="1220788" cy="428625"/>
            <a:chOff x="3066" y="3650"/>
            <a:chExt cx="769" cy="270"/>
          </a:xfrm>
        </p:grpSpPr>
        <p:sp>
          <p:nvSpPr>
            <p:cNvPr id="2481187" name="Rectangle 32"/>
            <p:cNvSpPr>
              <a:spLocks noChangeArrowheads="1"/>
            </p:cNvSpPr>
            <p:nvPr/>
          </p:nvSpPr>
          <p:spPr bwMode="auto">
            <a:xfrm>
              <a:off x="3160" y="3747"/>
              <a:ext cx="5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B Required</a:t>
              </a:r>
            </a:p>
          </p:txBody>
        </p:sp>
        <p:sp>
          <p:nvSpPr>
            <p:cNvPr id="2481188" name="Freeform 33"/>
            <p:cNvSpPr>
              <a:spLocks/>
            </p:cNvSpPr>
            <p:nvPr/>
          </p:nvSpPr>
          <p:spPr bwMode="auto">
            <a:xfrm>
              <a:off x="3066" y="3650"/>
              <a:ext cx="769" cy="127"/>
            </a:xfrm>
            <a:custGeom>
              <a:avLst/>
              <a:gdLst>
                <a:gd name="T0" fmla="*/ 0 w 769"/>
                <a:gd name="T1" fmla="*/ 0 h 127"/>
                <a:gd name="T2" fmla="*/ 6 w 769"/>
                <a:gd name="T3" fmla="*/ 25 h 127"/>
                <a:gd name="T4" fmla="*/ 18 w 769"/>
                <a:gd name="T5" fmla="*/ 44 h 127"/>
                <a:gd name="T6" fmla="*/ 37 w 769"/>
                <a:gd name="T7" fmla="*/ 57 h 127"/>
                <a:gd name="T8" fmla="*/ 61 w 769"/>
                <a:gd name="T9" fmla="*/ 63 h 127"/>
                <a:gd name="T10" fmla="*/ 319 w 769"/>
                <a:gd name="T11" fmla="*/ 63 h 127"/>
                <a:gd name="T12" fmla="*/ 344 w 769"/>
                <a:gd name="T13" fmla="*/ 69 h 127"/>
                <a:gd name="T14" fmla="*/ 362 w 769"/>
                <a:gd name="T15" fmla="*/ 82 h 127"/>
                <a:gd name="T16" fmla="*/ 375 w 769"/>
                <a:gd name="T17" fmla="*/ 101 h 127"/>
                <a:gd name="T18" fmla="*/ 381 w 769"/>
                <a:gd name="T19" fmla="*/ 126 h 127"/>
                <a:gd name="T20" fmla="*/ 387 w 769"/>
                <a:gd name="T21" fmla="*/ 101 h 127"/>
                <a:gd name="T22" fmla="*/ 399 w 769"/>
                <a:gd name="T23" fmla="*/ 82 h 127"/>
                <a:gd name="T24" fmla="*/ 424 w 769"/>
                <a:gd name="T25" fmla="*/ 69 h 127"/>
                <a:gd name="T26" fmla="*/ 448 w 769"/>
                <a:gd name="T27" fmla="*/ 63 h 127"/>
                <a:gd name="T28" fmla="*/ 700 w 769"/>
                <a:gd name="T29" fmla="*/ 63 h 127"/>
                <a:gd name="T30" fmla="*/ 725 w 769"/>
                <a:gd name="T31" fmla="*/ 63 h 127"/>
                <a:gd name="T32" fmla="*/ 750 w 769"/>
                <a:gd name="T33" fmla="*/ 50 h 127"/>
                <a:gd name="T34" fmla="*/ 762 w 769"/>
                <a:gd name="T35" fmla="*/ 32 h 127"/>
                <a:gd name="T36" fmla="*/ 768 w 769"/>
                <a:gd name="T37" fmla="*/ 6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9"/>
                <a:gd name="T58" fmla="*/ 0 h 127"/>
                <a:gd name="T59" fmla="*/ 769 w 769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9" h="127">
                  <a:moveTo>
                    <a:pt x="0" y="0"/>
                  </a:moveTo>
                  <a:lnTo>
                    <a:pt x="6" y="25"/>
                  </a:lnTo>
                  <a:lnTo>
                    <a:pt x="18" y="44"/>
                  </a:lnTo>
                  <a:lnTo>
                    <a:pt x="37" y="57"/>
                  </a:lnTo>
                  <a:lnTo>
                    <a:pt x="61" y="63"/>
                  </a:lnTo>
                  <a:lnTo>
                    <a:pt x="319" y="63"/>
                  </a:lnTo>
                  <a:lnTo>
                    <a:pt x="344" y="69"/>
                  </a:lnTo>
                  <a:lnTo>
                    <a:pt x="362" y="82"/>
                  </a:lnTo>
                  <a:lnTo>
                    <a:pt x="375" y="101"/>
                  </a:lnTo>
                  <a:lnTo>
                    <a:pt x="381" y="126"/>
                  </a:lnTo>
                  <a:lnTo>
                    <a:pt x="387" y="101"/>
                  </a:lnTo>
                  <a:lnTo>
                    <a:pt x="399" y="82"/>
                  </a:lnTo>
                  <a:lnTo>
                    <a:pt x="424" y="69"/>
                  </a:lnTo>
                  <a:lnTo>
                    <a:pt x="448" y="63"/>
                  </a:lnTo>
                  <a:lnTo>
                    <a:pt x="700" y="63"/>
                  </a:lnTo>
                  <a:lnTo>
                    <a:pt x="725" y="63"/>
                  </a:lnTo>
                  <a:lnTo>
                    <a:pt x="750" y="50"/>
                  </a:lnTo>
                  <a:lnTo>
                    <a:pt x="762" y="32"/>
                  </a:lnTo>
                  <a:lnTo>
                    <a:pt x="768" y="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</p:grpSp>
      <p:sp>
        <p:nvSpPr>
          <p:cNvPr id="2481189" name="Line 34"/>
          <p:cNvSpPr>
            <a:spLocks noChangeShapeType="1"/>
          </p:cNvSpPr>
          <p:nvPr/>
        </p:nvSpPr>
        <p:spPr bwMode="auto">
          <a:xfrm flipV="1">
            <a:off x="4256088" y="1885950"/>
            <a:ext cx="0" cy="312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256094" y="2341563"/>
            <a:ext cx="1295402" cy="990600"/>
            <a:chOff x="2450" y="1475"/>
            <a:chExt cx="816" cy="624"/>
          </a:xfrm>
          <a:pattFill prst="openDmnd">
            <a:fgClr>
              <a:schemeClr val="tx1"/>
            </a:fgClr>
            <a:bgClr>
              <a:schemeClr val="bg1"/>
            </a:bgClr>
          </a:pattFill>
        </p:grpSpPr>
        <p:sp>
          <p:nvSpPr>
            <p:cNvPr id="2481194" name="Rectangle 39"/>
            <p:cNvSpPr>
              <a:spLocks noChangeArrowheads="1"/>
            </p:cNvSpPr>
            <p:nvPr/>
          </p:nvSpPr>
          <p:spPr bwMode="auto">
            <a:xfrm>
              <a:off x="2450" y="1475"/>
              <a:ext cx="816" cy="62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2481195" name="Rectangle 40"/>
            <p:cNvSpPr>
              <a:spLocks noChangeArrowheads="1"/>
            </p:cNvSpPr>
            <p:nvPr/>
          </p:nvSpPr>
          <p:spPr bwMode="auto">
            <a:xfrm>
              <a:off x="2484" y="1511"/>
              <a:ext cx="766" cy="3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400" b="1" dirty="0" smtClean="0">
                  <a:latin typeface="Times New Roman" pitchFamily="18" charset="0"/>
                </a:rPr>
                <a:t>Both P </a:t>
              </a:r>
              <a:r>
                <a:rPr lang="en-US" sz="1400" b="1" dirty="0">
                  <a:latin typeface="Times New Roman" pitchFamily="18" charset="0"/>
                </a:rPr>
                <a:t>and Q</a:t>
              </a:r>
            </a:p>
            <a:p>
              <a:pPr algn="ctr" eaLnBrk="0" hangingPunct="0"/>
              <a:r>
                <a:rPr lang="en-US" sz="1400" b="1" dirty="0">
                  <a:latin typeface="Times New Roman" pitchFamily="18" charset="0"/>
                </a:rPr>
                <a:t>h</a:t>
              </a:r>
              <a:r>
                <a:rPr lang="en-US" sz="1400" b="1" dirty="0" smtClean="0">
                  <a:latin typeface="Times New Roman" pitchFamily="18" charset="0"/>
                </a:rPr>
                <a:t>ave A</a:t>
              </a:r>
              <a:endParaRPr lang="en-US" sz="1400" b="1" dirty="0">
                <a:latin typeface="Times New Roman" pitchFamily="18" charset="0"/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722688" y="4260850"/>
            <a:ext cx="2895600" cy="292100"/>
            <a:chOff x="2114" y="2684"/>
            <a:chExt cx="1824" cy="184"/>
          </a:xfrm>
        </p:grpSpPr>
        <p:sp>
          <p:nvSpPr>
            <p:cNvPr id="2481197" name="Rectangle 42"/>
            <p:cNvSpPr>
              <a:spLocks noChangeArrowheads="1"/>
            </p:cNvSpPr>
            <p:nvPr/>
          </p:nvSpPr>
          <p:spPr bwMode="auto">
            <a:xfrm>
              <a:off x="3712" y="2684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81198" name="Line 43"/>
            <p:cNvSpPr>
              <a:spLocks noChangeShapeType="1"/>
            </p:cNvSpPr>
            <p:nvPr/>
          </p:nvSpPr>
          <p:spPr bwMode="auto">
            <a:xfrm>
              <a:off x="2114" y="2867"/>
              <a:ext cx="1824" cy="1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3724275" y="3444875"/>
            <a:ext cx="608013" cy="274638"/>
            <a:chOff x="2115" y="2170"/>
            <a:chExt cx="383" cy="173"/>
          </a:xfrm>
        </p:grpSpPr>
        <p:sp>
          <p:nvSpPr>
            <p:cNvPr id="2481200" name="Rectangle 45"/>
            <p:cNvSpPr>
              <a:spLocks noChangeArrowheads="1"/>
            </p:cNvSpPr>
            <p:nvPr/>
          </p:nvSpPr>
          <p:spPr bwMode="auto">
            <a:xfrm>
              <a:off x="2224" y="217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81201" name="Line 46"/>
            <p:cNvSpPr>
              <a:spLocks noChangeShapeType="1"/>
            </p:cNvSpPr>
            <p:nvPr/>
          </p:nvSpPr>
          <p:spPr bwMode="auto">
            <a:xfrm>
              <a:off x="2115" y="2339"/>
              <a:ext cx="383" cy="0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prstDash val="sysDot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4540250" y="3943350"/>
            <a:ext cx="260350" cy="608013"/>
            <a:chOff x="2629" y="2484"/>
            <a:chExt cx="164" cy="383"/>
          </a:xfrm>
        </p:grpSpPr>
        <p:sp>
          <p:nvSpPr>
            <p:cNvPr id="2481203" name="Rectangle 48"/>
            <p:cNvSpPr>
              <a:spLocks noChangeArrowheads="1"/>
            </p:cNvSpPr>
            <p:nvPr/>
          </p:nvSpPr>
          <p:spPr bwMode="auto">
            <a:xfrm>
              <a:off x="2629" y="2603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481204" name="Line 49"/>
            <p:cNvSpPr>
              <a:spLocks noChangeShapeType="1"/>
            </p:cNvSpPr>
            <p:nvPr/>
          </p:nvSpPr>
          <p:spPr bwMode="auto">
            <a:xfrm flipV="1">
              <a:off x="2642" y="2484"/>
              <a:ext cx="0" cy="383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prstDash val="sysDot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3724275" y="1914525"/>
            <a:ext cx="760413" cy="1200150"/>
            <a:chOff x="2115" y="1206"/>
            <a:chExt cx="479" cy="756"/>
          </a:xfrm>
        </p:grpSpPr>
        <p:sp>
          <p:nvSpPr>
            <p:cNvPr id="2481206" name="Rectangle 51"/>
            <p:cNvSpPr>
              <a:spLocks noChangeArrowheads="1"/>
            </p:cNvSpPr>
            <p:nvPr/>
          </p:nvSpPr>
          <p:spPr bwMode="auto">
            <a:xfrm>
              <a:off x="2430" y="120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1207" name="Line 52"/>
            <p:cNvSpPr>
              <a:spLocks noChangeShapeType="1"/>
            </p:cNvSpPr>
            <p:nvPr/>
          </p:nvSpPr>
          <p:spPr bwMode="auto">
            <a:xfrm>
              <a:off x="2115" y="1955"/>
              <a:ext cx="335" cy="0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08" name="Line 53"/>
            <p:cNvSpPr>
              <a:spLocks noChangeShapeType="1"/>
            </p:cNvSpPr>
            <p:nvPr/>
          </p:nvSpPr>
          <p:spPr bwMode="auto">
            <a:xfrm flipV="1">
              <a:off x="2450" y="1339"/>
              <a:ext cx="0" cy="623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64103" y="2951163"/>
            <a:ext cx="1220788" cy="1143000"/>
            <a:chOff x="4864103" y="2951163"/>
            <a:chExt cx="1220788" cy="1143000"/>
          </a:xfrm>
        </p:grpSpPr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4864103" y="2951163"/>
              <a:ext cx="1220788" cy="1143000"/>
              <a:chOff x="2833" y="1859"/>
              <a:chExt cx="769" cy="720"/>
            </a:xfrm>
            <a:pattFill prst="openDmnd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2481191" name="Rectangle 36"/>
              <p:cNvSpPr>
                <a:spLocks noChangeArrowheads="1"/>
              </p:cNvSpPr>
              <p:nvPr/>
            </p:nvSpPr>
            <p:spPr bwMode="auto">
              <a:xfrm>
                <a:off x="2834" y="1859"/>
                <a:ext cx="768" cy="72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1800" b="1">
                  <a:latin typeface="Times New Roman" pitchFamily="18" charset="0"/>
                </a:endParaRPr>
              </a:p>
            </p:txBody>
          </p:sp>
          <p:sp>
            <p:nvSpPr>
              <p:cNvPr id="2481192" name="Rectangle 37"/>
              <p:cNvSpPr>
                <a:spLocks noChangeArrowheads="1"/>
              </p:cNvSpPr>
              <p:nvPr/>
            </p:nvSpPr>
            <p:spPr bwMode="auto">
              <a:xfrm>
                <a:off x="2833" y="2195"/>
                <a:ext cx="76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 b="1" dirty="0" smtClean="0">
                    <a:latin typeface="Times New Roman" pitchFamily="18" charset="0"/>
                  </a:rPr>
                  <a:t>Both P </a:t>
                </a:r>
                <a:r>
                  <a:rPr lang="en-US" sz="1400" b="1" dirty="0">
                    <a:latin typeface="Times New Roman" pitchFamily="18" charset="0"/>
                  </a:rPr>
                  <a:t>and Q</a:t>
                </a:r>
              </a:p>
              <a:p>
                <a:pPr algn="ctr" eaLnBrk="0" hangingPunct="0"/>
                <a:r>
                  <a:rPr lang="en-US" sz="1400" b="1" dirty="0">
                    <a:latin typeface="Times New Roman" pitchFamily="18" charset="0"/>
                  </a:rPr>
                  <a:t>h</a:t>
                </a:r>
                <a:r>
                  <a:rPr lang="en-US" sz="1400" b="1" dirty="0" smtClean="0">
                    <a:latin typeface="Times New Roman" pitchFamily="18" charset="0"/>
                  </a:rPr>
                  <a:t>ave B</a:t>
                </a:r>
                <a:endParaRPr lang="en-US" sz="1400" b="1" dirty="0">
                  <a:latin typeface="Times New Roman" pitchFamily="18" charset="0"/>
                </a:endParaRPr>
              </a:p>
            </p:txBody>
          </p:sp>
        </p:grpSp>
        <p:sp>
          <p:nvSpPr>
            <p:cNvPr id="2149434" name="Rectangle 58" descr="Outlined diamond"/>
            <p:cNvSpPr>
              <a:spLocks noChangeArrowheads="1"/>
            </p:cNvSpPr>
            <p:nvPr/>
          </p:nvSpPr>
          <p:spPr bwMode="auto">
            <a:xfrm>
              <a:off x="4867275" y="2951163"/>
              <a:ext cx="684213" cy="3810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3098800" y="1920875"/>
            <a:ext cx="906463" cy="3090863"/>
            <a:chOff x="1721" y="1210"/>
            <a:chExt cx="571" cy="1947"/>
          </a:xfrm>
        </p:grpSpPr>
        <p:sp>
          <p:nvSpPr>
            <p:cNvPr id="2481215" name="Rectangle 60"/>
            <p:cNvSpPr>
              <a:spLocks noChangeArrowheads="1"/>
            </p:cNvSpPr>
            <p:nvPr/>
          </p:nvSpPr>
          <p:spPr bwMode="auto">
            <a:xfrm>
              <a:off x="2128" y="121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81216" name="Line 61"/>
            <p:cNvSpPr>
              <a:spLocks noChangeShapeType="1"/>
            </p:cNvSpPr>
            <p:nvPr/>
          </p:nvSpPr>
          <p:spPr bwMode="auto">
            <a:xfrm flipV="1">
              <a:off x="1970" y="2868"/>
              <a:ext cx="0" cy="287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17" name="Line 62"/>
            <p:cNvSpPr>
              <a:spLocks noChangeShapeType="1"/>
            </p:cNvSpPr>
            <p:nvPr/>
          </p:nvSpPr>
          <p:spPr bwMode="auto">
            <a:xfrm flipV="1">
              <a:off x="2114" y="1332"/>
              <a:ext cx="0" cy="1535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18" name="Line 63"/>
            <p:cNvSpPr>
              <a:spLocks noChangeShapeType="1"/>
            </p:cNvSpPr>
            <p:nvPr/>
          </p:nvSpPr>
          <p:spPr bwMode="auto">
            <a:xfrm flipV="1">
              <a:off x="1721" y="3155"/>
              <a:ext cx="266" cy="2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19" name="Line 64"/>
            <p:cNvSpPr>
              <a:spLocks noChangeShapeType="1"/>
            </p:cNvSpPr>
            <p:nvPr/>
          </p:nvSpPr>
          <p:spPr bwMode="auto">
            <a:xfrm flipV="1">
              <a:off x="1957" y="2867"/>
              <a:ext cx="164" cy="1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49441" name="AutoShape 65"/>
          <p:cNvSpPr>
            <a:spLocks noChangeArrowheads="1"/>
          </p:cNvSpPr>
          <p:nvPr/>
        </p:nvSpPr>
        <p:spPr bwMode="auto">
          <a:xfrm>
            <a:off x="552660" y="4247356"/>
            <a:ext cx="2920790" cy="1838326"/>
          </a:xfrm>
          <a:prstGeom prst="wedgeRoundRectCallout">
            <a:avLst>
              <a:gd name="adj1" fmla="val 82522"/>
              <a:gd name="adj2" fmla="val -7777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1" dirty="0">
                <a:latin typeface="Comic Sans MS" pitchFamily="66" charset="0"/>
              </a:rPr>
              <a:t>Deadlock is only inevitable if the joint progress of the two processes creates a path that enters the </a:t>
            </a:r>
            <a:r>
              <a:rPr lang="en-US" sz="1800" b="1" dirty="0">
                <a:solidFill>
                  <a:srgbClr val="FF0000"/>
                </a:solidFill>
                <a:latin typeface="Comic Sans MS" pitchFamily="66" charset="0"/>
              </a:rPr>
              <a:t>fatal region</a:t>
            </a:r>
            <a:r>
              <a:rPr lang="en-US" sz="1800" b="1" dirty="0">
                <a:latin typeface="Comic Sans MS" pitchFamily="66" charset="0"/>
              </a:rPr>
              <a:t>.</a:t>
            </a:r>
          </a:p>
        </p:txBody>
      </p: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4252913" y="5313363"/>
            <a:ext cx="1220787" cy="396875"/>
            <a:chOff x="2679" y="3347"/>
            <a:chExt cx="769" cy="250"/>
          </a:xfrm>
        </p:grpSpPr>
        <p:sp>
          <p:nvSpPr>
            <p:cNvPr id="2481222" name="Rectangle 67"/>
            <p:cNvSpPr>
              <a:spLocks noChangeArrowheads="1"/>
            </p:cNvSpPr>
            <p:nvPr/>
          </p:nvSpPr>
          <p:spPr bwMode="auto">
            <a:xfrm>
              <a:off x="2732" y="3424"/>
              <a:ext cx="6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A Required</a:t>
              </a:r>
            </a:p>
          </p:txBody>
        </p:sp>
        <p:sp>
          <p:nvSpPr>
            <p:cNvPr id="2481223" name="Freeform 68"/>
            <p:cNvSpPr>
              <a:spLocks/>
            </p:cNvSpPr>
            <p:nvPr/>
          </p:nvSpPr>
          <p:spPr bwMode="auto">
            <a:xfrm>
              <a:off x="2679" y="3347"/>
              <a:ext cx="769" cy="127"/>
            </a:xfrm>
            <a:custGeom>
              <a:avLst/>
              <a:gdLst>
                <a:gd name="T0" fmla="*/ 0 w 769"/>
                <a:gd name="T1" fmla="*/ 0 h 127"/>
                <a:gd name="T2" fmla="*/ 6 w 769"/>
                <a:gd name="T3" fmla="*/ 25 h 127"/>
                <a:gd name="T4" fmla="*/ 18 w 769"/>
                <a:gd name="T5" fmla="*/ 44 h 127"/>
                <a:gd name="T6" fmla="*/ 37 w 769"/>
                <a:gd name="T7" fmla="*/ 57 h 127"/>
                <a:gd name="T8" fmla="*/ 61 w 769"/>
                <a:gd name="T9" fmla="*/ 63 h 127"/>
                <a:gd name="T10" fmla="*/ 319 w 769"/>
                <a:gd name="T11" fmla="*/ 63 h 127"/>
                <a:gd name="T12" fmla="*/ 344 w 769"/>
                <a:gd name="T13" fmla="*/ 69 h 127"/>
                <a:gd name="T14" fmla="*/ 362 w 769"/>
                <a:gd name="T15" fmla="*/ 82 h 127"/>
                <a:gd name="T16" fmla="*/ 375 w 769"/>
                <a:gd name="T17" fmla="*/ 101 h 127"/>
                <a:gd name="T18" fmla="*/ 381 w 769"/>
                <a:gd name="T19" fmla="*/ 126 h 127"/>
                <a:gd name="T20" fmla="*/ 387 w 769"/>
                <a:gd name="T21" fmla="*/ 101 h 127"/>
                <a:gd name="T22" fmla="*/ 399 w 769"/>
                <a:gd name="T23" fmla="*/ 82 h 127"/>
                <a:gd name="T24" fmla="*/ 424 w 769"/>
                <a:gd name="T25" fmla="*/ 69 h 127"/>
                <a:gd name="T26" fmla="*/ 448 w 769"/>
                <a:gd name="T27" fmla="*/ 63 h 127"/>
                <a:gd name="T28" fmla="*/ 700 w 769"/>
                <a:gd name="T29" fmla="*/ 63 h 127"/>
                <a:gd name="T30" fmla="*/ 725 w 769"/>
                <a:gd name="T31" fmla="*/ 63 h 127"/>
                <a:gd name="T32" fmla="*/ 750 w 769"/>
                <a:gd name="T33" fmla="*/ 50 h 127"/>
                <a:gd name="T34" fmla="*/ 762 w 769"/>
                <a:gd name="T35" fmla="*/ 32 h 127"/>
                <a:gd name="T36" fmla="*/ 768 w 769"/>
                <a:gd name="T37" fmla="*/ 6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9"/>
                <a:gd name="T58" fmla="*/ 0 h 127"/>
                <a:gd name="T59" fmla="*/ 769 w 769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9" h="127">
                  <a:moveTo>
                    <a:pt x="0" y="0"/>
                  </a:moveTo>
                  <a:lnTo>
                    <a:pt x="6" y="25"/>
                  </a:lnTo>
                  <a:lnTo>
                    <a:pt x="18" y="44"/>
                  </a:lnTo>
                  <a:lnTo>
                    <a:pt x="37" y="57"/>
                  </a:lnTo>
                  <a:lnTo>
                    <a:pt x="61" y="63"/>
                  </a:lnTo>
                  <a:lnTo>
                    <a:pt x="319" y="63"/>
                  </a:lnTo>
                  <a:lnTo>
                    <a:pt x="344" y="69"/>
                  </a:lnTo>
                  <a:lnTo>
                    <a:pt x="362" y="82"/>
                  </a:lnTo>
                  <a:lnTo>
                    <a:pt x="375" y="101"/>
                  </a:lnTo>
                  <a:lnTo>
                    <a:pt x="381" y="126"/>
                  </a:lnTo>
                  <a:lnTo>
                    <a:pt x="387" y="101"/>
                  </a:lnTo>
                  <a:lnTo>
                    <a:pt x="399" y="82"/>
                  </a:lnTo>
                  <a:lnTo>
                    <a:pt x="424" y="69"/>
                  </a:lnTo>
                  <a:lnTo>
                    <a:pt x="448" y="63"/>
                  </a:lnTo>
                  <a:lnTo>
                    <a:pt x="700" y="63"/>
                  </a:lnTo>
                  <a:lnTo>
                    <a:pt x="725" y="63"/>
                  </a:lnTo>
                  <a:lnTo>
                    <a:pt x="750" y="50"/>
                  </a:lnTo>
                  <a:lnTo>
                    <a:pt x="762" y="32"/>
                  </a:lnTo>
                  <a:lnTo>
                    <a:pt x="768" y="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</p:grpSp>
      <p:sp>
        <p:nvSpPr>
          <p:cNvPr id="2481224" name="Text Box 72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Diagrams</a:t>
            </a:r>
          </a:p>
        </p:txBody>
      </p: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5170488" y="3792538"/>
            <a:ext cx="1447800" cy="758825"/>
            <a:chOff x="3026" y="2389"/>
            <a:chExt cx="912" cy="478"/>
          </a:xfrm>
        </p:grpSpPr>
        <p:sp>
          <p:nvSpPr>
            <p:cNvPr id="2481210" name="Rectangle 55"/>
            <p:cNvSpPr>
              <a:spLocks noChangeArrowheads="1"/>
            </p:cNvSpPr>
            <p:nvPr/>
          </p:nvSpPr>
          <p:spPr bwMode="auto">
            <a:xfrm>
              <a:off x="3719" y="2389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81211" name="Line 56"/>
            <p:cNvSpPr>
              <a:spLocks noChangeShapeType="1"/>
            </p:cNvSpPr>
            <p:nvPr/>
          </p:nvSpPr>
          <p:spPr bwMode="auto">
            <a:xfrm flipV="1">
              <a:off x="3026" y="2580"/>
              <a:ext cx="0" cy="287"/>
            </a:xfrm>
            <a:prstGeom prst="line">
              <a:avLst/>
            </a:prstGeom>
            <a:noFill/>
            <a:ln w="57150">
              <a:solidFill>
                <a:srgbClr val="3366CC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12" name="Line 57"/>
            <p:cNvSpPr>
              <a:spLocks noChangeShapeType="1"/>
            </p:cNvSpPr>
            <p:nvPr/>
          </p:nvSpPr>
          <p:spPr bwMode="auto">
            <a:xfrm>
              <a:off x="3027" y="2579"/>
              <a:ext cx="911" cy="0"/>
            </a:xfrm>
            <a:prstGeom prst="line">
              <a:avLst/>
            </a:prstGeom>
            <a:noFill/>
            <a:ln w="57150">
              <a:solidFill>
                <a:srgbClr val="660066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AutoShape 65"/>
          <p:cNvSpPr>
            <a:spLocks noChangeArrowheads="1"/>
          </p:cNvSpPr>
          <p:nvPr/>
        </p:nvSpPr>
        <p:spPr bwMode="auto">
          <a:xfrm>
            <a:off x="6579913" y="1785143"/>
            <a:ext cx="2101711" cy="1051720"/>
          </a:xfrm>
          <a:prstGeom prst="wedgeRoundRectCallout">
            <a:avLst>
              <a:gd name="adj1" fmla="val -88203"/>
              <a:gd name="adj2" fmla="val 9119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1" dirty="0" smtClean="0">
                <a:latin typeface="Comic Sans MS" pitchFamily="66" charset="0"/>
              </a:rPr>
              <a:t>Impossible joint</a:t>
            </a:r>
          </a:p>
          <a:p>
            <a:pPr algn="ctr" eaLnBrk="0" hangingPunct="0"/>
            <a:r>
              <a:rPr lang="en-US" sz="1800" b="1" dirty="0" smtClean="0">
                <a:latin typeface="Comic Sans MS" pitchFamily="66" charset="0"/>
              </a:rPr>
              <a:t>conditions are</a:t>
            </a:r>
          </a:p>
          <a:p>
            <a:pPr algn="ctr" eaLnBrk="0" hangingPunct="0"/>
            <a:r>
              <a:rPr lang="en-US" sz="1800" b="1" dirty="0" smtClean="0">
                <a:latin typeface="Comic Sans MS" pitchFamily="66" charset="0"/>
              </a:rPr>
              <a:t>grayed out.</a:t>
            </a:r>
            <a:endParaRPr lang="en-US" sz="1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14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49441" grpId="0" animBg="1" autoUpdateAnimBg="0"/>
      <p:bldP spid="7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345</a:t>
            </a:r>
            <a:endParaRPr lang="en-US"/>
          </a:p>
        </p:txBody>
      </p:sp>
      <p:sp>
        <p:nvSpPr>
          <p:cNvPr id="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Concurrency</a:t>
            </a:r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F0A8-405C-4321-A6B9-697344C758BE}" type="slidenum">
              <a:rPr lang="en-US"/>
              <a:pPr/>
              <a:t>9</a:t>
            </a:fld>
            <a:endParaRPr lang="en-US"/>
          </a:p>
        </p:txBody>
      </p:sp>
      <p:sp>
        <p:nvSpPr>
          <p:cNvPr id="24832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8563" y="209550"/>
            <a:ext cx="7793037" cy="866775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Joint Process Diagram</a:t>
            </a:r>
          </a:p>
        </p:txBody>
      </p:sp>
      <p:sp>
        <p:nvSpPr>
          <p:cNvPr id="2483206" name="Line 3"/>
          <p:cNvSpPr>
            <a:spLocks noChangeShapeType="1"/>
          </p:cNvSpPr>
          <p:nvPr/>
        </p:nvSpPr>
        <p:spPr bwMode="auto">
          <a:xfrm>
            <a:off x="2928661" y="2463800"/>
            <a:ext cx="3808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07" name="Line 4"/>
          <p:cNvSpPr>
            <a:spLocks noChangeShapeType="1"/>
          </p:cNvSpPr>
          <p:nvPr/>
        </p:nvSpPr>
        <p:spPr bwMode="auto">
          <a:xfrm>
            <a:off x="2928661" y="3073400"/>
            <a:ext cx="3808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08" name="Line 5"/>
          <p:cNvSpPr>
            <a:spLocks noChangeShapeType="1"/>
          </p:cNvSpPr>
          <p:nvPr/>
        </p:nvSpPr>
        <p:spPr bwMode="auto">
          <a:xfrm>
            <a:off x="2928661" y="3454400"/>
            <a:ext cx="3808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09" name="Line 6"/>
          <p:cNvSpPr>
            <a:spLocks noChangeShapeType="1"/>
          </p:cNvSpPr>
          <p:nvPr/>
        </p:nvSpPr>
        <p:spPr bwMode="auto">
          <a:xfrm>
            <a:off x="2928661" y="4216400"/>
            <a:ext cx="3808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0" name="Line 7"/>
          <p:cNvSpPr>
            <a:spLocks noChangeShapeType="1"/>
          </p:cNvSpPr>
          <p:nvPr/>
        </p:nvSpPr>
        <p:spPr bwMode="auto">
          <a:xfrm flipV="1">
            <a:off x="29270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1" name="Line 8"/>
          <p:cNvSpPr>
            <a:spLocks noChangeShapeType="1"/>
          </p:cNvSpPr>
          <p:nvPr/>
        </p:nvSpPr>
        <p:spPr bwMode="auto">
          <a:xfrm>
            <a:off x="2928661" y="5130800"/>
            <a:ext cx="3884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2" name="Line 9"/>
          <p:cNvSpPr>
            <a:spLocks noChangeShapeType="1"/>
          </p:cNvSpPr>
          <p:nvPr/>
        </p:nvSpPr>
        <p:spPr bwMode="auto">
          <a:xfrm flipV="1">
            <a:off x="46796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3" name="Line 10"/>
          <p:cNvSpPr>
            <a:spLocks noChangeShapeType="1"/>
          </p:cNvSpPr>
          <p:nvPr/>
        </p:nvSpPr>
        <p:spPr bwMode="auto">
          <a:xfrm flipV="1">
            <a:off x="53654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14" name="Line 11"/>
          <p:cNvSpPr>
            <a:spLocks noChangeShapeType="1"/>
          </p:cNvSpPr>
          <p:nvPr/>
        </p:nvSpPr>
        <p:spPr bwMode="auto">
          <a:xfrm flipV="1">
            <a:off x="58988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3221" name="Rectangle 18"/>
          <p:cNvSpPr>
            <a:spLocks noChangeArrowheads="1"/>
          </p:cNvSpPr>
          <p:nvPr/>
        </p:nvSpPr>
        <p:spPr bwMode="auto">
          <a:xfrm>
            <a:off x="2593698" y="1498600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Progress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of Q</a:t>
            </a:r>
          </a:p>
        </p:txBody>
      </p:sp>
      <p:sp>
        <p:nvSpPr>
          <p:cNvPr id="2483222" name="Rectangle 19"/>
          <p:cNvSpPr>
            <a:spLocks noChangeArrowheads="1"/>
          </p:cNvSpPr>
          <p:nvPr/>
        </p:nvSpPr>
        <p:spPr bwMode="auto">
          <a:xfrm>
            <a:off x="2241273" y="2235200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A</a:t>
            </a:r>
          </a:p>
        </p:txBody>
      </p:sp>
      <p:sp>
        <p:nvSpPr>
          <p:cNvPr id="2483223" name="Rectangle 20"/>
          <p:cNvSpPr>
            <a:spLocks noChangeArrowheads="1"/>
          </p:cNvSpPr>
          <p:nvPr/>
        </p:nvSpPr>
        <p:spPr bwMode="auto">
          <a:xfrm>
            <a:off x="2241273" y="2844800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B</a:t>
            </a:r>
          </a:p>
        </p:txBody>
      </p:sp>
      <p:sp>
        <p:nvSpPr>
          <p:cNvPr id="2483224" name="Rectangle 21"/>
          <p:cNvSpPr>
            <a:spLocks noChangeArrowheads="1"/>
          </p:cNvSpPr>
          <p:nvPr/>
        </p:nvSpPr>
        <p:spPr bwMode="auto">
          <a:xfrm>
            <a:off x="2393673" y="3378200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A</a:t>
            </a:r>
          </a:p>
        </p:txBody>
      </p:sp>
      <p:sp>
        <p:nvSpPr>
          <p:cNvPr id="2483225" name="Rectangle 22"/>
          <p:cNvSpPr>
            <a:spLocks noChangeArrowheads="1"/>
          </p:cNvSpPr>
          <p:nvPr/>
        </p:nvSpPr>
        <p:spPr bwMode="auto">
          <a:xfrm>
            <a:off x="2317473" y="4140200"/>
            <a:ext cx="561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B</a:t>
            </a:r>
          </a:p>
        </p:txBody>
      </p:sp>
      <p:sp>
        <p:nvSpPr>
          <p:cNvPr id="2483226" name="Rectangle 23"/>
          <p:cNvSpPr>
            <a:spLocks noChangeArrowheads="1"/>
          </p:cNvSpPr>
          <p:nvPr/>
        </p:nvSpPr>
        <p:spPr bwMode="auto">
          <a:xfrm>
            <a:off x="3765273" y="5130800"/>
            <a:ext cx="569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A</a:t>
            </a:r>
          </a:p>
        </p:txBody>
      </p:sp>
      <p:sp>
        <p:nvSpPr>
          <p:cNvPr id="2483227" name="Rectangle 24"/>
          <p:cNvSpPr>
            <a:spLocks noChangeArrowheads="1"/>
          </p:cNvSpPr>
          <p:nvPr/>
        </p:nvSpPr>
        <p:spPr bwMode="auto">
          <a:xfrm>
            <a:off x="5060673" y="5130800"/>
            <a:ext cx="561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Get B</a:t>
            </a:r>
          </a:p>
        </p:txBody>
      </p:sp>
      <p:sp>
        <p:nvSpPr>
          <p:cNvPr id="2483228" name="Rectangle 25"/>
          <p:cNvSpPr>
            <a:spLocks noChangeArrowheads="1"/>
          </p:cNvSpPr>
          <p:nvPr/>
        </p:nvSpPr>
        <p:spPr bwMode="auto">
          <a:xfrm>
            <a:off x="4298673" y="5130800"/>
            <a:ext cx="823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 A</a:t>
            </a:r>
          </a:p>
        </p:txBody>
      </p:sp>
      <p:sp>
        <p:nvSpPr>
          <p:cNvPr id="2483229" name="Rectangle 26"/>
          <p:cNvSpPr>
            <a:spLocks noChangeArrowheads="1"/>
          </p:cNvSpPr>
          <p:nvPr/>
        </p:nvSpPr>
        <p:spPr bwMode="auto">
          <a:xfrm>
            <a:off x="5594073" y="5130800"/>
            <a:ext cx="815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Release B</a:t>
            </a:r>
          </a:p>
        </p:txBody>
      </p:sp>
      <p:sp>
        <p:nvSpPr>
          <p:cNvPr id="2483230" name="Rectangle 27"/>
          <p:cNvSpPr>
            <a:spLocks noChangeArrowheads="1"/>
          </p:cNvSpPr>
          <p:nvPr/>
        </p:nvSpPr>
        <p:spPr bwMode="auto">
          <a:xfrm>
            <a:off x="6813273" y="4902200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Progress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of P</a:t>
            </a:r>
          </a:p>
        </p:txBody>
      </p:sp>
      <p:sp>
        <p:nvSpPr>
          <p:cNvPr id="2483231" name="Rectangle 28"/>
          <p:cNvSpPr>
            <a:spLocks noChangeArrowheads="1"/>
          </p:cNvSpPr>
          <p:nvPr/>
        </p:nvSpPr>
        <p:spPr bwMode="auto">
          <a:xfrm>
            <a:off x="3982325" y="548178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 dirty="0">
                <a:latin typeface="Times New Roman" pitchFamily="18" charset="0"/>
              </a:rPr>
              <a:t>A</a:t>
            </a:r>
          </a:p>
          <a:p>
            <a:pPr algn="ctr" eaLnBrk="0" hangingPunct="0"/>
            <a:r>
              <a:rPr lang="en-US" sz="1200" b="1" dirty="0">
                <a:latin typeface="Times New Roman" pitchFamily="18" charset="0"/>
              </a:rPr>
              <a:t>Required</a:t>
            </a:r>
          </a:p>
        </p:txBody>
      </p:sp>
      <p:sp>
        <p:nvSpPr>
          <p:cNvPr id="2483232" name="Rectangle 29"/>
          <p:cNvSpPr>
            <a:spLocks noChangeArrowheads="1"/>
          </p:cNvSpPr>
          <p:nvPr/>
        </p:nvSpPr>
        <p:spPr bwMode="auto">
          <a:xfrm>
            <a:off x="5375098" y="5481780"/>
            <a:ext cx="79874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 dirty="0" smtClean="0">
                <a:latin typeface="Times New Roman" pitchFamily="18" charset="0"/>
              </a:rPr>
              <a:t>B</a:t>
            </a:r>
          </a:p>
          <a:p>
            <a:pPr algn="ctr" eaLnBrk="0" hangingPunct="0"/>
            <a:r>
              <a:rPr lang="en-US" sz="1200" b="1" dirty="0" smtClean="0">
                <a:latin typeface="Times New Roman" pitchFamily="18" charset="0"/>
              </a:rPr>
              <a:t>Required</a:t>
            </a:r>
            <a:endParaRPr lang="en-US" sz="1200" b="1" dirty="0">
              <a:latin typeface="Times New Roman" pitchFamily="18" charset="0"/>
            </a:endParaRPr>
          </a:p>
        </p:txBody>
      </p:sp>
      <p:sp>
        <p:nvSpPr>
          <p:cNvPr id="2483233" name="Rectangle 30"/>
          <p:cNvSpPr>
            <a:spLocks noChangeArrowheads="1"/>
          </p:cNvSpPr>
          <p:nvPr/>
        </p:nvSpPr>
        <p:spPr bwMode="auto">
          <a:xfrm>
            <a:off x="1098273" y="27686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A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Required</a:t>
            </a:r>
          </a:p>
        </p:txBody>
      </p:sp>
      <p:sp>
        <p:nvSpPr>
          <p:cNvPr id="2483234" name="Rectangle 31"/>
          <p:cNvSpPr>
            <a:spLocks noChangeArrowheads="1"/>
          </p:cNvSpPr>
          <p:nvPr/>
        </p:nvSpPr>
        <p:spPr bwMode="auto">
          <a:xfrm>
            <a:off x="1326873" y="3759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200" b="1">
                <a:latin typeface="Times New Roman" pitchFamily="18" charset="0"/>
              </a:rPr>
              <a:t>B</a:t>
            </a:r>
          </a:p>
          <a:p>
            <a:pPr algn="ctr" eaLnBrk="0" hangingPunct="0"/>
            <a:r>
              <a:rPr lang="en-US" sz="1200" b="1">
                <a:latin typeface="Times New Roman" pitchFamily="18" charset="0"/>
              </a:rPr>
              <a:t>Required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36673" y="4405313"/>
            <a:ext cx="2819400" cy="277641"/>
            <a:chOff x="3467100" y="4405313"/>
            <a:chExt cx="2819400" cy="277641"/>
          </a:xfrm>
        </p:grpSpPr>
        <p:sp>
          <p:nvSpPr>
            <p:cNvPr id="2483216" name="Line 13"/>
            <p:cNvSpPr>
              <a:spLocks noChangeShapeType="1"/>
            </p:cNvSpPr>
            <p:nvPr/>
          </p:nvSpPr>
          <p:spPr bwMode="auto">
            <a:xfrm>
              <a:off x="3467100" y="4673600"/>
              <a:ext cx="2819400" cy="17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40" name="Rectangle 37"/>
            <p:cNvSpPr>
              <a:spLocks noChangeArrowheads="1"/>
            </p:cNvSpPr>
            <p:nvPr/>
          </p:nvSpPr>
          <p:spPr bwMode="auto">
            <a:xfrm>
              <a:off x="6002653" y="4405313"/>
              <a:ext cx="262893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483241" name="Freeform 38"/>
          <p:cNvSpPr>
            <a:spLocks/>
          </p:cNvSpPr>
          <p:nvPr/>
        </p:nvSpPr>
        <p:spPr bwMode="auto">
          <a:xfrm>
            <a:off x="1936473" y="2462213"/>
            <a:ext cx="79375" cy="1071562"/>
          </a:xfrm>
          <a:custGeom>
            <a:avLst/>
            <a:gdLst>
              <a:gd name="T0" fmla="*/ 49 w 50"/>
              <a:gd name="T1" fmla="*/ 0 h 675"/>
              <a:gd name="T2" fmla="*/ 40 w 50"/>
              <a:gd name="T3" fmla="*/ 4 h 675"/>
              <a:gd name="T4" fmla="*/ 31 w 50"/>
              <a:gd name="T5" fmla="*/ 20 h 675"/>
              <a:gd name="T6" fmla="*/ 27 w 50"/>
              <a:gd name="T7" fmla="*/ 35 h 675"/>
              <a:gd name="T8" fmla="*/ 24 w 50"/>
              <a:gd name="T9" fmla="*/ 59 h 675"/>
              <a:gd name="T10" fmla="*/ 24 w 50"/>
              <a:gd name="T11" fmla="*/ 282 h 675"/>
              <a:gd name="T12" fmla="*/ 22 w 50"/>
              <a:gd name="T13" fmla="*/ 306 h 675"/>
              <a:gd name="T14" fmla="*/ 18 w 50"/>
              <a:gd name="T15" fmla="*/ 321 h 675"/>
              <a:gd name="T16" fmla="*/ 9 w 50"/>
              <a:gd name="T17" fmla="*/ 333 h 675"/>
              <a:gd name="T18" fmla="*/ 0 w 50"/>
              <a:gd name="T19" fmla="*/ 337 h 675"/>
              <a:gd name="T20" fmla="*/ 9 w 50"/>
              <a:gd name="T21" fmla="*/ 341 h 675"/>
              <a:gd name="T22" fmla="*/ 18 w 50"/>
              <a:gd name="T23" fmla="*/ 353 h 675"/>
              <a:gd name="T24" fmla="*/ 22 w 50"/>
              <a:gd name="T25" fmla="*/ 368 h 675"/>
              <a:gd name="T26" fmla="*/ 24 w 50"/>
              <a:gd name="T27" fmla="*/ 392 h 675"/>
              <a:gd name="T28" fmla="*/ 24 w 50"/>
              <a:gd name="T29" fmla="*/ 615 h 675"/>
              <a:gd name="T30" fmla="*/ 27 w 50"/>
              <a:gd name="T31" fmla="*/ 639 h 675"/>
              <a:gd name="T32" fmla="*/ 31 w 50"/>
              <a:gd name="T33" fmla="*/ 658 h 675"/>
              <a:gd name="T34" fmla="*/ 40 w 50"/>
              <a:gd name="T35" fmla="*/ 670 h 675"/>
              <a:gd name="T36" fmla="*/ 49 w 50"/>
              <a:gd name="T37" fmla="*/ 674 h 67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0"/>
              <a:gd name="T58" fmla="*/ 0 h 675"/>
              <a:gd name="T59" fmla="*/ 50 w 50"/>
              <a:gd name="T60" fmla="*/ 675 h 67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0" h="675">
                <a:moveTo>
                  <a:pt x="49" y="0"/>
                </a:moveTo>
                <a:lnTo>
                  <a:pt x="40" y="4"/>
                </a:lnTo>
                <a:lnTo>
                  <a:pt x="31" y="20"/>
                </a:lnTo>
                <a:lnTo>
                  <a:pt x="27" y="35"/>
                </a:lnTo>
                <a:lnTo>
                  <a:pt x="24" y="59"/>
                </a:lnTo>
                <a:lnTo>
                  <a:pt x="24" y="282"/>
                </a:lnTo>
                <a:lnTo>
                  <a:pt x="22" y="306"/>
                </a:lnTo>
                <a:lnTo>
                  <a:pt x="18" y="321"/>
                </a:lnTo>
                <a:lnTo>
                  <a:pt x="9" y="333"/>
                </a:lnTo>
                <a:lnTo>
                  <a:pt x="0" y="337"/>
                </a:lnTo>
                <a:lnTo>
                  <a:pt x="9" y="341"/>
                </a:lnTo>
                <a:lnTo>
                  <a:pt x="18" y="353"/>
                </a:lnTo>
                <a:lnTo>
                  <a:pt x="22" y="368"/>
                </a:lnTo>
                <a:lnTo>
                  <a:pt x="24" y="392"/>
                </a:lnTo>
                <a:lnTo>
                  <a:pt x="24" y="615"/>
                </a:lnTo>
                <a:lnTo>
                  <a:pt x="27" y="639"/>
                </a:lnTo>
                <a:lnTo>
                  <a:pt x="31" y="658"/>
                </a:lnTo>
                <a:lnTo>
                  <a:pt x="40" y="670"/>
                </a:lnTo>
                <a:lnTo>
                  <a:pt x="49" y="67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sz="1800" b="1">
              <a:latin typeface="Times New Roman" pitchFamily="18" charset="0"/>
            </a:endParaRPr>
          </a:p>
        </p:txBody>
      </p:sp>
      <p:sp>
        <p:nvSpPr>
          <p:cNvPr id="2483242" name="Freeform 39"/>
          <p:cNvSpPr>
            <a:spLocks/>
          </p:cNvSpPr>
          <p:nvPr/>
        </p:nvSpPr>
        <p:spPr bwMode="auto">
          <a:xfrm>
            <a:off x="2242861" y="3073400"/>
            <a:ext cx="77787" cy="1222375"/>
          </a:xfrm>
          <a:custGeom>
            <a:avLst/>
            <a:gdLst>
              <a:gd name="T0" fmla="*/ 48 w 49"/>
              <a:gd name="T1" fmla="*/ 0 h 770"/>
              <a:gd name="T2" fmla="*/ 38 w 49"/>
              <a:gd name="T3" fmla="*/ 5 h 770"/>
              <a:gd name="T4" fmla="*/ 30 w 49"/>
              <a:gd name="T5" fmla="*/ 19 h 770"/>
              <a:gd name="T6" fmla="*/ 25 w 49"/>
              <a:gd name="T7" fmla="*/ 38 h 770"/>
              <a:gd name="T8" fmla="*/ 23 w 49"/>
              <a:gd name="T9" fmla="*/ 66 h 770"/>
              <a:gd name="T10" fmla="*/ 23 w 49"/>
              <a:gd name="T11" fmla="*/ 319 h 770"/>
              <a:gd name="T12" fmla="*/ 20 w 49"/>
              <a:gd name="T13" fmla="*/ 347 h 770"/>
              <a:gd name="T14" fmla="*/ 15 w 49"/>
              <a:gd name="T15" fmla="*/ 366 h 770"/>
              <a:gd name="T16" fmla="*/ 10 w 49"/>
              <a:gd name="T17" fmla="*/ 380 h 770"/>
              <a:gd name="T18" fmla="*/ 0 w 49"/>
              <a:gd name="T19" fmla="*/ 385 h 770"/>
              <a:gd name="T20" fmla="*/ 10 w 49"/>
              <a:gd name="T21" fmla="*/ 389 h 770"/>
              <a:gd name="T22" fmla="*/ 15 w 49"/>
              <a:gd name="T23" fmla="*/ 403 h 770"/>
              <a:gd name="T24" fmla="*/ 20 w 49"/>
              <a:gd name="T25" fmla="*/ 422 h 770"/>
              <a:gd name="T26" fmla="*/ 23 w 49"/>
              <a:gd name="T27" fmla="*/ 450 h 770"/>
              <a:gd name="T28" fmla="*/ 23 w 49"/>
              <a:gd name="T29" fmla="*/ 703 h 770"/>
              <a:gd name="T30" fmla="*/ 25 w 49"/>
              <a:gd name="T31" fmla="*/ 732 h 770"/>
              <a:gd name="T32" fmla="*/ 30 w 49"/>
              <a:gd name="T33" fmla="*/ 750 h 770"/>
              <a:gd name="T34" fmla="*/ 38 w 49"/>
              <a:gd name="T35" fmla="*/ 764 h 770"/>
              <a:gd name="T36" fmla="*/ 48 w 49"/>
              <a:gd name="T37" fmla="*/ 769 h 77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770"/>
              <a:gd name="T59" fmla="*/ 49 w 49"/>
              <a:gd name="T60" fmla="*/ 770 h 77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770">
                <a:moveTo>
                  <a:pt x="48" y="0"/>
                </a:moveTo>
                <a:lnTo>
                  <a:pt x="38" y="5"/>
                </a:lnTo>
                <a:lnTo>
                  <a:pt x="30" y="19"/>
                </a:lnTo>
                <a:lnTo>
                  <a:pt x="25" y="38"/>
                </a:lnTo>
                <a:lnTo>
                  <a:pt x="23" y="66"/>
                </a:lnTo>
                <a:lnTo>
                  <a:pt x="23" y="319"/>
                </a:lnTo>
                <a:lnTo>
                  <a:pt x="20" y="347"/>
                </a:lnTo>
                <a:lnTo>
                  <a:pt x="15" y="366"/>
                </a:lnTo>
                <a:lnTo>
                  <a:pt x="10" y="380"/>
                </a:lnTo>
                <a:lnTo>
                  <a:pt x="0" y="385"/>
                </a:lnTo>
                <a:lnTo>
                  <a:pt x="10" y="389"/>
                </a:lnTo>
                <a:lnTo>
                  <a:pt x="15" y="403"/>
                </a:lnTo>
                <a:lnTo>
                  <a:pt x="20" y="422"/>
                </a:lnTo>
                <a:lnTo>
                  <a:pt x="23" y="450"/>
                </a:lnTo>
                <a:lnTo>
                  <a:pt x="23" y="703"/>
                </a:lnTo>
                <a:lnTo>
                  <a:pt x="25" y="732"/>
                </a:lnTo>
                <a:lnTo>
                  <a:pt x="30" y="750"/>
                </a:lnTo>
                <a:lnTo>
                  <a:pt x="38" y="764"/>
                </a:lnTo>
                <a:lnTo>
                  <a:pt x="48" y="769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sz="1800" b="1">
              <a:latin typeface="Times New Roman" pitchFamily="18" charset="0"/>
            </a:endParaRPr>
          </a:p>
        </p:txBody>
      </p:sp>
      <p:sp>
        <p:nvSpPr>
          <p:cNvPr id="2483243" name="Freeform 40"/>
          <p:cNvSpPr>
            <a:spLocks/>
          </p:cNvSpPr>
          <p:nvPr/>
        </p:nvSpPr>
        <p:spPr bwMode="auto">
          <a:xfrm>
            <a:off x="4070073" y="5353050"/>
            <a:ext cx="609600" cy="158750"/>
          </a:xfrm>
          <a:custGeom>
            <a:avLst/>
            <a:gdLst>
              <a:gd name="T0" fmla="*/ 0 w 770"/>
              <a:gd name="T1" fmla="*/ 0 h 126"/>
              <a:gd name="T2" fmla="*/ 6 w 770"/>
              <a:gd name="T3" fmla="*/ 24 h 126"/>
              <a:gd name="T4" fmla="*/ 17 w 770"/>
              <a:gd name="T5" fmla="*/ 42 h 126"/>
              <a:gd name="T6" fmla="*/ 39 w 770"/>
              <a:gd name="T7" fmla="*/ 54 h 126"/>
              <a:gd name="T8" fmla="*/ 67 w 770"/>
              <a:gd name="T9" fmla="*/ 60 h 126"/>
              <a:gd name="T10" fmla="*/ 321 w 770"/>
              <a:gd name="T11" fmla="*/ 65 h 126"/>
              <a:gd name="T12" fmla="*/ 343 w 770"/>
              <a:gd name="T13" fmla="*/ 71 h 126"/>
              <a:gd name="T14" fmla="*/ 365 w 770"/>
              <a:gd name="T15" fmla="*/ 83 h 126"/>
              <a:gd name="T16" fmla="*/ 376 w 770"/>
              <a:gd name="T17" fmla="*/ 101 h 126"/>
              <a:gd name="T18" fmla="*/ 382 w 770"/>
              <a:gd name="T19" fmla="*/ 125 h 126"/>
              <a:gd name="T20" fmla="*/ 387 w 770"/>
              <a:gd name="T21" fmla="*/ 101 h 126"/>
              <a:gd name="T22" fmla="*/ 404 w 770"/>
              <a:gd name="T23" fmla="*/ 83 h 126"/>
              <a:gd name="T24" fmla="*/ 426 w 770"/>
              <a:gd name="T25" fmla="*/ 71 h 126"/>
              <a:gd name="T26" fmla="*/ 448 w 770"/>
              <a:gd name="T27" fmla="*/ 65 h 126"/>
              <a:gd name="T28" fmla="*/ 703 w 770"/>
              <a:gd name="T29" fmla="*/ 65 h 126"/>
              <a:gd name="T30" fmla="*/ 730 w 770"/>
              <a:gd name="T31" fmla="*/ 60 h 126"/>
              <a:gd name="T32" fmla="*/ 752 w 770"/>
              <a:gd name="T33" fmla="*/ 48 h 126"/>
              <a:gd name="T34" fmla="*/ 763 w 770"/>
              <a:gd name="T35" fmla="*/ 30 h 126"/>
              <a:gd name="T36" fmla="*/ 769 w 770"/>
              <a:gd name="T37" fmla="*/ 6 h 12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70"/>
              <a:gd name="T58" fmla="*/ 0 h 126"/>
              <a:gd name="T59" fmla="*/ 770 w 770"/>
              <a:gd name="T60" fmla="*/ 126 h 12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70" h="126">
                <a:moveTo>
                  <a:pt x="0" y="0"/>
                </a:moveTo>
                <a:lnTo>
                  <a:pt x="6" y="24"/>
                </a:lnTo>
                <a:lnTo>
                  <a:pt x="17" y="42"/>
                </a:lnTo>
                <a:lnTo>
                  <a:pt x="39" y="54"/>
                </a:lnTo>
                <a:lnTo>
                  <a:pt x="67" y="60"/>
                </a:lnTo>
                <a:lnTo>
                  <a:pt x="321" y="65"/>
                </a:lnTo>
                <a:lnTo>
                  <a:pt x="343" y="71"/>
                </a:lnTo>
                <a:lnTo>
                  <a:pt x="365" y="83"/>
                </a:lnTo>
                <a:lnTo>
                  <a:pt x="376" y="101"/>
                </a:lnTo>
                <a:lnTo>
                  <a:pt x="382" y="125"/>
                </a:lnTo>
                <a:lnTo>
                  <a:pt x="387" y="101"/>
                </a:lnTo>
                <a:lnTo>
                  <a:pt x="404" y="83"/>
                </a:lnTo>
                <a:lnTo>
                  <a:pt x="426" y="71"/>
                </a:lnTo>
                <a:lnTo>
                  <a:pt x="448" y="65"/>
                </a:lnTo>
                <a:lnTo>
                  <a:pt x="703" y="65"/>
                </a:lnTo>
                <a:lnTo>
                  <a:pt x="730" y="60"/>
                </a:lnTo>
                <a:lnTo>
                  <a:pt x="752" y="48"/>
                </a:lnTo>
                <a:lnTo>
                  <a:pt x="763" y="30"/>
                </a:lnTo>
                <a:lnTo>
                  <a:pt x="769" y="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sz="1800" b="1">
              <a:latin typeface="Times New Roman" pitchFamily="18" charset="0"/>
            </a:endParaRPr>
          </a:p>
        </p:txBody>
      </p:sp>
      <p:sp>
        <p:nvSpPr>
          <p:cNvPr id="2483245" name="Line 42"/>
          <p:cNvSpPr>
            <a:spLocks noChangeShapeType="1"/>
          </p:cNvSpPr>
          <p:nvPr/>
        </p:nvSpPr>
        <p:spPr bwMode="auto">
          <a:xfrm flipV="1">
            <a:off x="4070073" y="2008188"/>
            <a:ext cx="0" cy="312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38261" y="2082800"/>
            <a:ext cx="1522412" cy="1752600"/>
            <a:chOff x="3468688" y="2082800"/>
            <a:chExt cx="1522412" cy="1752600"/>
          </a:xfrm>
        </p:grpSpPr>
        <p:sp>
          <p:nvSpPr>
            <p:cNvPr id="2483218" name="Line 15"/>
            <p:cNvSpPr>
              <a:spLocks noChangeShapeType="1"/>
            </p:cNvSpPr>
            <p:nvPr/>
          </p:nvSpPr>
          <p:spPr bwMode="auto">
            <a:xfrm>
              <a:off x="3468688" y="3835400"/>
              <a:ext cx="12938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37" name="Rectangle 34"/>
            <p:cNvSpPr>
              <a:spLocks noChangeArrowheads="1"/>
            </p:cNvSpPr>
            <p:nvPr/>
          </p:nvSpPr>
          <p:spPr bwMode="auto">
            <a:xfrm>
              <a:off x="4730750" y="2082800"/>
              <a:ext cx="2603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83248" name="Line 45"/>
            <p:cNvSpPr>
              <a:spLocks noChangeShapeType="1"/>
            </p:cNvSpPr>
            <p:nvPr/>
          </p:nvSpPr>
          <p:spPr bwMode="auto">
            <a:xfrm flipV="1">
              <a:off x="4762500" y="2236788"/>
              <a:ext cx="0" cy="1598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74873" y="2540000"/>
            <a:ext cx="1938021" cy="2133600"/>
            <a:chOff x="4305300" y="2540000"/>
            <a:chExt cx="1938021" cy="2133600"/>
          </a:xfrm>
        </p:grpSpPr>
        <p:sp>
          <p:nvSpPr>
            <p:cNvPr id="2483219" name="Line 16"/>
            <p:cNvSpPr>
              <a:spLocks noChangeShapeType="1"/>
            </p:cNvSpPr>
            <p:nvPr/>
          </p:nvSpPr>
          <p:spPr bwMode="auto">
            <a:xfrm flipV="1">
              <a:off x="4305300" y="4065588"/>
              <a:ext cx="0" cy="6080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38" name="Rectangle 35"/>
            <p:cNvSpPr>
              <a:spLocks noChangeArrowheads="1"/>
            </p:cNvSpPr>
            <p:nvPr/>
          </p:nvSpPr>
          <p:spPr bwMode="auto">
            <a:xfrm>
              <a:off x="5980429" y="2540000"/>
              <a:ext cx="262892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6</a:t>
              </a:r>
              <a:endParaRPr lang="en-US" sz="1200" b="1" dirty="0">
                <a:latin typeface="Times New Roman" pitchFamily="18" charset="0"/>
              </a:endParaRPr>
            </a:p>
          </p:txBody>
        </p:sp>
        <p:sp>
          <p:nvSpPr>
            <p:cNvPr id="2483249" name="Line 46"/>
            <p:cNvSpPr>
              <a:spLocks noChangeShapeType="1"/>
            </p:cNvSpPr>
            <p:nvPr/>
          </p:nvSpPr>
          <p:spPr bwMode="auto">
            <a:xfrm>
              <a:off x="4306888" y="4064000"/>
              <a:ext cx="7604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50" name="Line 47"/>
            <p:cNvSpPr>
              <a:spLocks noChangeShapeType="1"/>
            </p:cNvSpPr>
            <p:nvPr/>
          </p:nvSpPr>
          <p:spPr bwMode="auto">
            <a:xfrm flipV="1">
              <a:off x="5067300" y="2846388"/>
              <a:ext cx="0" cy="1217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51" name="Line 48"/>
            <p:cNvSpPr>
              <a:spLocks noChangeShapeType="1"/>
            </p:cNvSpPr>
            <p:nvPr/>
          </p:nvSpPr>
          <p:spPr bwMode="auto">
            <a:xfrm>
              <a:off x="5068888" y="2844800"/>
              <a:ext cx="11414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39051" y="2463800"/>
            <a:ext cx="716093" cy="990600"/>
            <a:chOff x="3969478" y="2463800"/>
            <a:chExt cx="716093" cy="990600"/>
          </a:xfrm>
        </p:grpSpPr>
        <p:sp>
          <p:nvSpPr>
            <p:cNvPr id="2483252" name="Rectangle 49"/>
            <p:cNvSpPr>
              <a:spLocks noChangeArrowheads="1"/>
            </p:cNvSpPr>
            <p:nvPr/>
          </p:nvSpPr>
          <p:spPr bwMode="auto">
            <a:xfrm>
              <a:off x="4000500" y="2463800"/>
              <a:ext cx="609600" cy="9906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2483253" name="Rectangle 50"/>
            <p:cNvSpPr>
              <a:spLocks noChangeArrowheads="1"/>
            </p:cNvSpPr>
            <p:nvPr/>
          </p:nvSpPr>
          <p:spPr bwMode="auto">
            <a:xfrm>
              <a:off x="3969478" y="2616200"/>
              <a:ext cx="716093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Both</a:t>
              </a:r>
            </a:p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P </a:t>
              </a:r>
              <a:r>
                <a:rPr lang="en-US" sz="1200" b="1" dirty="0">
                  <a:latin typeface="Times New Roman" pitchFamily="18" charset="0"/>
                </a:rPr>
                <a:t>and Q</a:t>
              </a:r>
            </a:p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have </a:t>
              </a:r>
              <a:r>
                <a:rPr lang="en-US" sz="1200" b="1" dirty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90001" y="3073400"/>
            <a:ext cx="716093" cy="1143000"/>
            <a:chOff x="5220428" y="3073400"/>
            <a:chExt cx="716093" cy="1143000"/>
          </a:xfrm>
        </p:grpSpPr>
        <p:sp>
          <p:nvSpPr>
            <p:cNvPr id="2483254" name="Rectangle 51"/>
            <p:cNvSpPr>
              <a:spLocks noChangeArrowheads="1"/>
            </p:cNvSpPr>
            <p:nvPr/>
          </p:nvSpPr>
          <p:spPr bwMode="auto">
            <a:xfrm>
              <a:off x="5295900" y="3073400"/>
              <a:ext cx="533400" cy="1143000"/>
            </a:xfrm>
            <a:prstGeom prst="rect">
              <a:avLst/>
            </a:prstGeom>
            <a:pattFill prst="openDmnd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 b="1">
                <a:latin typeface="Times New Roman" pitchFamily="18" charset="0"/>
              </a:endParaRPr>
            </a:p>
          </p:txBody>
        </p:sp>
        <p:sp>
          <p:nvSpPr>
            <p:cNvPr id="2483255" name="Rectangle 52"/>
            <p:cNvSpPr>
              <a:spLocks noChangeArrowheads="1"/>
            </p:cNvSpPr>
            <p:nvPr/>
          </p:nvSpPr>
          <p:spPr bwMode="auto">
            <a:xfrm>
              <a:off x="5220428" y="3378200"/>
              <a:ext cx="716093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Both</a:t>
              </a:r>
            </a:p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P </a:t>
              </a:r>
              <a:r>
                <a:rPr lang="en-US" sz="1200" b="1" dirty="0">
                  <a:latin typeface="Times New Roman" pitchFamily="18" charset="0"/>
                </a:rPr>
                <a:t>and Q</a:t>
              </a:r>
            </a:p>
            <a:p>
              <a:pPr algn="ctr" eaLnBrk="0" hangingPunct="0"/>
              <a:r>
                <a:rPr lang="en-US" sz="1200" b="1" dirty="0" smtClean="0">
                  <a:latin typeface="Times New Roman" pitchFamily="18" charset="0"/>
                </a:rPr>
                <a:t>have </a:t>
              </a:r>
              <a:r>
                <a:rPr lang="en-US" sz="1200" b="1" dirty="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84473" y="3948113"/>
            <a:ext cx="1447800" cy="725487"/>
            <a:chOff x="4914900" y="3948113"/>
            <a:chExt cx="1447800" cy="725487"/>
          </a:xfrm>
        </p:grpSpPr>
        <p:sp>
          <p:nvSpPr>
            <p:cNvPr id="2483220" name="Line 17"/>
            <p:cNvSpPr>
              <a:spLocks noChangeShapeType="1"/>
            </p:cNvSpPr>
            <p:nvPr/>
          </p:nvSpPr>
          <p:spPr bwMode="auto">
            <a:xfrm flipV="1">
              <a:off x="4914900" y="4217988"/>
              <a:ext cx="0" cy="455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39" name="Rectangle 36"/>
            <p:cNvSpPr>
              <a:spLocks noChangeArrowheads="1"/>
            </p:cNvSpPr>
            <p:nvPr/>
          </p:nvSpPr>
          <p:spPr bwMode="auto">
            <a:xfrm>
              <a:off x="6003925" y="3948113"/>
              <a:ext cx="260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83256" name="Line 53"/>
            <p:cNvSpPr>
              <a:spLocks noChangeShapeType="1"/>
            </p:cNvSpPr>
            <p:nvPr/>
          </p:nvSpPr>
          <p:spPr bwMode="auto">
            <a:xfrm>
              <a:off x="4916488" y="4216400"/>
              <a:ext cx="1446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3257" name="Text Box 57"/>
          <p:cNvSpPr txBox="1">
            <a:spLocks noChangeArrowheads="1"/>
          </p:cNvSpPr>
          <p:nvPr/>
        </p:nvSpPr>
        <p:spPr bwMode="auto">
          <a:xfrm>
            <a:off x="6469063" y="76200"/>
            <a:ext cx="2627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Diagrams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06197" y="2043113"/>
            <a:ext cx="513051" cy="3087687"/>
            <a:chOff x="3236624" y="2043113"/>
            <a:chExt cx="513051" cy="3087687"/>
          </a:xfrm>
        </p:grpSpPr>
        <p:sp>
          <p:nvSpPr>
            <p:cNvPr id="2483215" name="Line 12"/>
            <p:cNvSpPr>
              <a:spLocks noChangeShapeType="1"/>
            </p:cNvSpPr>
            <p:nvPr/>
          </p:nvSpPr>
          <p:spPr bwMode="auto">
            <a:xfrm flipV="1">
              <a:off x="3238500" y="4675188"/>
              <a:ext cx="0" cy="455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17" name="Line 14"/>
            <p:cNvSpPr>
              <a:spLocks noChangeShapeType="1"/>
            </p:cNvSpPr>
            <p:nvPr/>
          </p:nvSpPr>
          <p:spPr bwMode="auto">
            <a:xfrm flipV="1">
              <a:off x="3467100" y="2236788"/>
              <a:ext cx="0" cy="24368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35" name="Rectangle 32"/>
            <p:cNvSpPr>
              <a:spLocks noChangeArrowheads="1"/>
            </p:cNvSpPr>
            <p:nvPr/>
          </p:nvSpPr>
          <p:spPr bwMode="auto">
            <a:xfrm>
              <a:off x="3489325" y="2043113"/>
              <a:ext cx="260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0" name="Line 43"/>
            <p:cNvSpPr>
              <a:spLocks noChangeShapeType="1"/>
            </p:cNvSpPr>
            <p:nvPr/>
          </p:nvSpPr>
          <p:spPr bwMode="auto">
            <a:xfrm>
              <a:off x="3236624" y="4673600"/>
              <a:ext cx="230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38261" y="2036763"/>
            <a:ext cx="760412" cy="1189037"/>
            <a:chOff x="3468688" y="2036763"/>
            <a:chExt cx="760412" cy="1189037"/>
          </a:xfrm>
        </p:grpSpPr>
        <p:sp>
          <p:nvSpPr>
            <p:cNvPr id="2483236" name="Rectangle 33"/>
            <p:cNvSpPr>
              <a:spLocks noChangeArrowheads="1"/>
            </p:cNvSpPr>
            <p:nvPr/>
          </p:nvSpPr>
          <p:spPr bwMode="auto">
            <a:xfrm>
              <a:off x="3968750" y="2036763"/>
              <a:ext cx="2603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2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83246" name="Line 43"/>
            <p:cNvSpPr>
              <a:spLocks noChangeShapeType="1"/>
            </p:cNvSpPr>
            <p:nvPr/>
          </p:nvSpPr>
          <p:spPr bwMode="auto">
            <a:xfrm>
              <a:off x="3468688" y="3225800"/>
              <a:ext cx="5318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47" name="Line 44"/>
            <p:cNvSpPr>
              <a:spLocks noChangeShapeType="1"/>
            </p:cNvSpPr>
            <p:nvPr/>
          </p:nvSpPr>
          <p:spPr bwMode="auto">
            <a:xfrm flipV="1">
              <a:off x="4000500" y="2236788"/>
              <a:ext cx="0" cy="9890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Freeform 40"/>
          <p:cNvSpPr>
            <a:spLocks/>
          </p:cNvSpPr>
          <p:nvPr/>
        </p:nvSpPr>
        <p:spPr bwMode="auto">
          <a:xfrm>
            <a:off x="5460097" y="5366910"/>
            <a:ext cx="609600" cy="158750"/>
          </a:xfrm>
          <a:custGeom>
            <a:avLst/>
            <a:gdLst>
              <a:gd name="T0" fmla="*/ 0 w 770"/>
              <a:gd name="T1" fmla="*/ 0 h 126"/>
              <a:gd name="T2" fmla="*/ 6 w 770"/>
              <a:gd name="T3" fmla="*/ 24 h 126"/>
              <a:gd name="T4" fmla="*/ 17 w 770"/>
              <a:gd name="T5" fmla="*/ 42 h 126"/>
              <a:gd name="T6" fmla="*/ 39 w 770"/>
              <a:gd name="T7" fmla="*/ 54 h 126"/>
              <a:gd name="T8" fmla="*/ 67 w 770"/>
              <a:gd name="T9" fmla="*/ 60 h 126"/>
              <a:gd name="T10" fmla="*/ 321 w 770"/>
              <a:gd name="T11" fmla="*/ 65 h 126"/>
              <a:gd name="T12" fmla="*/ 343 w 770"/>
              <a:gd name="T13" fmla="*/ 71 h 126"/>
              <a:gd name="T14" fmla="*/ 365 w 770"/>
              <a:gd name="T15" fmla="*/ 83 h 126"/>
              <a:gd name="T16" fmla="*/ 376 w 770"/>
              <a:gd name="T17" fmla="*/ 101 h 126"/>
              <a:gd name="T18" fmla="*/ 382 w 770"/>
              <a:gd name="T19" fmla="*/ 125 h 126"/>
              <a:gd name="T20" fmla="*/ 387 w 770"/>
              <a:gd name="T21" fmla="*/ 101 h 126"/>
              <a:gd name="T22" fmla="*/ 404 w 770"/>
              <a:gd name="T23" fmla="*/ 83 h 126"/>
              <a:gd name="T24" fmla="*/ 426 w 770"/>
              <a:gd name="T25" fmla="*/ 71 h 126"/>
              <a:gd name="T26" fmla="*/ 448 w 770"/>
              <a:gd name="T27" fmla="*/ 65 h 126"/>
              <a:gd name="T28" fmla="*/ 703 w 770"/>
              <a:gd name="T29" fmla="*/ 65 h 126"/>
              <a:gd name="T30" fmla="*/ 730 w 770"/>
              <a:gd name="T31" fmla="*/ 60 h 126"/>
              <a:gd name="T32" fmla="*/ 752 w 770"/>
              <a:gd name="T33" fmla="*/ 48 h 126"/>
              <a:gd name="T34" fmla="*/ 763 w 770"/>
              <a:gd name="T35" fmla="*/ 30 h 126"/>
              <a:gd name="T36" fmla="*/ 769 w 770"/>
              <a:gd name="T37" fmla="*/ 6 h 12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70"/>
              <a:gd name="T58" fmla="*/ 0 h 126"/>
              <a:gd name="T59" fmla="*/ 770 w 770"/>
              <a:gd name="T60" fmla="*/ 126 h 12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70" h="126">
                <a:moveTo>
                  <a:pt x="0" y="0"/>
                </a:moveTo>
                <a:lnTo>
                  <a:pt x="6" y="24"/>
                </a:lnTo>
                <a:lnTo>
                  <a:pt x="17" y="42"/>
                </a:lnTo>
                <a:lnTo>
                  <a:pt x="39" y="54"/>
                </a:lnTo>
                <a:lnTo>
                  <a:pt x="67" y="60"/>
                </a:lnTo>
                <a:lnTo>
                  <a:pt x="321" y="65"/>
                </a:lnTo>
                <a:lnTo>
                  <a:pt x="343" y="71"/>
                </a:lnTo>
                <a:lnTo>
                  <a:pt x="365" y="83"/>
                </a:lnTo>
                <a:lnTo>
                  <a:pt x="376" y="101"/>
                </a:lnTo>
                <a:lnTo>
                  <a:pt x="382" y="125"/>
                </a:lnTo>
                <a:lnTo>
                  <a:pt x="387" y="101"/>
                </a:lnTo>
                <a:lnTo>
                  <a:pt x="404" y="83"/>
                </a:lnTo>
                <a:lnTo>
                  <a:pt x="426" y="71"/>
                </a:lnTo>
                <a:lnTo>
                  <a:pt x="448" y="65"/>
                </a:lnTo>
                <a:lnTo>
                  <a:pt x="703" y="65"/>
                </a:lnTo>
                <a:lnTo>
                  <a:pt x="730" y="60"/>
                </a:lnTo>
                <a:lnTo>
                  <a:pt x="752" y="48"/>
                </a:lnTo>
                <a:lnTo>
                  <a:pt x="763" y="30"/>
                </a:lnTo>
                <a:lnTo>
                  <a:pt x="769" y="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en-US" sz="1800" b="1">
              <a:latin typeface="Times New Roman" pitchFamily="18" charset="0"/>
            </a:endParaRPr>
          </a:p>
        </p:txBody>
      </p:sp>
      <p:sp>
        <p:nvSpPr>
          <p:cNvPr id="68" name="AutoShape 65"/>
          <p:cNvSpPr>
            <a:spLocks noChangeArrowheads="1"/>
          </p:cNvSpPr>
          <p:nvPr/>
        </p:nvSpPr>
        <p:spPr bwMode="auto">
          <a:xfrm>
            <a:off x="660228" y="5268119"/>
            <a:ext cx="2920790" cy="1020763"/>
          </a:xfrm>
          <a:prstGeom prst="wedgeRoundRectCallout">
            <a:avLst>
              <a:gd name="adj1" fmla="val 76737"/>
              <a:gd name="adj2" fmla="val -20435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1" dirty="0" smtClean="0">
                <a:latin typeface="Comic Sans MS" pitchFamily="66" charset="0"/>
              </a:rPr>
              <a:t>No fatal region, as there are “exit” paths available.</a:t>
            </a:r>
            <a:endParaRPr lang="en-US" sz="1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5059</TotalTime>
  <Words>3295</Words>
  <Application>Microsoft Office PowerPoint</Application>
  <PresentationFormat>On-screen Show (4:3)</PresentationFormat>
  <Paragraphs>1162</Paragraphs>
  <Slides>39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Blends</vt:lpstr>
      <vt:lpstr>Chapter 6 Concurrency: Deadlock and Starvation</vt:lpstr>
      <vt:lpstr>CS 345</vt:lpstr>
      <vt:lpstr>Learning Objectives…</vt:lpstr>
      <vt:lpstr>Quiz 6.1</vt:lpstr>
      <vt:lpstr>Types of Resources</vt:lpstr>
      <vt:lpstr>Follow the Rules…</vt:lpstr>
      <vt:lpstr>PowerPoint Presentation</vt:lpstr>
      <vt:lpstr>Joint Process Diagram</vt:lpstr>
      <vt:lpstr>Joint Process Diagram</vt:lpstr>
      <vt:lpstr>Conditions of Deadlock</vt:lpstr>
      <vt:lpstr>Circular Wait</vt:lpstr>
      <vt:lpstr>Describing Deadlock</vt:lpstr>
      <vt:lpstr>Resource Allocation Graph</vt:lpstr>
      <vt:lpstr>Resource Allocation Graph</vt:lpstr>
      <vt:lpstr>Handling Deadlock</vt:lpstr>
      <vt:lpstr>Prevention by Elimination</vt:lpstr>
      <vt:lpstr>Prevention by Elimination</vt:lpstr>
      <vt:lpstr>Deadlock Avoidance</vt:lpstr>
      <vt:lpstr>Resource Allocation Denial</vt:lpstr>
      <vt:lpstr>Avoidance Example</vt:lpstr>
      <vt:lpstr>Quiz 6.3</vt:lpstr>
      <vt:lpstr>Quiz 6.3</vt:lpstr>
      <vt:lpstr>Quiz 6.3</vt:lpstr>
      <vt:lpstr>Quiz 6.3</vt:lpstr>
      <vt:lpstr>Deadlock Detection</vt:lpstr>
      <vt:lpstr>Detection Example</vt:lpstr>
      <vt:lpstr>Quiz 6.4</vt:lpstr>
      <vt:lpstr>Deadlock Detection Questions?</vt:lpstr>
      <vt:lpstr>Deadlock Recovery</vt:lpstr>
      <vt:lpstr>Deadlock Recovery</vt:lpstr>
      <vt:lpstr>Mixed Strategy</vt:lpstr>
      <vt:lpstr>Advantages/Disadvantages</vt:lpstr>
      <vt:lpstr>Advantages/Disadvantages</vt:lpstr>
      <vt:lpstr>Quiz 6.5</vt:lpstr>
      <vt:lpstr>The Dining Philosophers Problem</vt:lpstr>
      <vt:lpstr>Solution??</vt:lpstr>
      <vt:lpstr>Another Solution</vt:lpstr>
      <vt:lpstr>Other Solutions…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CS345 - Concurrency</dc:title>
  <dc:creator>Paul Roper</dc:creator>
  <cp:lastModifiedBy>proper</cp:lastModifiedBy>
  <cp:revision>375</cp:revision>
  <cp:lastPrinted>2013-07-08T17:54:19Z</cp:lastPrinted>
  <dcterms:created xsi:type="dcterms:W3CDTF">2000-08-22T23:43:45Z</dcterms:created>
  <dcterms:modified xsi:type="dcterms:W3CDTF">2016-02-05T17:52:21Z</dcterms:modified>
</cp:coreProperties>
</file>