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1480" r:id="rId2"/>
    <p:sldId id="1504" r:id="rId3"/>
    <p:sldId id="1505" r:id="rId4"/>
    <p:sldId id="1481" r:id="rId5"/>
    <p:sldId id="1482" r:id="rId6"/>
    <p:sldId id="1483" r:id="rId7"/>
    <p:sldId id="1484" r:id="rId8"/>
    <p:sldId id="1485" r:id="rId9"/>
    <p:sldId id="1486" r:id="rId10"/>
    <p:sldId id="1487" r:id="rId11"/>
    <p:sldId id="1488" r:id="rId12"/>
    <p:sldId id="1489" r:id="rId13"/>
    <p:sldId id="1490" r:id="rId14"/>
    <p:sldId id="1491" r:id="rId15"/>
    <p:sldId id="1492" r:id="rId16"/>
    <p:sldId id="1493" r:id="rId17"/>
    <p:sldId id="1494" r:id="rId18"/>
    <p:sldId id="1495" r:id="rId19"/>
    <p:sldId id="1541" r:id="rId20"/>
    <p:sldId id="1496" r:id="rId21"/>
    <p:sldId id="1497" r:id="rId22"/>
    <p:sldId id="1498" r:id="rId23"/>
    <p:sldId id="1499" r:id="rId24"/>
    <p:sldId id="1500" r:id="rId25"/>
    <p:sldId id="1501" r:id="rId26"/>
    <p:sldId id="1502" r:id="rId27"/>
    <p:sldId id="1542" r:id="rId28"/>
    <p:sldId id="1503" r:id="rId29"/>
    <p:sldId id="1519" r:id="rId3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0099"/>
    <a:srgbClr val="0033CC"/>
    <a:srgbClr val="CC3300"/>
    <a:srgbClr val="969696"/>
    <a:srgbClr val="000099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697" autoAdjust="0"/>
  </p:normalViewPr>
  <p:slideViewPr>
    <p:cSldViewPr snapToGrid="0">
      <p:cViewPr varScale="1">
        <p:scale>
          <a:sx n="73" d="100"/>
          <a:sy n="73" d="100"/>
        </p:scale>
        <p:origin x="-74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Alex Milenkovich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8368B676-AECD-4CF8-A662-1714B266F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22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3313" y="693738"/>
            <a:ext cx="4652962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14838"/>
            <a:ext cx="5032375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Alex Milenkovich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B554106A-1CFC-4186-BE44-491C125EBF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885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BC2F77-8DDB-41ED-A3A9-2FDB23D27884}" type="slidenum">
              <a:rPr lang="en-US"/>
              <a:pPr/>
              <a:t>1</a:t>
            </a:fld>
            <a:endParaRPr lang="en-US"/>
          </a:p>
        </p:txBody>
      </p:sp>
      <p:sp>
        <p:nvSpPr>
          <p:cNvPr id="247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19138"/>
            <a:ext cx="4611687" cy="3459162"/>
          </a:xfrm>
          <a:ln/>
        </p:spPr>
      </p:sp>
      <p:sp>
        <p:nvSpPr>
          <p:cNvPr id="247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8AD0F-AD28-4980-8FE1-C2F570EEDC30}" type="slidenum">
              <a:rPr lang="en-US"/>
              <a:pPr/>
              <a:t>12</a:t>
            </a:fld>
            <a:endParaRPr lang="en-US"/>
          </a:p>
        </p:txBody>
      </p:sp>
      <p:sp>
        <p:nvSpPr>
          <p:cNvPr id="249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6613" cy="34845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49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6237"/>
          </a:xfrm>
          <a:ln/>
        </p:spPr>
        <p:txBody>
          <a:bodyPr lIns="89967" tIns="44194" rIns="89967" bIns="4419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D9AB4-910D-4C77-9590-202A8F83D4FE}" type="slidenum">
              <a:rPr lang="en-US"/>
              <a:pPr/>
              <a:t>13</a:t>
            </a:fld>
            <a:endParaRPr lang="en-US"/>
          </a:p>
        </p:txBody>
      </p:sp>
      <p:sp>
        <p:nvSpPr>
          <p:cNvPr id="249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19138"/>
            <a:ext cx="4611687" cy="3459162"/>
          </a:xfrm>
          <a:ln/>
        </p:spPr>
      </p:sp>
      <p:sp>
        <p:nvSpPr>
          <p:cNvPr id="249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3EBCD-AECA-442F-AFD4-EDFF3CC8E191}" type="slidenum">
              <a:rPr lang="en-US"/>
              <a:pPr/>
              <a:t>14</a:t>
            </a:fld>
            <a:endParaRPr lang="en-US"/>
          </a:p>
        </p:txBody>
      </p:sp>
      <p:sp>
        <p:nvSpPr>
          <p:cNvPr id="249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19138"/>
            <a:ext cx="4611687" cy="3459162"/>
          </a:xfrm>
          <a:ln/>
        </p:spPr>
      </p:sp>
      <p:sp>
        <p:nvSpPr>
          <p:cNvPr id="249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9C5EC-931B-4563-A8E1-7466E4D390D4}" type="slidenum">
              <a:rPr lang="en-US"/>
              <a:pPr/>
              <a:t>15</a:t>
            </a:fld>
            <a:endParaRPr lang="en-US"/>
          </a:p>
        </p:txBody>
      </p:sp>
      <p:sp>
        <p:nvSpPr>
          <p:cNvPr id="250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6613" cy="34845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50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6237"/>
          </a:xfrm>
          <a:noFill/>
          <a:ln/>
        </p:spPr>
        <p:txBody>
          <a:bodyPr lIns="89967" tIns="44194" rIns="89967" bIns="44194"/>
          <a:lstStyle/>
          <a:p>
            <a:r>
              <a:rPr lang="en-US" dirty="0"/>
              <a:t>Next fit and First fit are the same be have different starting points</a:t>
            </a:r>
          </a:p>
          <a:p>
            <a:r>
              <a:rPr lang="en-US" dirty="0"/>
              <a:t>Why worse fit</a:t>
            </a:r>
            <a:r>
              <a:rPr lang="en-US" dirty="0" smtClean="0"/>
              <a:t>?    Keeps </a:t>
            </a:r>
            <a:r>
              <a:rPr lang="en-US" dirty="0"/>
              <a:t>from making small fragments.</a:t>
            </a:r>
          </a:p>
          <a:p>
            <a:r>
              <a:rPr lang="en-US" dirty="0"/>
              <a:t>First fit, next fit – fast.</a:t>
            </a:r>
          </a:p>
          <a:p>
            <a:r>
              <a:rPr lang="en-US" dirty="0"/>
              <a:t>After tons of analysis – all algorithms seem to work equally well</a:t>
            </a:r>
            <a:r>
              <a:rPr lang="en-US" dirty="0" smtClean="0"/>
              <a:t>.    So</a:t>
            </a:r>
            <a:r>
              <a:rPr lang="en-US" dirty="0"/>
              <a:t>, we usually choose first fit.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94280-C1F6-4D54-A677-807B9551E967}" type="slidenum">
              <a:rPr lang="en-US"/>
              <a:pPr/>
              <a:t>16</a:t>
            </a:fld>
            <a:endParaRPr lang="en-US"/>
          </a:p>
        </p:txBody>
      </p:sp>
      <p:sp>
        <p:nvSpPr>
          <p:cNvPr id="250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19138"/>
            <a:ext cx="4611687" cy="3459162"/>
          </a:xfrm>
          <a:ln/>
        </p:spPr>
      </p:sp>
      <p:sp>
        <p:nvSpPr>
          <p:cNvPr id="250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7C159-7325-4F07-9D93-DA899733DD55}" type="slidenum">
              <a:rPr lang="en-US"/>
              <a:pPr/>
              <a:t>17</a:t>
            </a:fld>
            <a:endParaRPr lang="en-US"/>
          </a:p>
        </p:txBody>
      </p:sp>
      <p:sp>
        <p:nvSpPr>
          <p:cNvPr id="250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5325"/>
            <a:ext cx="4649788" cy="3487738"/>
          </a:xfrm>
          <a:ln/>
        </p:spPr>
      </p:sp>
      <p:sp>
        <p:nvSpPr>
          <p:cNvPr id="250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</p:spPr>
        <p:txBody>
          <a:bodyPr lIns="90905" tIns="45452" rIns="90905" bIns="45452"/>
          <a:lstStyle/>
          <a:p>
            <a:r>
              <a:rPr lang="en-US"/>
              <a:t>Whole lot better than fixed partitioning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2C8839-DF2C-456C-A89B-AFAED77A69D1}" type="slidenum">
              <a:rPr lang="en-US"/>
              <a:pPr/>
              <a:t>18</a:t>
            </a:fld>
            <a:endParaRPr lang="en-US"/>
          </a:p>
        </p:txBody>
      </p:sp>
      <p:sp>
        <p:nvSpPr>
          <p:cNvPr id="250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19138"/>
            <a:ext cx="4611687" cy="3459162"/>
          </a:xfrm>
          <a:ln/>
        </p:spPr>
      </p:sp>
      <p:sp>
        <p:nvSpPr>
          <p:cNvPr id="250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63F43-08A4-4C08-A5E1-BD0A40C4126B}" type="slidenum">
              <a:rPr lang="en-US"/>
              <a:pPr/>
              <a:t>20</a:t>
            </a:fld>
            <a:endParaRPr lang="en-US"/>
          </a:p>
        </p:txBody>
      </p:sp>
      <p:sp>
        <p:nvSpPr>
          <p:cNvPr id="250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6613" cy="34845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50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6237"/>
          </a:xfrm>
          <a:ln/>
        </p:spPr>
        <p:txBody>
          <a:bodyPr lIns="89967" tIns="44194" rIns="89967" bIns="4419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D8E3D8-E97C-4A4E-A702-6B003A8CDA89}" type="slidenum">
              <a:rPr lang="en-US"/>
              <a:pPr/>
              <a:t>21</a:t>
            </a:fld>
            <a:endParaRPr lang="en-US"/>
          </a:p>
        </p:txBody>
      </p:sp>
      <p:sp>
        <p:nvSpPr>
          <p:cNvPr id="251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6613" cy="34845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51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6237"/>
          </a:xfrm>
          <a:ln/>
        </p:spPr>
        <p:txBody>
          <a:bodyPr lIns="89967" tIns="44194" rIns="89967" bIns="4419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71121-3DBC-436E-9E0B-CEECA1EEBB29}" type="slidenum">
              <a:rPr lang="en-US"/>
              <a:pPr/>
              <a:t>22</a:t>
            </a:fld>
            <a:endParaRPr lang="en-US"/>
          </a:p>
        </p:txBody>
      </p:sp>
      <p:sp>
        <p:nvSpPr>
          <p:cNvPr id="251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19138"/>
            <a:ext cx="4611687" cy="3459162"/>
          </a:xfrm>
          <a:ln/>
        </p:spPr>
      </p:sp>
      <p:sp>
        <p:nvSpPr>
          <p:cNvPr id="251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E78CB-8123-439F-A126-BAE77E2DF237}" type="slidenum">
              <a:rPr lang="en-US"/>
              <a:pPr/>
              <a:t>4</a:t>
            </a:fld>
            <a:endParaRPr lang="en-US"/>
          </a:p>
        </p:txBody>
      </p:sp>
      <p:sp>
        <p:nvSpPr>
          <p:cNvPr id="247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19138"/>
            <a:ext cx="4611687" cy="3459162"/>
          </a:xfrm>
          <a:ln/>
        </p:spPr>
      </p:sp>
      <p:sp>
        <p:nvSpPr>
          <p:cNvPr id="247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16971E-5B1B-44A5-838C-14C8685216C4}" type="slidenum">
              <a:rPr lang="en-US"/>
              <a:pPr/>
              <a:t>23</a:t>
            </a:fld>
            <a:endParaRPr lang="en-US"/>
          </a:p>
        </p:txBody>
      </p:sp>
      <p:sp>
        <p:nvSpPr>
          <p:cNvPr id="251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6613" cy="34845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51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6237"/>
          </a:xfrm>
          <a:noFill/>
          <a:ln/>
        </p:spPr>
        <p:txBody>
          <a:bodyPr lIns="89967" tIns="44194" rIns="89967" bIns="44194"/>
          <a:lstStyle/>
          <a:p>
            <a:r>
              <a:rPr lang="en-US"/>
              <a:t>Use loose-leaf / bound book analogy</a:t>
            </a:r>
          </a:p>
          <a:p>
            <a:r>
              <a:rPr lang="en-US"/>
              <a:t>Linux runs at 2k page size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E40BB-0EEE-4F96-985F-729E533DF55C}" type="slidenum">
              <a:rPr lang="en-US"/>
              <a:pPr/>
              <a:t>24</a:t>
            </a:fld>
            <a:endParaRPr lang="en-US"/>
          </a:p>
        </p:txBody>
      </p:sp>
      <p:sp>
        <p:nvSpPr>
          <p:cNvPr id="251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19138"/>
            <a:ext cx="4611687" cy="3459162"/>
          </a:xfrm>
          <a:ln/>
        </p:spPr>
      </p:sp>
      <p:sp>
        <p:nvSpPr>
          <p:cNvPr id="251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1DABC8-9277-46DA-8FEA-A8E70DD74BCA}" type="slidenum">
              <a:rPr lang="en-US"/>
              <a:pPr/>
              <a:t>25</a:t>
            </a:fld>
            <a:endParaRPr lang="en-US"/>
          </a:p>
        </p:txBody>
      </p:sp>
      <p:sp>
        <p:nvSpPr>
          <p:cNvPr id="251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6613" cy="34845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51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6237"/>
          </a:xfrm>
          <a:ln/>
        </p:spPr>
        <p:txBody>
          <a:bodyPr lIns="89967" tIns="44194" rIns="89967" bIns="4419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693CA5-0F96-489D-8F98-149697B25794}" type="slidenum">
              <a:rPr lang="en-US"/>
              <a:pPr/>
              <a:t>26</a:t>
            </a:fld>
            <a:endParaRPr lang="en-US"/>
          </a:p>
        </p:txBody>
      </p:sp>
      <p:sp>
        <p:nvSpPr>
          <p:cNvPr id="252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19138"/>
            <a:ext cx="4611687" cy="3459162"/>
          </a:xfrm>
          <a:ln/>
        </p:spPr>
      </p:sp>
      <p:sp>
        <p:nvSpPr>
          <p:cNvPr id="252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693CA5-0F96-489D-8F98-149697B25794}" type="slidenum">
              <a:rPr lang="en-US"/>
              <a:pPr/>
              <a:t>27</a:t>
            </a:fld>
            <a:endParaRPr lang="en-US"/>
          </a:p>
        </p:txBody>
      </p:sp>
      <p:sp>
        <p:nvSpPr>
          <p:cNvPr id="252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19138"/>
            <a:ext cx="4611687" cy="3459162"/>
          </a:xfrm>
          <a:ln/>
        </p:spPr>
      </p:sp>
      <p:sp>
        <p:nvSpPr>
          <p:cNvPr id="252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ACD69-D5FE-4B93-8B14-8D4C205172A6}" type="slidenum">
              <a:rPr lang="en-US"/>
              <a:pPr/>
              <a:t>28</a:t>
            </a:fld>
            <a:endParaRPr lang="en-US"/>
          </a:p>
        </p:txBody>
      </p:sp>
      <p:sp>
        <p:nvSpPr>
          <p:cNvPr id="252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19138"/>
            <a:ext cx="4611687" cy="3459162"/>
          </a:xfrm>
          <a:ln/>
        </p:spPr>
      </p:sp>
      <p:sp>
        <p:nvSpPr>
          <p:cNvPr id="252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A287A4-DD9B-4491-B09D-992787A7F42E}" type="slidenum">
              <a:rPr lang="en-US"/>
              <a:pPr/>
              <a:t>29</a:t>
            </a:fld>
            <a:endParaRPr lang="en-US"/>
          </a:p>
        </p:txBody>
      </p:sp>
      <p:sp>
        <p:nvSpPr>
          <p:cNvPr id="2694146" name="Rectangle 6"/>
          <p:cNvSpPr txBox="1">
            <a:spLocks noGrp="1" noChangeArrowheads="1"/>
          </p:cNvSpPr>
          <p:nvPr/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27" tIns="46114" rIns="92227" bIns="46114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300"/>
              <a:t>Paul Roper</a:t>
            </a:r>
          </a:p>
        </p:txBody>
      </p:sp>
      <p:sp>
        <p:nvSpPr>
          <p:cNvPr id="2694147" name="Rectangle 7"/>
          <p:cNvSpPr txBox="1">
            <a:spLocks noGrp="1" noChangeArrowheads="1"/>
          </p:cNvSpPr>
          <p:nvPr/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27" tIns="46114" rIns="92227" bIns="46114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45F0631-7874-4D7E-9E20-2ADC07E67592}" type="slidenum">
              <a:rPr lang="en-US" sz="1300"/>
              <a:pPr algn="r"/>
              <a:t>29</a:t>
            </a:fld>
            <a:endParaRPr lang="en-US" sz="1300"/>
          </a:p>
        </p:txBody>
      </p:sp>
      <p:sp>
        <p:nvSpPr>
          <p:cNvPr id="2694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4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227" tIns="46114" rIns="92227" bIns="461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6514E-43DD-436F-8D30-42C8F2FAF3A7}" type="slidenum">
              <a:rPr lang="en-US"/>
              <a:pPr/>
              <a:t>5</a:t>
            </a:fld>
            <a:endParaRPr lang="en-US"/>
          </a:p>
        </p:txBody>
      </p:sp>
      <p:sp>
        <p:nvSpPr>
          <p:cNvPr id="248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19138"/>
            <a:ext cx="4611687" cy="3459162"/>
          </a:xfrm>
          <a:ln/>
        </p:spPr>
      </p:sp>
      <p:sp>
        <p:nvSpPr>
          <p:cNvPr id="248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25885-E5B3-4788-9428-CCAE1869D120}" type="slidenum">
              <a:rPr lang="en-US"/>
              <a:pPr/>
              <a:t>6</a:t>
            </a:fld>
            <a:endParaRPr lang="en-US"/>
          </a:p>
        </p:txBody>
      </p:sp>
      <p:sp>
        <p:nvSpPr>
          <p:cNvPr id="248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19138"/>
            <a:ext cx="4611687" cy="3459162"/>
          </a:xfrm>
          <a:ln/>
        </p:spPr>
      </p:sp>
      <p:sp>
        <p:nvSpPr>
          <p:cNvPr id="248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79AF1-65EC-4AEC-9C12-933EF3F03F7E}" type="slidenum">
              <a:rPr lang="en-US"/>
              <a:pPr/>
              <a:t>7</a:t>
            </a:fld>
            <a:endParaRPr lang="en-US"/>
          </a:p>
        </p:txBody>
      </p:sp>
      <p:sp>
        <p:nvSpPr>
          <p:cNvPr id="248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719138"/>
            <a:ext cx="4611687" cy="3459162"/>
          </a:xfrm>
          <a:ln/>
        </p:spPr>
      </p:sp>
      <p:sp>
        <p:nvSpPr>
          <p:cNvPr id="248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E36CA-A327-49F0-BF43-65CA5AB51987}" type="slidenum">
              <a:rPr lang="en-US"/>
              <a:pPr/>
              <a:t>8</a:t>
            </a:fld>
            <a:endParaRPr lang="en-US"/>
          </a:p>
        </p:txBody>
      </p:sp>
      <p:sp>
        <p:nvSpPr>
          <p:cNvPr id="248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6613" cy="34845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48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6237"/>
          </a:xfrm>
          <a:ln/>
        </p:spPr>
        <p:txBody>
          <a:bodyPr lIns="89967" tIns="44194" rIns="89967" bIns="4419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0909F7-789E-44F7-830C-0A5AD748B90F}" type="slidenum">
              <a:rPr lang="en-US"/>
              <a:pPr/>
              <a:t>9</a:t>
            </a:fld>
            <a:endParaRPr lang="en-US"/>
          </a:p>
        </p:txBody>
      </p:sp>
      <p:sp>
        <p:nvSpPr>
          <p:cNvPr id="248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6613" cy="34845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48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6237"/>
          </a:xfrm>
          <a:ln/>
        </p:spPr>
        <p:txBody>
          <a:bodyPr lIns="89967" tIns="44194" rIns="89967" bIns="4419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7CB0EF-6ACC-4E8A-8570-50FCB24B3F57}" type="slidenum">
              <a:rPr lang="en-US"/>
              <a:pPr/>
              <a:t>10</a:t>
            </a:fld>
            <a:endParaRPr lang="en-US"/>
          </a:p>
        </p:txBody>
      </p:sp>
      <p:sp>
        <p:nvSpPr>
          <p:cNvPr id="249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6613" cy="34845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49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6237"/>
          </a:xfrm>
          <a:ln/>
        </p:spPr>
        <p:txBody>
          <a:bodyPr lIns="89967" tIns="44194" rIns="89967" bIns="4419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4122E-7A72-45CA-B065-A728618D8613}" type="slidenum">
              <a:rPr lang="en-US"/>
              <a:pPr/>
              <a:t>11</a:t>
            </a:fld>
            <a:endParaRPr lang="en-US"/>
          </a:p>
        </p:txBody>
      </p:sp>
      <p:sp>
        <p:nvSpPr>
          <p:cNvPr id="249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6613" cy="34845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49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8013"/>
            <a:ext cx="5030787" cy="4186237"/>
          </a:xfrm>
          <a:ln/>
        </p:spPr>
        <p:txBody>
          <a:bodyPr lIns="89967" tIns="44194" rIns="89967" bIns="44194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08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5808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5808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808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5808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808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84263" y="1452563"/>
            <a:ext cx="7853362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987425" y="3624263"/>
            <a:ext cx="7453313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5809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5809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55809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183FC0-0DAD-475D-B96F-913E97D615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07D60-3CFF-460C-B172-6B8DEB95E0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1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300" y="193675"/>
            <a:ext cx="2098675" cy="6130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100" y="193675"/>
            <a:ext cx="6146800" cy="6130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BBBD1-AD47-4A37-9821-C8F23E7412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46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93675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46100" y="1416050"/>
            <a:ext cx="8164513" cy="49085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838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E85FE07-8467-464D-BDD3-B102DD50CF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7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0BC0F-8BB9-447A-B9D7-391080D632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E9E4C-6BC4-4CC7-8180-794ADF2884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16050"/>
            <a:ext cx="4005263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416050"/>
            <a:ext cx="4006850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735604-1B6D-488D-8612-21157715C0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3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547A8-7598-41A4-A583-D35DF9EB97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C3C6B-7C9C-4CCE-866C-444F207AD7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7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17210C-5A47-4BBC-9667-70AE2D3469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2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6F9D31-33E4-4080-AE09-BE00546BF7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C88F9-A587-42F7-AC5A-13981D43BE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0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93675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70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16050"/>
            <a:ext cx="8164513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7838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57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557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FC3843A-81D3-4173-B59B-3B856E8262A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7</a:t>
            </a:r>
            <a:br>
              <a:rPr lang="en-US"/>
            </a:br>
            <a:r>
              <a:rPr lang="en-US"/>
              <a:t>Memory Management</a:t>
            </a:r>
          </a:p>
        </p:txBody>
      </p:sp>
      <p:sp>
        <p:nvSpPr>
          <p:cNvPr id="2475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9499-5869-44A3-94E0-CD78DAC855AA}" type="slidenum">
              <a:rPr lang="en-US"/>
              <a:pPr/>
              <a:t>10</a:t>
            </a:fld>
            <a:endParaRPr lang="en-US"/>
          </a:p>
        </p:txBody>
      </p:sp>
      <p:sp>
        <p:nvSpPr>
          <p:cNvPr id="2489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Placement Algorithm w/Partitions</a:t>
            </a:r>
          </a:p>
        </p:txBody>
      </p:sp>
      <p:sp>
        <p:nvSpPr>
          <p:cNvPr id="2489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2800" dirty="0"/>
              <a:t>Equal-size partitions</a:t>
            </a:r>
          </a:p>
          <a:p>
            <a:pPr lvl="1"/>
            <a:r>
              <a:rPr lang="en-US" sz="2400" dirty="0"/>
              <a:t>because all partitions are of equal size, it does not matter which partition is used</a:t>
            </a:r>
          </a:p>
          <a:p>
            <a:r>
              <a:rPr lang="en-US" sz="2800" dirty="0"/>
              <a:t>Unequal-size partitions</a:t>
            </a:r>
          </a:p>
          <a:p>
            <a:pPr lvl="1"/>
            <a:r>
              <a:rPr lang="en-US" sz="2400" dirty="0"/>
              <a:t>can assign each process to the smallest partition within which it will fit</a:t>
            </a:r>
          </a:p>
          <a:p>
            <a:pPr lvl="1"/>
            <a:r>
              <a:rPr lang="en-US" sz="2400" dirty="0"/>
              <a:t>queue for each partition</a:t>
            </a:r>
          </a:p>
          <a:p>
            <a:pPr lvl="1"/>
            <a:r>
              <a:rPr lang="en-US" sz="2400" dirty="0"/>
              <a:t>processes are assigned in such a way as to minimize wasted memory within a partition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Fixed Partitioning</a:t>
            </a:r>
            <a:endParaRPr lang="en-US" sz="1800" b="1" dirty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8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8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8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8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8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934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1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DB00-FDA2-4814-BB19-65163AE60C2B}" type="slidenum">
              <a:rPr lang="en-US"/>
              <a:pPr/>
              <a:t>11</a:t>
            </a:fld>
            <a:endParaRPr lang="en-US"/>
          </a:p>
        </p:txBody>
      </p:sp>
      <p:sp>
        <p:nvSpPr>
          <p:cNvPr id="2491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Process Queues</a:t>
            </a:r>
          </a:p>
        </p:txBody>
      </p:sp>
      <p:grpSp>
        <p:nvGrpSpPr>
          <p:cNvPr id="2491395" name="Group 3"/>
          <p:cNvGrpSpPr>
            <a:grpSpLocks/>
          </p:cNvGrpSpPr>
          <p:nvPr/>
        </p:nvGrpSpPr>
        <p:grpSpPr bwMode="auto">
          <a:xfrm>
            <a:off x="523875" y="2844800"/>
            <a:ext cx="2952750" cy="3462338"/>
            <a:chOff x="345" y="1707"/>
            <a:chExt cx="1860" cy="2181"/>
          </a:xfrm>
        </p:grpSpPr>
        <p:sp>
          <p:nvSpPr>
            <p:cNvPr id="2491396" name="Rectangle 4"/>
            <p:cNvSpPr>
              <a:spLocks noChangeArrowheads="1"/>
            </p:cNvSpPr>
            <p:nvPr/>
          </p:nvSpPr>
          <p:spPr bwMode="auto">
            <a:xfrm>
              <a:off x="1715" y="1728"/>
              <a:ext cx="432" cy="216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1397" name="Line 5"/>
            <p:cNvSpPr>
              <a:spLocks noChangeShapeType="1"/>
            </p:cNvSpPr>
            <p:nvPr/>
          </p:nvSpPr>
          <p:spPr bwMode="auto">
            <a:xfrm>
              <a:off x="1140" y="3696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398" name="Line 6"/>
            <p:cNvSpPr>
              <a:spLocks noChangeShapeType="1"/>
            </p:cNvSpPr>
            <p:nvPr/>
          </p:nvSpPr>
          <p:spPr bwMode="auto">
            <a:xfrm>
              <a:off x="1140" y="3696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399" name="Line 7"/>
            <p:cNvSpPr>
              <a:spLocks noChangeShapeType="1"/>
            </p:cNvSpPr>
            <p:nvPr/>
          </p:nvSpPr>
          <p:spPr bwMode="auto">
            <a:xfrm flipV="1">
              <a:off x="1475" y="360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00" name="Line 8"/>
            <p:cNvSpPr>
              <a:spLocks noChangeShapeType="1"/>
            </p:cNvSpPr>
            <p:nvPr/>
          </p:nvSpPr>
          <p:spPr bwMode="auto">
            <a:xfrm>
              <a:off x="1140" y="3600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01" name="Line 9"/>
            <p:cNvSpPr>
              <a:spLocks noChangeShapeType="1"/>
            </p:cNvSpPr>
            <p:nvPr/>
          </p:nvSpPr>
          <p:spPr bwMode="auto">
            <a:xfrm flipV="1">
              <a:off x="1187" y="360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02" name="Line 10"/>
            <p:cNvSpPr>
              <a:spLocks noChangeShapeType="1"/>
            </p:cNvSpPr>
            <p:nvPr/>
          </p:nvSpPr>
          <p:spPr bwMode="auto">
            <a:xfrm flipV="1">
              <a:off x="1235" y="360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03" name="Line 11"/>
            <p:cNvSpPr>
              <a:spLocks noChangeShapeType="1"/>
            </p:cNvSpPr>
            <p:nvPr/>
          </p:nvSpPr>
          <p:spPr bwMode="auto">
            <a:xfrm flipV="1">
              <a:off x="1283" y="360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04" name="Line 12"/>
            <p:cNvSpPr>
              <a:spLocks noChangeShapeType="1"/>
            </p:cNvSpPr>
            <p:nvPr/>
          </p:nvSpPr>
          <p:spPr bwMode="auto">
            <a:xfrm flipV="1">
              <a:off x="1331" y="360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05" name="Line 13"/>
            <p:cNvSpPr>
              <a:spLocks noChangeShapeType="1"/>
            </p:cNvSpPr>
            <p:nvPr/>
          </p:nvSpPr>
          <p:spPr bwMode="auto">
            <a:xfrm flipV="1">
              <a:off x="1379" y="360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06" name="Line 14"/>
            <p:cNvSpPr>
              <a:spLocks noChangeShapeType="1"/>
            </p:cNvSpPr>
            <p:nvPr/>
          </p:nvSpPr>
          <p:spPr bwMode="auto">
            <a:xfrm flipV="1">
              <a:off x="1427" y="360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07" name="Line 15"/>
            <p:cNvSpPr>
              <a:spLocks noChangeShapeType="1"/>
            </p:cNvSpPr>
            <p:nvPr/>
          </p:nvSpPr>
          <p:spPr bwMode="auto">
            <a:xfrm>
              <a:off x="1716" y="3360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08" name="Line 16"/>
            <p:cNvSpPr>
              <a:spLocks noChangeShapeType="1"/>
            </p:cNvSpPr>
            <p:nvPr/>
          </p:nvSpPr>
          <p:spPr bwMode="auto">
            <a:xfrm>
              <a:off x="1716" y="2976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09" name="Line 17"/>
            <p:cNvSpPr>
              <a:spLocks noChangeShapeType="1"/>
            </p:cNvSpPr>
            <p:nvPr/>
          </p:nvSpPr>
          <p:spPr bwMode="auto">
            <a:xfrm>
              <a:off x="1716" y="2640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10" name="Line 18"/>
            <p:cNvSpPr>
              <a:spLocks noChangeShapeType="1"/>
            </p:cNvSpPr>
            <p:nvPr/>
          </p:nvSpPr>
          <p:spPr bwMode="auto">
            <a:xfrm>
              <a:off x="1716" y="2400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11" name="Line 19"/>
            <p:cNvSpPr>
              <a:spLocks noChangeShapeType="1"/>
            </p:cNvSpPr>
            <p:nvPr/>
          </p:nvSpPr>
          <p:spPr bwMode="auto">
            <a:xfrm>
              <a:off x="1716" y="2208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12" name="Line 20"/>
            <p:cNvSpPr>
              <a:spLocks noChangeShapeType="1"/>
            </p:cNvSpPr>
            <p:nvPr/>
          </p:nvSpPr>
          <p:spPr bwMode="auto">
            <a:xfrm>
              <a:off x="1716" y="2064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13" name="Line 21"/>
            <p:cNvSpPr>
              <a:spLocks noChangeShapeType="1"/>
            </p:cNvSpPr>
            <p:nvPr/>
          </p:nvSpPr>
          <p:spPr bwMode="auto">
            <a:xfrm>
              <a:off x="1716" y="1968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14" name="Line 22"/>
            <p:cNvSpPr>
              <a:spLocks noChangeShapeType="1"/>
            </p:cNvSpPr>
            <p:nvPr/>
          </p:nvSpPr>
          <p:spPr bwMode="auto">
            <a:xfrm>
              <a:off x="1524" y="3648"/>
              <a:ext cx="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15" name="Line 23"/>
            <p:cNvSpPr>
              <a:spLocks noChangeShapeType="1"/>
            </p:cNvSpPr>
            <p:nvPr/>
          </p:nvSpPr>
          <p:spPr bwMode="auto">
            <a:xfrm>
              <a:off x="804" y="2785"/>
              <a:ext cx="287" cy="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16" name="Line 24"/>
            <p:cNvSpPr>
              <a:spLocks noChangeShapeType="1"/>
            </p:cNvSpPr>
            <p:nvPr/>
          </p:nvSpPr>
          <p:spPr bwMode="auto">
            <a:xfrm>
              <a:off x="804" y="2785"/>
              <a:ext cx="287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17" name="Line 25"/>
            <p:cNvSpPr>
              <a:spLocks noChangeShapeType="1"/>
            </p:cNvSpPr>
            <p:nvPr/>
          </p:nvSpPr>
          <p:spPr bwMode="auto">
            <a:xfrm>
              <a:off x="804" y="2785"/>
              <a:ext cx="287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18" name="Line 26"/>
            <p:cNvSpPr>
              <a:spLocks noChangeShapeType="1"/>
            </p:cNvSpPr>
            <p:nvPr/>
          </p:nvSpPr>
          <p:spPr bwMode="auto">
            <a:xfrm flipV="1">
              <a:off x="804" y="2545"/>
              <a:ext cx="287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19" name="Line 27"/>
            <p:cNvSpPr>
              <a:spLocks noChangeShapeType="1"/>
            </p:cNvSpPr>
            <p:nvPr/>
          </p:nvSpPr>
          <p:spPr bwMode="auto">
            <a:xfrm flipV="1">
              <a:off x="804" y="2353"/>
              <a:ext cx="287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20" name="Line 28"/>
            <p:cNvSpPr>
              <a:spLocks noChangeShapeType="1"/>
            </p:cNvSpPr>
            <p:nvPr/>
          </p:nvSpPr>
          <p:spPr bwMode="auto">
            <a:xfrm flipV="1">
              <a:off x="804" y="2161"/>
              <a:ext cx="335" cy="6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21" name="Line 29"/>
            <p:cNvSpPr>
              <a:spLocks noChangeShapeType="1"/>
            </p:cNvSpPr>
            <p:nvPr/>
          </p:nvSpPr>
          <p:spPr bwMode="auto">
            <a:xfrm flipV="1">
              <a:off x="804" y="2017"/>
              <a:ext cx="287" cy="7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22" name="Rectangle 30"/>
            <p:cNvSpPr>
              <a:spLocks noChangeArrowheads="1"/>
            </p:cNvSpPr>
            <p:nvPr/>
          </p:nvSpPr>
          <p:spPr bwMode="auto">
            <a:xfrm>
              <a:off x="345" y="2640"/>
              <a:ext cx="5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New</a:t>
              </a:r>
            </a:p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Processes</a:t>
              </a:r>
            </a:p>
          </p:txBody>
        </p:sp>
        <p:sp>
          <p:nvSpPr>
            <p:cNvPr id="2491423" name="Line 31"/>
            <p:cNvSpPr>
              <a:spLocks noChangeShapeType="1"/>
            </p:cNvSpPr>
            <p:nvPr/>
          </p:nvSpPr>
          <p:spPr bwMode="auto">
            <a:xfrm>
              <a:off x="1140" y="3216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24" name="Line 32"/>
            <p:cNvSpPr>
              <a:spLocks noChangeShapeType="1"/>
            </p:cNvSpPr>
            <p:nvPr/>
          </p:nvSpPr>
          <p:spPr bwMode="auto">
            <a:xfrm>
              <a:off x="1140" y="3216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25" name="Line 33"/>
            <p:cNvSpPr>
              <a:spLocks noChangeShapeType="1"/>
            </p:cNvSpPr>
            <p:nvPr/>
          </p:nvSpPr>
          <p:spPr bwMode="auto">
            <a:xfrm flipV="1">
              <a:off x="1475" y="312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26" name="Line 34"/>
            <p:cNvSpPr>
              <a:spLocks noChangeShapeType="1"/>
            </p:cNvSpPr>
            <p:nvPr/>
          </p:nvSpPr>
          <p:spPr bwMode="auto">
            <a:xfrm>
              <a:off x="1140" y="3120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27" name="Line 35"/>
            <p:cNvSpPr>
              <a:spLocks noChangeShapeType="1"/>
            </p:cNvSpPr>
            <p:nvPr/>
          </p:nvSpPr>
          <p:spPr bwMode="auto">
            <a:xfrm flipV="1">
              <a:off x="1187" y="312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28" name="Line 36"/>
            <p:cNvSpPr>
              <a:spLocks noChangeShapeType="1"/>
            </p:cNvSpPr>
            <p:nvPr/>
          </p:nvSpPr>
          <p:spPr bwMode="auto">
            <a:xfrm flipV="1">
              <a:off x="1235" y="312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29" name="Line 37"/>
            <p:cNvSpPr>
              <a:spLocks noChangeShapeType="1"/>
            </p:cNvSpPr>
            <p:nvPr/>
          </p:nvSpPr>
          <p:spPr bwMode="auto">
            <a:xfrm flipV="1">
              <a:off x="1283" y="312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30" name="Line 38"/>
            <p:cNvSpPr>
              <a:spLocks noChangeShapeType="1"/>
            </p:cNvSpPr>
            <p:nvPr/>
          </p:nvSpPr>
          <p:spPr bwMode="auto">
            <a:xfrm flipV="1">
              <a:off x="1331" y="312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31" name="Line 39"/>
            <p:cNvSpPr>
              <a:spLocks noChangeShapeType="1"/>
            </p:cNvSpPr>
            <p:nvPr/>
          </p:nvSpPr>
          <p:spPr bwMode="auto">
            <a:xfrm flipV="1">
              <a:off x="1379" y="312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32" name="Line 40"/>
            <p:cNvSpPr>
              <a:spLocks noChangeShapeType="1"/>
            </p:cNvSpPr>
            <p:nvPr/>
          </p:nvSpPr>
          <p:spPr bwMode="auto">
            <a:xfrm flipV="1">
              <a:off x="1427" y="312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33" name="Line 41"/>
            <p:cNvSpPr>
              <a:spLocks noChangeShapeType="1"/>
            </p:cNvSpPr>
            <p:nvPr/>
          </p:nvSpPr>
          <p:spPr bwMode="auto">
            <a:xfrm>
              <a:off x="1524" y="3168"/>
              <a:ext cx="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34" name="Line 42"/>
            <p:cNvSpPr>
              <a:spLocks noChangeShapeType="1"/>
            </p:cNvSpPr>
            <p:nvPr/>
          </p:nvSpPr>
          <p:spPr bwMode="auto">
            <a:xfrm>
              <a:off x="1140" y="2880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35" name="Line 43"/>
            <p:cNvSpPr>
              <a:spLocks noChangeShapeType="1"/>
            </p:cNvSpPr>
            <p:nvPr/>
          </p:nvSpPr>
          <p:spPr bwMode="auto">
            <a:xfrm>
              <a:off x="1140" y="2880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36" name="Line 44"/>
            <p:cNvSpPr>
              <a:spLocks noChangeShapeType="1"/>
            </p:cNvSpPr>
            <p:nvPr/>
          </p:nvSpPr>
          <p:spPr bwMode="auto">
            <a:xfrm flipV="1">
              <a:off x="1475" y="2785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37" name="Line 45"/>
            <p:cNvSpPr>
              <a:spLocks noChangeShapeType="1"/>
            </p:cNvSpPr>
            <p:nvPr/>
          </p:nvSpPr>
          <p:spPr bwMode="auto">
            <a:xfrm>
              <a:off x="1140" y="2784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38" name="Line 46"/>
            <p:cNvSpPr>
              <a:spLocks noChangeShapeType="1"/>
            </p:cNvSpPr>
            <p:nvPr/>
          </p:nvSpPr>
          <p:spPr bwMode="auto">
            <a:xfrm flipV="1">
              <a:off x="1187" y="2785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39" name="Line 47"/>
            <p:cNvSpPr>
              <a:spLocks noChangeShapeType="1"/>
            </p:cNvSpPr>
            <p:nvPr/>
          </p:nvSpPr>
          <p:spPr bwMode="auto">
            <a:xfrm flipV="1">
              <a:off x="1235" y="2785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40" name="Line 48"/>
            <p:cNvSpPr>
              <a:spLocks noChangeShapeType="1"/>
            </p:cNvSpPr>
            <p:nvPr/>
          </p:nvSpPr>
          <p:spPr bwMode="auto">
            <a:xfrm flipV="1">
              <a:off x="1283" y="2785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41" name="Line 49"/>
            <p:cNvSpPr>
              <a:spLocks noChangeShapeType="1"/>
            </p:cNvSpPr>
            <p:nvPr/>
          </p:nvSpPr>
          <p:spPr bwMode="auto">
            <a:xfrm flipV="1">
              <a:off x="1331" y="2785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42" name="Line 50"/>
            <p:cNvSpPr>
              <a:spLocks noChangeShapeType="1"/>
            </p:cNvSpPr>
            <p:nvPr/>
          </p:nvSpPr>
          <p:spPr bwMode="auto">
            <a:xfrm flipV="1">
              <a:off x="1379" y="2785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43" name="Line 51"/>
            <p:cNvSpPr>
              <a:spLocks noChangeShapeType="1"/>
            </p:cNvSpPr>
            <p:nvPr/>
          </p:nvSpPr>
          <p:spPr bwMode="auto">
            <a:xfrm flipV="1">
              <a:off x="1427" y="2785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44" name="Line 52"/>
            <p:cNvSpPr>
              <a:spLocks noChangeShapeType="1"/>
            </p:cNvSpPr>
            <p:nvPr/>
          </p:nvSpPr>
          <p:spPr bwMode="auto">
            <a:xfrm>
              <a:off x="1524" y="2832"/>
              <a:ext cx="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45" name="Line 53"/>
            <p:cNvSpPr>
              <a:spLocks noChangeShapeType="1"/>
            </p:cNvSpPr>
            <p:nvPr/>
          </p:nvSpPr>
          <p:spPr bwMode="auto">
            <a:xfrm>
              <a:off x="1140" y="2592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46" name="Line 54"/>
            <p:cNvSpPr>
              <a:spLocks noChangeShapeType="1"/>
            </p:cNvSpPr>
            <p:nvPr/>
          </p:nvSpPr>
          <p:spPr bwMode="auto">
            <a:xfrm>
              <a:off x="1140" y="2592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47" name="Line 55"/>
            <p:cNvSpPr>
              <a:spLocks noChangeShapeType="1"/>
            </p:cNvSpPr>
            <p:nvPr/>
          </p:nvSpPr>
          <p:spPr bwMode="auto">
            <a:xfrm flipV="1">
              <a:off x="1475" y="249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48" name="Line 56"/>
            <p:cNvSpPr>
              <a:spLocks noChangeShapeType="1"/>
            </p:cNvSpPr>
            <p:nvPr/>
          </p:nvSpPr>
          <p:spPr bwMode="auto">
            <a:xfrm>
              <a:off x="1140" y="2496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49" name="Line 57"/>
            <p:cNvSpPr>
              <a:spLocks noChangeShapeType="1"/>
            </p:cNvSpPr>
            <p:nvPr/>
          </p:nvSpPr>
          <p:spPr bwMode="auto">
            <a:xfrm flipV="1">
              <a:off x="1187" y="249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50" name="Line 58"/>
            <p:cNvSpPr>
              <a:spLocks noChangeShapeType="1"/>
            </p:cNvSpPr>
            <p:nvPr/>
          </p:nvSpPr>
          <p:spPr bwMode="auto">
            <a:xfrm flipV="1">
              <a:off x="1235" y="249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51" name="Line 59"/>
            <p:cNvSpPr>
              <a:spLocks noChangeShapeType="1"/>
            </p:cNvSpPr>
            <p:nvPr/>
          </p:nvSpPr>
          <p:spPr bwMode="auto">
            <a:xfrm flipV="1">
              <a:off x="1283" y="249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52" name="Line 60"/>
            <p:cNvSpPr>
              <a:spLocks noChangeShapeType="1"/>
            </p:cNvSpPr>
            <p:nvPr/>
          </p:nvSpPr>
          <p:spPr bwMode="auto">
            <a:xfrm flipV="1">
              <a:off x="1331" y="249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53" name="Line 61"/>
            <p:cNvSpPr>
              <a:spLocks noChangeShapeType="1"/>
            </p:cNvSpPr>
            <p:nvPr/>
          </p:nvSpPr>
          <p:spPr bwMode="auto">
            <a:xfrm flipV="1">
              <a:off x="1379" y="249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54" name="Line 62"/>
            <p:cNvSpPr>
              <a:spLocks noChangeShapeType="1"/>
            </p:cNvSpPr>
            <p:nvPr/>
          </p:nvSpPr>
          <p:spPr bwMode="auto">
            <a:xfrm flipV="1">
              <a:off x="1427" y="249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55" name="Line 63"/>
            <p:cNvSpPr>
              <a:spLocks noChangeShapeType="1"/>
            </p:cNvSpPr>
            <p:nvPr/>
          </p:nvSpPr>
          <p:spPr bwMode="auto">
            <a:xfrm>
              <a:off x="1524" y="2544"/>
              <a:ext cx="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56" name="Line 64"/>
            <p:cNvSpPr>
              <a:spLocks noChangeShapeType="1"/>
            </p:cNvSpPr>
            <p:nvPr/>
          </p:nvSpPr>
          <p:spPr bwMode="auto">
            <a:xfrm>
              <a:off x="1140" y="2352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57" name="Line 65"/>
            <p:cNvSpPr>
              <a:spLocks noChangeShapeType="1"/>
            </p:cNvSpPr>
            <p:nvPr/>
          </p:nvSpPr>
          <p:spPr bwMode="auto">
            <a:xfrm>
              <a:off x="1140" y="2352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58" name="Line 66"/>
            <p:cNvSpPr>
              <a:spLocks noChangeShapeType="1"/>
            </p:cNvSpPr>
            <p:nvPr/>
          </p:nvSpPr>
          <p:spPr bwMode="auto">
            <a:xfrm flipV="1">
              <a:off x="1475" y="225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59" name="Line 67"/>
            <p:cNvSpPr>
              <a:spLocks noChangeShapeType="1"/>
            </p:cNvSpPr>
            <p:nvPr/>
          </p:nvSpPr>
          <p:spPr bwMode="auto">
            <a:xfrm>
              <a:off x="1140" y="2256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60" name="Line 68"/>
            <p:cNvSpPr>
              <a:spLocks noChangeShapeType="1"/>
            </p:cNvSpPr>
            <p:nvPr/>
          </p:nvSpPr>
          <p:spPr bwMode="auto">
            <a:xfrm flipV="1">
              <a:off x="1187" y="225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61" name="Line 69"/>
            <p:cNvSpPr>
              <a:spLocks noChangeShapeType="1"/>
            </p:cNvSpPr>
            <p:nvPr/>
          </p:nvSpPr>
          <p:spPr bwMode="auto">
            <a:xfrm flipV="1">
              <a:off x="1235" y="225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62" name="Line 70"/>
            <p:cNvSpPr>
              <a:spLocks noChangeShapeType="1"/>
            </p:cNvSpPr>
            <p:nvPr/>
          </p:nvSpPr>
          <p:spPr bwMode="auto">
            <a:xfrm flipV="1">
              <a:off x="1283" y="225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63" name="Line 71"/>
            <p:cNvSpPr>
              <a:spLocks noChangeShapeType="1"/>
            </p:cNvSpPr>
            <p:nvPr/>
          </p:nvSpPr>
          <p:spPr bwMode="auto">
            <a:xfrm flipV="1">
              <a:off x="1331" y="225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64" name="Line 72"/>
            <p:cNvSpPr>
              <a:spLocks noChangeShapeType="1"/>
            </p:cNvSpPr>
            <p:nvPr/>
          </p:nvSpPr>
          <p:spPr bwMode="auto">
            <a:xfrm flipV="1">
              <a:off x="1379" y="225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65" name="Line 73"/>
            <p:cNvSpPr>
              <a:spLocks noChangeShapeType="1"/>
            </p:cNvSpPr>
            <p:nvPr/>
          </p:nvSpPr>
          <p:spPr bwMode="auto">
            <a:xfrm flipV="1">
              <a:off x="1427" y="2257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66" name="Line 74"/>
            <p:cNvSpPr>
              <a:spLocks noChangeShapeType="1"/>
            </p:cNvSpPr>
            <p:nvPr/>
          </p:nvSpPr>
          <p:spPr bwMode="auto">
            <a:xfrm>
              <a:off x="1524" y="2304"/>
              <a:ext cx="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67" name="Line 75"/>
            <p:cNvSpPr>
              <a:spLocks noChangeShapeType="1"/>
            </p:cNvSpPr>
            <p:nvPr/>
          </p:nvSpPr>
          <p:spPr bwMode="auto">
            <a:xfrm>
              <a:off x="1140" y="2208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68" name="Line 76"/>
            <p:cNvSpPr>
              <a:spLocks noChangeShapeType="1"/>
            </p:cNvSpPr>
            <p:nvPr/>
          </p:nvSpPr>
          <p:spPr bwMode="auto">
            <a:xfrm>
              <a:off x="1140" y="2208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69" name="Line 77"/>
            <p:cNvSpPr>
              <a:spLocks noChangeShapeType="1"/>
            </p:cNvSpPr>
            <p:nvPr/>
          </p:nvSpPr>
          <p:spPr bwMode="auto">
            <a:xfrm flipV="1">
              <a:off x="1475" y="2113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70" name="Line 78"/>
            <p:cNvSpPr>
              <a:spLocks noChangeShapeType="1"/>
            </p:cNvSpPr>
            <p:nvPr/>
          </p:nvSpPr>
          <p:spPr bwMode="auto">
            <a:xfrm>
              <a:off x="1140" y="2112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71" name="Line 79"/>
            <p:cNvSpPr>
              <a:spLocks noChangeShapeType="1"/>
            </p:cNvSpPr>
            <p:nvPr/>
          </p:nvSpPr>
          <p:spPr bwMode="auto">
            <a:xfrm flipV="1">
              <a:off x="1187" y="2113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72" name="Line 80"/>
            <p:cNvSpPr>
              <a:spLocks noChangeShapeType="1"/>
            </p:cNvSpPr>
            <p:nvPr/>
          </p:nvSpPr>
          <p:spPr bwMode="auto">
            <a:xfrm flipV="1">
              <a:off x="1235" y="2113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73" name="Line 81"/>
            <p:cNvSpPr>
              <a:spLocks noChangeShapeType="1"/>
            </p:cNvSpPr>
            <p:nvPr/>
          </p:nvSpPr>
          <p:spPr bwMode="auto">
            <a:xfrm flipV="1">
              <a:off x="1283" y="2113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74" name="Line 82"/>
            <p:cNvSpPr>
              <a:spLocks noChangeShapeType="1"/>
            </p:cNvSpPr>
            <p:nvPr/>
          </p:nvSpPr>
          <p:spPr bwMode="auto">
            <a:xfrm flipV="1">
              <a:off x="1331" y="2113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75" name="Line 83"/>
            <p:cNvSpPr>
              <a:spLocks noChangeShapeType="1"/>
            </p:cNvSpPr>
            <p:nvPr/>
          </p:nvSpPr>
          <p:spPr bwMode="auto">
            <a:xfrm flipV="1">
              <a:off x="1379" y="2113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76" name="Line 84"/>
            <p:cNvSpPr>
              <a:spLocks noChangeShapeType="1"/>
            </p:cNvSpPr>
            <p:nvPr/>
          </p:nvSpPr>
          <p:spPr bwMode="auto">
            <a:xfrm flipV="1">
              <a:off x="1427" y="2113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77" name="Line 85"/>
            <p:cNvSpPr>
              <a:spLocks noChangeShapeType="1"/>
            </p:cNvSpPr>
            <p:nvPr/>
          </p:nvSpPr>
          <p:spPr bwMode="auto">
            <a:xfrm>
              <a:off x="1524" y="2160"/>
              <a:ext cx="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78" name="Line 86"/>
            <p:cNvSpPr>
              <a:spLocks noChangeShapeType="1"/>
            </p:cNvSpPr>
            <p:nvPr/>
          </p:nvSpPr>
          <p:spPr bwMode="auto">
            <a:xfrm>
              <a:off x="1140" y="2064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79" name="Line 87"/>
            <p:cNvSpPr>
              <a:spLocks noChangeShapeType="1"/>
            </p:cNvSpPr>
            <p:nvPr/>
          </p:nvSpPr>
          <p:spPr bwMode="auto">
            <a:xfrm>
              <a:off x="1140" y="2064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80" name="Line 88"/>
            <p:cNvSpPr>
              <a:spLocks noChangeShapeType="1"/>
            </p:cNvSpPr>
            <p:nvPr/>
          </p:nvSpPr>
          <p:spPr bwMode="auto">
            <a:xfrm flipV="1">
              <a:off x="1475" y="1969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81" name="Line 89"/>
            <p:cNvSpPr>
              <a:spLocks noChangeShapeType="1"/>
            </p:cNvSpPr>
            <p:nvPr/>
          </p:nvSpPr>
          <p:spPr bwMode="auto">
            <a:xfrm>
              <a:off x="1140" y="1968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82" name="Line 90"/>
            <p:cNvSpPr>
              <a:spLocks noChangeShapeType="1"/>
            </p:cNvSpPr>
            <p:nvPr/>
          </p:nvSpPr>
          <p:spPr bwMode="auto">
            <a:xfrm flipV="1">
              <a:off x="1187" y="1969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83" name="Line 91"/>
            <p:cNvSpPr>
              <a:spLocks noChangeShapeType="1"/>
            </p:cNvSpPr>
            <p:nvPr/>
          </p:nvSpPr>
          <p:spPr bwMode="auto">
            <a:xfrm flipV="1">
              <a:off x="1235" y="1969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84" name="Line 92"/>
            <p:cNvSpPr>
              <a:spLocks noChangeShapeType="1"/>
            </p:cNvSpPr>
            <p:nvPr/>
          </p:nvSpPr>
          <p:spPr bwMode="auto">
            <a:xfrm flipV="1">
              <a:off x="1283" y="1969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85" name="Line 93"/>
            <p:cNvSpPr>
              <a:spLocks noChangeShapeType="1"/>
            </p:cNvSpPr>
            <p:nvPr/>
          </p:nvSpPr>
          <p:spPr bwMode="auto">
            <a:xfrm flipV="1">
              <a:off x="1331" y="1969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86" name="Line 94"/>
            <p:cNvSpPr>
              <a:spLocks noChangeShapeType="1"/>
            </p:cNvSpPr>
            <p:nvPr/>
          </p:nvSpPr>
          <p:spPr bwMode="auto">
            <a:xfrm flipV="1">
              <a:off x="1379" y="1969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87" name="Line 95"/>
            <p:cNvSpPr>
              <a:spLocks noChangeShapeType="1"/>
            </p:cNvSpPr>
            <p:nvPr/>
          </p:nvSpPr>
          <p:spPr bwMode="auto">
            <a:xfrm flipV="1">
              <a:off x="1427" y="1969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88" name="Line 96"/>
            <p:cNvSpPr>
              <a:spLocks noChangeShapeType="1"/>
            </p:cNvSpPr>
            <p:nvPr/>
          </p:nvSpPr>
          <p:spPr bwMode="auto">
            <a:xfrm>
              <a:off x="1524" y="2016"/>
              <a:ext cx="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89" name="Rectangle 97"/>
            <p:cNvSpPr>
              <a:spLocks noChangeArrowheads="1"/>
            </p:cNvSpPr>
            <p:nvPr/>
          </p:nvSpPr>
          <p:spPr bwMode="auto">
            <a:xfrm>
              <a:off x="1667" y="1707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Operating</a:t>
              </a:r>
            </a:p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System</a:t>
              </a:r>
            </a:p>
          </p:txBody>
        </p:sp>
      </p:grpSp>
      <p:grpSp>
        <p:nvGrpSpPr>
          <p:cNvPr id="2491490" name="Group 98"/>
          <p:cNvGrpSpPr>
            <a:grpSpLocks/>
          </p:cNvGrpSpPr>
          <p:nvPr/>
        </p:nvGrpSpPr>
        <p:grpSpPr bwMode="auto">
          <a:xfrm>
            <a:off x="4765675" y="2852738"/>
            <a:ext cx="3394075" cy="3462337"/>
            <a:chOff x="3017" y="1712"/>
            <a:chExt cx="2138" cy="2181"/>
          </a:xfrm>
        </p:grpSpPr>
        <p:sp>
          <p:nvSpPr>
            <p:cNvPr id="2491491" name="Line 99"/>
            <p:cNvSpPr>
              <a:spLocks noChangeShapeType="1"/>
            </p:cNvSpPr>
            <p:nvPr/>
          </p:nvSpPr>
          <p:spPr bwMode="auto">
            <a:xfrm>
              <a:off x="3764" y="2837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92" name="Line 100"/>
            <p:cNvSpPr>
              <a:spLocks noChangeShapeType="1"/>
            </p:cNvSpPr>
            <p:nvPr/>
          </p:nvSpPr>
          <p:spPr bwMode="auto">
            <a:xfrm>
              <a:off x="3764" y="2837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93" name="Line 101"/>
            <p:cNvSpPr>
              <a:spLocks noChangeShapeType="1"/>
            </p:cNvSpPr>
            <p:nvPr/>
          </p:nvSpPr>
          <p:spPr bwMode="auto">
            <a:xfrm flipV="1">
              <a:off x="4099" y="2742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94" name="Line 102"/>
            <p:cNvSpPr>
              <a:spLocks noChangeShapeType="1"/>
            </p:cNvSpPr>
            <p:nvPr/>
          </p:nvSpPr>
          <p:spPr bwMode="auto">
            <a:xfrm>
              <a:off x="3764" y="2741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95" name="Line 103"/>
            <p:cNvSpPr>
              <a:spLocks noChangeShapeType="1"/>
            </p:cNvSpPr>
            <p:nvPr/>
          </p:nvSpPr>
          <p:spPr bwMode="auto">
            <a:xfrm flipV="1">
              <a:off x="3811" y="2742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96" name="Line 104"/>
            <p:cNvSpPr>
              <a:spLocks noChangeShapeType="1"/>
            </p:cNvSpPr>
            <p:nvPr/>
          </p:nvSpPr>
          <p:spPr bwMode="auto">
            <a:xfrm flipV="1">
              <a:off x="3859" y="2742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97" name="Line 105"/>
            <p:cNvSpPr>
              <a:spLocks noChangeShapeType="1"/>
            </p:cNvSpPr>
            <p:nvPr/>
          </p:nvSpPr>
          <p:spPr bwMode="auto">
            <a:xfrm flipV="1">
              <a:off x="3907" y="2742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98" name="Line 106"/>
            <p:cNvSpPr>
              <a:spLocks noChangeShapeType="1"/>
            </p:cNvSpPr>
            <p:nvPr/>
          </p:nvSpPr>
          <p:spPr bwMode="auto">
            <a:xfrm flipV="1">
              <a:off x="3955" y="2742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499" name="Line 107"/>
            <p:cNvSpPr>
              <a:spLocks noChangeShapeType="1"/>
            </p:cNvSpPr>
            <p:nvPr/>
          </p:nvSpPr>
          <p:spPr bwMode="auto">
            <a:xfrm flipV="1">
              <a:off x="4003" y="2742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500" name="Line 108"/>
            <p:cNvSpPr>
              <a:spLocks noChangeShapeType="1"/>
            </p:cNvSpPr>
            <p:nvPr/>
          </p:nvSpPr>
          <p:spPr bwMode="auto">
            <a:xfrm flipV="1">
              <a:off x="4051" y="2742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501" name="Rectangle 109"/>
            <p:cNvSpPr>
              <a:spLocks noChangeArrowheads="1"/>
            </p:cNvSpPr>
            <p:nvPr/>
          </p:nvSpPr>
          <p:spPr bwMode="auto">
            <a:xfrm>
              <a:off x="4665" y="1733"/>
              <a:ext cx="432" cy="216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1502" name="Line 110"/>
            <p:cNvSpPr>
              <a:spLocks noChangeShapeType="1"/>
            </p:cNvSpPr>
            <p:nvPr/>
          </p:nvSpPr>
          <p:spPr bwMode="auto">
            <a:xfrm>
              <a:off x="4666" y="3365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503" name="Line 111"/>
            <p:cNvSpPr>
              <a:spLocks noChangeShapeType="1"/>
            </p:cNvSpPr>
            <p:nvPr/>
          </p:nvSpPr>
          <p:spPr bwMode="auto">
            <a:xfrm>
              <a:off x="4666" y="2981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504" name="Line 112"/>
            <p:cNvSpPr>
              <a:spLocks noChangeShapeType="1"/>
            </p:cNvSpPr>
            <p:nvPr/>
          </p:nvSpPr>
          <p:spPr bwMode="auto">
            <a:xfrm>
              <a:off x="4666" y="2645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505" name="Line 113"/>
            <p:cNvSpPr>
              <a:spLocks noChangeShapeType="1"/>
            </p:cNvSpPr>
            <p:nvPr/>
          </p:nvSpPr>
          <p:spPr bwMode="auto">
            <a:xfrm>
              <a:off x="4666" y="2405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506" name="Line 114"/>
            <p:cNvSpPr>
              <a:spLocks noChangeShapeType="1"/>
            </p:cNvSpPr>
            <p:nvPr/>
          </p:nvSpPr>
          <p:spPr bwMode="auto">
            <a:xfrm>
              <a:off x="4666" y="2213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507" name="Line 115"/>
            <p:cNvSpPr>
              <a:spLocks noChangeShapeType="1"/>
            </p:cNvSpPr>
            <p:nvPr/>
          </p:nvSpPr>
          <p:spPr bwMode="auto">
            <a:xfrm>
              <a:off x="4666" y="2069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508" name="Line 116"/>
            <p:cNvSpPr>
              <a:spLocks noChangeShapeType="1"/>
            </p:cNvSpPr>
            <p:nvPr/>
          </p:nvSpPr>
          <p:spPr bwMode="auto">
            <a:xfrm>
              <a:off x="4666" y="1973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509" name="Rectangle 117"/>
            <p:cNvSpPr>
              <a:spLocks noChangeArrowheads="1"/>
            </p:cNvSpPr>
            <p:nvPr/>
          </p:nvSpPr>
          <p:spPr bwMode="auto">
            <a:xfrm>
              <a:off x="4617" y="1712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Operating</a:t>
              </a:r>
            </a:p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System</a:t>
              </a:r>
            </a:p>
          </p:txBody>
        </p:sp>
        <p:sp>
          <p:nvSpPr>
            <p:cNvPr id="2491510" name="Line 118"/>
            <p:cNvSpPr>
              <a:spLocks noChangeShapeType="1"/>
            </p:cNvSpPr>
            <p:nvPr/>
          </p:nvSpPr>
          <p:spPr bwMode="auto">
            <a:xfrm>
              <a:off x="4100" y="2790"/>
              <a:ext cx="527" cy="8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511" name="Line 119"/>
            <p:cNvSpPr>
              <a:spLocks noChangeShapeType="1"/>
            </p:cNvSpPr>
            <p:nvPr/>
          </p:nvSpPr>
          <p:spPr bwMode="auto">
            <a:xfrm>
              <a:off x="4100" y="2790"/>
              <a:ext cx="527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512" name="Line 120"/>
            <p:cNvSpPr>
              <a:spLocks noChangeShapeType="1"/>
            </p:cNvSpPr>
            <p:nvPr/>
          </p:nvSpPr>
          <p:spPr bwMode="auto">
            <a:xfrm>
              <a:off x="4100" y="2790"/>
              <a:ext cx="527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513" name="Line 121"/>
            <p:cNvSpPr>
              <a:spLocks noChangeShapeType="1"/>
            </p:cNvSpPr>
            <p:nvPr/>
          </p:nvSpPr>
          <p:spPr bwMode="auto">
            <a:xfrm flipV="1">
              <a:off x="4100" y="2550"/>
              <a:ext cx="527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514" name="Line 122"/>
            <p:cNvSpPr>
              <a:spLocks noChangeShapeType="1"/>
            </p:cNvSpPr>
            <p:nvPr/>
          </p:nvSpPr>
          <p:spPr bwMode="auto">
            <a:xfrm flipV="1">
              <a:off x="4100" y="2310"/>
              <a:ext cx="527" cy="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515" name="Line 123"/>
            <p:cNvSpPr>
              <a:spLocks noChangeShapeType="1"/>
            </p:cNvSpPr>
            <p:nvPr/>
          </p:nvSpPr>
          <p:spPr bwMode="auto">
            <a:xfrm flipV="1">
              <a:off x="4100" y="2166"/>
              <a:ext cx="527" cy="6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516" name="Line 124"/>
            <p:cNvSpPr>
              <a:spLocks noChangeShapeType="1"/>
            </p:cNvSpPr>
            <p:nvPr/>
          </p:nvSpPr>
          <p:spPr bwMode="auto">
            <a:xfrm flipV="1">
              <a:off x="4100" y="2022"/>
              <a:ext cx="527" cy="7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517" name="Rectangle 125"/>
            <p:cNvSpPr>
              <a:spLocks noChangeArrowheads="1"/>
            </p:cNvSpPr>
            <p:nvPr/>
          </p:nvSpPr>
          <p:spPr bwMode="auto">
            <a:xfrm>
              <a:off x="3017" y="2597"/>
              <a:ext cx="5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New</a:t>
              </a:r>
            </a:p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Processes</a:t>
              </a:r>
            </a:p>
          </p:txBody>
        </p:sp>
        <p:sp>
          <p:nvSpPr>
            <p:cNvPr id="2491518" name="Line 126"/>
            <p:cNvSpPr>
              <a:spLocks noChangeShapeType="1"/>
            </p:cNvSpPr>
            <p:nvPr/>
          </p:nvSpPr>
          <p:spPr bwMode="auto">
            <a:xfrm>
              <a:off x="3572" y="2789"/>
              <a:ext cx="1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91519" name="Rectangle 127"/>
          <p:cNvSpPr>
            <a:spLocks noChangeArrowheads="1"/>
          </p:cNvSpPr>
          <p:nvPr/>
        </p:nvSpPr>
        <p:spPr bwMode="auto">
          <a:xfrm>
            <a:off x="433388" y="1401763"/>
            <a:ext cx="8178800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120000"/>
              <a:buFont typeface="Wingdings" pitchFamily="2" charset="2"/>
              <a:buChar char="§"/>
            </a:pPr>
            <a:r>
              <a:rPr lang="en-US" sz="2800">
                <a:solidFill>
                  <a:schemeClr val="bg2"/>
                </a:solidFill>
                <a:latin typeface="Arial" charset="0"/>
              </a:rPr>
              <a:t>When its time to load a process into main memory the smallest available partition that will hold the process is selected</a:t>
            </a:r>
          </a:p>
        </p:txBody>
      </p:sp>
      <p:sp>
        <p:nvSpPr>
          <p:cNvPr id="131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Fixed Partitioning</a:t>
            </a:r>
            <a:endParaRPr lang="en-US" sz="1800" b="1" dirty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E631-B76A-484E-82F7-17F47796BCF2}" type="slidenum">
              <a:rPr lang="en-US"/>
              <a:pPr/>
              <a:t>12</a:t>
            </a:fld>
            <a:endParaRPr lang="en-US"/>
          </a:p>
        </p:txBody>
      </p:sp>
      <p:sp>
        <p:nvSpPr>
          <p:cNvPr id="2493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 smtClean="0"/>
              <a:t>2. Dynamic </a:t>
            </a:r>
            <a:r>
              <a:rPr lang="en-US" dirty="0"/>
              <a:t>Partitioning</a:t>
            </a:r>
          </a:p>
        </p:txBody>
      </p:sp>
      <p:sp>
        <p:nvSpPr>
          <p:cNvPr id="249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408113"/>
            <a:ext cx="8342313" cy="4908550"/>
          </a:xfrm>
          <a:noFill/>
          <a:ln/>
        </p:spPr>
        <p:txBody>
          <a:bodyPr lIns="90488" tIns="44450" rIns="90488" bIns="44450"/>
          <a:lstStyle/>
          <a:p>
            <a:r>
              <a:rPr lang="en-US" sz="2800" dirty="0"/>
              <a:t>Partitions are of variable length and number</a:t>
            </a:r>
          </a:p>
          <a:p>
            <a:r>
              <a:rPr lang="en-US" sz="2800" dirty="0"/>
              <a:t>Process is allocated exactly as much memory as required</a:t>
            </a:r>
          </a:p>
          <a:p>
            <a:r>
              <a:rPr lang="en-US" sz="2800" dirty="0"/>
              <a:t>Eventually get holes in the memory. </a:t>
            </a:r>
          </a:p>
          <a:p>
            <a:pPr lvl="1"/>
            <a:r>
              <a:rPr lang="en-US" sz="2400" dirty="0"/>
              <a:t>external fragmentation</a:t>
            </a:r>
          </a:p>
          <a:p>
            <a:r>
              <a:rPr lang="en-US" sz="2800" dirty="0"/>
              <a:t>Must use compaction to shift processes so they are contiguous and all free memory is in one block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Dynamic Partitioning</a:t>
            </a:r>
            <a:endParaRPr lang="en-US" sz="1800" b="1" dirty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9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9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9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344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B95F-CE0B-4572-ABCD-62A552D3AB17}" type="slidenum">
              <a:rPr lang="en-US"/>
              <a:pPr/>
              <a:t>13</a:t>
            </a:fld>
            <a:endParaRPr lang="en-US"/>
          </a:p>
        </p:txBody>
      </p:sp>
      <p:sp>
        <p:nvSpPr>
          <p:cNvPr id="249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Strategies</a:t>
            </a:r>
          </a:p>
        </p:txBody>
      </p:sp>
      <p:sp>
        <p:nvSpPr>
          <p:cNvPr id="249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1397000"/>
            <a:ext cx="8356600" cy="4914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First Fit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Allocate the first spot in memory that is big enough to satisfy the requirements.</a:t>
            </a:r>
          </a:p>
          <a:p>
            <a:pPr>
              <a:lnSpc>
                <a:spcPct val="90000"/>
              </a:lnSpc>
            </a:pPr>
            <a:r>
              <a:rPr lang="en-US" sz="2800"/>
              <a:t>Best Fit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Search through all the spots, allocate the spot in memory that most closely matches requirements.</a:t>
            </a:r>
          </a:p>
          <a:p>
            <a:pPr>
              <a:lnSpc>
                <a:spcPct val="90000"/>
              </a:lnSpc>
            </a:pPr>
            <a:r>
              <a:rPr lang="en-US" sz="2800"/>
              <a:t>Next Fit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Scan memory from the location of the last placement and choose the next available block that is large enough.</a:t>
            </a:r>
          </a:p>
          <a:p>
            <a:pPr>
              <a:lnSpc>
                <a:spcPct val="90000"/>
              </a:lnSpc>
            </a:pPr>
            <a:r>
              <a:rPr lang="en-US" sz="2800"/>
              <a:t>Worst Fit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largest free block of memory is used for bringing in a process.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Dynamic Partitioning</a:t>
            </a:r>
            <a:endParaRPr lang="en-US" sz="18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9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9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9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9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9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9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9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549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453E-65CD-4EE9-AC73-BF34DD0F6D41}" type="slidenum">
              <a:rPr lang="en-US"/>
              <a:pPr/>
              <a:t>14</a:t>
            </a:fld>
            <a:endParaRPr lang="en-US"/>
          </a:p>
        </p:txBody>
      </p:sp>
      <p:sp>
        <p:nvSpPr>
          <p:cNvPr id="249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Allocation Strategy?</a:t>
            </a:r>
          </a:p>
        </p:txBody>
      </p:sp>
      <p:sp>
        <p:nvSpPr>
          <p:cNvPr id="249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397000"/>
            <a:ext cx="8356600" cy="4914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first-fit algorithm is not only the simplest but usually the best and the fastest as well.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May litter the front end with small free partitions that must be searched over on subsequent first-fit passes.</a:t>
            </a:r>
          </a:p>
          <a:p>
            <a:pPr>
              <a:lnSpc>
                <a:spcPct val="90000"/>
              </a:lnSpc>
            </a:pPr>
            <a:r>
              <a:rPr lang="en-US" sz="2800"/>
              <a:t>The next-fit algorithm will more frequently lead to an allocation from a free block at the end of memory.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Results in fragmenting the largest block of free memory.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Compaction may be required more frequently.</a:t>
            </a:r>
          </a:p>
          <a:p>
            <a:pPr>
              <a:lnSpc>
                <a:spcPct val="90000"/>
              </a:lnSpc>
            </a:pPr>
            <a:r>
              <a:rPr lang="en-US" sz="2800"/>
              <a:t>Best-fit is usually the worst performer.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Guarantees the fragment left behind is as small as possible.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Main memory quickly littered by blocks too small to satisfy memory allocation requests.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Dynamic Partitioning</a:t>
            </a:r>
            <a:endParaRPr lang="en-US" sz="18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9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9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9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9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9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9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753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7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7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15D3-D11B-4979-AB5B-F777ECF1E347}" type="slidenum">
              <a:rPr lang="en-US"/>
              <a:pPr/>
              <a:t>15</a:t>
            </a:fld>
            <a:endParaRPr lang="en-US"/>
          </a:p>
        </p:txBody>
      </p:sp>
      <p:sp>
        <p:nvSpPr>
          <p:cNvPr id="2499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2800"/>
              <a:t>Dynamic Partitioning Placement Algorithm</a:t>
            </a:r>
          </a:p>
        </p:txBody>
      </p:sp>
      <p:grpSp>
        <p:nvGrpSpPr>
          <p:cNvPr id="2499587" name="Group 3"/>
          <p:cNvGrpSpPr>
            <a:grpSpLocks/>
          </p:cNvGrpSpPr>
          <p:nvPr/>
        </p:nvGrpSpPr>
        <p:grpSpPr bwMode="auto">
          <a:xfrm>
            <a:off x="922338" y="1438275"/>
            <a:ext cx="1912937" cy="4618038"/>
            <a:chOff x="1494" y="906"/>
            <a:chExt cx="1205" cy="2909"/>
          </a:xfrm>
        </p:grpSpPr>
        <p:sp>
          <p:nvSpPr>
            <p:cNvPr id="2499588" name="Rectangle 4"/>
            <p:cNvSpPr>
              <a:spLocks noChangeArrowheads="1"/>
            </p:cNvSpPr>
            <p:nvPr/>
          </p:nvSpPr>
          <p:spPr bwMode="auto">
            <a:xfrm>
              <a:off x="2310" y="1050"/>
              <a:ext cx="336" cy="144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589" name="Rectangle 5"/>
            <p:cNvSpPr>
              <a:spLocks noChangeArrowheads="1"/>
            </p:cNvSpPr>
            <p:nvPr/>
          </p:nvSpPr>
          <p:spPr bwMode="auto">
            <a:xfrm>
              <a:off x="2310" y="1290"/>
              <a:ext cx="336" cy="96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590" name="Rectangle 6"/>
            <p:cNvSpPr>
              <a:spLocks noChangeArrowheads="1"/>
            </p:cNvSpPr>
            <p:nvPr/>
          </p:nvSpPr>
          <p:spPr bwMode="auto">
            <a:xfrm>
              <a:off x="2310" y="1626"/>
              <a:ext cx="336" cy="144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591" name="Rectangle 7"/>
            <p:cNvSpPr>
              <a:spLocks noChangeArrowheads="1"/>
            </p:cNvSpPr>
            <p:nvPr/>
          </p:nvSpPr>
          <p:spPr bwMode="auto">
            <a:xfrm>
              <a:off x="2310" y="1962"/>
              <a:ext cx="336" cy="288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592" name="Line 8"/>
            <p:cNvSpPr>
              <a:spLocks noChangeShapeType="1"/>
            </p:cNvSpPr>
            <p:nvPr/>
          </p:nvSpPr>
          <p:spPr bwMode="auto">
            <a:xfrm>
              <a:off x="2311" y="2106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593" name="Rectangle 9"/>
            <p:cNvSpPr>
              <a:spLocks noChangeArrowheads="1"/>
            </p:cNvSpPr>
            <p:nvPr/>
          </p:nvSpPr>
          <p:spPr bwMode="auto">
            <a:xfrm>
              <a:off x="2310" y="2346"/>
              <a:ext cx="336" cy="96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594" name="Rectangle 10"/>
            <p:cNvSpPr>
              <a:spLocks noChangeArrowheads="1"/>
            </p:cNvSpPr>
            <p:nvPr/>
          </p:nvSpPr>
          <p:spPr bwMode="auto">
            <a:xfrm>
              <a:off x="2310" y="2490"/>
              <a:ext cx="336" cy="432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595" name="Rectangle 11"/>
            <p:cNvSpPr>
              <a:spLocks noChangeArrowheads="1"/>
            </p:cNvSpPr>
            <p:nvPr/>
          </p:nvSpPr>
          <p:spPr bwMode="auto">
            <a:xfrm>
              <a:off x="2310" y="3066"/>
              <a:ext cx="336" cy="192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596" name="Line 12"/>
            <p:cNvSpPr>
              <a:spLocks noChangeShapeType="1"/>
            </p:cNvSpPr>
            <p:nvPr/>
          </p:nvSpPr>
          <p:spPr bwMode="auto">
            <a:xfrm flipV="1">
              <a:off x="2310" y="955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597" name="Line 13"/>
            <p:cNvSpPr>
              <a:spLocks noChangeShapeType="1"/>
            </p:cNvSpPr>
            <p:nvPr/>
          </p:nvSpPr>
          <p:spPr bwMode="auto">
            <a:xfrm>
              <a:off x="2311" y="954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598" name="Line 14"/>
            <p:cNvSpPr>
              <a:spLocks noChangeShapeType="1"/>
            </p:cNvSpPr>
            <p:nvPr/>
          </p:nvSpPr>
          <p:spPr bwMode="auto">
            <a:xfrm>
              <a:off x="2646" y="955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599" name="Line 15"/>
            <p:cNvSpPr>
              <a:spLocks noChangeShapeType="1"/>
            </p:cNvSpPr>
            <p:nvPr/>
          </p:nvSpPr>
          <p:spPr bwMode="auto">
            <a:xfrm>
              <a:off x="2310" y="1195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600" name="Line 16"/>
            <p:cNvSpPr>
              <a:spLocks noChangeShapeType="1"/>
            </p:cNvSpPr>
            <p:nvPr/>
          </p:nvSpPr>
          <p:spPr bwMode="auto">
            <a:xfrm>
              <a:off x="2646" y="1195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601" name="Line 17"/>
            <p:cNvSpPr>
              <a:spLocks noChangeShapeType="1"/>
            </p:cNvSpPr>
            <p:nvPr/>
          </p:nvSpPr>
          <p:spPr bwMode="auto">
            <a:xfrm>
              <a:off x="2310" y="1387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602" name="Line 18"/>
            <p:cNvSpPr>
              <a:spLocks noChangeShapeType="1"/>
            </p:cNvSpPr>
            <p:nvPr/>
          </p:nvSpPr>
          <p:spPr bwMode="auto">
            <a:xfrm>
              <a:off x="2646" y="1387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603" name="Line 19"/>
            <p:cNvSpPr>
              <a:spLocks noChangeShapeType="1"/>
            </p:cNvSpPr>
            <p:nvPr/>
          </p:nvSpPr>
          <p:spPr bwMode="auto">
            <a:xfrm>
              <a:off x="2310" y="1771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604" name="Line 20"/>
            <p:cNvSpPr>
              <a:spLocks noChangeShapeType="1"/>
            </p:cNvSpPr>
            <p:nvPr/>
          </p:nvSpPr>
          <p:spPr bwMode="auto">
            <a:xfrm>
              <a:off x="2646" y="1771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605" name="Line 21"/>
            <p:cNvSpPr>
              <a:spLocks noChangeShapeType="1"/>
            </p:cNvSpPr>
            <p:nvPr/>
          </p:nvSpPr>
          <p:spPr bwMode="auto">
            <a:xfrm>
              <a:off x="2310" y="225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606" name="Line 22"/>
            <p:cNvSpPr>
              <a:spLocks noChangeShapeType="1"/>
            </p:cNvSpPr>
            <p:nvPr/>
          </p:nvSpPr>
          <p:spPr bwMode="auto">
            <a:xfrm>
              <a:off x="2646" y="2251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607" name="Line 23"/>
            <p:cNvSpPr>
              <a:spLocks noChangeShapeType="1"/>
            </p:cNvSpPr>
            <p:nvPr/>
          </p:nvSpPr>
          <p:spPr bwMode="auto">
            <a:xfrm>
              <a:off x="2310" y="2443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608" name="Line 24"/>
            <p:cNvSpPr>
              <a:spLocks noChangeShapeType="1"/>
            </p:cNvSpPr>
            <p:nvPr/>
          </p:nvSpPr>
          <p:spPr bwMode="auto">
            <a:xfrm>
              <a:off x="2646" y="2443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609" name="Line 25"/>
            <p:cNvSpPr>
              <a:spLocks noChangeShapeType="1"/>
            </p:cNvSpPr>
            <p:nvPr/>
          </p:nvSpPr>
          <p:spPr bwMode="auto">
            <a:xfrm>
              <a:off x="2310" y="2923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610" name="Line 26"/>
            <p:cNvSpPr>
              <a:spLocks noChangeShapeType="1"/>
            </p:cNvSpPr>
            <p:nvPr/>
          </p:nvSpPr>
          <p:spPr bwMode="auto">
            <a:xfrm>
              <a:off x="2646" y="2923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611" name="Line 27"/>
            <p:cNvSpPr>
              <a:spLocks noChangeShapeType="1"/>
            </p:cNvSpPr>
            <p:nvPr/>
          </p:nvSpPr>
          <p:spPr bwMode="auto">
            <a:xfrm>
              <a:off x="2310" y="3259"/>
              <a:ext cx="0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612" name="Line 28"/>
            <p:cNvSpPr>
              <a:spLocks noChangeShapeType="1"/>
            </p:cNvSpPr>
            <p:nvPr/>
          </p:nvSpPr>
          <p:spPr bwMode="auto">
            <a:xfrm>
              <a:off x="2311" y="3642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613" name="Line 29"/>
            <p:cNvSpPr>
              <a:spLocks noChangeShapeType="1"/>
            </p:cNvSpPr>
            <p:nvPr/>
          </p:nvSpPr>
          <p:spPr bwMode="auto">
            <a:xfrm flipV="1">
              <a:off x="2646" y="3259"/>
              <a:ext cx="0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614" name="Line 30"/>
            <p:cNvSpPr>
              <a:spLocks noChangeShapeType="1"/>
            </p:cNvSpPr>
            <p:nvPr/>
          </p:nvSpPr>
          <p:spPr bwMode="auto">
            <a:xfrm>
              <a:off x="1830" y="2059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615" name="Line 31"/>
            <p:cNvSpPr>
              <a:spLocks noChangeShapeType="1"/>
            </p:cNvSpPr>
            <p:nvPr/>
          </p:nvSpPr>
          <p:spPr bwMode="auto">
            <a:xfrm>
              <a:off x="1831" y="2202"/>
              <a:ext cx="4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616" name="Rectangle 32"/>
            <p:cNvSpPr>
              <a:spLocks noChangeArrowheads="1"/>
            </p:cNvSpPr>
            <p:nvPr/>
          </p:nvSpPr>
          <p:spPr bwMode="auto">
            <a:xfrm>
              <a:off x="1494" y="1626"/>
              <a:ext cx="599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Last</a:t>
              </a:r>
            </a:p>
            <a:p>
              <a:pPr eaLnBrk="0" hangingPunct="0"/>
              <a:r>
                <a:rPr lang="en-US" sz="1200" b="1">
                  <a:latin typeface="Times New Roman" pitchFamily="18" charset="0"/>
                </a:rPr>
                <a:t>allocated</a:t>
              </a:r>
            </a:p>
            <a:p>
              <a:pPr eaLnBrk="0" hangingPunct="0"/>
              <a:r>
                <a:rPr lang="en-US" sz="1200" b="1">
                  <a:latin typeface="Times New Roman" pitchFamily="18" charset="0"/>
                </a:rPr>
                <a:t>block (14K)</a:t>
              </a:r>
            </a:p>
          </p:txBody>
        </p:sp>
        <p:sp>
          <p:nvSpPr>
            <p:cNvPr id="2499617" name="Rectangle 33"/>
            <p:cNvSpPr>
              <a:spLocks noChangeArrowheads="1"/>
            </p:cNvSpPr>
            <p:nvPr/>
          </p:nvSpPr>
          <p:spPr bwMode="auto">
            <a:xfrm>
              <a:off x="2310" y="3642"/>
              <a:ext cx="38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Before</a:t>
              </a:r>
            </a:p>
          </p:txBody>
        </p:sp>
        <p:sp>
          <p:nvSpPr>
            <p:cNvPr id="2499618" name="Rectangle 34"/>
            <p:cNvSpPr>
              <a:spLocks noChangeArrowheads="1"/>
            </p:cNvSpPr>
            <p:nvPr/>
          </p:nvSpPr>
          <p:spPr bwMode="auto">
            <a:xfrm>
              <a:off x="2119" y="906"/>
              <a:ext cx="23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8K</a:t>
              </a:r>
            </a:p>
          </p:txBody>
        </p:sp>
        <p:sp>
          <p:nvSpPr>
            <p:cNvPr id="2499619" name="Rectangle 35"/>
            <p:cNvSpPr>
              <a:spLocks noChangeArrowheads="1"/>
            </p:cNvSpPr>
            <p:nvPr/>
          </p:nvSpPr>
          <p:spPr bwMode="auto">
            <a:xfrm>
              <a:off x="2071" y="1165"/>
              <a:ext cx="28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12K</a:t>
              </a:r>
            </a:p>
          </p:txBody>
        </p:sp>
        <p:sp>
          <p:nvSpPr>
            <p:cNvPr id="2499620" name="Rectangle 36"/>
            <p:cNvSpPr>
              <a:spLocks noChangeArrowheads="1"/>
            </p:cNvSpPr>
            <p:nvPr/>
          </p:nvSpPr>
          <p:spPr bwMode="auto">
            <a:xfrm>
              <a:off x="2071" y="1405"/>
              <a:ext cx="28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22K</a:t>
              </a:r>
            </a:p>
          </p:txBody>
        </p:sp>
        <p:sp>
          <p:nvSpPr>
            <p:cNvPr id="2499621" name="Rectangle 37"/>
            <p:cNvSpPr>
              <a:spLocks noChangeArrowheads="1"/>
            </p:cNvSpPr>
            <p:nvPr/>
          </p:nvSpPr>
          <p:spPr bwMode="auto">
            <a:xfrm>
              <a:off x="2071" y="1770"/>
              <a:ext cx="28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18K</a:t>
              </a:r>
            </a:p>
          </p:txBody>
        </p:sp>
        <p:sp>
          <p:nvSpPr>
            <p:cNvPr id="2499622" name="Rectangle 38"/>
            <p:cNvSpPr>
              <a:spLocks noChangeArrowheads="1"/>
            </p:cNvSpPr>
            <p:nvPr/>
          </p:nvSpPr>
          <p:spPr bwMode="auto">
            <a:xfrm>
              <a:off x="2140" y="2394"/>
              <a:ext cx="21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000" b="1">
                  <a:latin typeface="Times New Roman" pitchFamily="18" charset="0"/>
                </a:rPr>
                <a:t>6K</a:t>
              </a:r>
            </a:p>
          </p:txBody>
        </p:sp>
        <p:sp>
          <p:nvSpPr>
            <p:cNvPr id="2499623" name="Rectangle 39"/>
            <p:cNvSpPr>
              <a:spLocks noChangeArrowheads="1"/>
            </p:cNvSpPr>
            <p:nvPr/>
          </p:nvSpPr>
          <p:spPr bwMode="auto">
            <a:xfrm>
              <a:off x="2118" y="2221"/>
              <a:ext cx="23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8K</a:t>
              </a:r>
            </a:p>
          </p:txBody>
        </p:sp>
        <p:sp>
          <p:nvSpPr>
            <p:cNvPr id="2499624" name="Rectangle 40"/>
            <p:cNvSpPr>
              <a:spLocks noChangeArrowheads="1"/>
            </p:cNvSpPr>
            <p:nvPr/>
          </p:nvSpPr>
          <p:spPr bwMode="auto">
            <a:xfrm>
              <a:off x="2071" y="2893"/>
              <a:ext cx="28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14K</a:t>
              </a:r>
            </a:p>
          </p:txBody>
        </p:sp>
        <p:sp>
          <p:nvSpPr>
            <p:cNvPr id="2499625" name="Rectangle 41"/>
            <p:cNvSpPr>
              <a:spLocks noChangeArrowheads="1"/>
            </p:cNvSpPr>
            <p:nvPr/>
          </p:nvSpPr>
          <p:spPr bwMode="auto">
            <a:xfrm>
              <a:off x="2071" y="3373"/>
              <a:ext cx="28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36K</a:t>
              </a:r>
            </a:p>
          </p:txBody>
        </p:sp>
      </p:grpSp>
      <p:grpSp>
        <p:nvGrpSpPr>
          <p:cNvPr id="2499626" name="Group 42"/>
          <p:cNvGrpSpPr>
            <a:grpSpLocks/>
          </p:cNvGrpSpPr>
          <p:nvPr/>
        </p:nvGrpSpPr>
        <p:grpSpPr bwMode="auto">
          <a:xfrm>
            <a:off x="382588" y="5526088"/>
            <a:ext cx="1284287" cy="579437"/>
            <a:chOff x="2790" y="2682"/>
            <a:chExt cx="809" cy="365"/>
          </a:xfrm>
        </p:grpSpPr>
        <p:sp>
          <p:nvSpPr>
            <p:cNvPr id="2499627" name="Rectangle 43"/>
            <p:cNvSpPr>
              <a:spLocks noChangeArrowheads="1"/>
            </p:cNvSpPr>
            <p:nvPr/>
          </p:nvSpPr>
          <p:spPr bwMode="auto">
            <a:xfrm>
              <a:off x="2790" y="2730"/>
              <a:ext cx="96" cy="96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628" name="Rectangle 44"/>
            <p:cNvSpPr>
              <a:spLocks noChangeArrowheads="1"/>
            </p:cNvSpPr>
            <p:nvPr/>
          </p:nvSpPr>
          <p:spPr bwMode="auto">
            <a:xfrm>
              <a:off x="2790" y="2922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629" name="Rectangle 45"/>
            <p:cNvSpPr>
              <a:spLocks noChangeArrowheads="1"/>
            </p:cNvSpPr>
            <p:nvPr/>
          </p:nvSpPr>
          <p:spPr bwMode="auto">
            <a:xfrm>
              <a:off x="2851" y="2874"/>
              <a:ext cx="55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Free block</a:t>
              </a:r>
            </a:p>
          </p:txBody>
        </p:sp>
        <p:sp>
          <p:nvSpPr>
            <p:cNvPr id="2499630" name="Rectangle 46"/>
            <p:cNvSpPr>
              <a:spLocks noChangeArrowheads="1"/>
            </p:cNvSpPr>
            <p:nvPr/>
          </p:nvSpPr>
          <p:spPr bwMode="auto">
            <a:xfrm>
              <a:off x="2845" y="2682"/>
              <a:ext cx="7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Allocated block</a:t>
              </a:r>
            </a:p>
          </p:txBody>
        </p:sp>
      </p:grpSp>
      <p:sp>
        <p:nvSpPr>
          <p:cNvPr id="2499631" name="Rectangle 47"/>
          <p:cNvSpPr>
            <a:spLocks noChangeArrowheads="1"/>
          </p:cNvSpPr>
          <p:nvPr/>
        </p:nvSpPr>
        <p:spPr bwMode="auto">
          <a:xfrm>
            <a:off x="6913563" y="1666875"/>
            <a:ext cx="581025" cy="217488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9632" name="Rectangle 48"/>
          <p:cNvSpPr>
            <a:spLocks noChangeArrowheads="1"/>
          </p:cNvSpPr>
          <p:nvPr/>
        </p:nvSpPr>
        <p:spPr bwMode="auto">
          <a:xfrm>
            <a:off x="6913563" y="2047875"/>
            <a:ext cx="579437" cy="152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9633" name="Rectangle 49"/>
          <p:cNvSpPr>
            <a:spLocks noChangeArrowheads="1"/>
          </p:cNvSpPr>
          <p:nvPr/>
        </p:nvSpPr>
        <p:spPr bwMode="auto">
          <a:xfrm>
            <a:off x="6913563" y="2581275"/>
            <a:ext cx="579437" cy="17145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9634" name="Rectangle 50"/>
          <p:cNvSpPr>
            <a:spLocks noChangeArrowheads="1"/>
          </p:cNvSpPr>
          <p:nvPr/>
        </p:nvSpPr>
        <p:spPr bwMode="auto">
          <a:xfrm>
            <a:off x="6913563" y="3038475"/>
            <a:ext cx="579437" cy="533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9635" name="Rectangle 51"/>
          <p:cNvSpPr>
            <a:spLocks noChangeArrowheads="1"/>
          </p:cNvSpPr>
          <p:nvPr/>
        </p:nvSpPr>
        <p:spPr bwMode="auto">
          <a:xfrm>
            <a:off x="6913563" y="3724275"/>
            <a:ext cx="577850" cy="128588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9636" name="Rectangle 52"/>
          <p:cNvSpPr>
            <a:spLocks noChangeArrowheads="1"/>
          </p:cNvSpPr>
          <p:nvPr/>
        </p:nvSpPr>
        <p:spPr bwMode="auto">
          <a:xfrm>
            <a:off x="6913563" y="3952875"/>
            <a:ext cx="579437" cy="685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9637" name="Rectangle 53"/>
          <p:cNvSpPr>
            <a:spLocks noChangeArrowheads="1"/>
          </p:cNvSpPr>
          <p:nvPr/>
        </p:nvSpPr>
        <p:spPr bwMode="auto">
          <a:xfrm>
            <a:off x="6913563" y="4867275"/>
            <a:ext cx="581025" cy="304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9638" name="Rectangle 54"/>
          <p:cNvSpPr>
            <a:spLocks noChangeArrowheads="1"/>
          </p:cNvSpPr>
          <p:nvPr/>
        </p:nvSpPr>
        <p:spPr bwMode="auto">
          <a:xfrm>
            <a:off x="6924675" y="5857875"/>
            <a:ext cx="5318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After</a:t>
            </a:r>
          </a:p>
        </p:txBody>
      </p:sp>
      <p:sp>
        <p:nvSpPr>
          <p:cNvPr id="2499639" name="Rectangle 55"/>
          <p:cNvSpPr>
            <a:spLocks noChangeArrowheads="1"/>
          </p:cNvSpPr>
          <p:nvPr/>
        </p:nvSpPr>
        <p:spPr bwMode="auto">
          <a:xfrm>
            <a:off x="6543675" y="1438275"/>
            <a:ext cx="3794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 eaLnBrk="0" hangingPunct="0"/>
            <a:r>
              <a:rPr lang="en-US" sz="1200" b="1">
                <a:latin typeface="Times New Roman" pitchFamily="18" charset="0"/>
              </a:rPr>
              <a:t>8K</a:t>
            </a:r>
          </a:p>
        </p:txBody>
      </p:sp>
      <p:sp>
        <p:nvSpPr>
          <p:cNvPr id="2499640" name="Rectangle 56"/>
          <p:cNvSpPr>
            <a:spLocks noChangeArrowheads="1"/>
          </p:cNvSpPr>
          <p:nvPr/>
        </p:nvSpPr>
        <p:spPr bwMode="auto">
          <a:xfrm>
            <a:off x="6467475" y="1849438"/>
            <a:ext cx="4556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 eaLnBrk="0" hangingPunct="0"/>
            <a:r>
              <a:rPr lang="en-US" sz="1200" b="1">
                <a:latin typeface="Times New Roman" pitchFamily="18" charset="0"/>
              </a:rPr>
              <a:t>12K</a:t>
            </a:r>
          </a:p>
        </p:txBody>
      </p:sp>
      <p:sp>
        <p:nvSpPr>
          <p:cNvPr id="2499641" name="Rectangle 57"/>
          <p:cNvSpPr>
            <a:spLocks noChangeArrowheads="1"/>
          </p:cNvSpPr>
          <p:nvPr/>
        </p:nvSpPr>
        <p:spPr bwMode="auto">
          <a:xfrm>
            <a:off x="6577013" y="3800475"/>
            <a:ext cx="346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 eaLnBrk="0" hangingPunct="0"/>
            <a:r>
              <a:rPr lang="en-US" sz="1000" b="1">
                <a:latin typeface="Times New Roman" pitchFamily="18" charset="0"/>
              </a:rPr>
              <a:t>6K</a:t>
            </a:r>
          </a:p>
        </p:txBody>
      </p:sp>
      <p:sp>
        <p:nvSpPr>
          <p:cNvPr id="2499642" name="Rectangle 58"/>
          <p:cNvSpPr>
            <a:spLocks noChangeArrowheads="1"/>
          </p:cNvSpPr>
          <p:nvPr/>
        </p:nvSpPr>
        <p:spPr bwMode="auto">
          <a:xfrm>
            <a:off x="6543675" y="3495675"/>
            <a:ext cx="3794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 eaLnBrk="0" hangingPunct="0"/>
            <a:r>
              <a:rPr lang="en-US" sz="1200" b="1">
                <a:latin typeface="Times New Roman" pitchFamily="18" charset="0"/>
              </a:rPr>
              <a:t>8K</a:t>
            </a:r>
          </a:p>
        </p:txBody>
      </p:sp>
      <p:sp>
        <p:nvSpPr>
          <p:cNvPr id="2499643" name="Rectangle 59"/>
          <p:cNvSpPr>
            <a:spLocks noChangeArrowheads="1"/>
          </p:cNvSpPr>
          <p:nvPr/>
        </p:nvSpPr>
        <p:spPr bwMode="auto">
          <a:xfrm>
            <a:off x="6467475" y="4592638"/>
            <a:ext cx="4556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 eaLnBrk="0" hangingPunct="0"/>
            <a:r>
              <a:rPr lang="en-US" sz="1200" b="1">
                <a:latin typeface="Times New Roman" pitchFamily="18" charset="0"/>
              </a:rPr>
              <a:t>14K</a:t>
            </a:r>
          </a:p>
        </p:txBody>
      </p:sp>
      <p:sp>
        <p:nvSpPr>
          <p:cNvPr id="2499644" name="Rectangle 60"/>
          <p:cNvSpPr>
            <a:spLocks noChangeArrowheads="1"/>
          </p:cNvSpPr>
          <p:nvPr/>
        </p:nvSpPr>
        <p:spPr bwMode="auto">
          <a:xfrm>
            <a:off x="6577013" y="2428875"/>
            <a:ext cx="346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 eaLnBrk="0" hangingPunct="0"/>
            <a:r>
              <a:rPr lang="en-US" sz="1000" b="1">
                <a:latin typeface="Times New Roman" pitchFamily="18" charset="0"/>
              </a:rPr>
              <a:t>6K</a:t>
            </a:r>
          </a:p>
        </p:txBody>
      </p:sp>
      <p:sp>
        <p:nvSpPr>
          <p:cNvPr id="2499645" name="Rectangle 61"/>
          <p:cNvSpPr>
            <a:spLocks noChangeArrowheads="1"/>
          </p:cNvSpPr>
          <p:nvPr/>
        </p:nvSpPr>
        <p:spPr bwMode="auto">
          <a:xfrm>
            <a:off x="6543675" y="2962275"/>
            <a:ext cx="3794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 eaLnBrk="0" hangingPunct="0"/>
            <a:r>
              <a:rPr lang="en-US" sz="1200" b="1">
                <a:latin typeface="Times New Roman" pitchFamily="18" charset="0"/>
              </a:rPr>
              <a:t>2K</a:t>
            </a:r>
          </a:p>
        </p:txBody>
      </p:sp>
      <p:sp>
        <p:nvSpPr>
          <p:cNvPr id="2499646" name="Rectangle 62"/>
          <p:cNvSpPr>
            <a:spLocks noChangeArrowheads="1"/>
          </p:cNvSpPr>
          <p:nvPr/>
        </p:nvSpPr>
        <p:spPr bwMode="auto">
          <a:xfrm>
            <a:off x="6467475" y="5476875"/>
            <a:ext cx="455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 eaLnBrk="0" hangingPunct="0"/>
            <a:r>
              <a:rPr lang="en-US" sz="1200" b="1">
                <a:latin typeface="Times New Roman" pitchFamily="18" charset="0"/>
              </a:rPr>
              <a:t>20K</a:t>
            </a:r>
          </a:p>
        </p:txBody>
      </p:sp>
      <p:sp>
        <p:nvSpPr>
          <p:cNvPr id="2499647" name="Text Box 63"/>
          <p:cNvSpPr txBox="1">
            <a:spLocks noChangeArrowheads="1"/>
          </p:cNvSpPr>
          <p:nvPr/>
        </p:nvSpPr>
        <p:spPr bwMode="auto">
          <a:xfrm>
            <a:off x="3579813" y="2005013"/>
            <a:ext cx="1885950" cy="163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u="sng">
                <a:latin typeface="Times New Roman" pitchFamily="18" charset="0"/>
              </a:rPr>
              <a:t>Allocate 18K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First Fit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Next Fit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Best Fit</a:t>
            </a:r>
          </a:p>
        </p:txBody>
      </p:sp>
      <p:grpSp>
        <p:nvGrpSpPr>
          <p:cNvPr id="2499648" name="Group 64"/>
          <p:cNvGrpSpPr>
            <a:grpSpLocks/>
          </p:cNvGrpSpPr>
          <p:nvPr/>
        </p:nvGrpSpPr>
        <p:grpSpPr bwMode="auto">
          <a:xfrm>
            <a:off x="4530725" y="2752725"/>
            <a:ext cx="2959100" cy="690563"/>
            <a:chOff x="2854" y="1734"/>
            <a:chExt cx="1864" cy="435"/>
          </a:xfrm>
        </p:grpSpPr>
        <p:sp>
          <p:nvSpPr>
            <p:cNvPr id="2499649" name="Rectangle 65"/>
            <p:cNvSpPr>
              <a:spLocks noChangeArrowheads="1"/>
            </p:cNvSpPr>
            <p:nvPr/>
          </p:nvSpPr>
          <p:spPr bwMode="auto">
            <a:xfrm>
              <a:off x="4360" y="1734"/>
              <a:ext cx="358" cy="173"/>
            </a:xfrm>
            <a:prstGeom prst="rect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650" name="Line 66"/>
            <p:cNvSpPr>
              <a:spLocks noChangeShapeType="1"/>
            </p:cNvSpPr>
            <p:nvPr/>
          </p:nvSpPr>
          <p:spPr bwMode="auto">
            <a:xfrm flipV="1">
              <a:off x="2854" y="1845"/>
              <a:ext cx="1519" cy="324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99651" name="Rectangle 67"/>
          <p:cNvSpPr>
            <a:spLocks noChangeArrowheads="1"/>
          </p:cNvSpPr>
          <p:nvPr/>
        </p:nvSpPr>
        <p:spPr bwMode="auto">
          <a:xfrm>
            <a:off x="6915150" y="1508125"/>
            <a:ext cx="571500" cy="428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99652" name="Group 68"/>
          <p:cNvGrpSpPr>
            <a:grpSpLocks/>
          </p:cNvGrpSpPr>
          <p:nvPr/>
        </p:nvGrpSpPr>
        <p:grpSpPr bwMode="auto">
          <a:xfrm>
            <a:off x="4491038" y="2182813"/>
            <a:ext cx="2998787" cy="457200"/>
            <a:chOff x="2829" y="1375"/>
            <a:chExt cx="1889" cy="288"/>
          </a:xfrm>
        </p:grpSpPr>
        <p:sp>
          <p:nvSpPr>
            <p:cNvPr id="2499653" name="Line 69"/>
            <p:cNvSpPr>
              <a:spLocks noChangeShapeType="1"/>
            </p:cNvSpPr>
            <p:nvPr/>
          </p:nvSpPr>
          <p:spPr bwMode="auto">
            <a:xfrm flipV="1">
              <a:off x="2829" y="1490"/>
              <a:ext cx="1534" cy="173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99654" name="Rectangle 70"/>
            <p:cNvSpPr>
              <a:spLocks noChangeArrowheads="1"/>
            </p:cNvSpPr>
            <p:nvPr/>
          </p:nvSpPr>
          <p:spPr bwMode="auto">
            <a:xfrm>
              <a:off x="4360" y="1375"/>
              <a:ext cx="358" cy="173"/>
            </a:xfrm>
            <a:prstGeom prst="rect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99655" name="Group 71"/>
          <p:cNvGrpSpPr>
            <a:grpSpLocks/>
          </p:cNvGrpSpPr>
          <p:nvPr/>
        </p:nvGrpSpPr>
        <p:grpSpPr bwMode="auto">
          <a:xfrm>
            <a:off x="4533900" y="3035300"/>
            <a:ext cx="2955925" cy="2411413"/>
            <a:chOff x="2856" y="1912"/>
            <a:chExt cx="1862" cy="1519"/>
          </a:xfrm>
        </p:grpSpPr>
        <p:sp>
          <p:nvSpPr>
            <p:cNvPr id="2499656" name="Line 72"/>
            <p:cNvSpPr>
              <a:spLocks noChangeShapeType="1"/>
            </p:cNvSpPr>
            <p:nvPr/>
          </p:nvSpPr>
          <p:spPr bwMode="auto">
            <a:xfrm>
              <a:off x="2856" y="1912"/>
              <a:ext cx="1505" cy="1462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99657" name="Rectangle 73"/>
            <p:cNvSpPr>
              <a:spLocks noChangeArrowheads="1"/>
            </p:cNvSpPr>
            <p:nvPr/>
          </p:nvSpPr>
          <p:spPr bwMode="auto">
            <a:xfrm>
              <a:off x="4360" y="3258"/>
              <a:ext cx="358" cy="173"/>
            </a:xfrm>
            <a:prstGeom prst="rect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Dynamic Partitioning</a:t>
            </a:r>
            <a:endParaRPr lang="en-US" sz="18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9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9C06A-0692-43E5-B9D9-12A08B4FD828}" type="slidenum">
              <a:rPr lang="en-US"/>
              <a:pPr/>
              <a:t>16</a:t>
            </a:fld>
            <a:endParaRPr lang="en-US"/>
          </a:p>
        </p:txBody>
      </p:sp>
      <p:sp>
        <p:nvSpPr>
          <p:cNvPr id="250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Fragmentation</a:t>
            </a:r>
          </a:p>
        </p:txBody>
      </p:sp>
      <p:sp>
        <p:nvSpPr>
          <p:cNvPr id="250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As memory is allocated and deallocated fragmentation occurs</a:t>
            </a:r>
          </a:p>
          <a:p>
            <a:r>
              <a:rPr lang="en-US" sz="2800" dirty="0"/>
              <a:t>External - </a:t>
            </a:r>
          </a:p>
          <a:p>
            <a:pPr lvl="1"/>
            <a:r>
              <a:rPr lang="en-US" sz="2400" dirty="0"/>
              <a:t>Enough space exists to launch a program, but it is not contiguous</a:t>
            </a:r>
          </a:p>
          <a:p>
            <a:r>
              <a:rPr lang="en-US" sz="2800" dirty="0"/>
              <a:t>Internal -</a:t>
            </a:r>
          </a:p>
          <a:p>
            <a:pPr lvl="1"/>
            <a:r>
              <a:rPr lang="en-US" sz="2400" dirty="0"/>
              <a:t>Allocate more memory than asked for to avoid having very small holes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Dynamic Partitioning</a:t>
            </a:r>
            <a:endParaRPr lang="en-US" sz="18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0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0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0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163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AAD4-84B3-4D63-ABB7-81A157E3C5B8}" type="slidenum">
              <a:rPr lang="en-US"/>
              <a:pPr/>
              <a:t>17</a:t>
            </a:fld>
            <a:endParaRPr lang="en-US"/>
          </a:p>
        </p:txBody>
      </p:sp>
      <p:sp>
        <p:nvSpPr>
          <p:cNvPr id="250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Fragmentation</a:t>
            </a:r>
          </a:p>
        </p:txBody>
      </p:sp>
      <p:sp>
        <p:nvSpPr>
          <p:cNvPr id="250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416050"/>
            <a:ext cx="8356600" cy="5075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Statistical analysis shows that given </a:t>
            </a:r>
            <a:r>
              <a:rPr lang="en-US" sz="2800" i="1" dirty="0"/>
              <a:t>N</a:t>
            </a:r>
            <a:r>
              <a:rPr lang="en-US" sz="2800" dirty="0"/>
              <a:t> allocated blocks, another 0.5 </a:t>
            </a:r>
            <a:r>
              <a:rPr lang="en-US" sz="2800" i="1" dirty="0"/>
              <a:t>N</a:t>
            </a:r>
            <a:r>
              <a:rPr lang="en-US" sz="2800" dirty="0"/>
              <a:t> blocks will be lost due to fragmentation.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 average, 1/3 of memory is unusable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(50-percent rule)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Solution – Compaction.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Move allocated memory blocks so they </a:t>
            </a:r>
            <a:r>
              <a:rPr lang="en-US" sz="2400" dirty="0" smtClean="0"/>
              <a:t>are    contiguous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Run compaction algorithm periodically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How often?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When to schedule?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Dynamic Partitioning</a:t>
            </a:r>
            <a:endParaRPr lang="en-US" sz="18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0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0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0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0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0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0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03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368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683E-C85E-4768-841E-272350A1A668}" type="slidenum">
              <a:rPr lang="en-US"/>
              <a:pPr/>
              <a:t>18</a:t>
            </a:fld>
            <a:endParaRPr lang="en-US"/>
          </a:p>
        </p:txBody>
      </p:sp>
      <p:sp>
        <p:nvSpPr>
          <p:cNvPr id="250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5075" y="254000"/>
            <a:ext cx="7159625" cy="763588"/>
          </a:xfrm>
        </p:spPr>
        <p:txBody>
          <a:bodyPr/>
          <a:lstStyle/>
          <a:p>
            <a:r>
              <a:rPr lang="en-US"/>
              <a:t>Buddy System</a:t>
            </a:r>
          </a:p>
        </p:txBody>
      </p:sp>
      <p:sp>
        <p:nvSpPr>
          <p:cNvPr id="250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08113"/>
            <a:ext cx="8458200" cy="4937125"/>
          </a:xfrm>
        </p:spPr>
        <p:txBody>
          <a:bodyPr/>
          <a:lstStyle/>
          <a:p>
            <a:r>
              <a:rPr lang="en-US" sz="2400"/>
              <a:t>Tries to allow a variety of block sizes while avoiding excess fragmentation</a:t>
            </a:r>
          </a:p>
          <a:p>
            <a:r>
              <a:rPr lang="en-US" sz="2400"/>
              <a:t>Blocks generally are of size </a:t>
            </a:r>
            <a:r>
              <a:rPr lang="en-US" sz="2400" i="1"/>
              <a:t>2</a:t>
            </a:r>
            <a:r>
              <a:rPr lang="en-US" sz="2400" i="1" baseline="30000"/>
              <a:t>k</a:t>
            </a:r>
            <a:r>
              <a:rPr lang="en-US" sz="2400"/>
              <a:t>, for a suitable range of </a:t>
            </a:r>
            <a:r>
              <a:rPr lang="en-US" sz="2400" i="1"/>
              <a:t>k</a:t>
            </a:r>
          </a:p>
          <a:p>
            <a:r>
              <a:rPr lang="en-US" sz="2400"/>
              <a:t>Initially, all memory is one block</a:t>
            </a:r>
          </a:p>
          <a:p>
            <a:r>
              <a:rPr lang="en-US" sz="2400"/>
              <a:t>All sizes are rounded up to </a:t>
            </a:r>
            <a:r>
              <a:rPr lang="en-US" sz="2400" i="1"/>
              <a:t>2</a:t>
            </a:r>
            <a:r>
              <a:rPr lang="en-US" sz="2400" i="1" baseline="30000"/>
              <a:t>s</a:t>
            </a:r>
          </a:p>
          <a:p>
            <a:r>
              <a:rPr lang="en-US" sz="2400"/>
              <a:t>If a block of size </a:t>
            </a:r>
            <a:r>
              <a:rPr lang="en-US" sz="2400" i="1"/>
              <a:t>2</a:t>
            </a:r>
            <a:r>
              <a:rPr lang="en-US" sz="2400" i="1" baseline="30000"/>
              <a:t>s</a:t>
            </a:r>
            <a:r>
              <a:rPr lang="en-US" sz="2400"/>
              <a:t> is available, allocate it</a:t>
            </a:r>
          </a:p>
          <a:p>
            <a:r>
              <a:rPr lang="en-US" sz="2400"/>
              <a:t>Else find a block of size </a:t>
            </a:r>
            <a:r>
              <a:rPr lang="en-US" sz="2400" i="1"/>
              <a:t>2</a:t>
            </a:r>
            <a:r>
              <a:rPr lang="en-US" sz="2400" i="1" baseline="30000"/>
              <a:t>s+1</a:t>
            </a:r>
            <a:r>
              <a:rPr lang="en-US" sz="2400"/>
              <a:t> and split it in half to create two buddies</a:t>
            </a:r>
          </a:p>
          <a:p>
            <a:r>
              <a:rPr lang="en-US" sz="2400"/>
              <a:t>If two buddies are both free, combine them into a larger block</a:t>
            </a:r>
          </a:p>
          <a:p>
            <a:r>
              <a:rPr lang="en-US" sz="2400"/>
              <a:t>Largely replaced by paging</a:t>
            </a:r>
          </a:p>
          <a:p>
            <a:pPr lvl="1"/>
            <a:r>
              <a:rPr lang="en-US" sz="2000"/>
              <a:t>Seen in parallel systems and Unix kernel memory allocation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Dynamic Partitioning</a:t>
            </a:r>
            <a:endParaRPr lang="en-US" sz="18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0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0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0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0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05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05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05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573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Address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00"/>
                </a:solidFill>
              </a:rPr>
              <a:t>BYU CS 345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00"/>
                </a:solidFill>
              </a:rPr>
              <a:t>Memory Management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4AF8A52-0C54-4320-96F8-B3B7314C1F95}" type="slidenum">
              <a:rPr lang="en-US" sz="1400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03225"/>
            <a:ext cx="7183437" cy="657225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CS 345</a:t>
            </a:r>
            <a:endParaRPr lang="en-US" sz="2000" dirty="0" smtClean="0"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46931"/>
              </p:ext>
            </p:extLst>
          </p:nvPr>
        </p:nvGraphicFramePr>
        <p:xfrm>
          <a:off x="829743" y="1625600"/>
          <a:ext cx="7851913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383"/>
                <a:gridCol w="576469"/>
                <a:gridCol w="227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Stalling’s Chapter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1: Computer System Overview</a:t>
                      </a:r>
                    </a:p>
                    <a:p>
                      <a:r>
                        <a:rPr lang="en-US" dirty="0" smtClean="0"/>
                        <a:t>2: Operating System Overview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P1:</a:t>
                      </a:r>
                      <a:r>
                        <a:rPr lang="en-US" baseline="0" dirty="0" smtClean="0"/>
                        <a:t> Shell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3: Process Description and Control</a:t>
                      </a:r>
                    </a:p>
                    <a:p>
                      <a:r>
                        <a:rPr lang="en-US" dirty="0" smtClean="0"/>
                        <a:t>4: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P2: Tasking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5: Concurrency: ME and Synchronization</a:t>
                      </a:r>
                    </a:p>
                    <a:p>
                      <a:r>
                        <a:rPr lang="en-US" dirty="0" smtClean="0"/>
                        <a:t>6: Concurrency: Deadlock and Starvation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P3: Jurassic Park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7: Memory</a:t>
                      </a:r>
                      <a:r>
                        <a:rPr lang="en-US" baseline="0" dirty="0" smtClean="0"/>
                        <a:t> Management</a:t>
                      </a:r>
                    </a:p>
                    <a:p>
                      <a:r>
                        <a:rPr lang="en-US" baseline="0" dirty="0" smtClean="0"/>
                        <a:t>8: Virtual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P4: Virtual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9: Uniprocessor Scheduling</a:t>
                      </a:r>
                    </a:p>
                    <a:p>
                      <a:r>
                        <a:rPr lang="en-US" dirty="0" smtClean="0"/>
                        <a:t>10:</a:t>
                      </a:r>
                      <a:r>
                        <a:rPr lang="en-US" baseline="0" dirty="0" smtClean="0"/>
                        <a:t> Multiprocessor and Real-Time Scheduling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P5: Scheduling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11: I/O Management and Disk Scheduling</a:t>
                      </a:r>
                    </a:p>
                    <a:p>
                      <a:r>
                        <a:rPr lang="en-US" dirty="0" smtClean="0"/>
                        <a:t>12: File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P6: FAT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Presentations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 bwMode="auto">
          <a:xfrm>
            <a:off x="336778" y="3877484"/>
            <a:ext cx="537882" cy="4437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D1F7-2D02-4ADE-A633-DBDF75E91675}" type="slidenum">
              <a:rPr lang="en-US"/>
              <a:pPr/>
              <a:t>20</a:t>
            </a:fld>
            <a:endParaRPr lang="en-US"/>
          </a:p>
        </p:txBody>
      </p:sp>
      <p:sp>
        <p:nvSpPr>
          <p:cNvPr id="2507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 smtClean="0"/>
              <a:t>Address Types</a:t>
            </a:r>
            <a:endParaRPr lang="en-US" dirty="0"/>
          </a:p>
        </p:txBody>
      </p:sp>
      <p:sp>
        <p:nvSpPr>
          <p:cNvPr id="250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397000"/>
            <a:ext cx="8331777" cy="4924425"/>
          </a:xfrm>
          <a:noFill/>
          <a:ln/>
        </p:spPr>
        <p:txBody>
          <a:bodyPr lIns="90488" tIns="44450" rIns="90488" bIns="44450"/>
          <a:lstStyle/>
          <a:p>
            <a:r>
              <a:rPr lang="en-US" sz="2400" dirty="0"/>
              <a:t>Programmers refer to a memory address </a:t>
            </a:r>
            <a:r>
              <a:rPr lang="en-US" sz="2400" dirty="0" smtClean="0"/>
              <a:t>(address space) as </a:t>
            </a:r>
            <a:r>
              <a:rPr lang="en-US" sz="2400" dirty="0"/>
              <a:t>the way to access a memory </a:t>
            </a:r>
            <a:r>
              <a:rPr lang="en-US" sz="2400" dirty="0" smtClean="0"/>
              <a:t>cell (addressability).</a:t>
            </a:r>
            <a:endParaRPr lang="en-US" sz="2400" dirty="0"/>
          </a:p>
          <a:p>
            <a:pPr lvl="1"/>
            <a:r>
              <a:rPr lang="en-US" sz="2400" dirty="0" smtClean="0"/>
              <a:t>Logical (relative)</a:t>
            </a:r>
            <a:endParaRPr lang="en-US" sz="2400" dirty="0"/>
          </a:p>
          <a:p>
            <a:pPr lvl="2"/>
            <a:r>
              <a:rPr lang="en-US" sz="2000" dirty="0"/>
              <a:t>R</a:t>
            </a:r>
            <a:r>
              <a:rPr lang="en-US" sz="2000" dirty="0" smtClean="0"/>
              <a:t>eference </a:t>
            </a:r>
            <a:r>
              <a:rPr lang="en-US" sz="2000" dirty="0"/>
              <a:t>to a memory location independent of the current assignment of data to </a:t>
            </a:r>
            <a:r>
              <a:rPr lang="en-US" sz="2000" dirty="0" smtClean="0"/>
              <a:t>physical memory</a:t>
            </a:r>
            <a:endParaRPr lang="en-US" sz="2000" dirty="0"/>
          </a:p>
          <a:p>
            <a:pPr lvl="2"/>
            <a:r>
              <a:rPr lang="en-US" sz="2000" dirty="0" smtClean="0"/>
              <a:t>Consists of a segment and an offset</a:t>
            </a:r>
            <a:endParaRPr lang="en-US" sz="2000" dirty="0"/>
          </a:p>
          <a:p>
            <a:pPr lvl="1"/>
            <a:r>
              <a:rPr lang="en-US" sz="2400" dirty="0" smtClean="0"/>
              <a:t>Linear (virtual)</a:t>
            </a:r>
            <a:endParaRPr lang="en-US" sz="2400" dirty="0"/>
          </a:p>
          <a:p>
            <a:pPr lvl="2"/>
            <a:r>
              <a:rPr lang="en-US" sz="2000" dirty="0"/>
              <a:t>A</a:t>
            </a:r>
            <a:r>
              <a:rPr lang="en-US" sz="2000" dirty="0" smtClean="0"/>
              <a:t>ddress </a:t>
            </a:r>
            <a:r>
              <a:rPr lang="en-US" sz="2000" dirty="0"/>
              <a:t>expressed as a location relative to some known </a:t>
            </a:r>
            <a:r>
              <a:rPr lang="en-US" sz="2000" dirty="0" smtClean="0"/>
              <a:t>base address</a:t>
            </a:r>
          </a:p>
          <a:p>
            <a:pPr lvl="2"/>
            <a:r>
              <a:rPr lang="en-US" sz="2000" dirty="0" smtClean="0"/>
              <a:t>Mapped via segmentation</a:t>
            </a:r>
            <a:endParaRPr lang="en-US" sz="2000" dirty="0"/>
          </a:p>
          <a:p>
            <a:pPr lvl="1"/>
            <a:r>
              <a:rPr lang="en-US" sz="2400" dirty="0" smtClean="0"/>
              <a:t>Physical (memory bus)</a:t>
            </a:r>
            <a:endParaRPr lang="en-US" sz="2400" dirty="0"/>
          </a:p>
          <a:p>
            <a:pPr lvl="2"/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absolute address or actual </a:t>
            </a:r>
            <a:r>
              <a:rPr lang="en-US" sz="2000" dirty="0" smtClean="0"/>
              <a:t>memory location</a:t>
            </a:r>
          </a:p>
          <a:p>
            <a:pPr lvl="2"/>
            <a:r>
              <a:rPr lang="en-US" sz="2000" dirty="0" smtClean="0"/>
              <a:t>Mapped via paging</a:t>
            </a:r>
            <a:endParaRPr 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0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0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0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0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0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0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0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07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07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777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2656-74CF-40C9-BD9E-AE2F70572259}" type="slidenum">
              <a:rPr lang="en-US"/>
              <a:pPr/>
              <a:t>21</a:t>
            </a:fld>
            <a:endParaRPr lang="en-US"/>
          </a:p>
        </p:txBody>
      </p:sp>
      <p:sp>
        <p:nvSpPr>
          <p:cNvPr id="2509826" name="Line 2"/>
          <p:cNvSpPr>
            <a:spLocks noChangeShapeType="1"/>
          </p:cNvSpPr>
          <p:nvPr/>
        </p:nvSpPr>
        <p:spPr bwMode="auto">
          <a:xfrm flipV="1">
            <a:off x="1884363" y="3952875"/>
            <a:ext cx="1335087" cy="31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09827" name="Line 3"/>
          <p:cNvSpPr>
            <a:spLocks noChangeShapeType="1"/>
          </p:cNvSpPr>
          <p:nvPr/>
        </p:nvSpPr>
        <p:spPr bwMode="auto">
          <a:xfrm flipV="1">
            <a:off x="1876425" y="269557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098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Hardware Support for Relocation</a:t>
            </a:r>
          </a:p>
        </p:txBody>
      </p:sp>
      <p:sp>
        <p:nvSpPr>
          <p:cNvPr id="2509829" name="Line 5"/>
          <p:cNvSpPr>
            <a:spLocks noChangeShapeType="1"/>
          </p:cNvSpPr>
          <p:nvPr/>
        </p:nvSpPr>
        <p:spPr bwMode="auto">
          <a:xfrm>
            <a:off x="1884363" y="3956050"/>
            <a:ext cx="0" cy="989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830" name="Line 6"/>
          <p:cNvSpPr>
            <a:spLocks noChangeShapeType="1"/>
          </p:cNvSpPr>
          <p:nvPr/>
        </p:nvSpPr>
        <p:spPr bwMode="auto">
          <a:xfrm>
            <a:off x="2640013" y="4933950"/>
            <a:ext cx="30670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831" name="Line 7"/>
          <p:cNvSpPr>
            <a:spLocks noChangeShapeType="1"/>
          </p:cNvSpPr>
          <p:nvPr/>
        </p:nvSpPr>
        <p:spPr bwMode="auto">
          <a:xfrm flipH="1">
            <a:off x="3914775" y="4021138"/>
            <a:ext cx="9525" cy="4508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832" name="Line 8"/>
          <p:cNvSpPr>
            <a:spLocks noChangeShapeType="1"/>
          </p:cNvSpPr>
          <p:nvPr/>
        </p:nvSpPr>
        <p:spPr bwMode="auto">
          <a:xfrm>
            <a:off x="4230688" y="3867150"/>
            <a:ext cx="379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833" name="Line 9"/>
          <p:cNvSpPr>
            <a:spLocks noChangeShapeType="1"/>
          </p:cNvSpPr>
          <p:nvPr/>
        </p:nvSpPr>
        <p:spPr bwMode="auto">
          <a:xfrm>
            <a:off x="4313238" y="3963988"/>
            <a:ext cx="1401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834" name="Line 10"/>
          <p:cNvSpPr>
            <a:spLocks noChangeShapeType="1"/>
          </p:cNvSpPr>
          <p:nvPr/>
        </p:nvSpPr>
        <p:spPr bwMode="auto">
          <a:xfrm>
            <a:off x="2652713" y="2495550"/>
            <a:ext cx="30543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835" name="Line 11"/>
          <p:cNvSpPr>
            <a:spLocks noChangeShapeType="1"/>
          </p:cNvSpPr>
          <p:nvPr/>
        </p:nvSpPr>
        <p:spPr bwMode="auto">
          <a:xfrm>
            <a:off x="3914775" y="1954213"/>
            <a:ext cx="0" cy="989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836" name="Rectangle 12"/>
          <p:cNvSpPr>
            <a:spLocks noChangeArrowheads="1"/>
          </p:cNvSpPr>
          <p:nvPr/>
        </p:nvSpPr>
        <p:spPr bwMode="auto">
          <a:xfrm>
            <a:off x="3273425" y="4410075"/>
            <a:ext cx="128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Interrupt to</a:t>
            </a:r>
          </a:p>
          <a:p>
            <a:pPr algn="ctr" eaLnBrk="0" hangingPunct="0"/>
            <a:r>
              <a:rPr lang="en-US" sz="1200" b="1">
                <a:latin typeface="Times New Roman" pitchFamily="18" charset="0"/>
              </a:rPr>
              <a:t>operating system</a:t>
            </a:r>
          </a:p>
        </p:txBody>
      </p:sp>
      <p:sp>
        <p:nvSpPr>
          <p:cNvPr id="2509837" name="Rectangle 13"/>
          <p:cNvSpPr>
            <a:spLocks noChangeArrowheads="1"/>
          </p:cNvSpPr>
          <p:nvPr/>
        </p:nvSpPr>
        <p:spPr bwMode="auto">
          <a:xfrm>
            <a:off x="5873750" y="5467350"/>
            <a:ext cx="180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1">
                <a:latin typeface="Times New Roman" pitchFamily="18" charset="0"/>
              </a:rPr>
              <a:t>Process image in</a:t>
            </a:r>
          </a:p>
          <a:p>
            <a:pPr algn="ctr" eaLnBrk="0" hangingPunct="0"/>
            <a:r>
              <a:rPr lang="en-US" sz="1800" b="1">
                <a:latin typeface="Times New Roman" pitchFamily="18" charset="0"/>
              </a:rPr>
              <a:t>main memory</a:t>
            </a:r>
          </a:p>
        </p:txBody>
      </p:sp>
      <p:sp>
        <p:nvSpPr>
          <p:cNvPr id="2509838" name="Rectangle 14"/>
          <p:cNvSpPr>
            <a:spLocks noChangeArrowheads="1"/>
          </p:cNvSpPr>
          <p:nvPr/>
        </p:nvSpPr>
        <p:spPr bwMode="auto">
          <a:xfrm>
            <a:off x="3048640" y="1630363"/>
            <a:ext cx="172707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1" dirty="0" smtClean="0">
                <a:latin typeface="Times New Roman" pitchFamily="18" charset="0"/>
              </a:rPr>
              <a:t>Logical address</a:t>
            </a:r>
            <a:endParaRPr lang="en-US" sz="1800" b="1" dirty="0">
              <a:latin typeface="Times New Roman" pitchFamily="18" charset="0"/>
            </a:endParaRPr>
          </a:p>
        </p:txBody>
      </p:sp>
      <p:sp>
        <p:nvSpPr>
          <p:cNvPr id="2509839" name="Rectangle 15"/>
          <p:cNvSpPr>
            <a:spLocks noChangeArrowheads="1"/>
          </p:cNvSpPr>
          <p:nvPr/>
        </p:nvSpPr>
        <p:spPr bwMode="auto">
          <a:xfrm>
            <a:off x="4640157" y="3162300"/>
            <a:ext cx="1006686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1" dirty="0" smtClean="0">
                <a:latin typeface="Times New Roman" pitchFamily="18" charset="0"/>
              </a:rPr>
              <a:t>Physical</a:t>
            </a:r>
            <a:endParaRPr lang="en-US" sz="1800" b="1" dirty="0">
              <a:latin typeface="Times New Roman" pitchFamily="18" charset="0"/>
            </a:endParaRPr>
          </a:p>
          <a:p>
            <a:pPr algn="ctr" eaLnBrk="0" hangingPunct="0"/>
            <a:r>
              <a:rPr lang="en-US" sz="1800" b="1" dirty="0">
                <a:latin typeface="Times New Roman" pitchFamily="18" charset="0"/>
              </a:rPr>
              <a:t>address</a:t>
            </a:r>
          </a:p>
        </p:txBody>
      </p:sp>
      <p:grpSp>
        <p:nvGrpSpPr>
          <p:cNvPr id="2509840" name="Group 16"/>
          <p:cNvGrpSpPr>
            <a:grpSpLocks/>
          </p:cNvGrpSpPr>
          <p:nvPr/>
        </p:nvGrpSpPr>
        <p:grpSpPr bwMode="auto">
          <a:xfrm>
            <a:off x="3506788" y="2943225"/>
            <a:ext cx="806450" cy="385763"/>
            <a:chOff x="2311" y="1956"/>
            <a:chExt cx="508" cy="243"/>
          </a:xfrm>
        </p:grpSpPr>
        <p:sp>
          <p:nvSpPr>
            <p:cNvPr id="2509841" name="Rectangle 17"/>
            <p:cNvSpPr>
              <a:spLocks noChangeArrowheads="1"/>
            </p:cNvSpPr>
            <p:nvPr/>
          </p:nvSpPr>
          <p:spPr bwMode="auto">
            <a:xfrm>
              <a:off x="2311" y="1956"/>
              <a:ext cx="508" cy="24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842" name="Rectangle 18"/>
            <p:cNvSpPr>
              <a:spLocks noChangeArrowheads="1"/>
            </p:cNvSpPr>
            <p:nvPr/>
          </p:nvSpPr>
          <p:spPr bwMode="auto">
            <a:xfrm>
              <a:off x="2311" y="1968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1">
                  <a:latin typeface="Times New Roman" pitchFamily="18" charset="0"/>
                </a:rPr>
                <a:t>Adder</a:t>
              </a:r>
            </a:p>
          </p:txBody>
        </p:sp>
      </p:grpSp>
      <p:grpSp>
        <p:nvGrpSpPr>
          <p:cNvPr id="2509843" name="Group 19"/>
          <p:cNvGrpSpPr>
            <a:grpSpLocks/>
          </p:cNvGrpSpPr>
          <p:nvPr/>
        </p:nvGrpSpPr>
        <p:grpSpPr bwMode="auto">
          <a:xfrm>
            <a:off x="3195638" y="3714750"/>
            <a:ext cx="1416050" cy="457200"/>
            <a:chOff x="2115" y="2340"/>
            <a:chExt cx="892" cy="288"/>
          </a:xfrm>
        </p:grpSpPr>
        <p:sp>
          <p:nvSpPr>
            <p:cNvPr id="2509844" name="Rectangle 20"/>
            <p:cNvSpPr>
              <a:spLocks noChangeArrowheads="1"/>
            </p:cNvSpPr>
            <p:nvPr/>
          </p:nvSpPr>
          <p:spPr bwMode="auto">
            <a:xfrm>
              <a:off x="2115" y="2340"/>
              <a:ext cx="892" cy="288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845" name="Rectangle 21"/>
            <p:cNvSpPr>
              <a:spLocks noChangeArrowheads="1"/>
            </p:cNvSpPr>
            <p:nvPr/>
          </p:nvSpPr>
          <p:spPr bwMode="auto">
            <a:xfrm>
              <a:off x="2117" y="2355"/>
              <a:ext cx="8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1">
                  <a:latin typeface="Times New Roman" pitchFamily="18" charset="0"/>
                </a:rPr>
                <a:t>Comparator</a:t>
              </a:r>
            </a:p>
          </p:txBody>
        </p:sp>
      </p:grpSp>
      <p:grpSp>
        <p:nvGrpSpPr>
          <p:cNvPr id="2509846" name="Group 22"/>
          <p:cNvGrpSpPr>
            <a:grpSpLocks/>
          </p:cNvGrpSpPr>
          <p:nvPr/>
        </p:nvGrpSpPr>
        <p:grpSpPr bwMode="auto">
          <a:xfrm>
            <a:off x="1109663" y="2276475"/>
            <a:ext cx="1552575" cy="419100"/>
            <a:chOff x="1143" y="1722"/>
            <a:chExt cx="978" cy="264"/>
          </a:xfrm>
        </p:grpSpPr>
        <p:sp>
          <p:nvSpPr>
            <p:cNvPr id="2509847" name="Rectangle 23"/>
            <p:cNvSpPr>
              <a:spLocks noChangeArrowheads="1"/>
            </p:cNvSpPr>
            <p:nvPr/>
          </p:nvSpPr>
          <p:spPr bwMode="auto">
            <a:xfrm>
              <a:off x="1143" y="1722"/>
              <a:ext cx="978" cy="264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848" name="Rectangle 24"/>
            <p:cNvSpPr>
              <a:spLocks noChangeArrowheads="1"/>
            </p:cNvSpPr>
            <p:nvPr/>
          </p:nvSpPr>
          <p:spPr bwMode="auto">
            <a:xfrm>
              <a:off x="1163" y="1728"/>
              <a:ext cx="9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1">
                  <a:latin typeface="Times New Roman" pitchFamily="18" charset="0"/>
                </a:rPr>
                <a:t>Base Register</a:t>
              </a:r>
            </a:p>
          </p:txBody>
        </p:sp>
      </p:grpSp>
      <p:grpSp>
        <p:nvGrpSpPr>
          <p:cNvPr id="2509849" name="Group 25"/>
          <p:cNvGrpSpPr>
            <a:grpSpLocks/>
          </p:cNvGrpSpPr>
          <p:nvPr/>
        </p:nvGrpSpPr>
        <p:grpSpPr bwMode="auto">
          <a:xfrm>
            <a:off x="952500" y="4733925"/>
            <a:ext cx="1833563" cy="390525"/>
            <a:chOff x="1044" y="2340"/>
            <a:chExt cx="1155" cy="246"/>
          </a:xfrm>
        </p:grpSpPr>
        <p:sp>
          <p:nvSpPr>
            <p:cNvPr id="2509850" name="Rectangle 26"/>
            <p:cNvSpPr>
              <a:spLocks noChangeArrowheads="1"/>
            </p:cNvSpPr>
            <p:nvPr/>
          </p:nvSpPr>
          <p:spPr bwMode="auto">
            <a:xfrm>
              <a:off x="1044" y="2340"/>
              <a:ext cx="1149" cy="246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851" name="Rectangle 27"/>
            <p:cNvSpPr>
              <a:spLocks noChangeArrowheads="1"/>
            </p:cNvSpPr>
            <p:nvPr/>
          </p:nvSpPr>
          <p:spPr bwMode="auto">
            <a:xfrm>
              <a:off x="1071" y="2340"/>
              <a:ext cx="11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1">
                  <a:latin typeface="Times New Roman" pitchFamily="18" charset="0"/>
                </a:rPr>
                <a:t>Bounds Register</a:t>
              </a:r>
            </a:p>
          </p:txBody>
        </p:sp>
      </p:grpSp>
      <p:sp>
        <p:nvSpPr>
          <p:cNvPr id="2509853" name="Line 29"/>
          <p:cNvSpPr>
            <a:spLocks noChangeShapeType="1"/>
          </p:cNvSpPr>
          <p:nvPr/>
        </p:nvSpPr>
        <p:spPr bwMode="auto">
          <a:xfrm>
            <a:off x="1866900" y="3152775"/>
            <a:ext cx="16478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09854" name="Line 30"/>
          <p:cNvSpPr>
            <a:spLocks noChangeShapeType="1"/>
          </p:cNvSpPr>
          <p:nvPr/>
        </p:nvSpPr>
        <p:spPr bwMode="auto">
          <a:xfrm>
            <a:off x="3914775" y="3328988"/>
            <a:ext cx="0" cy="395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9855" name="Rectangle 31"/>
          <p:cNvSpPr>
            <a:spLocks noChangeArrowheads="1"/>
          </p:cNvSpPr>
          <p:nvPr/>
        </p:nvSpPr>
        <p:spPr bwMode="auto">
          <a:xfrm>
            <a:off x="5707063" y="1839913"/>
            <a:ext cx="2024062" cy="655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856" name="Rectangle 32"/>
          <p:cNvSpPr>
            <a:spLocks noChangeArrowheads="1"/>
          </p:cNvSpPr>
          <p:nvPr/>
        </p:nvSpPr>
        <p:spPr bwMode="auto">
          <a:xfrm>
            <a:off x="5832475" y="1839913"/>
            <a:ext cx="1739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1">
                <a:latin typeface="Times New Roman" pitchFamily="18" charset="0"/>
              </a:rPr>
              <a:t>Process Control</a:t>
            </a:r>
          </a:p>
          <a:p>
            <a:pPr algn="ctr" eaLnBrk="0" hangingPunct="0"/>
            <a:r>
              <a:rPr lang="en-US" sz="1800" b="1">
                <a:latin typeface="Times New Roman" pitchFamily="18" charset="0"/>
              </a:rPr>
              <a:t> Block</a:t>
            </a:r>
          </a:p>
        </p:txBody>
      </p:sp>
      <p:sp>
        <p:nvSpPr>
          <p:cNvPr id="2509857" name="Rectangle 33"/>
          <p:cNvSpPr>
            <a:spLocks noChangeArrowheads="1"/>
          </p:cNvSpPr>
          <p:nvPr/>
        </p:nvSpPr>
        <p:spPr bwMode="auto">
          <a:xfrm>
            <a:off x="5707063" y="2497138"/>
            <a:ext cx="2024062" cy="1827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858" name="Rectangle 34"/>
          <p:cNvSpPr>
            <a:spLocks noChangeArrowheads="1"/>
          </p:cNvSpPr>
          <p:nvPr/>
        </p:nvSpPr>
        <p:spPr bwMode="auto">
          <a:xfrm>
            <a:off x="6135688" y="3182938"/>
            <a:ext cx="106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1">
                <a:latin typeface="Times New Roman" pitchFamily="18" charset="0"/>
              </a:rPr>
              <a:t>Program</a:t>
            </a:r>
          </a:p>
        </p:txBody>
      </p:sp>
      <p:sp>
        <p:nvSpPr>
          <p:cNvPr id="2509859" name="Rectangle 35"/>
          <p:cNvSpPr>
            <a:spLocks noChangeArrowheads="1"/>
          </p:cNvSpPr>
          <p:nvPr/>
        </p:nvSpPr>
        <p:spPr bwMode="auto">
          <a:xfrm>
            <a:off x="5707063" y="4324350"/>
            <a:ext cx="2024062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860" name="Rectangle 36"/>
          <p:cNvSpPr>
            <a:spLocks noChangeArrowheads="1"/>
          </p:cNvSpPr>
          <p:nvPr/>
        </p:nvSpPr>
        <p:spPr bwMode="auto">
          <a:xfrm>
            <a:off x="6005513" y="4471988"/>
            <a:ext cx="137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1">
                <a:latin typeface="Times New Roman" pitchFamily="18" charset="0"/>
              </a:rPr>
              <a:t>Data / Stack</a:t>
            </a:r>
          </a:p>
        </p:txBody>
      </p:sp>
      <p:sp>
        <p:nvSpPr>
          <p:cNvPr id="2509861" name="Rectangle 37"/>
          <p:cNvSpPr>
            <a:spLocks noChangeArrowheads="1"/>
          </p:cNvSpPr>
          <p:nvPr/>
        </p:nvSpPr>
        <p:spPr bwMode="auto">
          <a:xfrm>
            <a:off x="5707063" y="4935538"/>
            <a:ext cx="2024062" cy="493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9862" name="Rectangle 38"/>
          <p:cNvSpPr>
            <a:spLocks noChangeArrowheads="1"/>
          </p:cNvSpPr>
          <p:nvPr/>
        </p:nvSpPr>
        <p:spPr bwMode="auto">
          <a:xfrm>
            <a:off x="5945188" y="4976813"/>
            <a:ext cx="1460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1">
                <a:latin typeface="Times New Roman" pitchFamily="18" charset="0"/>
              </a:rPr>
              <a:t>Kernel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B98-B518-4175-B83A-0F6DA44233AC}" type="slidenum">
              <a:rPr lang="en-US"/>
              <a:pPr/>
              <a:t>22</a:t>
            </a:fld>
            <a:endParaRPr lang="en-US"/>
          </a:p>
        </p:txBody>
      </p:sp>
      <p:sp>
        <p:nvSpPr>
          <p:cNvPr id="251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575" y="369888"/>
            <a:ext cx="7161213" cy="657225"/>
          </a:xfrm>
        </p:spPr>
        <p:txBody>
          <a:bodyPr/>
          <a:lstStyle/>
          <a:p>
            <a:r>
              <a:rPr lang="en-US"/>
              <a:t>Base/Bounds Relocation</a:t>
            </a:r>
          </a:p>
        </p:txBody>
      </p:sp>
      <p:sp>
        <p:nvSpPr>
          <p:cNvPr id="251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403350"/>
            <a:ext cx="7153275" cy="4940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Base Register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Holds beginning physical address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Add to all program addresses</a:t>
            </a:r>
          </a:p>
          <a:p>
            <a:pPr>
              <a:lnSpc>
                <a:spcPct val="90000"/>
              </a:lnSpc>
            </a:pPr>
            <a:r>
              <a:rPr lang="en-US" sz="2800"/>
              <a:t>Bounds Register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to detect accesses beyond the end of the allocated memory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May have length instead of end address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Provides protection to system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800"/>
              <a:t>Easy to move programs in memory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These values are set when the process is loaded and when the process is swapped in</a:t>
            </a:r>
          </a:p>
          <a:p>
            <a:pPr>
              <a:lnSpc>
                <a:spcPct val="90000"/>
              </a:lnSpc>
            </a:pPr>
            <a:r>
              <a:rPr lang="en-US" sz="2800"/>
              <a:t>Largely replaced by paging</a:t>
            </a:r>
          </a:p>
        </p:txBody>
      </p:sp>
      <p:graphicFrame>
        <p:nvGraphicFramePr>
          <p:cNvPr id="2511876" name="Object 4"/>
          <p:cNvGraphicFramePr>
            <a:graphicFrameLocks noChangeAspect="1"/>
          </p:cNvGraphicFramePr>
          <p:nvPr/>
        </p:nvGraphicFramePr>
        <p:xfrm>
          <a:off x="5851525" y="1390650"/>
          <a:ext cx="3030538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921" name="Bitmap Image" r:id="rId4" imgW="3839111" imgH="2247619" progId="Paint.Picture">
                  <p:embed/>
                </p:oleObj>
              </mc:Choice>
              <mc:Fallback>
                <p:oleObj name="Bitmap Image" r:id="rId4" imgW="3839111" imgH="224761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1390650"/>
                        <a:ext cx="3030538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1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1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1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1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1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1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1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1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1875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935ED-1239-493A-BF72-8A65D2081236}" type="slidenum">
              <a:rPr lang="en-US"/>
              <a:pPr/>
              <a:t>23</a:t>
            </a:fld>
            <a:endParaRPr lang="en-US"/>
          </a:p>
        </p:txBody>
      </p:sp>
      <p:sp>
        <p:nvSpPr>
          <p:cNvPr id="25139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 smtClean="0"/>
              <a:t>3. Simple Paging</a:t>
            </a:r>
            <a:endParaRPr lang="en-US" dirty="0"/>
          </a:p>
        </p:txBody>
      </p:sp>
      <p:sp>
        <p:nvSpPr>
          <p:cNvPr id="2513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2800" dirty="0"/>
              <a:t>Partition memory into small equal-size chunks and divide each process into the same size chunks</a:t>
            </a:r>
          </a:p>
          <a:p>
            <a:r>
              <a:rPr lang="en-US" sz="2800" dirty="0"/>
              <a:t>The chunks of a process are called </a:t>
            </a:r>
            <a:r>
              <a:rPr lang="en-US" sz="2800" u="sng" dirty="0"/>
              <a:t>pages</a:t>
            </a:r>
            <a:r>
              <a:rPr lang="en-US" sz="2800" dirty="0"/>
              <a:t> and chunks of memory are called </a:t>
            </a:r>
            <a:r>
              <a:rPr lang="en-US" sz="2800" u="sng" dirty="0"/>
              <a:t>frames</a:t>
            </a:r>
          </a:p>
          <a:p>
            <a:r>
              <a:rPr lang="en-US" sz="2800" dirty="0"/>
              <a:t>Operating system maintains a </a:t>
            </a:r>
            <a:r>
              <a:rPr lang="en-US" sz="2800" u="sng" dirty="0"/>
              <a:t>page table</a:t>
            </a:r>
            <a:r>
              <a:rPr lang="en-US" sz="2800" dirty="0"/>
              <a:t> for each process</a:t>
            </a:r>
            <a:endParaRPr lang="en-US" dirty="0"/>
          </a:p>
          <a:p>
            <a:pPr lvl="1"/>
            <a:r>
              <a:rPr lang="en-US" sz="2500" dirty="0"/>
              <a:t>contains the frame location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500" dirty="0" smtClean="0"/>
              <a:t>    for </a:t>
            </a:r>
            <a:r>
              <a:rPr lang="en-US" sz="2500" dirty="0"/>
              <a:t>each page in the process</a:t>
            </a:r>
          </a:p>
          <a:p>
            <a:pPr lvl="1">
              <a:spcBef>
                <a:spcPct val="0"/>
              </a:spcBef>
            </a:pPr>
            <a:r>
              <a:rPr lang="en-US" sz="2500" dirty="0"/>
              <a:t>memory address consist of a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500" dirty="0" smtClean="0"/>
              <a:t>    page </a:t>
            </a:r>
            <a:r>
              <a:rPr lang="en-US" sz="2500" dirty="0"/>
              <a:t>number and offset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500" dirty="0" smtClean="0"/>
              <a:t>    within </a:t>
            </a:r>
            <a:r>
              <a:rPr lang="en-US" sz="2500" dirty="0"/>
              <a:t>the page</a:t>
            </a:r>
          </a:p>
        </p:txBody>
      </p:sp>
      <p:graphicFrame>
        <p:nvGraphicFramePr>
          <p:cNvPr id="2513924" name="Object 4"/>
          <p:cNvGraphicFramePr>
            <a:graphicFrameLocks noChangeAspect="1"/>
          </p:cNvGraphicFramePr>
          <p:nvPr/>
        </p:nvGraphicFramePr>
        <p:xfrm>
          <a:off x="5229225" y="3908425"/>
          <a:ext cx="3608388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969" name="Bitmap Image" r:id="rId4" imgW="4266595" imgH="2371903" progId="Paint.Picture">
                  <p:embed/>
                </p:oleObj>
              </mc:Choice>
              <mc:Fallback>
                <p:oleObj name="Bitmap Image" r:id="rId4" imgW="4266595" imgH="237190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225" y="3908425"/>
                        <a:ext cx="3608388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Simple Paging</a:t>
            </a:r>
            <a:endParaRPr lang="en-US" sz="1800" b="1" dirty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1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1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1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1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1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13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392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6D6A-4A26-419F-A3FA-368028B99E3F}" type="slidenum">
              <a:rPr lang="en-US"/>
              <a:pPr/>
              <a:t>24</a:t>
            </a:fld>
            <a:endParaRPr lang="en-US"/>
          </a:p>
        </p:txBody>
      </p:sp>
      <p:sp>
        <p:nvSpPr>
          <p:cNvPr id="251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11163"/>
            <a:ext cx="7161212" cy="649287"/>
          </a:xfrm>
        </p:spPr>
        <p:txBody>
          <a:bodyPr/>
          <a:lstStyle/>
          <a:p>
            <a:r>
              <a:rPr lang="en-US"/>
              <a:t>Paging </a:t>
            </a:r>
            <a:r>
              <a:rPr lang="en-US" sz="2000"/>
              <a:t>(continued…)</a:t>
            </a:r>
          </a:p>
        </p:txBody>
      </p:sp>
      <p:sp>
        <p:nvSpPr>
          <p:cNvPr id="251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409700"/>
            <a:ext cx="8356600" cy="2714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Page size typically a power of 2 to simplify the paging hardware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Example (16-bit address, 1K pages)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010101 011011010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Top 6 bits (010101)= page #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Bottom 10 </a:t>
            </a:r>
            <a:r>
              <a:rPr lang="en-US" sz="2000" dirty="0" smtClean="0"/>
              <a:t>bits    (</a:t>
            </a:r>
            <a:r>
              <a:rPr lang="en-US" sz="2000" dirty="0"/>
              <a:t>011011010) = offset within page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Common sizes: 512 bytes, 1K, 4K</a:t>
            </a:r>
          </a:p>
        </p:txBody>
      </p:sp>
      <p:grpSp>
        <p:nvGrpSpPr>
          <p:cNvPr id="2515972" name="Group 4"/>
          <p:cNvGrpSpPr>
            <a:grpSpLocks/>
          </p:cNvGrpSpPr>
          <p:nvPr/>
        </p:nvGrpSpPr>
        <p:grpSpPr bwMode="auto">
          <a:xfrm>
            <a:off x="1420813" y="4175125"/>
            <a:ext cx="3151187" cy="2193925"/>
            <a:chOff x="780" y="2525"/>
            <a:chExt cx="1985" cy="1382"/>
          </a:xfrm>
        </p:grpSpPr>
        <p:sp>
          <p:nvSpPr>
            <p:cNvPr id="2515973" name="Rectangle 5"/>
            <p:cNvSpPr>
              <a:spLocks noChangeArrowheads="1"/>
            </p:cNvSpPr>
            <p:nvPr/>
          </p:nvSpPr>
          <p:spPr bwMode="auto">
            <a:xfrm>
              <a:off x="780" y="2525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u="sng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800" u="sng">
                <a:latin typeface="Arial" charset="0"/>
              </a:endParaRPr>
            </a:p>
          </p:txBody>
        </p:sp>
        <p:sp>
          <p:nvSpPr>
            <p:cNvPr id="2515974" name="Rectangle 6"/>
            <p:cNvSpPr>
              <a:spLocks noChangeArrowheads="1"/>
            </p:cNvSpPr>
            <p:nvPr/>
          </p:nvSpPr>
          <p:spPr bwMode="auto">
            <a:xfrm>
              <a:off x="1207" y="2525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u="sng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u="sng">
                <a:latin typeface="Arial" charset="0"/>
              </a:endParaRPr>
            </a:p>
          </p:txBody>
        </p:sp>
        <p:sp>
          <p:nvSpPr>
            <p:cNvPr id="2515975" name="Rectangle 7"/>
            <p:cNvSpPr>
              <a:spLocks noChangeArrowheads="1"/>
            </p:cNvSpPr>
            <p:nvPr/>
          </p:nvSpPr>
          <p:spPr bwMode="auto">
            <a:xfrm>
              <a:off x="1634" y="2525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u="sng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1800" u="sng">
                <a:latin typeface="Arial" charset="0"/>
              </a:endParaRPr>
            </a:p>
          </p:txBody>
        </p:sp>
        <p:sp>
          <p:nvSpPr>
            <p:cNvPr id="2515976" name="Rectangle 8"/>
            <p:cNvSpPr>
              <a:spLocks noChangeArrowheads="1"/>
            </p:cNvSpPr>
            <p:nvPr/>
          </p:nvSpPr>
          <p:spPr bwMode="auto">
            <a:xfrm>
              <a:off x="2065" y="2525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u="sng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800" u="sng">
                <a:latin typeface="Arial" charset="0"/>
              </a:endParaRPr>
            </a:p>
          </p:txBody>
        </p:sp>
        <p:sp>
          <p:nvSpPr>
            <p:cNvPr id="2515977" name="Rectangle 9"/>
            <p:cNvSpPr>
              <a:spLocks noChangeArrowheads="1"/>
            </p:cNvSpPr>
            <p:nvPr/>
          </p:nvSpPr>
          <p:spPr bwMode="auto">
            <a:xfrm>
              <a:off x="2370" y="2525"/>
              <a:ext cx="39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u="sng">
                  <a:solidFill>
                    <a:srgbClr val="000000"/>
                  </a:solidFill>
                  <a:latin typeface="Arial" charset="0"/>
                </a:rPr>
                <a:t>Free</a:t>
              </a:r>
              <a:endParaRPr lang="en-US" sz="1800" u="sng">
                <a:latin typeface="Arial" charset="0"/>
              </a:endParaRPr>
            </a:p>
          </p:txBody>
        </p:sp>
        <p:sp>
          <p:nvSpPr>
            <p:cNvPr id="2515978" name="Rectangle 10"/>
            <p:cNvSpPr>
              <a:spLocks noChangeArrowheads="1"/>
            </p:cNvSpPr>
            <p:nvPr/>
          </p:nvSpPr>
          <p:spPr bwMode="auto">
            <a:xfrm>
              <a:off x="791" y="2795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2515979" name="Rectangle 11"/>
            <p:cNvSpPr>
              <a:spLocks noChangeArrowheads="1"/>
            </p:cNvSpPr>
            <p:nvPr/>
          </p:nvSpPr>
          <p:spPr bwMode="auto">
            <a:xfrm>
              <a:off x="791" y="3015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2515980" name="Rectangle 12"/>
            <p:cNvSpPr>
              <a:spLocks noChangeArrowheads="1"/>
            </p:cNvSpPr>
            <p:nvPr/>
          </p:nvSpPr>
          <p:spPr bwMode="auto">
            <a:xfrm>
              <a:off x="791" y="3236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2515981" name="Rectangle 13"/>
            <p:cNvSpPr>
              <a:spLocks noChangeArrowheads="1"/>
            </p:cNvSpPr>
            <p:nvPr/>
          </p:nvSpPr>
          <p:spPr bwMode="auto">
            <a:xfrm>
              <a:off x="791" y="3457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2515982" name="Rectangle 14"/>
            <p:cNvSpPr>
              <a:spLocks noChangeArrowheads="1"/>
            </p:cNvSpPr>
            <p:nvPr/>
          </p:nvSpPr>
          <p:spPr bwMode="auto">
            <a:xfrm>
              <a:off x="1238" y="2795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-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2515983" name="Rectangle 15"/>
            <p:cNvSpPr>
              <a:spLocks noChangeArrowheads="1"/>
            </p:cNvSpPr>
            <p:nvPr/>
          </p:nvSpPr>
          <p:spPr bwMode="auto">
            <a:xfrm>
              <a:off x="1238" y="3015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-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2515984" name="Rectangle 16"/>
            <p:cNvSpPr>
              <a:spLocks noChangeArrowheads="1"/>
            </p:cNvSpPr>
            <p:nvPr/>
          </p:nvSpPr>
          <p:spPr bwMode="auto">
            <a:xfrm>
              <a:off x="1238" y="3236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-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2515985" name="Rectangle 17"/>
            <p:cNvSpPr>
              <a:spLocks noChangeArrowheads="1"/>
            </p:cNvSpPr>
            <p:nvPr/>
          </p:nvSpPr>
          <p:spPr bwMode="auto">
            <a:xfrm>
              <a:off x="1651" y="2795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2515986" name="Rectangle 18"/>
            <p:cNvSpPr>
              <a:spLocks noChangeArrowheads="1"/>
            </p:cNvSpPr>
            <p:nvPr/>
          </p:nvSpPr>
          <p:spPr bwMode="auto">
            <a:xfrm>
              <a:off x="1651" y="3015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2515987" name="Rectangle 19"/>
            <p:cNvSpPr>
              <a:spLocks noChangeArrowheads="1"/>
            </p:cNvSpPr>
            <p:nvPr/>
          </p:nvSpPr>
          <p:spPr bwMode="auto">
            <a:xfrm>
              <a:off x="1651" y="3236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2515988" name="Rectangle 20"/>
            <p:cNvSpPr>
              <a:spLocks noChangeArrowheads="1"/>
            </p:cNvSpPr>
            <p:nvPr/>
          </p:nvSpPr>
          <p:spPr bwMode="auto">
            <a:xfrm>
              <a:off x="1596" y="3457"/>
              <a:ext cx="21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2515989" name="Rectangle 21"/>
            <p:cNvSpPr>
              <a:spLocks noChangeArrowheads="1"/>
            </p:cNvSpPr>
            <p:nvPr/>
          </p:nvSpPr>
          <p:spPr bwMode="auto">
            <a:xfrm>
              <a:off x="2083" y="2795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2515990" name="Rectangle 22"/>
            <p:cNvSpPr>
              <a:spLocks noChangeArrowheads="1"/>
            </p:cNvSpPr>
            <p:nvPr/>
          </p:nvSpPr>
          <p:spPr bwMode="auto">
            <a:xfrm>
              <a:off x="2083" y="3015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2515991" name="Rectangle 23"/>
            <p:cNvSpPr>
              <a:spLocks noChangeArrowheads="1"/>
            </p:cNvSpPr>
            <p:nvPr/>
          </p:nvSpPr>
          <p:spPr bwMode="auto">
            <a:xfrm>
              <a:off x="2083" y="3236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2515992" name="Rectangle 24"/>
            <p:cNvSpPr>
              <a:spLocks noChangeArrowheads="1"/>
            </p:cNvSpPr>
            <p:nvPr/>
          </p:nvSpPr>
          <p:spPr bwMode="auto">
            <a:xfrm>
              <a:off x="2029" y="3457"/>
              <a:ext cx="21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11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2515993" name="Rectangle 25"/>
            <p:cNvSpPr>
              <a:spLocks noChangeArrowheads="1"/>
            </p:cNvSpPr>
            <p:nvPr/>
          </p:nvSpPr>
          <p:spPr bwMode="auto">
            <a:xfrm>
              <a:off x="2029" y="3677"/>
              <a:ext cx="21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12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2515994" name="Rectangle 26"/>
            <p:cNvSpPr>
              <a:spLocks noChangeArrowheads="1"/>
            </p:cNvSpPr>
            <p:nvPr/>
          </p:nvSpPr>
          <p:spPr bwMode="auto">
            <a:xfrm>
              <a:off x="2461" y="2795"/>
              <a:ext cx="21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13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2515995" name="Rectangle 27"/>
            <p:cNvSpPr>
              <a:spLocks noChangeArrowheads="1"/>
            </p:cNvSpPr>
            <p:nvPr/>
          </p:nvSpPr>
          <p:spPr bwMode="auto">
            <a:xfrm>
              <a:off x="2461" y="3015"/>
              <a:ext cx="21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latin typeface="Arial" charset="0"/>
                </a:rPr>
                <a:t>14</a:t>
              </a:r>
              <a:endParaRPr lang="en-US" sz="1800">
                <a:latin typeface="Arial" charset="0"/>
              </a:endParaRPr>
            </a:p>
          </p:txBody>
        </p:sp>
      </p:grpSp>
      <p:graphicFrame>
        <p:nvGraphicFramePr>
          <p:cNvPr id="2515996" name="Object 28"/>
          <p:cNvGraphicFramePr>
            <a:graphicFrameLocks noChangeAspect="1"/>
          </p:cNvGraphicFramePr>
          <p:nvPr/>
        </p:nvGraphicFramePr>
        <p:xfrm>
          <a:off x="5411788" y="4075113"/>
          <a:ext cx="3608387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041" name="Bitmap Image" r:id="rId4" imgW="4266595" imgH="2371903" progId="Paint.Picture">
                  <p:embed/>
                </p:oleObj>
              </mc:Choice>
              <mc:Fallback>
                <p:oleObj name="Bitmap Image" r:id="rId4" imgW="4266595" imgH="2371903" progId="Paint.Picture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4075113"/>
                        <a:ext cx="3608387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Simple Paging</a:t>
            </a:r>
            <a:endParaRPr lang="en-US" sz="18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1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84E6-05A8-4644-B1F1-1C6944984F10}" type="slidenum">
              <a:rPr lang="en-US"/>
              <a:pPr/>
              <a:t>25</a:t>
            </a:fld>
            <a:endParaRPr lang="en-US"/>
          </a:p>
        </p:txBody>
      </p:sp>
      <p:grpSp>
        <p:nvGrpSpPr>
          <p:cNvPr id="2518018" name="Group 2"/>
          <p:cNvGrpSpPr>
            <a:grpSpLocks/>
          </p:cNvGrpSpPr>
          <p:nvPr/>
        </p:nvGrpSpPr>
        <p:grpSpPr bwMode="auto">
          <a:xfrm>
            <a:off x="1608138" y="2770188"/>
            <a:ext cx="1509712" cy="942975"/>
            <a:chOff x="2597" y="1937"/>
            <a:chExt cx="951" cy="594"/>
          </a:xfrm>
        </p:grpSpPr>
        <p:sp>
          <p:nvSpPr>
            <p:cNvPr id="2518019" name="Rectangle 3"/>
            <p:cNvSpPr>
              <a:spLocks noChangeArrowheads="1"/>
            </p:cNvSpPr>
            <p:nvPr/>
          </p:nvSpPr>
          <p:spPr bwMode="auto">
            <a:xfrm>
              <a:off x="2597" y="1945"/>
              <a:ext cx="951" cy="19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020" name="Rectangle 4"/>
            <p:cNvSpPr>
              <a:spLocks noChangeArrowheads="1"/>
            </p:cNvSpPr>
            <p:nvPr/>
          </p:nvSpPr>
          <p:spPr bwMode="auto">
            <a:xfrm>
              <a:off x="2597" y="2137"/>
              <a:ext cx="951" cy="19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021" name="Rectangle 5"/>
            <p:cNvSpPr>
              <a:spLocks noChangeArrowheads="1"/>
            </p:cNvSpPr>
            <p:nvPr/>
          </p:nvSpPr>
          <p:spPr bwMode="auto">
            <a:xfrm>
              <a:off x="2597" y="2329"/>
              <a:ext cx="951" cy="19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18022" name="Group 6"/>
            <p:cNvGrpSpPr>
              <a:grpSpLocks/>
            </p:cNvGrpSpPr>
            <p:nvPr/>
          </p:nvGrpSpPr>
          <p:grpSpPr bwMode="auto">
            <a:xfrm>
              <a:off x="2918" y="1937"/>
              <a:ext cx="295" cy="594"/>
              <a:chOff x="1340" y="1751"/>
              <a:chExt cx="295" cy="594"/>
            </a:xfrm>
          </p:grpSpPr>
          <p:sp>
            <p:nvSpPr>
              <p:cNvPr id="2518023" name="Rectangle 7"/>
              <p:cNvSpPr>
                <a:spLocks noChangeArrowheads="1"/>
              </p:cNvSpPr>
              <p:nvPr/>
            </p:nvSpPr>
            <p:spPr bwMode="auto">
              <a:xfrm>
                <a:off x="1340" y="1751"/>
                <a:ext cx="295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B.0</a:t>
                </a:r>
              </a:p>
            </p:txBody>
          </p:sp>
          <p:sp>
            <p:nvSpPr>
              <p:cNvPr id="2518024" name="Rectangle 8"/>
              <p:cNvSpPr>
                <a:spLocks noChangeArrowheads="1"/>
              </p:cNvSpPr>
              <p:nvPr/>
            </p:nvSpPr>
            <p:spPr bwMode="auto">
              <a:xfrm>
                <a:off x="1340" y="1943"/>
                <a:ext cx="295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B.1</a:t>
                </a:r>
              </a:p>
            </p:txBody>
          </p:sp>
          <p:sp>
            <p:nvSpPr>
              <p:cNvPr id="2518025" name="Rectangle 9"/>
              <p:cNvSpPr>
                <a:spLocks noChangeArrowheads="1"/>
              </p:cNvSpPr>
              <p:nvPr/>
            </p:nvSpPr>
            <p:spPr bwMode="auto">
              <a:xfrm>
                <a:off x="1340" y="2135"/>
                <a:ext cx="295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B.2</a:t>
                </a:r>
              </a:p>
            </p:txBody>
          </p:sp>
        </p:grpSp>
      </p:grpSp>
      <p:sp>
        <p:nvSpPr>
          <p:cNvPr id="2518026" name="Line 10"/>
          <p:cNvSpPr>
            <a:spLocks noChangeShapeType="1"/>
          </p:cNvSpPr>
          <p:nvPr/>
        </p:nvSpPr>
        <p:spPr bwMode="auto">
          <a:xfrm>
            <a:off x="1616075" y="1865313"/>
            <a:ext cx="1509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27" name="Line 11"/>
          <p:cNvSpPr>
            <a:spLocks noChangeShapeType="1"/>
          </p:cNvSpPr>
          <p:nvPr/>
        </p:nvSpPr>
        <p:spPr bwMode="auto">
          <a:xfrm>
            <a:off x="1616075" y="2170113"/>
            <a:ext cx="1509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28" name="Line 12"/>
          <p:cNvSpPr>
            <a:spLocks noChangeShapeType="1"/>
          </p:cNvSpPr>
          <p:nvPr/>
        </p:nvSpPr>
        <p:spPr bwMode="auto">
          <a:xfrm>
            <a:off x="1616075" y="2474913"/>
            <a:ext cx="1509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29" name="Line 13"/>
          <p:cNvSpPr>
            <a:spLocks noChangeShapeType="1"/>
          </p:cNvSpPr>
          <p:nvPr/>
        </p:nvSpPr>
        <p:spPr bwMode="auto">
          <a:xfrm>
            <a:off x="1616075" y="2779713"/>
            <a:ext cx="1509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18030" name="Group 14"/>
          <p:cNvGrpSpPr>
            <a:grpSpLocks/>
          </p:cNvGrpSpPr>
          <p:nvPr/>
        </p:nvGrpSpPr>
        <p:grpSpPr bwMode="auto">
          <a:xfrm>
            <a:off x="1608138" y="1560513"/>
            <a:ext cx="1524000" cy="1247775"/>
            <a:chOff x="1013" y="983"/>
            <a:chExt cx="960" cy="786"/>
          </a:xfrm>
        </p:grpSpPr>
        <p:sp>
          <p:nvSpPr>
            <p:cNvPr id="2518031" name="Rectangle 15"/>
            <p:cNvSpPr>
              <a:spLocks noChangeArrowheads="1"/>
            </p:cNvSpPr>
            <p:nvPr/>
          </p:nvSpPr>
          <p:spPr bwMode="auto">
            <a:xfrm>
              <a:off x="1013" y="983"/>
              <a:ext cx="960" cy="768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032" name="Rectangle 16"/>
            <p:cNvSpPr>
              <a:spLocks noChangeArrowheads="1"/>
            </p:cNvSpPr>
            <p:nvPr/>
          </p:nvSpPr>
          <p:spPr bwMode="auto">
            <a:xfrm>
              <a:off x="1340" y="983"/>
              <a:ext cx="30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A.0</a:t>
              </a:r>
            </a:p>
          </p:txBody>
        </p:sp>
        <p:sp>
          <p:nvSpPr>
            <p:cNvPr id="2518033" name="Rectangle 17"/>
            <p:cNvSpPr>
              <a:spLocks noChangeArrowheads="1"/>
            </p:cNvSpPr>
            <p:nvPr/>
          </p:nvSpPr>
          <p:spPr bwMode="auto">
            <a:xfrm>
              <a:off x="1340" y="1175"/>
              <a:ext cx="30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A.1</a:t>
              </a:r>
            </a:p>
          </p:txBody>
        </p:sp>
        <p:sp>
          <p:nvSpPr>
            <p:cNvPr id="2518034" name="Rectangle 18"/>
            <p:cNvSpPr>
              <a:spLocks noChangeArrowheads="1"/>
            </p:cNvSpPr>
            <p:nvPr/>
          </p:nvSpPr>
          <p:spPr bwMode="auto">
            <a:xfrm>
              <a:off x="1340" y="1367"/>
              <a:ext cx="30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A.2</a:t>
              </a:r>
            </a:p>
          </p:txBody>
        </p:sp>
        <p:sp>
          <p:nvSpPr>
            <p:cNvPr id="2518035" name="Rectangle 19"/>
            <p:cNvSpPr>
              <a:spLocks noChangeArrowheads="1"/>
            </p:cNvSpPr>
            <p:nvPr/>
          </p:nvSpPr>
          <p:spPr bwMode="auto">
            <a:xfrm>
              <a:off x="1340" y="1559"/>
              <a:ext cx="30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A.3</a:t>
              </a:r>
            </a:p>
          </p:txBody>
        </p:sp>
      </p:grpSp>
      <p:sp>
        <p:nvSpPr>
          <p:cNvPr id="2518036" name="Line 20"/>
          <p:cNvSpPr>
            <a:spLocks noChangeShapeType="1"/>
          </p:cNvSpPr>
          <p:nvPr/>
        </p:nvSpPr>
        <p:spPr bwMode="auto">
          <a:xfrm>
            <a:off x="1606550" y="2779713"/>
            <a:ext cx="1509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37" name="Line 21"/>
          <p:cNvSpPr>
            <a:spLocks noChangeShapeType="1"/>
          </p:cNvSpPr>
          <p:nvPr/>
        </p:nvSpPr>
        <p:spPr bwMode="auto">
          <a:xfrm>
            <a:off x="1606550" y="3084513"/>
            <a:ext cx="1509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38" name="Line 22"/>
          <p:cNvSpPr>
            <a:spLocks noChangeShapeType="1"/>
          </p:cNvSpPr>
          <p:nvPr/>
        </p:nvSpPr>
        <p:spPr bwMode="auto">
          <a:xfrm>
            <a:off x="1606550" y="3389313"/>
            <a:ext cx="1509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39" name="Line 23"/>
          <p:cNvSpPr>
            <a:spLocks noChangeShapeType="1"/>
          </p:cNvSpPr>
          <p:nvPr/>
        </p:nvSpPr>
        <p:spPr bwMode="auto">
          <a:xfrm>
            <a:off x="1606550" y="3694113"/>
            <a:ext cx="1509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40" name="Rectangle 24"/>
          <p:cNvSpPr>
            <a:spLocks noGrp="1" noChangeArrowheads="1"/>
          </p:cNvSpPr>
          <p:nvPr>
            <p:ph type="title"/>
          </p:nvPr>
        </p:nvSpPr>
        <p:spPr>
          <a:xfrm>
            <a:off x="1282700" y="379413"/>
            <a:ext cx="6777038" cy="67945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Paging</a:t>
            </a:r>
          </a:p>
        </p:txBody>
      </p:sp>
      <p:sp>
        <p:nvSpPr>
          <p:cNvPr id="2518041" name="Rectangle 25"/>
          <p:cNvSpPr>
            <a:spLocks noChangeArrowheads="1"/>
          </p:cNvSpPr>
          <p:nvPr/>
        </p:nvSpPr>
        <p:spPr bwMode="auto">
          <a:xfrm>
            <a:off x="234950" y="1262063"/>
            <a:ext cx="8477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Frame</a:t>
            </a:r>
          </a:p>
          <a:p>
            <a:pPr eaLnBrk="0" hangingPunct="0"/>
            <a:r>
              <a:rPr lang="en-US" sz="1600">
                <a:latin typeface="Times New Roman" pitchFamily="18" charset="0"/>
              </a:rPr>
              <a:t>Number</a:t>
            </a:r>
          </a:p>
        </p:txBody>
      </p:sp>
      <p:sp>
        <p:nvSpPr>
          <p:cNvPr id="2518042" name="Line 26"/>
          <p:cNvSpPr>
            <a:spLocks noChangeShapeType="1"/>
          </p:cNvSpPr>
          <p:nvPr/>
        </p:nvSpPr>
        <p:spPr bwMode="auto">
          <a:xfrm>
            <a:off x="1608138" y="18669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43" name="Line 27"/>
          <p:cNvSpPr>
            <a:spLocks noChangeShapeType="1"/>
          </p:cNvSpPr>
          <p:nvPr/>
        </p:nvSpPr>
        <p:spPr bwMode="auto">
          <a:xfrm>
            <a:off x="1608138" y="21717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44" name="Line 28"/>
          <p:cNvSpPr>
            <a:spLocks noChangeShapeType="1"/>
          </p:cNvSpPr>
          <p:nvPr/>
        </p:nvSpPr>
        <p:spPr bwMode="auto">
          <a:xfrm>
            <a:off x="1608138" y="24765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45" name="Line 29"/>
          <p:cNvSpPr>
            <a:spLocks noChangeShapeType="1"/>
          </p:cNvSpPr>
          <p:nvPr/>
        </p:nvSpPr>
        <p:spPr bwMode="auto">
          <a:xfrm>
            <a:off x="1608138" y="27813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46" name="Line 30"/>
          <p:cNvSpPr>
            <a:spLocks noChangeShapeType="1"/>
          </p:cNvSpPr>
          <p:nvPr/>
        </p:nvSpPr>
        <p:spPr bwMode="auto">
          <a:xfrm>
            <a:off x="1608138" y="30861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47" name="Line 31"/>
          <p:cNvSpPr>
            <a:spLocks noChangeShapeType="1"/>
          </p:cNvSpPr>
          <p:nvPr/>
        </p:nvSpPr>
        <p:spPr bwMode="auto">
          <a:xfrm>
            <a:off x="1608138" y="33909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48" name="Line 32"/>
          <p:cNvSpPr>
            <a:spLocks noChangeShapeType="1"/>
          </p:cNvSpPr>
          <p:nvPr/>
        </p:nvSpPr>
        <p:spPr bwMode="auto">
          <a:xfrm>
            <a:off x="1608138" y="36957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49" name="Line 33"/>
          <p:cNvSpPr>
            <a:spLocks noChangeShapeType="1"/>
          </p:cNvSpPr>
          <p:nvPr/>
        </p:nvSpPr>
        <p:spPr bwMode="auto">
          <a:xfrm>
            <a:off x="1608138" y="40005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50" name="Line 34"/>
          <p:cNvSpPr>
            <a:spLocks noChangeShapeType="1"/>
          </p:cNvSpPr>
          <p:nvPr/>
        </p:nvSpPr>
        <p:spPr bwMode="auto">
          <a:xfrm>
            <a:off x="1608138" y="43053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51" name="Line 35"/>
          <p:cNvSpPr>
            <a:spLocks noChangeShapeType="1"/>
          </p:cNvSpPr>
          <p:nvPr/>
        </p:nvSpPr>
        <p:spPr bwMode="auto">
          <a:xfrm>
            <a:off x="1608138" y="46101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52" name="Line 36"/>
          <p:cNvSpPr>
            <a:spLocks noChangeShapeType="1"/>
          </p:cNvSpPr>
          <p:nvPr/>
        </p:nvSpPr>
        <p:spPr bwMode="auto">
          <a:xfrm>
            <a:off x="1608138" y="49149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53" name="Line 37"/>
          <p:cNvSpPr>
            <a:spLocks noChangeShapeType="1"/>
          </p:cNvSpPr>
          <p:nvPr/>
        </p:nvSpPr>
        <p:spPr bwMode="auto">
          <a:xfrm>
            <a:off x="1608138" y="52197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54" name="Line 38"/>
          <p:cNvSpPr>
            <a:spLocks noChangeShapeType="1"/>
          </p:cNvSpPr>
          <p:nvPr/>
        </p:nvSpPr>
        <p:spPr bwMode="auto">
          <a:xfrm>
            <a:off x="1608138" y="55245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55" name="Line 39"/>
          <p:cNvSpPr>
            <a:spLocks noChangeShapeType="1"/>
          </p:cNvSpPr>
          <p:nvPr/>
        </p:nvSpPr>
        <p:spPr bwMode="auto">
          <a:xfrm>
            <a:off x="1608138" y="5829300"/>
            <a:ext cx="150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8056" name="Rectangle 40"/>
          <p:cNvSpPr>
            <a:spLocks noChangeArrowheads="1"/>
          </p:cNvSpPr>
          <p:nvPr/>
        </p:nvSpPr>
        <p:spPr bwMode="auto">
          <a:xfrm>
            <a:off x="1214438" y="15335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0</a:t>
            </a:r>
          </a:p>
        </p:txBody>
      </p:sp>
      <p:sp>
        <p:nvSpPr>
          <p:cNvPr id="2518057" name="Rectangle 41"/>
          <p:cNvSpPr>
            <a:spLocks noChangeArrowheads="1"/>
          </p:cNvSpPr>
          <p:nvPr/>
        </p:nvSpPr>
        <p:spPr bwMode="auto">
          <a:xfrm>
            <a:off x="1214438" y="184308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2518058" name="Rectangle 42"/>
          <p:cNvSpPr>
            <a:spLocks noChangeArrowheads="1"/>
          </p:cNvSpPr>
          <p:nvPr/>
        </p:nvSpPr>
        <p:spPr bwMode="auto">
          <a:xfrm>
            <a:off x="1214438" y="2152650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2518059" name="Rectangle 43"/>
          <p:cNvSpPr>
            <a:spLocks noChangeArrowheads="1"/>
          </p:cNvSpPr>
          <p:nvPr/>
        </p:nvSpPr>
        <p:spPr bwMode="auto">
          <a:xfrm>
            <a:off x="1214438" y="24606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2518060" name="Rectangle 44"/>
          <p:cNvSpPr>
            <a:spLocks noChangeArrowheads="1"/>
          </p:cNvSpPr>
          <p:nvPr/>
        </p:nvSpPr>
        <p:spPr bwMode="auto">
          <a:xfrm>
            <a:off x="1214438" y="277018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2518061" name="Rectangle 45"/>
          <p:cNvSpPr>
            <a:spLocks noChangeArrowheads="1"/>
          </p:cNvSpPr>
          <p:nvPr/>
        </p:nvSpPr>
        <p:spPr bwMode="auto">
          <a:xfrm>
            <a:off x="1214438" y="3078163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2518062" name="Rectangle 46"/>
          <p:cNvSpPr>
            <a:spLocks noChangeArrowheads="1"/>
          </p:cNvSpPr>
          <p:nvPr/>
        </p:nvSpPr>
        <p:spPr bwMode="auto">
          <a:xfrm>
            <a:off x="1214438" y="33877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6</a:t>
            </a:r>
          </a:p>
        </p:txBody>
      </p:sp>
      <p:sp>
        <p:nvSpPr>
          <p:cNvPr id="2518063" name="Rectangle 47"/>
          <p:cNvSpPr>
            <a:spLocks noChangeArrowheads="1"/>
          </p:cNvSpPr>
          <p:nvPr/>
        </p:nvSpPr>
        <p:spPr bwMode="auto">
          <a:xfrm>
            <a:off x="1214438" y="3695700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7</a:t>
            </a:r>
          </a:p>
        </p:txBody>
      </p:sp>
      <p:sp>
        <p:nvSpPr>
          <p:cNvPr id="2518064" name="Rectangle 48"/>
          <p:cNvSpPr>
            <a:spLocks noChangeArrowheads="1"/>
          </p:cNvSpPr>
          <p:nvPr/>
        </p:nvSpPr>
        <p:spPr bwMode="auto">
          <a:xfrm>
            <a:off x="1214438" y="4005263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8</a:t>
            </a:r>
          </a:p>
        </p:txBody>
      </p:sp>
      <p:sp>
        <p:nvSpPr>
          <p:cNvPr id="2518065" name="Rectangle 49"/>
          <p:cNvSpPr>
            <a:spLocks noChangeArrowheads="1"/>
          </p:cNvSpPr>
          <p:nvPr/>
        </p:nvSpPr>
        <p:spPr bwMode="auto">
          <a:xfrm>
            <a:off x="1214438" y="43148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9</a:t>
            </a:r>
          </a:p>
        </p:txBody>
      </p:sp>
      <p:sp>
        <p:nvSpPr>
          <p:cNvPr id="2518066" name="Rectangle 50"/>
          <p:cNvSpPr>
            <a:spLocks noChangeArrowheads="1"/>
          </p:cNvSpPr>
          <p:nvPr/>
        </p:nvSpPr>
        <p:spPr bwMode="auto">
          <a:xfrm>
            <a:off x="1138238" y="4622800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10</a:t>
            </a:r>
          </a:p>
        </p:txBody>
      </p:sp>
      <p:sp>
        <p:nvSpPr>
          <p:cNvPr id="2518067" name="Rectangle 51"/>
          <p:cNvSpPr>
            <a:spLocks noChangeArrowheads="1"/>
          </p:cNvSpPr>
          <p:nvPr/>
        </p:nvSpPr>
        <p:spPr bwMode="auto">
          <a:xfrm>
            <a:off x="1138238" y="4932363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11</a:t>
            </a:r>
          </a:p>
        </p:txBody>
      </p:sp>
      <p:sp>
        <p:nvSpPr>
          <p:cNvPr id="2518068" name="Rectangle 52"/>
          <p:cNvSpPr>
            <a:spLocks noChangeArrowheads="1"/>
          </p:cNvSpPr>
          <p:nvPr/>
        </p:nvSpPr>
        <p:spPr bwMode="auto">
          <a:xfrm>
            <a:off x="1138238" y="5240338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12</a:t>
            </a:r>
          </a:p>
        </p:txBody>
      </p:sp>
      <p:sp>
        <p:nvSpPr>
          <p:cNvPr id="2518069" name="Rectangle 53"/>
          <p:cNvSpPr>
            <a:spLocks noChangeArrowheads="1"/>
          </p:cNvSpPr>
          <p:nvPr/>
        </p:nvSpPr>
        <p:spPr bwMode="auto">
          <a:xfrm>
            <a:off x="1138238" y="5549900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13</a:t>
            </a:r>
          </a:p>
        </p:txBody>
      </p:sp>
      <p:sp>
        <p:nvSpPr>
          <p:cNvPr id="2518070" name="Rectangle 54"/>
          <p:cNvSpPr>
            <a:spLocks noChangeArrowheads="1"/>
          </p:cNvSpPr>
          <p:nvPr/>
        </p:nvSpPr>
        <p:spPr bwMode="auto">
          <a:xfrm>
            <a:off x="1138238" y="5857875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14</a:t>
            </a:r>
          </a:p>
        </p:txBody>
      </p:sp>
      <p:grpSp>
        <p:nvGrpSpPr>
          <p:cNvPr id="2518071" name="Group 55"/>
          <p:cNvGrpSpPr>
            <a:grpSpLocks/>
          </p:cNvGrpSpPr>
          <p:nvPr/>
        </p:nvGrpSpPr>
        <p:grpSpPr bwMode="auto">
          <a:xfrm>
            <a:off x="1608138" y="3695700"/>
            <a:ext cx="1509712" cy="1247775"/>
            <a:chOff x="2597" y="2328"/>
            <a:chExt cx="951" cy="786"/>
          </a:xfrm>
        </p:grpSpPr>
        <p:sp>
          <p:nvSpPr>
            <p:cNvPr id="2518072" name="Rectangle 56"/>
            <p:cNvSpPr>
              <a:spLocks noChangeArrowheads="1"/>
            </p:cNvSpPr>
            <p:nvPr/>
          </p:nvSpPr>
          <p:spPr bwMode="auto">
            <a:xfrm>
              <a:off x="2597" y="2332"/>
              <a:ext cx="951" cy="19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073" name="Rectangle 57"/>
            <p:cNvSpPr>
              <a:spLocks noChangeArrowheads="1"/>
            </p:cNvSpPr>
            <p:nvPr/>
          </p:nvSpPr>
          <p:spPr bwMode="auto">
            <a:xfrm>
              <a:off x="2597" y="2524"/>
              <a:ext cx="951" cy="19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074" name="Rectangle 58"/>
            <p:cNvSpPr>
              <a:spLocks noChangeArrowheads="1"/>
            </p:cNvSpPr>
            <p:nvPr/>
          </p:nvSpPr>
          <p:spPr bwMode="auto">
            <a:xfrm>
              <a:off x="2597" y="2716"/>
              <a:ext cx="951" cy="19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075" name="Rectangle 59"/>
            <p:cNvSpPr>
              <a:spLocks noChangeArrowheads="1"/>
            </p:cNvSpPr>
            <p:nvPr/>
          </p:nvSpPr>
          <p:spPr bwMode="auto">
            <a:xfrm>
              <a:off x="2597" y="2908"/>
              <a:ext cx="951" cy="19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18076" name="Group 60"/>
            <p:cNvGrpSpPr>
              <a:grpSpLocks/>
            </p:cNvGrpSpPr>
            <p:nvPr/>
          </p:nvGrpSpPr>
          <p:grpSpPr bwMode="auto">
            <a:xfrm>
              <a:off x="2919" y="2328"/>
              <a:ext cx="327" cy="786"/>
              <a:chOff x="1227" y="2244"/>
              <a:chExt cx="327" cy="786"/>
            </a:xfrm>
          </p:grpSpPr>
          <p:sp>
            <p:nvSpPr>
              <p:cNvPr id="2518077" name="Rectangle 61"/>
              <p:cNvSpPr>
                <a:spLocks noChangeArrowheads="1"/>
              </p:cNvSpPr>
              <p:nvPr/>
            </p:nvSpPr>
            <p:spPr bwMode="auto">
              <a:xfrm>
                <a:off x="1227" y="2244"/>
                <a:ext cx="327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 C.0</a:t>
                </a:r>
              </a:p>
            </p:txBody>
          </p:sp>
          <p:sp>
            <p:nvSpPr>
              <p:cNvPr id="2518078" name="Rectangle 62"/>
              <p:cNvSpPr>
                <a:spLocks noChangeArrowheads="1"/>
              </p:cNvSpPr>
              <p:nvPr/>
            </p:nvSpPr>
            <p:spPr bwMode="auto">
              <a:xfrm>
                <a:off x="1227" y="2436"/>
                <a:ext cx="327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 C.1</a:t>
                </a:r>
              </a:p>
            </p:txBody>
          </p:sp>
          <p:sp>
            <p:nvSpPr>
              <p:cNvPr id="2518079" name="Rectangle 63"/>
              <p:cNvSpPr>
                <a:spLocks noChangeArrowheads="1"/>
              </p:cNvSpPr>
              <p:nvPr/>
            </p:nvSpPr>
            <p:spPr bwMode="auto">
              <a:xfrm>
                <a:off x="1227" y="2628"/>
                <a:ext cx="327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 C.2</a:t>
                </a:r>
              </a:p>
            </p:txBody>
          </p:sp>
          <p:sp>
            <p:nvSpPr>
              <p:cNvPr id="2518080" name="Rectangle 64"/>
              <p:cNvSpPr>
                <a:spLocks noChangeArrowheads="1"/>
              </p:cNvSpPr>
              <p:nvPr/>
            </p:nvSpPr>
            <p:spPr bwMode="auto">
              <a:xfrm>
                <a:off x="1227" y="2820"/>
                <a:ext cx="327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 C.3</a:t>
                </a:r>
              </a:p>
            </p:txBody>
          </p:sp>
        </p:grpSp>
      </p:grpSp>
      <p:grpSp>
        <p:nvGrpSpPr>
          <p:cNvPr id="2518081" name="Group 65"/>
          <p:cNvGrpSpPr>
            <a:grpSpLocks/>
          </p:cNvGrpSpPr>
          <p:nvPr/>
        </p:nvGrpSpPr>
        <p:grpSpPr bwMode="auto">
          <a:xfrm>
            <a:off x="1608138" y="2781300"/>
            <a:ext cx="1509712" cy="2771775"/>
            <a:chOff x="2597" y="1944"/>
            <a:chExt cx="951" cy="1746"/>
          </a:xfrm>
        </p:grpSpPr>
        <p:sp>
          <p:nvSpPr>
            <p:cNvPr id="2518082" name="Rectangle 66"/>
            <p:cNvSpPr>
              <a:spLocks noChangeArrowheads="1"/>
            </p:cNvSpPr>
            <p:nvPr/>
          </p:nvSpPr>
          <p:spPr bwMode="auto">
            <a:xfrm>
              <a:off x="2597" y="1945"/>
              <a:ext cx="951" cy="1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083" name="Rectangle 67"/>
            <p:cNvSpPr>
              <a:spLocks noChangeArrowheads="1"/>
            </p:cNvSpPr>
            <p:nvPr/>
          </p:nvSpPr>
          <p:spPr bwMode="auto">
            <a:xfrm>
              <a:off x="2597" y="2137"/>
              <a:ext cx="951" cy="1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084" name="Rectangle 68"/>
            <p:cNvSpPr>
              <a:spLocks noChangeArrowheads="1"/>
            </p:cNvSpPr>
            <p:nvPr/>
          </p:nvSpPr>
          <p:spPr bwMode="auto">
            <a:xfrm>
              <a:off x="2597" y="2329"/>
              <a:ext cx="951" cy="1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085" name="Rectangle 69"/>
            <p:cNvSpPr>
              <a:spLocks noChangeArrowheads="1"/>
            </p:cNvSpPr>
            <p:nvPr/>
          </p:nvSpPr>
          <p:spPr bwMode="auto">
            <a:xfrm>
              <a:off x="2597" y="3289"/>
              <a:ext cx="951" cy="1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086" name="Rectangle 70"/>
            <p:cNvSpPr>
              <a:spLocks noChangeArrowheads="1"/>
            </p:cNvSpPr>
            <p:nvPr/>
          </p:nvSpPr>
          <p:spPr bwMode="auto">
            <a:xfrm>
              <a:off x="2597" y="3481"/>
              <a:ext cx="951" cy="1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087" name="Rectangle 71"/>
            <p:cNvSpPr>
              <a:spLocks noChangeArrowheads="1"/>
            </p:cNvSpPr>
            <p:nvPr/>
          </p:nvSpPr>
          <p:spPr bwMode="auto">
            <a:xfrm>
              <a:off x="2942" y="1944"/>
              <a:ext cx="30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D.0</a:t>
              </a:r>
            </a:p>
          </p:txBody>
        </p:sp>
        <p:sp>
          <p:nvSpPr>
            <p:cNvPr id="2518088" name="Rectangle 72"/>
            <p:cNvSpPr>
              <a:spLocks noChangeArrowheads="1"/>
            </p:cNvSpPr>
            <p:nvPr/>
          </p:nvSpPr>
          <p:spPr bwMode="auto">
            <a:xfrm>
              <a:off x="2942" y="2136"/>
              <a:ext cx="30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D.1</a:t>
              </a:r>
            </a:p>
          </p:txBody>
        </p:sp>
        <p:sp>
          <p:nvSpPr>
            <p:cNvPr id="2518089" name="Rectangle 73"/>
            <p:cNvSpPr>
              <a:spLocks noChangeArrowheads="1"/>
            </p:cNvSpPr>
            <p:nvPr/>
          </p:nvSpPr>
          <p:spPr bwMode="auto">
            <a:xfrm>
              <a:off x="2942" y="2328"/>
              <a:ext cx="30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D.2</a:t>
              </a:r>
            </a:p>
          </p:txBody>
        </p:sp>
        <p:sp>
          <p:nvSpPr>
            <p:cNvPr id="2518090" name="Rectangle 74"/>
            <p:cNvSpPr>
              <a:spLocks noChangeArrowheads="1"/>
            </p:cNvSpPr>
            <p:nvPr/>
          </p:nvSpPr>
          <p:spPr bwMode="auto">
            <a:xfrm>
              <a:off x="2942" y="3288"/>
              <a:ext cx="30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D.3</a:t>
              </a:r>
            </a:p>
          </p:txBody>
        </p:sp>
        <p:sp>
          <p:nvSpPr>
            <p:cNvPr id="2518091" name="Rectangle 75"/>
            <p:cNvSpPr>
              <a:spLocks noChangeArrowheads="1"/>
            </p:cNvSpPr>
            <p:nvPr/>
          </p:nvSpPr>
          <p:spPr bwMode="auto">
            <a:xfrm>
              <a:off x="2942" y="3480"/>
              <a:ext cx="30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D.4</a:t>
              </a:r>
            </a:p>
          </p:txBody>
        </p:sp>
      </p:grpSp>
      <p:sp>
        <p:nvSpPr>
          <p:cNvPr id="2518092" name="Rectangle 76"/>
          <p:cNvSpPr>
            <a:spLocks noChangeArrowheads="1"/>
          </p:cNvSpPr>
          <p:nvPr/>
        </p:nvSpPr>
        <p:spPr bwMode="auto">
          <a:xfrm>
            <a:off x="1606550" y="1568450"/>
            <a:ext cx="1511300" cy="4635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18093" name="Group 77"/>
          <p:cNvGrpSpPr>
            <a:grpSpLocks/>
          </p:cNvGrpSpPr>
          <p:nvPr/>
        </p:nvGrpSpPr>
        <p:grpSpPr bwMode="auto">
          <a:xfrm>
            <a:off x="3511550" y="1573213"/>
            <a:ext cx="1408113" cy="1655762"/>
            <a:chOff x="453" y="1422"/>
            <a:chExt cx="887" cy="1043"/>
          </a:xfrm>
        </p:grpSpPr>
        <p:sp>
          <p:nvSpPr>
            <p:cNvPr id="2518094" name="Rectangle 78"/>
            <p:cNvSpPr>
              <a:spLocks noChangeArrowheads="1"/>
            </p:cNvSpPr>
            <p:nvPr/>
          </p:nvSpPr>
          <p:spPr bwMode="auto">
            <a:xfrm>
              <a:off x="676" y="1444"/>
              <a:ext cx="664" cy="7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095" name="Line 79"/>
            <p:cNvSpPr>
              <a:spLocks noChangeShapeType="1"/>
            </p:cNvSpPr>
            <p:nvPr/>
          </p:nvSpPr>
          <p:spPr bwMode="auto">
            <a:xfrm>
              <a:off x="677" y="1632"/>
              <a:ext cx="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8096" name="Line 80"/>
            <p:cNvSpPr>
              <a:spLocks noChangeShapeType="1"/>
            </p:cNvSpPr>
            <p:nvPr/>
          </p:nvSpPr>
          <p:spPr bwMode="auto">
            <a:xfrm>
              <a:off x="677" y="1824"/>
              <a:ext cx="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8097" name="Line 81"/>
            <p:cNvSpPr>
              <a:spLocks noChangeShapeType="1"/>
            </p:cNvSpPr>
            <p:nvPr/>
          </p:nvSpPr>
          <p:spPr bwMode="auto">
            <a:xfrm>
              <a:off x="677" y="2016"/>
              <a:ext cx="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8098" name="Rectangle 82"/>
            <p:cNvSpPr>
              <a:spLocks noChangeArrowheads="1"/>
            </p:cNvSpPr>
            <p:nvPr/>
          </p:nvSpPr>
          <p:spPr bwMode="auto">
            <a:xfrm>
              <a:off x="453" y="1422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18099" name="Rectangle 83"/>
            <p:cNvSpPr>
              <a:spLocks noChangeArrowheads="1"/>
            </p:cNvSpPr>
            <p:nvPr/>
          </p:nvSpPr>
          <p:spPr bwMode="auto">
            <a:xfrm>
              <a:off x="453" y="1622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18100" name="Rectangle 84"/>
            <p:cNvSpPr>
              <a:spLocks noChangeArrowheads="1"/>
            </p:cNvSpPr>
            <p:nvPr/>
          </p:nvSpPr>
          <p:spPr bwMode="auto">
            <a:xfrm>
              <a:off x="453" y="1822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518101" name="Rectangle 85"/>
            <p:cNvSpPr>
              <a:spLocks noChangeArrowheads="1"/>
            </p:cNvSpPr>
            <p:nvPr/>
          </p:nvSpPr>
          <p:spPr bwMode="auto">
            <a:xfrm>
              <a:off x="453" y="2022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518102" name="Rectangle 86"/>
            <p:cNvSpPr>
              <a:spLocks noChangeArrowheads="1"/>
            </p:cNvSpPr>
            <p:nvPr/>
          </p:nvSpPr>
          <p:spPr bwMode="auto">
            <a:xfrm>
              <a:off x="684" y="2255"/>
              <a:ext cx="63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Process A</a:t>
              </a:r>
            </a:p>
          </p:txBody>
        </p:sp>
        <p:sp>
          <p:nvSpPr>
            <p:cNvPr id="2518103" name="Rectangle 87"/>
            <p:cNvSpPr>
              <a:spLocks noChangeArrowheads="1"/>
            </p:cNvSpPr>
            <p:nvPr/>
          </p:nvSpPr>
          <p:spPr bwMode="auto">
            <a:xfrm>
              <a:off x="903" y="1440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18104" name="Rectangle 88"/>
            <p:cNvSpPr>
              <a:spLocks noChangeArrowheads="1"/>
            </p:cNvSpPr>
            <p:nvPr/>
          </p:nvSpPr>
          <p:spPr bwMode="auto">
            <a:xfrm>
              <a:off x="903" y="1632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18105" name="Rectangle 89"/>
            <p:cNvSpPr>
              <a:spLocks noChangeArrowheads="1"/>
            </p:cNvSpPr>
            <p:nvPr/>
          </p:nvSpPr>
          <p:spPr bwMode="auto">
            <a:xfrm>
              <a:off x="903" y="182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518106" name="Rectangle 90"/>
            <p:cNvSpPr>
              <a:spLocks noChangeArrowheads="1"/>
            </p:cNvSpPr>
            <p:nvPr/>
          </p:nvSpPr>
          <p:spPr bwMode="auto">
            <a:xfrm>
              <a:off x="903" y="2016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2518107" name="Group 91"/>
          <p:cNvGrpSpPr>
            <a:grpSpLocks/>
          </p:cNvGrpSpPr>
          <p:nvPr/>
        </p:nvGrpSpPr>
        <p:grpSpPr bwMode="auto">
          <a:xfrm>
            <a:off x="3540125" y="3589338"/>
            <a:ext cx="1379538" cy="1323975"/>
            <a:chOff x="1527" y="1434"/>
            <a:chExt cx="869" cy="834"/>
          </a:xfrm>
        </p:grpSpPr>
        <p:grpSp>
          <p:nvGrpSpPr>
            <p:cNvPr id="2518108" name="Group 92"/>
            <p:cNvGrpSpPr>
              <a:grpSpLocks/>
            </p:cNvGrpSpPr>
            <p:nvPr/>
          </p:nvGrpSpPr>
          <p:grpSpPr bwMode="auto">
            <a:xfrm>
              <a:off x="1732" y="1444"/>
              <a:ext cx="664" cy="568"/>
              <a:chOff x="1732" y="1444"/>
              <a:chExt cx="664" cy="568"/>
            </a:xfrm>
          </p:grpSpPr>
          <p:sp>
            <p:nvSpPr>
              <p:cNvPr id="2518109" name="Rectangle 93"/>
              <p:cNvSpPr>
                <a:spLocks noChangeArrowheads="1"/>
              </p:cNvSpPr>
              <p:nvPr/>
            </p:nvSpPr>
            <p:spPr bwMode="auto">
              <a:xfrm>
                <a:off x="1732" y="1444"/>
                <a:ext cx="664" cy="5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8110" name="Line 94"/>
              <p:cNvSpPr>
                <a:spLocks noChangeShapeType="1"/>
              </p:cNvSpPr>
              <p:nvPr/>
            </p:nvSpPr>
            <p:spPr bwMode="auto">
              <a:xfrm>
                <a:off x="1733" y="1632"/>
                <a:ext cx="6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8111" name="Line 95"/>
              <p:cNvSpPr>
                <a:spLocks noChangeShapeType="1"/>
              </p:cNvSpPr>
              <p:nvPr/>
            </p:nvSpPr>
            <p:spPr bwMode="auto">
              <a:xfrm>
                <a:off x="1733" y="1824"/>
                <a:ext cx="6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18112" name="Rectangle 96"/>
            <p:cNvSpPr>
              <a:spLocks noChangeArrowheads="1"/>
            </p:cNvSpPr>
            <p:nvPr/>
          </p:nvSpPr>
          <p:spPr bwMode="auto">
            <a:xfrm>
              <a:off x="1527" y="143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18113" name="Rectangle 97"/>
            <p:cNvSpPr>
              <a:spLocks noChangeArrowheads="1"/>
            </p:cNvSpPr>
            <p:nvPr/>
          </p:nvSpPr>
          <p:spPr bwMode="auto">
            <a:xfrm>
              <a:off x="1527" y="1632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18114" name="Rectangle 98"/>
            <p:cNvSpPr>
              <a:spLocks noChangeArrowheads="1"/>
            </p:cNvSpPr>
            <p:nvPr/>
          </p:nvSpPr>
          <p:spPr bwMode="auto">
            <a:xfrm>
              <a:off x="1527" y="182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518115" name="Rectangle 99"/>
            <p:cNvSpPr>
              <a:spLocks noChangeArrowheads="1"/>
            </p:cNvSpPr>
            <p:nvPr/>
          </p:nvSpPr>
          <p:spPr bwMode="auto">
            <a:xfrm>
              <a:off x="1761" y="2058"/>
              <a:ext cx="62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Process B</a:t>
              </a:r>
            </a:p>
          </p:txBody>
        </p:sp>
        <p:sp>
          <p:nvSpPr>
            <p:cNvPr id="2518116" name="Rectangle 100"/>
            <p:cNvSpPr>
              <a:spLocks noChangeArrowheads="1"/>
            </p:cNvSpPr>
            <p:nvPr/>
          </p:nvSpPr>
          <p:spPr bwMode="auto">
            <a:xfrm>
              <a:off x="1911" y="1440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518117" name="Rectangle 101"/>
            <p:cNvSpPr>
              <a:spLocks noChangeArrowheads="1"/>
            </p:cNvSpPr>
            <p:nvPr/>
          </p:nvSpPr>
          <p:spPr bwMode="auto">
            <a:xfrm>
              <a:off x="1911" y="1632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518118" name="Rectangle 102"/>
            <p:cNvSpPr>
              <a:spLocks noChangeArrowheads="1"/>
            </p:cNvSpPr>
            <p:nvPr/>
          </p:nvSpPr>
          <p:spPr bwMode="auto">
            <a:xfrm>
              <a:off x="1911" y="182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2518119" name="Group 103"/>
          <p:cNvGrpSpPr>
            <a:grpSpLocks/>
          </p:cNvGrpSpPr>
          <p:nvPr/>
        </p:nvGrpSpPr>
        <p:grpSpPr bwMode="auto">
          <a:xfrm>
            <a:off x="5289550" y="1573213"/>
            <a:ext cx="1379538" cy="1619250"/>
            <a:chOff x="2583" y="1440"/>
            <a:chExt cx="869" cy="1020"/>
          </a:xfrm>
        </p:grpSpPr>
        <p:sp>
          <p:nvSpPr>
            <p:cNvPr id="2518120" name="Rectangle 104"/>
            <p:cNvSpPr>
              <a:spLocks noChangeArrowheads="1"/>
            </p:cNvSpPr>
            <p:nvPr/>
          </p:nvSpPr>
          <p:spPr bwMode="auto">
            <a:xfrm>
              <a:off x="2788" y="1444"/>
              <a:ext cx="664" cy="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121" name="Line 105"/>
            <p:cNvSpPr>
              <a:spLocks noChangeShapeType="1"/>
            </p:cNvSpPr>
            <p:nvPr/>
          </p:nvSpPr>
          <p:spPr bwMode="auto">
            <a:xfrm>
              <a:off x="2789" y="1632"/>
              <a:ext cx="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8122" name="Line 106"/>
            <p:cNvSpPr>
              <a:spLocks noChangeShapeType="1"/>
            </p:cNvSpPr>
            <p:nvPr/>
          </p:nvSpPr>
          <p:spPr bwMode="auto">
            <a:xfrm>
              <a:off x="2789" y="1824"/>
              <a:ext cx="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8123" name="Line 107"/>
            <p:cNvSpPr>
              <a:spLocks noChangeShapeType="1"/>
            </p:cNvSpPr>
            <p:nvPr/>
          </p:nvSpPr>
          <p:spPr bwMode="auto">
            <a:xfrm>
              <a:off x="2789" y="2016"/>
              <a:ext cx="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8124" name="Rectangle 108"/>
            <p:cNvSpPr>
              <a:spLocks noChangeArrowheads="1"/>
            </p:cNvSpPr>
            <p:nvPr/>
          </p:nvSpPr>
          <p:spPr bwMode="auto">
            <a:xfrm>
              <a:off x="2583" y="1446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18125" name="Rectangle 109"/>
            <p:cNvSpPr>
              <a:spLocks noChangeArrowheads="1"/>
            </p:cNvSpPr>
            <p:nvPr/>
          </p:nvSpPr>
          <p:spPr bwMode="auto">
            <a:xfrm>
              <a:off x="2583" y="1632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18126" name="Rectangle 110"/>
            <p:cNvSpPr>
              <a:spLocks noChangeArrowheads="1"/>
            </p:cNvSpPr>
            <p:nvPr/>
          </p:nvSpPr>
          <p:spPr bwMode="auto">
            <a:xfrm>
              <a:off x="2583" y="182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518127" name="Rectangle 111"/>
            <p:cNvSpPr>
              <a:spLocks noChangeArrowheads="1"/>
            </p:cNvSpPr>
            <p:nvPr/>
          </p:nvSpPr>
          <p:spPr bwMode="auto">
            <a:xfrm>
              <a:off x="2583" y="2016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518128" name="Rectangle 112"/>
            <p:cNvSpPr>
              <a:spLocks noChangeArrowheads="1"/>
            </p:cNvSpPr>
            <p:nvPr/>
          </p:nvSpPr>
          <p:spPr bwMode="auto">
            <a:xfrm>
              <a:off x="2811" y="2250"/>
              <a:ext cx="62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Process C</a:t>
              </a:r>
            </a:p>
          </p:txBody>
        </p:sp>
        <p:sp>
          <p:nvSpPr>
            <p:cNvPr id="2518129" name="Rectangle 113"/>
            <p:cNvSpPr>
              <a:spLocks noChangeArrowheads="1"/>
            </p:cNvSpPr>
            <p:nvPr/>
          </p:nvSpPr>
          <p:spPr bwMode="auto">
            <a:xfrm>
              <a:off x="3015" y="1440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518130" name="Rectangle 114"/>
            <p:cNvSpPr>
              <a:spLocks noChangeArrowheads="1"/>
            </p:cNvSpPr>
            <p:nvPr/>
          </p:nvSpPr>
          <p:spPr bwMode="auto">
            <a:xfrm>
              <a:off x="3015" y="1632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518131" name="Rectangle 115"/>
            <p:cNvSpPr>
              <a:spLocks noChangeArrowheads="1"/>
            </p:cNvSpPr>
            <p:nvPr/>
          </p:nvSpPr>
          <p:spPr bwMode="auto">
            <a:xfrm>
              <a:off x="3015" y="182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518132" name="Rectangle 116"/>
            <p:cNvSpPr>
              <a:spLocks noChangeArrowheads="1"/>
            </p:cNvSpPr>
            <p:nvPr/>
          </p:nvSpPr>
          <p:spPr bwMode="auto">
            <a:xfrm>
              <a:off x="2967" y="201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2518133" name="Group 117"/>
          <p:cNvGrpSpPr>
            <a:grpSpLocks/>
          </p:cNvGrpSpPr>
          <p:nvPr/>
        </p:nvGrpSpPr>
        <p:grpSpPr bwMode="auto">
          <a:xfrm>
            <a:off x="5289550" y="3589338"/>
            <a:ext cx="1379538" cy="1914525"/>
            <a:chOff x="3639" y="1440"/>
            <a:chExt cx="869" cy="1206"/>
          </a:xfrm>
        </p:grpSpPr>
        <p:grpSp>
          <p:nvGrpSpPr>
            <p:cNvPr id="2518134" name="Group 118"/>
            <p:cNvGrpSpPr>
              <a:grpSpLocks/>
            </p:cNvGrpSpPr>
            <p:nvPr/>
          </p:nvGrpSpPr>
          <p:grpSpPr bwMode="auto">
            <a:xfrm>
              <a:off x="3639" y="1440"/>
              <a:ext cx="869" cy="978"/>
              <a:chOff x="3639" y="1440"/>
              <a:chExt cx="869" cy="978"/>
            </a:xfrm>
          </p:grpSpPr>
          <p:grpSp>
            <p:nvGrpSpPr>
              <p:cNvPr id="2518135" name="Group 119"/>
              <p:cNvGrpSpPr>
                <a:grpSpLocks/>
              </p:cNvGrpSpPr>
              <p:nvPr/>
            </p:nvGrpSpPr>
            <p:grpSpPr bwMode="auto">
              <a:xfrm>
                <a:off x="3844" y="1444"/>
                <a:ext cx="664" cy="952"/>
                <a:chOff x="3844" y="1444"/>
                <a:chExt cx="664" cy="952"/>
              </a:xfrm>
            </p:grpSpPr>
            <p:sp>
              <p:nvSpPr>
                <p:cNvPr id="2518136" name="Rectangle 120"/>
                <p:cNvSpPr>
                  <a:spLocks noChangeArrowheads="1"/>
                </p:cNvSpPr>
                <p:nvPr/>
              </p:nvSpPr>
              <p:spPr bwMode="auto">
                <a:xfrm>
                  <a:off x="3844" y="1444"/>
                  <a:ext cx="664" cy="9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18137" name="Line 121"/>
                <p:cNvSpPr>
                  <a:spLocks noChangeShapeType="1"/>
                </p:cNvSpPr>
                <p:nvPr/>
              </p:nvSpPr>
              <p:spPr bwMode="auto">
                <a:xfrm>
                  <a:off x="3845" y="1632"/>
                  <a:ext cx="66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8138" name="Line 122"/>
                <p:cNvSpPr>
                  <a:spLocks noChangeShapeType="1"/>
                </p:cNvSpPr>
                <p:nvPr/>
              </p:nvSpPr>
              <p:spPr bwMode="auto">
                <a:xfrm>
                  <a:off x="3845" y="1824"/>
                  <a:ext cx="66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8139" name="Line 123"/>
                <p:cNvSpPr>
                  <a:spLocks noChangeShapeType="1"/>
                </p:cNvSpPr>
                <p:nvPr/>
              </p:nvSpPr>
              <p:spPr bwMode="auto">
                <a:xfrm>
                  <a:off x="3845" y="2016"/>
                  <a:ext cx="66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8140" name="Line 124"/>
                <p:cNvSpPr>
                  <a:spLocks noChangeShapeType="1"/>
                </p:cNvSpPr>
                <p:nvPr/>
              </p:nvSpPr>
              <p:spPr bwMode="auto">
                <a:xfrm>
                  <a:off x="3845" y="2208"/>
                  <a:ext cx="66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18141" name="Rectangle 125"/>
              <p:cNvSpPr>
                <a:spLocks noChangeArrowheads="1"/>
              </p:cNvSpPr>
              <p:nvPr/>
            </p:nvSpPr>
            <p:spPr bwMode="auto">
              <a:xfrm>
                <a:off x="3639" y="1440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518142" name="Rectangle 126"/>
              <p:cNvSpPr>
                <a:spLocks noChangeArrowheads="1"/>
              </p:cNvSpPr>
              <p:nvPr/>
            </p:nvSpPr>
            <p:spPr bwMode="auto">
              <a:xfrm>
                <a:off x="3639" y="1632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518143" name="Rectangle 127"/>
              <p:cNvSpPr>
                <a:spLocks noChangeArrowheads="1"/>
              </p:cNvSpPr>
              <p:nvPr/>
            </p:nvSpPr>
            <p:spPr bwMode="auto">
              <a:xfrm>
                <a:off x="3639" y="1824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518144" name="Rectangle 128"/>
              <p:cNvSpPr>
                <a:spLocks noChangeArrowheads="1"/>
              </p:cNvSpPr>
              <p:nvPr/>
            </p:nvSpPr>
            <p:spPr bwMode="auto">
              <a:xfrm>
                <a:off x="3639" y="2016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518145" name="Rectangle 129"/>
              <p:cNvSpPr>
                <a:spLocks noChangeArrowheads="1"/>
              </p:cNvSpPr>
              <p:nvPr/>
            </p:nvSpPr>
            <p:spPr bwMode="auto">
              <a:xfrm>
                <a:off x="3639" y="2208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2518146" name="Rectangle 130"/>
            <p:cNvSpPr>
              <a:spLocks noChangeArrowheads="1"/>
            </p:cNvSpPr>
            <p:nvPr/>
          </p:nvSpPr>
          <p:spPr bwMode="auto">
            <a:xfrm>
              <a:off x="4119" y="1440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518147" name="Rectangle 131"/>
            <p:cNvSpPr>
              <a:spLocks noChangeArrowheads="1"/>
            </p:cNvSpPr>
            <p:nvPr/>
          </p:nvSpPr>
          <p:spPr bwMode="auto">
            <a:xfrm>
              <a:off x="4119" y="1632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518148" name="Rectangle 132"/>
            <p:cNvSpPr>
              <a:spLocks noChangeArrowheads="1"/>
            </p:cNvSpPr>
            <p:nvPr/>
          </p:nvSpPr>
          <p:spPr bwMode="auto">
            <a:xfrm>
              <a:off x="4119" y="182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518149" name="Rectangle 133"/>
            <p:cNvSpPr>
              <a:spLocks noChangeArrowheads="1"/>
            </p:cNvSpPr>
            <p:nvPr/>
          </p:nvSpPr>
          <p:spPr bwMode="auto">
            <a:xfrm>
              <a:off x="4071" y="201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2518150" name="Rectangle 134"/>
            <p:cNvSpPr>
              <a:spLocks noChangeArrowheads="1"/>
            </p:cNvSpPr>
            <p:nvPr/>
          </p:nvSpPr>
          <p:spPr bwMode="auto">
            <a:xfrm>
              <a:off x="4071" y="2208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2518151" name="Rectangle 135"/>
            <p:cNvSpPr>
              <a:spLocks noChangeArrowheads="1"/>
            </p:cNvSpPr>
            <p:nvPr/>
          </p:nvSpPr>
          <p:spPr bwMode="auto">
            <a:xfrm>
              <a:off x="3867" y="2436"/>
              <a:ext cx="63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Process D</a:t>
              </a:r>
            </a:p>
          </p:txBody>
        </p:sp>
      </p:grpSp>
      <p:grpSp>
        <p:nvGrpSpPr>
          <p:cNvPr id="2518152" name="Group 136"/>
          <p:cNvGrpSpPr>
            <a:grpSpLocks/>
          </p:cNvGrpSpPr>
          <p:nvPr/>
        </p:nvGrpSpPr>
        <p:grpSpPr bwMode="auto">
          <a:xfrm>
            <a:off x="7181850" y="1573213"/>
            <a:ext cx="1482725" cy="1009650"/>
            <a:chOff x="4704" y="1440"/>
            <a:chExt cx="934" cy="636"/>
          </a:xfrm>
        </p:grpSpPr>
        <p:sp>
          <p:nvSpPr>
            <p:cNvPr id="2518153" name="Rectangle 137"/>
            <p:cNvSpPr>
              <a:spLocks noChangeArrowheads="1"/>
            </p:cNvSpPr>
            <p:nvPr/>
          </p:nvSpPr>
          <p:spPr bwMode="auto">
            <a:xfrm>
              <a:off x="4861" y="1444"/>
              <a:ext cx="664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8154" name="Line 138"/>
            <p:cNvSpPr>
              <a:spLocks noChangeShapeType="1"/>
            </p:cNvSpPr>
            <p:nvPr/>
          </p:nvSpPr>
          <p:spPr bwMode="auto">
            <a:xfrm>
              <a:off x="4862" y="1632"/>
              <a:ext cx="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8155" name="Rectangle 139"/>
            <p:cNvSpPr>
              <a:spLocks noChangeArrowheads="1"/>
            </p:cNvSpPr>
            <p:nvPr/>
          </p:nvSpPr>
          <p:spPr bwMode="auto">
            <a:xfrm>
              <a:off x="4704" y="1866"/>
              <a:ext cx="93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Free Frame List</a:t>
              </a:r>
            </a:p>
          </p:txBody>
        </p:sp>
        <p:sp>
          <p:nvSpPr>
            <p:cNvPr id="2518156" name="Rectangle 140"/>
            <p:cNvSpPr>
              <a:spLocks noChangeArrowheads="1"/>
            </p:cNvSpPr>
            <p:nvPr/>
          </p:nvSpPr>
          <p:spPr bwMode="auto">
            <a:xfrm>
              <a:off x="5088" y="1440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2518157" name="Rectangle 141"/>
            <p:cNvSpPr>
              <a:spLocks noChangeArrowheads="1"/>
            </p:cNvSpPr>
            <p:nvPr/>
          </p:nvSpPr>
          <p:spPr bwMode="auto">
            <a:xfrm>
              <a:off x="5088" y="1632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14</a:t>
              </a:r>
            </a:p>
          </p:txBody>
        </p:sp>
      </p:grpSp>
      <p:grpSp>
        <p:nvGrpSpPr>
          <p:cNvPr id="2518159" name="Group 143"/>
          <p:cNvGrpSpPr>
            <a:grpSpLocks/>
          </p:cNvGrpSpPr>
          <p:nvPr/>
        </p:nvGrpSpPr>
        <p:grpSpPr bwMode="auto">
          <a:xfrm>
            <a:off x="3540125" y="3589338"/>
            <a:ext cx="1379538" cy="1323975"/>
            <a:chOff x="1527" y="1434"/>
            <a:chExt cx="869" cy="834"/>
          </a:xfrm>
        </p:grpSpPr>
        <p:grpSp>
          <p:nvGrpSpPr>
            <p:cNvPr id="2518160" name="Group 144"/>
            <p:cNvGrpSpPr>
              <a:grpSpLocks/>
            </p:cNvGrpSpPr>
            <p:nvPr/>
          </p:nvGrpSpPr>
          <p:grpSpPr bwMode="auto">
            <a:xfrm>
              <a:off x="1732" y="1444"/>
              <a:ext cx="664" cy="568"/>
              <a:chOff x="1732" y="1444"/>
              <a:chExt cx="664" cy="568"/>
            </a:xfrm>
          </p:grpSpPr>
          <p:sp>
            <p:nvSpPr>
              <p:cNvPr id="2518161" name="Rectangle 145"/>
              <p:cNvSpPr>
                <a:spLocks noChangeArrowheads="1"/>
              </p:cNvSpPr>
              <p:nvPr/>
            </p:nvSpPr>
            <p:spPr bwMode="auto">
              <a:xfrm>
                <a:off x="1732" y="1444"/>
                <a:ext cx="664" cy="5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8162" name="Line 146"/>
              <p:cNvSpPr>
                <a:spLocks noChangeShapeType="1"/>
              </p:cNvSpPr>
              <p:nvPr/>
            </p:nvSpPr>
            <p:spPr bwMode="auto">
              <a:xfrm>
                <a:off x="1733" y="1632"/>
                <a:ext cx="6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8163" name="Line 147"/>
              <p:cNvSpPr>
                <a:spLocks noChangeShapeType="1"/>
              </p:cNvSpPr>
              <p:nvPr/>
            </p:nvSpPr>
            <p:spPr bwMode="auto">
              <a:xfrm>
                <a:off x="1733" y="1824"/>
                <a:ext cx="6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18164" name="Rectangle 148"/>
            <p:cNvSpPr>
              <a:spLocks noChangeArrowheads="1"/>
            </p:cNvSpPr>
            <p:nvPr/>
          </p:nvSpPr>
          <p:spPr bwMode="auto">
            <a:xfrm>
              <a:off x="1527" y="143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18165" name="Rectangle 149"/>
            <p:cNvSpPr>
              <a:spLocks noChangeArrowheads="1"/>
            </p:cNvSpPr>
            <p:nvPr/>
          </p:nvSpPr>
          <p:spPr bwMode="auto">
            <a:xfrm>
              <a:off x="1527" y="1632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18166" name="Rectangle 150"/>
            <p:cNvSpPr>
              <a:spLocks noChangeArrowheads="1"/>
            </p:cNvSpPr>
            <p:nvPr/>
          </p:nvSpPr>
          <p:spPr bwMode="auto">
            <a:xfrm>
              <a:off x="1527" y="182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518167" name="Rectangle 151"/>
            <p:cNvSpPr>
              <a:spLocks noChangeArrowheads="1"/>
            </p:cNvSpPr>
            <p:nvPr/>
          </p:nvSpPr>
          <p:spPr bwMode="auto">
            <a:xfrm>
              <a:off x="1761" y="2058"/>
              <a:ext cx="62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Process B</a:t>
              </a:r>
            </a:p>
          </p:txBody>
        </p:sp>
        <p:sp>
          <p:nvSpPr>
            <p:cNvPr id="2518168" name="Rectangle 152"/>
            <p:cNvSpPr>
              <a:spLocks noChangeArrowheads="1"/>
            </p:cNvSpPr>
            <p:nvPr/>
          </p:nvSpPr>
          <p:spPr bwMode="auto">
            <a:xfrm>
              <a:off x="1911" y="1440"/>
              <a:ext cx="24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---</a:t>
              </a:r>
            </a:p>
          </p:txBody>
        </p:sp>
        <p:sp>
          <p:nvSpPr>
            <p:cNvPr id="2518169" name="Rectangle 153"/>
            <p:cNvSpPr>
              <a:spLocks noChangeArrowheads="1"/>
            </p:cNvSpPr>
            <p:nvPr/>
          </p:nvSpPr>
          <p:spPr bwMode="auto">
            <a:xfrm>
              <a:off x="1911" y="1632"/>
              <a:ext cx="24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---</a:t>
              </a:r>
            </a:p>
          </p:txBody>
        </p:sp>
        <p:sp>
          <p:nvSpPr>
            <p:cNvPr id="2518170" name="Rectangle 154"/>
            <p:cNvSpPr>
              <a:spLocks noChangeArrowheads="1"/>
            </p:cNvSpPr>
            <p:nvPr/>
          </p:nvSpPr>
          <p:spPr bwMode="auto">
            <a:xfrm>
              <a:off x="1911" y="1824"/>
              <a:ext cx="24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---</a:t>
              </a:r>
            </a:p>
          </p:txBody>
        </p:sp>
      </p:grpSp>
      <p:sp>
        <p:nvSpPr>
          <p:cNvPr id="158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Simple Paging</a:t>
            </a:r>
            <a:endParaRPr lang="en-US" sz="1800" b="1" dirty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1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1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1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1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1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1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1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1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1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7D3A-B5D9-4797-9356-DE308838271C}" type="slidenum">
              <a:rPr lang="en-US"/>
              <a:pPr/>
              <a:t>26</a:t>
            </a:fld>
            <a:endParaRPr lang="en-US"/>
          </a:p>
        </p:txBody>
      </p:sp>
      <p:sp>
        <p:nvSpPr>
          <p:cNvPr id="252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988" y="236538"/>
            <a:ext cx="7161212" cy="811212"/>
          </a:xfrm>
        </p:spPr>
        <p:txBody>
          <a:bodyPr/>
          <a:lstStyle/>
          <a:p>
            <a:r>
              <a:rPr lang="en-US" dirty="0" smtClean="0"/>
              <a:t>4. Simple Segmentation</a:t>
            </a:r>
            <a:endParaRPr lang="en-US" dirty="0"/>
          </a:p>
        </p:txBody>
      </p:sp>
      <p:sp>
        <p:nvSpPr>
          <p:cNvPr id="252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17638"/>
            <a:ext cx="8458200" cy="4910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Program views memory as a set of segments of varying sizes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Supports user view of memory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Easy to handle growing data structures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Easy to share libraries, memory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Privileges can be applied to a segment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Programs may use multiple segments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Implemented with </a:t>
            </a:r>
            <a:r>
              <a:rPr lang="en-US" sz="2800" dirty="0" smtClean="0"/>
              <a:t>segmentation tables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Array of base-limit register pairs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Beginning address (segment base)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Size (segment limit)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Status bits (Present, Modified, Accessed, Permission, Protection)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Simple Segmentation</a:t>
            </a:r>
            <a:endParaRPr lang="en-US" sz="18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2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2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2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2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2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2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2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2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20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20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006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7D3A-B5D9-4797-9356-DE308838271C}" type="slidenum">
              <a:rPr lang="en-US"/>
              <a:pPr/>
              <a:t>27</a:t>
            </a:fld>
            <a:endParaRPr lang="en-US"/>
          </a:p>
        </p:txBody>
      </p:sp>
      <p:sp>
        <p:nvSpPr>
          <p:cNvPr id="252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988" y="236538"/>
            <a:ext cx="7161212" cy="811212"/>
          </a:xfrm>
        </p:spPr>
        <p:txBody>
          <a:bodyPr/>
          <a:lstStyle/>
          <a:p>
            <a:r>
              <a:rPr lang="en-US" dirty="0" smtClean="0"/>
              <a:t>Simple Segmentation</a:t>
            </a:r>
            <a:endParaRPr lang="en-US" dirty="0"/>
          </a:p>
        </p:txBody>
      </p:sp>
      <p:sp>
        <p:nvSpPr>
          <p:cNvPr id="252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17638"/>
            <a:ext cx="8458200" cy="4910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logical address consists of two parts: a segment identifier and an offset </a:t>
            </a:r>
            <a:r>
              <a:rPr lang="en-US" sz="2400" dirty="0" smtClean="0"/>
              <a:t>that specifies </a:t>
            </a:r>
            <a:r>
              <a:rPr lang="en-US" sz="2400" dirty="0"/>
              <a:t>the relative address within the segment.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segment identifier is a 16-bit field called the Segment Selector, while the </a:t>
            </a:r>
            <a:r>
              <a:rPr lang="en-US" sz="2400" dirty="0" smtClean="0"/>
              <a:t>offset is </a:t>
            </a:r>
            <a:r>
              <a:rPr lang="en-US" sz="2400" dirty="0"/>
              <a:t>a 32-bit field.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To </a:t>
            </a:r>
            <a:r>
              <a:rPr lang="en-US" sz="2400" dirty="0"/>
              <a:t>make it easy to retrieve segment selectors quickly, the processor </a:t>
            </a:r>
            <a:r>
              <a:rPr lang="en-US" sz="2400" dirty="0" smtClean="0"/>
              <a:t>provides segmentation </a:t>
            </a:r>
            <a:r>
              <a:rPr lang="en-US" sz="2400" dirty="0"/>
              <a:t>registers whose only purpose is to hold Segment </a:t>
            </a:r>
            <a:r>
              <a:rPr lang="en-US" sz="2400" dirty="0" smtClean="0"/>
              <a:t>Selectors.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 smtClean="0"/>
              <a:t>cs</a:t>
            </a:r>
            <a:r>
              <a:rPr lang="en-US" sz="2000" b="1" dirty="0"/>
              <a:t>: </a:t>
            </a:r>
            <a:r>
              <a:rPr lang="en-US" sz="2000" dirty="0" smtClean="0"/>
              <a:t>points </a:t>
            </a:r>
            <a:r>
              <a:rPr lang="en-US" sz="2000" dirty="0"/>
              <a:t>to a segment containing </a:t>
            </a:r>
            <a:r>
              <a:rPr lang="en-US" sz="2000" dirty="0" smtClean="0"/>
              <a:t>program instructions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 smtClean="0"/>
              <a:t>ss</a:t>
            </a:r>
            <a:r>
              <a:rPr lang="en-US" sz="2000" b="1" dirty="0"/>
              <a:t>: </a:t>
            </a:r>
            <a:r>
              <a:rPr lang="en-US" sz="2000" dirty="0" smtClean="0"/>
              <a:t>points </a:t>
            </a:r>
            <a:r>
              <a:rPr lang="en-US" sz="2000" dirty="0"/>
              <a:t>to a segment containing the </a:t>
            </a:r>
            <a:r>
              <a:rPr lang="en-US" sz="2000" dirty="0" smtClean="0"/>
              <a:t>current program </a:t>
            </a:r>
            <a:r>
              <a:rPr lang="en-US" sz="2000" dirty="0"/>
              <a:t>stack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b="1" dirty="0"/>
              <a:t>ds: </a:t>
            </a:r>
            <a:r>
              <a:rPr lang="en-US" sz="2000" dirty="0" smtClean="0"/>
              <a:t>points </a:t>
            </a:r>
            <a:r>
              <a:rPr lang="en-US" sz="2000" dirty="0"/>
              <a:t>to a segment containing global and </a:t>
            </a:r>
            <a:r>
              <a:rPr lang="en-US" sz="2000" dirty="0" smtClean="0"/>
              <a:t>static data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 smtClean="0"/>
              <a:t>es</a:t>
            </a:r>
            <a:r>
              <a:rPr lang="en-US" sz="2000" b="1" dirty="0" smtClean="0"/>
              <a:t>: \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fs: </a:t>
            </a:r>
            <a:r>
              <a:rPr lang="en-US" sz="2000" dirty="0"/>
              <a:t>points to a segment </a:t>
            </a:r>
            <a:r>
              <a:rPr lang="en-US" sz="2000" dirty="0" smtClean="0"/>
              <a:t>containing user data</a:t>
            </a:r>
            <a:endParaRPr lang="en-US" sz="2000" b="1" dirty="0" smtClean="0"/>
          </a:p>
          <a:p>
            <a:pPr lvl="1">
              <a:lnSpc>
                <a:spcPct val="90000"/>
              </a:lnSpc>
            </a:pPr>
            <a:r>
              <a:rPr lang="en-US" sz="2000" b="1" dirty="0" err="1" smtClean="0"/>
              <a:t>gs</a:t>
            </a:r>
            <a:r>
              <a:rPr lang="en-US" sz="2000" b="1" smtClean="0"/>
              <a:t>: /</a:t>
            </a:r>
            <a:endParaRPr lang="en-US" sz="20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Simple Segmentation</a:t>
            </a:r>
            <a:endParaRPr lang="en-US" sz="1800" b="1" dirty="0">
              <a:latin typeface="Arial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073237" y="2462645"/>
            <a:ext cx="4263940" cy="1033590"/>
          </a:xfrm>
          <a:prstGeom prst="wedgeRoundRectCallout">
            <a:avLst>
              <a:gd name="adj1" fmla="val -103783"/>
              <a:gd name="adj2" fmla="val 136152"/>
              <a:gd name="adj3" fmla="val 16667"/>
            </a:avLst>
          </a:prstGeom>
          <a:solidFill>
            <a:srgbClr val="FFFF00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The </a:t>
            </a:r>
            <a:r>
              <a:rPr lang="en-US" sz="1800" dirty="0" err="1">
                <a:latin typeface="Comic Sans MS" panose="030F0702030302020204" pitchFamily="66" charset="0"/>
              </a:rPr>
              <a:t>cs</a:t>
            </a:r>
            <a:r>
              <a:rPr lang="en-US" sz="1800" dirty="0">
                <a:latin typeface="Comic Sans MS" panose="030F0702030302020204" pitchFamily="66" charset="0"/>
              </a:rPr>
              <a:t> register </a:t>
            </a:r>
            <a:r>
              <a:rPr lang="en-US" sz="1800" dirty="0" smtClean="0">
                <a:latin typeface="Comic Sans MS" panose="030F0702030302020204" pitchFamily="66" charset="0"/>
              </a:rPr>
              <a:t>includes </a:t>
            </a:r>
            <a:r>
              <a:rPr lang="en-US" sz="1800" dirty="0">
                <a:latin typeface="Comic Sans MS" panose="030F0702030302020204" pitchFamily="66" charset="0"/>
              </a:rPr>
              <a:t>a 2-bit </a:t>
            </a:r>
            <a:r>
              <a:rPr lang="en-US" sz="1800" dirty="0" smtClean="0">
                <a:latin typeface="Comic Sans MS" panose="030F0702030302020204" pitchFamily="66" charset="0"/>
              </a:rPr>
              <a:t>field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That specifies the Current Privilege</a:t>
            </a:r>
          </a:p>
          <a:p>
            <a:r>
              <a:rPr lang="en-US" sz="1800" dirty="0" smtClean="0">
                <a:latin typeface="Comic Sans MS" panose="030F0702030302020204" pitchFamily="66" charset="0"/>
              </a:rPr>
              <a:t>Level </a:t>
            </a:r>
            <a:r>
              <a:rPr lang="en-US" sz="1800" dirty="0">
                <a:latin typeface="Comic Sans MS" panose="030F0702030302020204" pitchFamily="66" charset="0"/>
              </a:rPr>
              <a:t>(CPL</a:t>
            </a:r>
            <a:r>
              <a:rPr lang="en-US" sz="1800" dirty="0" smtClean="0">
                <a:latin typeface="Comic Sans MS" panose="030F0702030302020204" pitchFamily="66" charset="0"/>
              </a:rPr>
              <a:t>) of </a:t>
            </a:r>
            <a:r>
              <a:rPr lang="en-US" sz="1800" dirty="0">
                <a:latin typeface="Comic Sans MS" panose="030F0702030302020204" pitchFamily="66" charset="0"/>
              </a:rPr>
              <a:t>the CPU</a:t>
            </a:r>
            <a:r>
              <a:rPr lang="en-US" sz="1800" dirty="0" smtClean="0">
                <a:latin typeface="Comic Sans MS" panose="030F0702030302020204" pitchFamily="66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6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2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2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2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2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2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2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2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0067" grpId="0" build="p" autoUpdateAnimBg="0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B17F2-AE71-4F3D-9F54-2596D3B6F064}" type="slidenum">
              <a:rPr lang="en-US"/>
              <a:pPr/>
              <a:t>28</a:t>
            </a:fld>
            <a:endParaRPr lang="en-US"/>
          </a:p>
        </p:txBody>
      </p:sp>
      <p:sp>
        <p:nvSpPr>
          <p:cNvPr id="2522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988" y="236538"/>
            <a:ext cx="7161212" cy="811212"/>
          </a:xfrm>
        </p:spPr>
        <p:txBody>
          <a:bodyPr/>
          <a:lstStyle/>
          <a:p>
            <a:r>
              <a:rPr lang="en-US"/>
              <a:t>Segmentation/Paging</a:t>
            </a:r>
          </a:p>
        </p:txBody>
      </p:sp>
      <p:sp>
        <p:nvSpPr>
          <p:cNvPr id="252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1425575"/>
            <a:ext cx="8458200" cy="2811463"/>
          </a:xfrm>
        </p:spPr>
        <p:txBody>
          <a:bodyPr/>
          <a:lstStyle/>
          <a:p>
            <a:r>
              <a:rPr lang="en-US" sz="2800" dirty="0"/>
              <a:t>In Pentium systems</a:t>
            </a:r>
          </a:p>
          <a:p>
            <a:pPr lvl="1"/>
            <a:r>
              <a:rPr lang="en-US" sz="2400" dirty="0"/>
              <a:t>CPU generate logical addresses</a:t>
            </a:r>
          </a:p>
          <a:p>
            <a:pPr lvl="1"/>
            <a:r>
              <a:rPr lang="en-US" sz="2400" dirty="0"/>
              <a:t>Segmentation unit produces a linear address</a:t>
            </a:r>
          </a:p>
          <a:p>
            <a:pPr lvl="1"/>
            <a:r>
              <a:rPr lang="en-US" sz="2400" dirty="0"/>
              <a:t>Paging unit generates physical address in memory</a:t>
            </a:r>
          </a:p>
          <a:p>
            <a:pPr lvl="1"/>
            <a:r>
              <a:rPr lang="en-US" sz="2400" dirty="0"/>
              <a:t>(Equivalent to an MMU)</a:t>
            </a:r>
          </a:p>
        </p:txBody>
      </p:sp>
      <p:sp>
        <p:nvSpPr>
          <p:cNvPr id="2522117" name="Text Box 5"/>
          <p:cNvSpPr txBox="1">
            <a:spLocks noChangeArrowheads="1"/>
          </p:cNvSpPr>
          <p:nvPr/>
        </p:nvSpPr>
        <p:spPr bwMode="auto">
          <a:xfrm>
            <a:off x="401638" y="5694363"/>
            <a:ext cx="9334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CPU</a:t>
            </a:r>
          </a:p>
        </p:txBody>
      </p:sp>
      <p:grpSp>
        <p:nvGrpSpPr>
          <p:cNvPr id="2522118" name="Group 6"/>
          <p:cNvGrpSpPr>
            <a:grpSpLocks/>
          </p:cNvGrpSpPr>
          <p:nvPr/>
        </p:nvGrpSpPr>
        <p:grpSpPr bwMode="auto">
          <a:xfrm>
            <a:off x="1143000" y="5172075"/>
            <a:ext cx="2959100" cy="985838"/>
            <a:chOff x="720" y="2678"/>
            <a:chExt cx="1864" cy="621"/>
          </a:xfrm>
        </p:grpSpPr>
        <p:sp>
          <p:nvSpPr>
            <p:cNvPr id="2522119" name="Text Box 7"/>
            <p:cNvSpPr txBox="1">
              <a:spLocks noChangeArrowheads="1"/>
            </p:cNvSpPr>
            <p:nvPr/>
          </p:nvSpPr>
          <p:spPr bwMode="auto">
            <a:xfrm>
              <a:off x="1545" y="2923"/>
              <a:ext cx="1039" cy="3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800">
                  <a:latin typeface="Times New Roman" pitchFamily="18" charset="0"/>
                </a:rPr>
                <a:t>Segmentation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800">
                  <a:latin typeface="Times New Roman" pitchFamily="18" charset="0"/>
                </a:rPr>
                <a:t>Unit</a:t>
              </a:r>
            </a:p>
          </p:txBody>
        </p:sp>
        <p:sp>
          <p:nvSpPr>
            <p:cNvPr id="2522120" name="Line 8"/>
            <p:cNvSpPr>
              <a:spLocks noChangeShapeType="1"/>
            </p:cNvSpPr>
            <p:nvPr/>
          </p:nvSpPr>
          <p:spPr bwMode="auto">
            <a:xfrm>
              <a:off x="841" y="3110"/>
              <a:ext cx="7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22121" name="Text Box 9"/>
            <p:cNvSpPr txBox="1">
              <a:spLocks noChangeArrowheads="1"/>
            </p:cNvSpPr>
            <p:nvPr/>
          </p:nvSpPr>
          <p:spPr bwMode="auto">
            <a:xfrm>
              <a:off x="720" y="2678"/>
              <a:ext cx="84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800">
                  <a:latin typeface="Times New Roman" pitchFamily="18" charset="0"/>
                </a:rPr>
                <a:t>logical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800">
                  <a:latin typeface="Times New Roman" pitchFamily="18" charset="0"/>
                </a:rPr>
                <a:t>address</a:t>
              </a:r>
            </a:p>
          </p:txBody>
        </p:sp>
      </p:grpSp>
      <p:grpSp>
        <p:nvGrpSpPr>
          <p:cNvPr id="2522122" name="Group 10"/>
          <p:cNvGrpSpPr>
            <a:grpSpLocks/>
          </p:cNvGrpSpPr>
          <p:nvPr/>
        </p:nvGrpSpPr>
        <p:grpSpPr bwMode="auto">
          <a:xfrm>
            <a:off x="3924300" y="5172075"/>
            <a:ext cx="2381250" cy="985838"/>
            <a:chOff x="2472" y="2678"/>
            <a:chExt cx="1500" cy="621"/>
          </a:xfrm>
        </p:grpSpPr>
        <p:sp>
          <p:nvSpPr>
            <p:cNvPr id="2522123" name="Text Box 11"/>
            <p:cNvSpPr txBox="1">
              <a:spLocks noChangeArrowheads="1"/>
            </p:cNvSpPr>
            <p:nvPr/>
          </p:nvSpPr>
          <p:spPr bwMode="auto">
            <a:xfrm>
              <a:off x="3288" y="2923"/>
              <a:ext cx="684" cy="3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800">
                  <a:latin typeface="Times New Roman" pitchFamily="18" charset="0"/>
                </a:rPr>
                <a:t>Paging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800">
                  <a:latin typeface="Times New Roman" pitchFamily="18" charset="0"/>
                </a:rPr>
                <a:t>Unit</a:t>
              </a:r>
            </a:p>
          </p:txBody>
        </p:sp>
        <p:sp>
          <p:nvSpPr>
            <p:cNvPr id="2522124" name="Line 12"/>
            <p:cNvSpPr>
              <a:spLocks noChangeShapeType="1"/>
            </p:cNvSpPr>
            <p:nvPr/>
          </p:nvSpPr>
          <p:spPr bwMode="auto">
            <a:xfrm>
              <a:off x="2589" y="3108"/>
              <a:ext cx="7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22125" name="Text Box 13"/>
            <p:cNvSpPr txBox="1">
              <a:spLocks noChangeArrowheads="1"/>
            </p:cNvSpPr>
            <p:nvPr/>
          </p:nvSpPr>
          <p:spPr bwMode="auto">
            <a:xfrm>
              <a:off x="2472" y="2678"/>
              <a:ext cx="84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800">
                  <a:latin typeface="Times New Roman" pitchFamily="18" charset="0"/>
                </a:rPr>
                <a:t>linear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800">
                  <a:latin typeface="Times New Roman" pitchFamily="18" charset="0"/>
                </a:rPr>
                <a:t>address</a:t>
              </a:r>
            </a:p>
          </p:txBody>
        </p:sp>
      </p:grpSp>
      <p:grpSp>
        <p:nvGrpSpPr>
          <p:cNvPr id="2522126" name="Group 14"/>
          <p:cNvGrpSpPr>
            <a:grpSpLocks/>
          </p:cNvGrpSpPr>
          <p:nvPr/>
        </p:nvGrpSpPr>
        <p:grpSpPr bwMode="auto">
          <a:xfrm>
            <a:off x="6205538" y="5168900"/>
            <a:ext cx="2446337" cy="989013"/>
            <a:chOff x="3909" y="2676"/>
            <a:chExt cx="1541" cy="623"/>
          </a:xfrm>
        </p:grpSpPr>
        <p:sp>
          <p:nvSpPr>
            <p:cNvPr id="2522127" name="Text Box 15"/>
            <p:cNvSpPr txBox="1">
              <a:spLocks noChangeArrowheads="1"/>
            </p:cNvSpPr>
            <p:nvPr/>
          </p:nvSpPr>
          <p:spPr bwMode="auto">
            <a:xfrm>
              <a:off x="4677" y="2923"/>
              <a:ext cx="773" cy="37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800">
                  <a:latin typeface="Times New Roman" pitchFamily="18" charset="0"/>
                </a:rPr>
                <a:t>Physical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800">
                  <a:latin typeface="Times New Roman" pitchFamily="18" charset="0"/>
                </a:rPr>
                <a:t>Memory</a:t>
              </a:r>
            </a:p>
          </p:txBody>
        </p:sp>
        <p:sp>
          <p:nvSpPr>
            <p:cNvPr id="2522128" name="Line 16"/>
            <p:cNvSpPr>
              <a:spLocks noChangeShapeType="1"/>
            </p:cNvSpPr>
            <p:nvPr/>
          </p:nvSpPr>
          <p:spPr bwMode="auto">
            <a:xfrm>
              <a:off x="3980" y="3113"/>
              <a:ext cx="7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22129" name="Text Box 17"/>
            <p:cNvSpPr txBox="1">
              <a:spLocks noChangeArrowheads="1"/>
            </p:cNvSpPr>
            <p:nvPr/>
          </p:nvSpPr>
          <p:spPr bwMode="auto">
            <a:xfrm>
              <a:off x="3909" y="2676"/>
              <a:ext cx="84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800">
                  <a:latin typeface="Times New Roman" pitchFamily="18" charset="0"/>
                </a:rPr>
                <a:t>physical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800">
                  <a:latin typeface="Times New Roman" pitchFamily="18" charset="0"/>
                </a:rPr>
                <a:t>address</a:t>
              </a:r>
            </a:p>
          </p:txBody>
        </p:sp>
      </p:grp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Simple Segmentation</a:t>
            </a:r>
            <a:endParaRPr lang="en-US" sz="1800" b="1" dirty="0"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208" y="1234971"/>
            <a:ext cx="5244667" cy="3757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2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2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2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2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2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2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2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2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2115" grpId="0" build="p" autoUpdateAnimBg="0"/>
      <p:bldP spid="252211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EBE8-8F72-44A8-B157-4F9BF40DD789}" type="slidenum">
              <a:rPr lang="en-US"/>
              <a:pPr/>
              <a:t>29</a:t>
            </a:fld>
            <a:endParaRPr lang="en-US"/>
          </a:p>
        </p:txBody>
      </p:sp>
      <p:pic>
        <p:nvPicPr>
          <p:cNvPr id="2693122" name="Picture 2" descr="monkey programm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5"/>
            <a:ext cx="9144000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7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416050"/>
            <a:ext cx="8245475" cy="49085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After studying this chapter, you should be able to:</a:t>
            </a:r>
          </a:p>
          <a:p>
            <a:r>
              <a:rPr lang="en-US" sz="2400" dirty="0" smtClean="0"/>
              <a:t>Discuss the principal requirements for memory management.</a:t>
            </a:r>
          </a:p>
          <a:p>
            <a:r>
              <a:rPr lang="en-US" sz="2400" dirty="0" smtClean="0"/>
              <a:t>Understand the reason for memory partitioning and explain the various techniques that are used.</a:t>
            </a:r>
          </a:p>
          <a:p>
            <a:r>
              <a:rPr lang="en-US" sz="2400" dirty="0" smtClean="0"/>
              <a:t>Understand and explain the concept of paging.</a:t>
            </a:r>
          </a:p>
          <a:p>
            <a:r>
              <a:rPr lang="en-US" sz="2400" dirty="0" smtClean="0"/>
              <a:t>Understand and explain the concept of segmentation.</a:t>
            </a:r>
          </a:p>
          <a:p>
            <a:r>
              <a:rPr lang="en-US" sz="2400" dirty="0" smtClean="0"/>
              <a:t>Assess the relative advantages of paging and segmentation.</a:t>
            </a:r>
          </a:p>
          <a:p>
            <a:r>
              <a:rPr lang="en-US" sz="2400" dirty="0" smtClean="0"/>
              <a:t>Summarize key security issues related to memory management.</a:t>
            </a:r>
          </a:p>
          <a:p>
            <a:r>
              <a:rPr lang="en-US" sz="2400" dirty="0" smtClean="0"/>
              <a:t>Describe the concepts of loading and linking.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AB05-2959-4C31-8750-F05C131CA0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53EA-AC29-48B4-B02D-99CFFB8D2435}" type="slidenum">
              <a:rPr lang="en-US"/>
              <a:pPr/>
              <a:t>4</a:t>
            </a:fld>
            <a:endParaRPr lang="en-US"/>
          </a:p>
        </p:txBody>
      </p:sp>
      <p:sp>
        <p:nvSpPr>
          <p:cNvPr id="247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325" y="333375"/>
            <a:ext cx="7161213" cy="715963"/>
          </a:xfrm>
        </p:spPr>
        <p:txBody>
          <a:bodyPr/>
          <a:lstStyle/>
          <a:p>
            <a:r>
              <a:rPr lang="en-US" sz="3200"/>
              <a:t>Memory Management Requirements</a:t>
            </a:r>
          </a:p>
        </p:txBody>
      </p:sp>
      <p:sp>
        <p:nvSpPr>
          <p:cNvPr id="247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397000"/>
            <a:ext cx="8458200" cy="5000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Relocation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Users generally don’t know where they will be placed in main memory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May swap in at a different place (pointers???)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Generally handled by hardware</a:t>
            </a:r>
          </a:p>
          <a:p>
            <a:pPr>
              <a:lnSpc>
                <a:spcPct val="90000"/>
              </a:lnSpc>
            </a:pPr>
            <a:r>
              <a:rPr lang="en-US" sz="2400"/>
              <a:t>Protection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Prevent processes from interfering with the O.S. or other processes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Often integrated with relocation</a:t>
            </a:r>
          </a:p>
          <a:p>
            <a:pPr>
              <a:lnSpc>
                <a:spcPct val="90000"/>
              </a:lnSpc>
            </a:pPr>
            <a:r>
              <a:rPr lang="en-US" sz="2400"/>
              <a:t>Sharing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Allow processes to share data/programs</a:t>
            </a:r>
          </a:p>
          <a:p>
            <a:pPr>
              <a:lnSpc>
                <a:spcPct val="90000"/>
              </a:lnSpc>
            </a:pPr>
            <a:r>
              <a:rPr lang="en-US" sz="2400"/>
              <a:t>Logical Organization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Support modules, shared subroutines</a:t>
            </a:r>
          </a:p>
          <a:p>
            <a:pPr>
              <a:lnSpc>
                <a:spcPct val="90000"/>
              </a:lnSpc>
            </a:pPr>
            <a:r>
              <a:rPr lang="en-US" sz="2400"/>
              <a:t>Physical Organization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Main memory verses secondary memory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Overlaying</a:t>
            </a:r>
          </a:p>
        </p:txBody>
      </p:sp>
      <p:sp>
        <p:nvSpPr>
          <p:cNvPr id="2477060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7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7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7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7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7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77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77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77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77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77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77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77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77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705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E007-2C37-4877-91A4-E10283B28BC4}" type="slidenum">
              <a:rPr lang="en-US"/>
              <a:pPr/>
              <a:t>5</a:t>
            </a:fld>
            <a:endParaRPr lang="en-US"/>
          </a:p>
        </p:txBody>
      </p:sp>
      <p:sp>
        <p:nvSpPr>
          <p:cNvPr id="247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 Binding</a:t>
            </a:r>
          </a:p>
        </p:txBody>
      </p:sp>
      <p:sp>
        <p:nvSpPr>
          <p:cNvPr id="247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92238"/>
            <a:ext cx="6000750" cy="4908550"/>
          </a:xfrm>
        </p:spPr>
        <p:txBody>
          <a:bodyPr/>
          <a:lstStyle/>
          <a:p>
            <a:r>
              <a:rPr lang="en-US" sz="2800" dirty="0"/>
              <a:t>A process must be tied to a physical address at some point (bound)</a:t>
            </a:r>
          </a:p>
          <a:p>
            <a:r>
              <a:rPr lang="en-US" sz="2800" dirty="0"/>
              <a:t>Binding can take place at 3 times</a:t>
            </a:r>
          </a:p>
          <a:p>
            <a:pPr lvl="1"/>
            <a:r>
              <a:rPr lang="en-US" sz="2400" dirty="0"/>
              <a:t>Compile time</a:t>
            </a:r>
          </a:p>
          <a:p>
            <a:pPr marL="1085850" lvl="2"/>
            <a:r>
              <a:rPr lang="en-US" sz="2000" dirty="0"/>
              <a:t>Always loaded to same memory address</a:t>
            </a:r>
          </a:p>
          <a:p>
            <a:pPr lvl="1"/>
            <a:r>
              <a:rPr lang="en-US" sz="2400" dirty="0"/>
              <a:t>Load </a:t>
            </a:r>
            <a:r>
              <a:rPr lang="en-US" sz="2400" dirty="0" smtClean="0"/>
              <a:t>time             </a:t>
            </a:r>
            <a:endParaRPr lang="en-US" sz="2400" dirty="0"/>
          </a:p>
          <a:p>
            <a:pPr marL="1085850" lvl="2"/>
            <a:r>
              <a:rPr lang="en-US" sz="2000" dirty="0"/>
              <a:t>relocatable code</a:t>
            </a:r>
          </a:p>
          <a:p>
            <a:pPr marL="1085850" lvl="2"/>
            <a:r>
              <a:rPr lang="en-US" sz="2000" dirty="0"/>
              <a:t>stays in same spot once loaded</a:t>
            </a:r>
          </a:p>
          <a:p>
            <a:pPr lvl="1"/>
            <a:r>
              <a:rPr lang="en-US" sz="2400" dirty="0"/>
              <a:t>Execution time</a:t>
            </a:r>
          </a:p>
          <a:p>
            <a:pPr marL="1085850" lvl="2"/>
            <a:r>
              <a:rPr lang="en-US" sz="2000" dirty="0"/>
              <a:t>may be moved during execution</a:t>
            </a:r>
          </a:p>
          <a:p>
            <a:pPr marL="1085850" lvl="2"/>
            <a:r>
              <a:rPr lang="en-US" sz="2000" dirty="0"/>
              <a:t>special hardware needed</a:t>
            </a:r>
          </a:p>
        </p:txBody>
      </p:sp>
      <p:grpSp>
        <p:nvGrpSpPr>
          <p:cNvPr id="2479108" name="Group 4"/>
          <p:cNvGrpSpPr>
            <a:grpSpLocks/>
          </p:cNvGrpSpPr>
          <p:nvPr/>
        </p:nvGrpSpPr>
        <p:grpSpPr bwMode="auto">
          <a:xfrm>
            <a:off x="6580188" y="1117600"/>
            <a:ext cx="2295525" cy="5143500"/>
            <a:chOff x="2099" y="302"/>
            <a:chExt cx="1446" cy="3240"/>
          </a:xfrm>
        </p:grpSpPr>
        <p:sp>
          <p:nvSpPr>
            <p:cNvPr id="2479109" name="Oval 5"/>
            <p:cNvSpPr>
              <a:spLocks noChangeArrowheads="1"/>
            </p:cNvSpPr>
            <p:nvPr/>
          </p:nvSpPr>
          <p:spPr bwMode="auto">
            <a:xfrm>
              <a:off x="2418" y="302"/>
              <a:ext cx="768" cy="34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0" name="Text Box 6"/>
            <p:cNvSpPr txBox="1">
              <a:spLocks noChangeArrowheads="1"/>
            </p:cNvSpPr>
            <p:nvPr/>
          </p:nvSpPr>
          <p:spPr bwMode="auto">
            <a:xfrm>
              <a:off x="2481" y="306"/>
              <a:ext cx="6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b="1">
                  <a:latin typeface="Times New Roman" pitchFamily="18" charset="0"/>
                </a:rPr>
                <a:t>source</a:t>
              </a:r>
            </a:p>
          </p:txBody>
        </p:sp>
        <p:sp>
          <p:nvSpPr>
            <p:cNvPr id="2479111" name="Oval 7"/>
            <p:cNvSpPr>
              <a:spLocks noChangeArrowheads="1"/>
            </p:cNvSpPr>
            <p:nvPr/>
          </p:nvSpPr>
          <p:spPr bwMode="auto">
            <a:xfrm>
              <a:off x="2412" y="1236"/>
              <a:ext cx="768" cy="384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2" name="Text Box 8"/>
            <p:cNvSpPr txBox="1">
              <a:spLocks noChangeArrowheads="1"/>
            </p:cNvSpPr>
            <p:nvPr/>
          </p:nvSpPr>
          <p:spPr bwMode="auto">
            <a:xfrm>
              <a:off x="2496" y="1266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b="1">
                  <a:latin typeface="Times New Roman" pitchFamily="18" charset="0"/>
                </a:rPr>
                <a:t>object</a:t>
              </a:r>
            </a:p>
          </p:txBody>
        </p:sp>
        <p:sp>
          <p:nvSpPr>
            <p:cNvPr id="2479113" name="Rectangle 9"/>
            <p:cNvSpPr>
              <a:spLocks noChangeArrowheads="1"/>
            </p:cNvSpPr>
            <p:nvPr/>
          </p:nvSpPr>
          <p:spPr bwMode="auto">
            <a:xfrm>
              <a:off x="2106" y="804"/>
              <a:ext cx="1405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4" name="Text Box 10"/>
            <p:cNvSpPr txBox="1">
              <a:spLocks noChangeArrowheads="1"/>
            </p:cNvSpPr>
            <p:nvPr/>
          </p:nvSpPr>
          <p:spPr bwMode="auto">
            <a:xfrm>
              <a:off x="2099" y="804"/>
              <a:ext cx="14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Compiler/Assembler</a:t>
              </a:r>
            </a:p>
          </p:txBody>
        </p:sp>
        <p:sp>
          <p:nvSpPr>
            <p:cNvPr id="2479115" name="Line 11"/>
            <p:cNvSpPr>
              <a:spLocks noChangeShapeType="1"/>
            </p:cNvSpPr>
            <p:nvPr/>
          </p:nvSpPr>
          <p:spPr bwMode="auto">
            <a:xfrm>
              <a:off x="2802" y="648"/>
              <a:ext cx="0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6" name="Line 12"/>
            <p:cNvSpPr>
              <a:spLocks noChangeShapeType="1"/>
            </p:cNvSpPr>
            <p:nvPr/>
          </p:nvSpPr>
          <p:spPr bwMode="auto">
            <a:xfrm>
              <a:off x="2802" y="1086"/>
              <a:ext cx="0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7" name="Rectangle 13"/>
            <p:cNvSpPr>
              <a:spLocks noChangeArrowheads="1"/>
            </p:cNvSpPr>
            <p:nvPr/>
          </p:nvSpPr>
          <p:spPr bwMode="auto">
            <a:xfrm>
              <a:off x="2106" y="1776"/>
              <a:ext cx="139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8" name="Oval 14"/>
            <p:cNvSpPr>
              <a:spLocks noChangeArrowheads="1"/>
            </p:cNvSpPr>
            <p:nvPr/>
          </p:nvSpPr>
          <p:spPr bwMode="auto">
            <a:xfrm>
              <a:off x="2274" y="2202"/>
              <a:ext cx="1056" cy="384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9" name="Text Box 15"/>
            <p:cNvSpPr txBox="1">
              <a:spLocks noChangeArrowheads="1"/>
            </p:cNvSpPr>
            <p:nvPr/>
          </p:nvSpPr>
          <p:spPr bwMode="auto">
            <a:xfrm>
              <a:off x="2338" y="2256"/>
              <a:ext cx="9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 b="1">
                  <a:latin typeface="Times New Roman" pitchFamily="18" charset="0"/>
                </a:rPr>
                <a:t>load module</a:t>
              </a:r>
            </a:p>
          </p:txBody>
        </p:sp>
        <p:sp>
          <p:nvSpPr>
            <p:cNvPr id="2479120" name="Text Box 16"/>
            <p:cNvSpPr txBox="1">
              <a:spLocks noChangeArrowheads="1"/>
            </p:cNvSpPr>
            <p:nvPr/>
          </p:nvSpPr>
          <p:spPr bwMode="auto">
            <a:xfrm>
              <a:off x="2496" y="1776"/>
              <a:ext cx="6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Linker</a:t>
              </a:r>
            </a:p>
          </p:txBody>
        </p:sp>
        <p:sp>
          <p:nvSpPr>
            <p:cNvPr id="2479121" name="Line 17"/>
            <p:cNvSpPr>
              <a:spLocks noChangeShapeType="1"/>
            </p:cNvSpPr>
            <p:nvPr/>
          </p:nvSpPr>
          <p:spPr bwMode="auto">
            <a:xfrm>
              <a:off x="2802" y="1614"/>
              <a:ext cx="0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22" name="Line 18"/>
            <p:cNvSpPr>
              <a:spLocks noChangeShapeType="1"/>
            </p:cNvSpPr>
            <p:nvPr/>
          </p:nvSpPr>
          <p:spPr bwMode="auto">
            <a:xfrm>
              <a:off x="2802" y="2058"/>
              <a:ext cx="0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23" name="Rectangle 19"/>
            <p:cNvSpPr>
              <a:spLocks noChangeArrowheads="1"/>
            </p:cNvSpPr>
            <p:nvPr/>
          </p:nvSpPr>
          <p:spPr bwMode="auto">
            <a:xfrm>
              <a:off x="2106" y="2736"/>
              <a:ext cx="1399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24" name="Rectangle 20"/>
            <p:cNvSpPr>
              <a:spLocks noChangeArrowheads="1"/>
            </p:cNvSpPr>
            <p:nvPr/>
          </p:nvSpPr>
          <p:spPr bwMode="auto">
            <a:xfrm>
              <a:off x="2106" y="3168"/>
              <a:ext cx="1405" cy="3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25" name="Text Box 21"/>
            <p:cNvSpPr txBox="1">
              <a:spLocks noChangeArrowheads="1"/>
            </p:cNvSpPr>
            <p:nvPr/>
          </p:nvSpPr>
          <p:spPr bwMode="auto">
            <a:xfrm>
              <a:off x="2474" y="2736"/>
              <a:ext cx="6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Loader</a:t>
              </a:r>
            </a:p>
          </p:txBody>
        </p:sp>
        <p:sp>
          <p:nvSpPr>
            <p:cNvPr id="2479126" name="Text Box 22"/>
            <p:cNvSpPr txBox="1">
              <a:spLocks noChangeArrowheads="1"/>
            </p:cNvSpPr>
            <p:nvPr/>
          </p:nvSpPr>
          <p:spPr bwMode="auto">
            <a:xfrm>
              <a:off x="2172" y="3202"/>
              <a:ext cx="1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Executable</a:t>
              </a:r>
            </a:p>
          </p:txBody>
        </p:sp>
        <p:sp>
          <p:nvSpPr>
            <p:cNvPr id="2479127" name="Line 23"/>
            <p:cNvSpPr>
              <a:spLocks noChangeShapeType="1"/>
            </p:cNvSpPr>
            <p:nvPr/>
          </p:nvSpPr>
          <p:spPr bwMode="auto">
            <a:xfrm>
              <a:off x="2802" y="2580"/>
              <a:ext cx="0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28" name="Line 24"/>
            <p:cNvSpPr>
              <a:spLocks noChangeShapeType="1"/>
            </p:cNvSpPr>
            <p:nvPr/>
          </p:nvSpPr>
          <p:spPr bwMode="auto">
            <a:xfrm>
              <a:off x="2802" y="3018"/>
              <a:ext cx="0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7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7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7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7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79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79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79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79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9107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B56C-D16B-4EDD-A613-C5AB4AD38DDA}" type="slidenum">
              <a:rPr lang="en-US"/>
              <a:pPr/>
              <a:t>6</a:t>
            </a:fld>
            <a:endParaRPr lang="en-US"/>
          </a:p>
        </p:txBody>
      </p:sp>
      <p:sp>
        <p:nvSpPr>
          <p:cNvPr id="248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4275" y="373063"/>
            <a:ext cx="7769225" cy="714375"/>
          </a:xfrm>
        </p:spPr>
        <p:txBody>
          <a:bodyPr/>
          <a:lstStyle/>
          <a:p>
            <a:r>
              <a:rPr lang="en-US"/>
              <a:t>Memory Management Techniques </a:t>
            </a:r>
          </a:p>
        </p:txBody>
      </p:sp>
      <p:sp>
        <p:nvSpPr>
          <p:cNvPr id="248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412875"/>
            <a:ext cx="8458200" cy="5005388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800" dirty="0"/>
              <a:t>Fixed Partitioning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Divide memory into partitions at boot time, partition sizes may be equal or unequal but don’t change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Simple but has internal fragmentation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800" dirty="0"/>
              <a:t>Dynamic Partitioning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Create partitions as programs loaded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Avoids internal fragmentation, but must deal with external fragmentation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800" dirty="0"/>
              <a:t>Simple Paging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Divide memory into equal-size pages, load program into available pages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No external fragmentation, small amount of internal fragmentation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8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8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8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8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8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8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81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81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115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5C8-FD01-4698-918D-28437BA1FD05}" type="slidenum">
              <a:rPr lang="en-US"/>
              <a:pPr/>
              <a:t>7</a:t>
            </a:fld>
            <a:endParaRPr lang="en-US"/>
          </a:p>
        </p:txBody>
      </p:sp>
      <p:sp>
        <p:nvSpPr>
          <p:cNvPr id="2483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6563" y="1416050"/>
            <a:ext cx="8458200" cy="49530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en-US" sz="2800" dirty="0"/>
              <a:t>Simple Segmentation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Divide program into segments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No internal fragmentation, some external fragmentation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100000"/>
              <a:buFont typeface="+mj-lt"/>
              <a:buAutoNum type="arabicPeriod" startAt="5"/>
            </a:pPr>
            <a:r>
              <a:rPr lang="en-US" sz="2800" dirty="0"/>
              <a:t>Virtual-Memory Paging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Paging, but not all pages need to be in memory at one time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Allows large virtual memory space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More multiprogramming, overhead</a:t>
            </a:r>
          </a:p>
          <a:p>
            <a:pPr marL="514350" indent="-514350">
              <a:lnSpc>
                <a:spcPct val="90000"/>
              </a:lnSpc>
              <a:buClr>
                <a:schemeClr val="tx1"/>
              </a:buClr>
              <a:buSzPct val="100000"/>
              <a:buFont typeface="+mj-lt"/>
              <a:buAutoNum type="arabicPeriod" startAt="6"/>
            </a:pPr>
            <a:r>
              <a:rPr lang="en-US" sz="2800" dirty="0"/>
              <a:t>Virtual Memory Segmentation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Like simple segmentation, but not all segments need to be in memory at one time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Easy to share modules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More multiprogramming, overhead</a:t>
            </a:r>
          </a:p>
        </p:txBody>
      </p:sp>
      <p:sp>
        <p:nvSpPr>
          <p:cNvPr id="2483203" name="Rectangle 3"/>
          <p:cNvSpPr>
            <a:spLocks noGrp="1" noChangeArrowheads="1"/>
          </p:cNvSpPr>
          <p:nvPr>
            <p:ph type="title"/>
          </p:nvPr>
        </p:nvSpPr>
        <p:spPr>
          <a:xfrm>
            <a:off x="1168400" y="323850"/>
            <a:ext cx="7843838" cy="752475"/>
          </a:xfrm>
        </p:spPr>
        <p:txBody>
          <a:bodyPr/>
          <a:lstStyle/>
          <a:p>
            <a:r>
              <a:rPr lang="en-US"/>
              <a:t>Memory Management Techniques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3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83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83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83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83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83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83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83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83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83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83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320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FFD3-028B-43F7-AD99-35AB7648BC00}" type="slidenum">
              <a:rPr lang="en-US"/>
              <a:pPr/>
              <a:t>8</a:t>
            </a:fld>
            <a:endParaRPr lang="en-US"/>
          </a:p>
        </p:txBody>
      </p:sp>
      <p:sp>
        <p:nvSpPr>
          <p:cNvPr id="2485250" name="Rectangle 2"/>
          <p:cNvSpPr>
            <a:spLocks noChangeArrowheads="1"/>
          </p:cNvSpPr>
          <p:nvPr/>
        </p:nvSpPr>
        <p:spPr bwMode="auto">
          <a:xfrm>
            <a:off x="6629400" y="2038350"/>
            <a:ext cx="1447800" cy="3429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5251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377825"/>
            <a:ext cx="7793037" cy="682625"/>
          </a:xfrm>
          <a:noFill/>
          <a:ln/>
        </p:spPr>
        <p:txBody>
          <a:bodyPr lIns="92075" tIns="46038" rIns="92075" bIns="46038"/>
          <a:lstStyle/>
          <a:p>
            <a:r>
              <a:rPr lang="en-US" dirty="0" smtClean="0"/>
              <a:t>1. Fixed </a:t>
            </a:r>
            <a:r>
              <a:rPr lang="en-US" dirty="0"/>
              <a:t>Partitioning</a:t>
            </a:r>
          </a:p>
        </p:txBody>
      </p:sp>
      <p:sp>
        <p:nvSpPr>
          <p:cNvPr id="24852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6100" y="1416050"/>
            <a:ext cx="5891213" cy="4735513"/>
          </a:xfrm>
          <a:noFill/>
          <a:ln/>
        </p:spPr>
        <p:txBody>
          <a:bodyPr lIns="92075" tIns="46038" rIns="92075" bIns="46038"/>
          <a:lstStyle/>
          <a:p>
            <a:r>
              <a:rPr lang="en-US" sz="2800" dirty="0"/>
              <a:t>Main memory divided into static partitions</a:t>
            </a:r>
          </a:p>
          <a:p>
            <a:r>
              <a:rPr lang="en-US" sz="2800" dirty="0"/>
              <a:t>Simple to implement</a:t>
            </a:r>
          </a:p>
          <a:p>
            <a:r>
              <a:rPr lang="en-US" sz="2800" dirty="0"/>
              <a:t>Inefficient use of memory</a:t>
            </a:r>
          </a:p>
          <a:p>
            <a:pPr lvl="1"/>
            <a:r>
              <a:rPr lang="en-US" sz="2400" dirty="0"/>
              <a:t>Small programs use entire partition</a:t>
            </a:r>
          </a:p>
          <a:p>
            <a:pPr lvl="1"/>
            <a:r>
              <a:rPr lang="en-US" sz="2400" dirty="0"/>
              <a:t>Maximum active processes fixed</a:t>
            </a:r>
          </a:p>
          <a:p>
            <a:pPr lvl="1"/>
            <a:r>
              <a:rPr lang="en-US" sz="2400" dirty="0"/>
              <a:t>Internal Fragmentation</a:t>
            </a:r>
          </a:p>
          <a:p>
            <a:endParaRPr lang="en-US" sz="2800" dirty="0"/>
          </a:p>
        </p:txBody>
      </p:sp>
      <p:sp>
        <p:nvSpPr>
          <p:cNvPr id="2485253" name="Line 5"/>
          <p:cNvSpPr>
            <a:spLocks noChangeShapeType="1"/>
          </p:cNvSpPr>
          <p:nvPr/>
        </p:nvSpPr>
        <p:spPr bwMode="auto">
          <a:xfrm>
            <a:off x="6630988" y="2724150"/>
            <a:ext cx="1446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5254" name="Line 6"/>
          <p:cNvSpPr>
            <a:spLocks noChangeShapeType="1"/>
          </p:cNvSpPr>
          <p:nvPr/>
        </p:nvSpPr>
        <p:spPr bwMode="auto">
          <a:xfrm>
            <a:off x="6630988" y="3409950"/>
            <a:ext cx="1446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5255" name="Line 7"/>
          <p:cNvSpPr>
            <a:spLocks noChangeShapeType="1"/>
          </p:cNvSpPr>
          <p:nvPr/>
        </p:nvSpPr>
        <p:spPr bwMode="auto">
          <a:xfrm>
            <a:off x="6630988" y="4095750"/>
            <a:ext cx="1446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5256" name="Line 8"/>
          <p:cNvSpPr>
            <a:spLocks noChangeShapeType="1"/>
          </p:cNvSpPr>
          <p:nvPr/>
        </p:nvSpPr>
        <p:spPr bwMode="auto">
          <a:xfrm>
            <a:off x="6630988" y="4781550"/>
            <a:ext cx="1446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5257" name="Rectangle 9"/>
          <p:cNvSpPr>
            <a:spLocks noChangeArrowheads="1"/>
          </p:cNvSpPr>
          <p:nvPr/>
        </p:nvSpPr>
        <p:spPr bwMode="auto">
          <a:xfrm>
            <a:off x="7086600" y="4933950"/>
            <a:ext cx="517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8 M</a:t>
            </a:r>
          </a:p>
        </p:txBody>
      </p:sp>
      <p:sp>
        <p:nvSpPr>
          <p:cNvPr id="2485258" name="Rectangle 10"/>
          <p:cNvSpPr>
            <a:spLocks noChangeArrowheads="1"/>
          </p:cNvSpPr>
          <p:nvPr/>
        </p:nvSpPr>
        <p:spPr bwMode="auto">
          <a:xfrm>
            <a:off x="7086600" y="4248150"/>
            <a:ext cx="517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8 M</a:t>
            </a:r>
          </a:p>
        </p:txBody>
      </p:sp>
      <p:sp>
        <p:nvSpPr>
          <p:cNvPr id="2485259" name="Rectangle 11"/>
          <p:cNvSpPr>
            <a:spLocks noChangeArrowheads="1"/>
          </p:cNvSpPr>
          <p:nvPr/>
        </p:nvSpPr>
        <p:spPr bwMode="auto">
          <a:xfrm>
            <a:off x="7086600" y="3638550"/>
            <a:ext cx="517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8 M</a:t>
            </a:r>
          </a:p>
        </p:txBody>
      </p:sp>
      <p:sp>
        <p:nvSpPr>
          <p:cNvPr id="2485260" name="Rectangle 12"/>
          <p:cNvSpPr>
            <a:spLocks noChangeArrowheads="1"/>
          </p:cNvSpPr>
          <p:nvPr/>
        </p:nvSpPr>
        <p:spPr bwMode="auto">
          <a:xfrm>
            <a:off x="7086600" y="2876550"/>
            <a:ext cx="517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8 M</a:t>
            </a:r>
          </a:p>
        </p:txBody>
      </p:sp>
      <p:sp>
        <p:nvSpPr>
          <p:cNvPr id="2485261" name="Rectangle 13"/>
          <p:cNvSpPr>
            <a:spLocks noChangeArrowheads="1"/>
          </p:cNvSpPr>
          <p:nvPr/>
        </p:nvSpPr>
        <p:spPr bwMode="auto">
          <a:xfrm>
            <a:off x="7086600" y="2343150"/>
            <a:ext cx="517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8 M</a:t>
            </a:r>
          </a:p>
        </p:txBody>
      </p:sp>
      <p:sp>
        <p:nvSpPr>
          <p:cNvPr id="2485262" name="Rectangle 14"/>
          <p:cNvSpPr>
            <a:spLocks noChangeArrowheads="1"/>
          </p:cNvSpPr>
          <p:nvPr/>
        </p:nvSpPr>
        <p:spPr bwMode="auto">
          <a:xfrm>
            <a:off x="6553200" y="2114550"/>
            <a:ext cx="1550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Times New Roman" pitchFamily="18" charset="0"/>
              </a:rPr>
              <a:t>Operating System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Fixed Partitioning</a:t>
            </a:r>
            <a:endParaRPr lang="en-US" sz="18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5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5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85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85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85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85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525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CBD0-8923-4E0F-A5CD-1628E2049CA8}" type="slidenum">
              <a:rPr lang="en-US"/>
              <a:pPr/>
              <a:t>9</a:t>
            </a:fld>
            <a:endParaRPr lang="en-US"/>
          </a:p>
        </p:txBody>
      </p:sp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95288"/>
            <a:ext cx="7793037" cy="665162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Fixed Partitioning</a:t>
            </a:r>
          </a:p>
        </p:txBody>
      </p:sp>
      <p:sp>
        <p:nvSpPr>
          <p:cNvPr id="248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416050"/>
            <a:ext cx="6169025" cy="4867275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 dirty="0"/>
              <a:t>Variable-sized partitions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assign smaller programs to smaller partitions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lessens the problem, but still a problem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Placement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Which partition do we use?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Want to use smallest possible partition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What if there are no large jobs waiting?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have a queue for each partition size, or one queue for all partitions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Used by IBM OS/MFT, obsolete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Smaller partition by using overlays</a:t>
            </a:r>
            <a:endParaRPr lang="en-US" sz="2400" dirty="0"/>
          </a:p>
        </p:txBody>
      </p:sp>
      <p:grpSp>
        <p:nvGrpSpPr>
          <p:cNvPr id="2487300" name="Group 4"/>
          <p:cNvGrpSpPr>
            <a:grpSpLocks/>
          </p:cNvGrpSpPr>
          <p:nvPr/>
        </p:nvGrpSpPr>
        <p:grpSpPr bwMode="auto">
          <a:xfrm>
            <a:off x="7010400" y="1951038"/>
            <a:ext cx="1357313" cy="3581400"/>
            <a:chOff x="2352" y="1920"/>
            <a:chExt cx="855" cy="2256"/>
          </a:xfrm>
        </p:grpSpPr>
        <p:sp>
          <p:nvSpPr>
            <p:cNvPr id="2487301" name="Rectangle 5"/>
            <p:cNvSpPr>
              <a:spLocks noChangeArrowheads="1"/>
            </p:cNvSpPr>
            <p:nvPr/>
          </p:nvSpPr>
          <p:spPr bwMode="auto">
            <a:xfrm>
              <a:off x="2400" y="1920"/>
              <a:ext cx="768" cy="2256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7302" name="Line 6"/>
            <p:cNvSpPr>
              <a:spLocks noChangeShapeType="1"/>
            </p:cNvSpPr>
            <p:nvPr/>
          </p:nvSpPr>
          <p:spPr bwMode="auto">
            <a:xfrm>
              <a:off x="2401" y="2256"/>
              <a:ext cx="7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303" name="Line 7"/>
            <p:cNvSpPr>
              <a:spLocks noChangeShapeType="1"/>
            </p:cNvSpPr>
            <p:nvPr/>
          </p:nvSpPr>
          <p:spPr bwMode="auto">
            <a:xfrm>
              <a:off x="2401" y="2400"/>
              <a:ext cx="7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304" name="Line 8"/>
            <p:cNvSpPr>
              <a:spLocks noChangeShapeType="1"/>
            </p:cNvSpPr>
            <p:nvPr/>
          </p:nvSpPr>
          <p:spPr bwMode="auto">
            <a:xfrm>
              <a:off x="2401" y="2592"/>
              <a:ext cx="7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305" name="Line 9"/>
            <p:cNvSpPr>
              <a:spLocks noChangeShapeType="1"/>
            </p:cNvSpPr>
            <p:nvPr/>
          </p:nvSpPr>
          <p:spPr bwMode="auto">
            <a:xfrm>
              <a:off x="2401" y="2832"/>
              <a:ext cx="7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306" name="Line 10"/>
            <p:cNvSpPr>
              <a:spLocks noChangeShapeType="1"/>
            </p:cNvSpPr>
            <p:nvPr/>
          </p:nvSpPr>
          <p:spPr bwMode="auto">
            <a:xfrm>
              <a:off x="2401" y="3216"/>
              <a:ext cx="7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307" name="Line 11"/>
            <p:cNvSpPr>
              <a:spLocks noChangeShapeType="1"/>
            </p:cNvSpPr>
            <p:nvPr/>
          </p:nvSpPr>
          <p:spPr bwMode="auto">
            <a:xfrm>
              <a:off x="2401" y="3600"/>
              <a:ext cx="7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7308" name="Rectangle 12"/>
            <p:cNvSpPr>
              <a:spLocks noChangeArrowheads="1"/>
            </p:cNvSpPr>
            <p:nvPr/>
          </p:nvSpPr>
          <p:spPr bwMode="auto">
            <a:xfrm>
              <a:off x="2352" y="1920"/>
              <a:ext cx="8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Operating System</a:t>
              </a:r>
            </a:p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8 M</a:t>
              </a:r>
            </a:p>
          </p:txBody>
        </p:sp>
        <p:sp>
          <p:nvSpPr>
            <p:cNvPr id="2487309" name="Rectangle 13"/>
            <p:cNvSpPr>
              <a:spLocks noChangeArrowheads="1"/>
            </p:cNvSpPr>
            <p:nvPr/>
          </p:nvSpPr>
          <p:spPr bwMode="auto">
            <a:xfrm>
              <a:off x="2640" y="3792"/>
              <a:ext cx="32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12 M</a:t>
              </a:r>
            </a:p>
          </p:txBody>
        </p:sp>
        <p:sp>
          <p:nvSpPr>
            <p:cNvPr id="2487310" name="Rectangle 14"/>
            <p:cNvSpPr>
              <a:spLocks noChangeArrowheads="1"/>
            </p:cNvSpPr>
            <p:nvPr/>
          </p:nvSpPr>
          <p:spPr bwMode="auto">
            <a:xfrm>
              <a:off x="2640" y="3312"/>
              <a:ext cx="27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8 M</a:t>
              </a:r>
            </a:p>
          </p:txBody>
        </p:sp>
        <p:sp>
          <p:nvSpPr>
            <p:cNvPr id="2487311" name="Rectangle 15"/>
            <p:cNvSpPr>
              <a:spLocks noChangeArrowheads="1"/>
            </p:cNvSpPr>
            <p:nvPr/>
          </p:nvSpPr>
          <p:spPr bwMode="auto">
            <a:xfrm>
              <a:off x="2640" y="2928"/>
              <a:ext cx="27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8 M</a:t>
              </a:r>
            </a:p>
          </p:txBody>
        </p:sp>
        <p:sp>
          <p:nvSpPr>
            <p:cNvPr id="2487312" name="Rectangle 16"/>
            <p:cNvSpPr>
              <a:spLocks noChangeArrowheads="1"/>
            </p:cNvSpPr>
            <p:nvPr/>
          </p:nvSpPr>
          <p:spPr bwMode="auto">
            <a:xfrm>
              <a:off x="2640" y="2640"/>
              <a:ext cx="27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6 M</a:t>
              </a:r>
            </a:p>
          </p:txBody>
        </p:sp>
        <p:sp>
          <p:nvSpPr>
            <p:cNvPr id="2487313" name="Rectangle 17"/>
            <p:cNvSpPr>
              <a:spLocks noChangeArrowheads="1"/>
            </p:cNvSpPr>
            <p:nvPr/>
          </p:nvSpPr>
          <p:spPr bwMode="auto">
            <a:xfrm>
              <a:off x="2640" y="2400"/>
              <a:ext cx="27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4 M</a:t>
              </a:r>
            </a:p>
          </p:txBody>
        </p:sp>
        <p:sp>
          <p:nvSpPr>
            <p:cNvPr id="2487314" name="Rectangle 18"/>
            <p:cNvSpPr>
              <a:spLocks noChangeArrowheads="1"/>
            </p:cNvSpPr>
            <p:nvPr/>
          </p:nvSpPr>
          <p:spPr bwMode="auto">
            <a:xfrm>
              <a:off x="2640" y="2256"/>
              <a:ext cx="27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2 M</a:t>
              </a:r>
            </a:p>
          </p:txBody>
        </p:sp>
      </p:grp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Fixed Partitioning</a:t>
            </a:r>
            <a:endParaRPr lang="en-US" sz="1800" b="1" dirty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8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8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8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8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8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8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87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87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87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7299" grpId="0" build="p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5683</TotalTime>
  <Words>2127</Words>
  <Application>Microsoft Office PowerPoint</Application>
  <PresentationFormat>On-screen Show (4:3)</PresentationFormat>
  <Paragraphs>584</Paragraphs>
  <Slides>29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Blends</vt:lpstr>
      <vt:lpstr>Bitmap Image</vt:lpstr>
      <vt:lpstr>Chapter 7 Memory Management</vt:lpstr>
      <vt:lpstr>CS 345</vt:lpstr>
      <vt:lpstr>Chapter 7 Learning Objectives</vt:lpstr>
      <vt:lpstr>Memory Management Requirements</vt:lpstr>
      <vt:lpstr>Address Binding</vt:lpstr>
      <vt:lpstr>Memory Management Techniques </vt:lpstr>
      <vt:lpstr>Memory Management Techniques </vt:lpstr>
      <vt:lpstr>1. Fixed Partitioning</vt:lpstr>
      <vt:lpstr>Fixed Partitioning</vt:lpstr>
      <vt:lpstr>Placement Algorithm w/Partitions</vt:lpstr>
      <vt:lpstr>Process Queues</vt:lpstr>
      <vt:lpstr>2. Dynamic Partitioning</vt:lpstr>
      <vt:lpstr>Allocation Strategies</vt:lpstr>
      <vt:lpstr>Which Allocation Strategy?</vt:lpstr>
      <vt:lpstr>Dynamic Partitioning Placement Algorithm</vt:lpstr>
      <vt:lpstr>Memory Fragmentation</vt:lpstr>
      <vt:lpstr>Memory Fragmentation</vt:lpstr>
      <vt:lpstr>Buddy System</vt:lpstr>
      <vt:lpstr>Address Translation</vt:lpstr>
      <vt:lpstr>Address Types</vt:lpstr>
      <vt:lpstr>Hardware Support for Relocation</vt:lpstr>
      <vt:lpstr>Base/Bounds Relocation</vt:lpstr>
      <vt:lpstr>3. Simple Paging</vt:lpstr>
      <vt:lpstr>Paging (continued…)</vt:lpstr>
      <vt:lpstr>Paging</vt:lpstr>
      <vt:lpstr>4. Simple Segmentation</vt:lpstr>
      <vt:lpstr>Simple Segmentation</vt:lpstr>
      <vt:lpstr>Segmentation/Paging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7 - Memory Management</dc:title>
  <dc:creator>Paul Roper</dc:creator>
  <cp:lastModifiedBy>proper</cp:lastModifiedBy>
  <cp:revision>355</cp:revision>
  <cp:lastPrinted>2000-08-31T19:14:43Z</cp:lastPrinted>
  <dcterms:created xsi:type="dcterms:W3CDTF">2000-08-22T23:43:45Z</dcterms:created>
  <dcterms:modified xsi:type="dcterms:W3CDTF">2015-10-09T22:12:52Z</dcterms:modified>
</cp:coreProperties>
</file>