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41"/>
  </p:notesMasterIdLst>
  <p:handoutMasterIdLst>
    <p:handoutMasterId r:id="rId42"/>
  </p:handoutMasterIdLst>
  <p:sldIdLst>
    <p:sldId id="1480" r:id="rId2"/>
    <p:sldId id="1479" r:id="rId3"/>
    <p:sldId id="1481" r:id="rId4"/>
    <p:sldId id="1580" r:id="rId5"/>
    <p:sldId id="1581" r:id="rId6"/>
    <p:sldId id="1583" r:id="rId7"/>
    <p:sldId id="1584" r:id="rId8"/>
    <p:sldId id="1482" r:id="rId9"/>
    <p:sldId id="1586" r:id="rId10"/>
    <p:sldId id="1587" r:id="rId11"/>
    <p:sldId id="1588" r:id="rId12"/>
    <p:sldId id="1589" r:id="rId13"/>
    <p:sldId id="1490" r:id="rId14"/>
    <p:sldId id="1491" r:id="rId15"/>
    <p:sldId id="1492" r:id="rId16"/>
    <p:sldId id="1493" r:id="rId17"/>
    <p:sldId id="1494" r:id="rId18"/>
    <p:sldId id="1495" r:id="rId19"/>
    <p:sldId id="1498" r:id="rId20"/>
    <p:sldId id="1499" r:id="rId21"/>
    <p:sldId id="1500" r:id="rId22"/>
    <p:sldId id="1501" r:id="rId23"/>
    <p:sldId id="1502" r:id="rId24"/>
    <p:sldId id="1503" r:id="rId25"/>
    <p:sldId id="1504" r:id="rId26"/>
    <p:sldId id="1505" r:id="rId27"/>
    <p:sldId id="1506" r:id="rId28"/>
    <p:sldId id="1507" r:id="rId29"/>
    <p:sldId id="1508" r:id="rId30"/>
    <p:sldId id="1509" r:id="rId31"/>
    <p:sldId id="1510" r:id="rId32"/>
    <p:sldId id="1511" r:id="rId33"/>
    <p:sldId id="1601" r:id="rId34"/>
    <p:sldId id="1600" r:id="rId35"/>
    <p:sldId id="1603" r:id="rId36"/>
    <p:sldId id="1602" r:id="rId37"/>
    <p:sldId id="1604" r:id="rId38"/>
    <p:sldId id="1605" r:id="rId39"/>
    <p:sldId id="1614" r:id="rId40"/>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7" autoAdjust="0"/>
  </p:normalViewPr>
  <p:slideViewPr>
    <p:cSldViewPr snapToGrid="0">
      <p:cViewPr varScale="1">
        <p:scale>
          <a:sx n="107" d="100"/>
          <a:sy n="107" d="100"/>
        </p:scale>
        <p:origin x="-1068" y="-8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A7796176-6DF9-4F8F-B696-BC1F7D5759B3}" type="slidenum">
              <a:rPr lang="en-US"/>
              <a:pPr/>
              <a:t>‹#›</a:t>
            </a:fld>
            <a:endParaRPr lang="en-US"/>
          </a:p>
        </p:txBody>
      </p:sp>
    </p:spTree>
    <p:extLst>
      <p:ext uri="{BB962C8B-B14F-4D97-AF65-F5344CB8AC3E}">
        <p14:creationId xmlns:p14="http://schemas.microsoft.com/office/powerpoint/2010/main" val="841913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905FB4E3-AAB2-4768-BAF6-1E913D5B0D38}" type="slidenum">
              <a:rPr lang="en-US"/>
              <a:pPr/>
              <a:t>‹#›</a:t>
            </a:fld>
            <a:endParaRPr lang="en-US"/>
          </a:p>
        </p:txBody>
      </p:sp>
    </p:spTree>
    <p:extLst>
      <p:ext uri="{BB962C8B-B14F-4D97-AF65-F5344CB8AC3E}">
        <p14:creationId xmlns:p14="http://schemas.microsoft.com/office/powerpoint/2010/main" val="261044004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98FFFD7-2BFF-46D8-B11D-CA4CE128DAA9}" type="slidenum">
              <a:rPr lang="en-US"/>
              <a:pPr/>
              <a:t>8</a:t>
            </a:fld>
            <a:endParaRPr lang="en-US"/>
          </a:p>
        </p:txBody>
      </p:sp>
      <p:sp>
        <p:nvSpPr>
          <p:cNvPr id="2478082" name="Rectangle 2"/>
          <p:cNvSpPr>
            <a:spLocks noChangeArrowheads="1" noTextEdit="1"/>
          </p:cNvSpPr>
          <p:nvPr>
            <p:ph type="sldImg"/>
          </p:nvPr>
        </p:nvSpPr>
        <p:spPr>
          <a:xfrm>
            <a:off x="1109663" y="700088"/>
            <a:ext cx="4641850" cy="3481387"/>
          </a:xfrm>
          <a:ln w="12700" cap="flat">
            <a:solidFill>
              <a:schemeClr val="tx1"/>
            </a:solidFill>
          </a:ln>
          <a:extLst>
            <a:ext uri="{909E8E84-426E-40DD-AFC4-6F175D3DCCD1}">
              <a14:hiddenFill xmlns:a14="http://schemas.microsoft.com/office/drawing/2010/main">
                <a:noFill/>
              </a14:hiddenFill>
            </a:ext>
          </a:extLst>
        </p:spPr>
      </p:sp>
      <p:sp>
        <p:nvSpPr>
          <p:cNvPr id="2478083"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811196E-E5CB-4D15-894C-B0B7CD37D33A}" type="slidenum">
              <a:rPr lang="en-US"/>
              <a:pPr/>
              <a:t>29</a:t>
            </a:fld>
            <a:endParaRPr lang="en-US"/>
          </a:p>
        </p:txBody>
      </p:sp>
      <p:sp>
        <p:nvSpPr>
          <p:cNvPr id="2512898"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12899"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3A49D44-26BD-4D91-B437-9C7A22718296}" type="slidenum">
              <a:rPr lang="en-US"/>
              <a:pPr/>
              <a:t>30</a:t>
            </a:fld>
            <a:endParaRPr lang="en-US"/>
          </a:p>
        </p:txBody>
      </p:sp>
      <p:sp>
        <p:nvSpPr>
          <p:cNvPr id="2514946"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14947"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BDB65BB-8061-4A0A-98D6-C39CF31A0A9F}" type="slidenum">
              <a:rPr lang="en-US"/>
              <a:pPr/>
              <a:t>33</a:t>
            </a:fld>
            <a:endParaRPr lang="en-US"/>
          </a:p>
        </p:txBody>
      </p:sp>
      <p:sp>
        <p:nvSpPr>
          <p:cNvPr id="2642946" name="Slide Image Placeholder 1"/>
          <p:cNvSpPr>
            <a:spLocks noGrp="1" noRot="1" noChangeAspect="1" noTextEdit="1"/>
          </p:cNvSpPr>
          <p:nvPr>
            <p:ph type="sldImg"/>
          </p:nvPr>
        </p:nvSpPr>
        <p:spPr>
          <a:xfrm>
            <a:off x="1123950" y="720725"/>
            <a:ext cx="4610100" cy="3457575"/>
          </a:xfrm>
          <a:ln/>
        </p:spPr>
      </p:sp>
      <p:sp>
        <p:nvSpPr>
          <p:cNvPr id="2642947" name="Notes Placeholder 2"/>
          <p:cNvSpPr>
            <a:spLocks noGrp="1"/>
          </p:cNvSpPr>
          <p:nvPr>
            <p:ph type="body" idx="1"/>
          </p:nvPr>
        </p:nvSpPr>
        <p:spPr>
          <a:xfrm>
            <a:off x="912813" y="4416425"/>
            <a:ext cx="5030787"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endParaRPr lang="en-US"/>
          </a:p>
        </p:txBody>
      </p:sp>
      <p:sp>
        <p:nvSpPr>
          <p:cNvPr id="2642948" name="Slide Number Placeholder 3"/>
          <p:cNvSpPr txBox="1">
            <a:spLocks noGrp="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3C239794-83FC-4997-B95A-F22928F3967B}" type="slidenum">
              <a:rPr lang="en-US" sz="1000" i="1">
                <a:ea typeface="ＭＳ Ｐゴシック" pitchFamily="34" charset="-128"/>
              </a:rPr>
              <a:pPr algn="r"/>
              <a:t>33</a:t>
            </a:fld>
            <a:endParaRPr lang="en-US" sz="1000" i="1">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91606EE1-A280-40CF-BC27-81F599899589}" type="slidenum">
              <a:rPr lang="en-US"/>
              <a:pPr/>
              <a:t>34</a:t>
            </a:fld>
            <a:endParaRPr lang="en-US"/>
          </a:p>
        </p:txBody>
      </p:sp>
      <p:sp>
        <p:nvSpPr>
          <p:cNvPr id="2640898" name="Slide Image Placeholder 1"/>
          <p:cNvSpPr>
            <a:spLocks noGrp="1" noRot="1" noChangeAspect="1" noTextEdit="1"/>
          </p:cNvSpPr>
          <p:nvPr>
            <p:ph type="sldImg"/>
          </p:nvPr>
        </p:nvSpPr>
        <p:spPr>
          <a:xfrm>
            <a:off x="1123950" y="720725"/>
            <a:ext cx="4610100" cy="3457575"/>
          </a:xfrm>
          <a:ln/>
        </p:spPr>
      </p:sp>
      <p:sp>
        <p:nvSpPr>
          <p:cNvPr id="2640899" name="Notes Placeholder 2"/>
          <p:cNvSpPr>
            <a:spLocks noGrp="1"/>
          </p:cNvSpPr>
          <p:nvPr>
            <p:ph type="body" idx="1"/>
          </p:nvPr>
        </p:nvSpPr>
        <p:spPr>
          <a:xfrm>
            <a:off x="912813" y="4416425"/>
            <a:ext cx="5030787"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Tc is the time of creation</a:t>
            </a:r>
          </a:p>
          <a:p>
            <a:pPr defTabSz="973138"/>
            <a:r>
              <a:rPr lang="en-US"/>
              <a:t>Tu is the time used on CPU thus far</a:t>
            </a:r>
          </a:p>
          <a:p>
            <a:pPr defTabSz="973138"/>
            <a:r>
              <a:rPr lang="en-US"/>
              <a:t>Te is the time it is entitled too use (determined when scheduled based on priority and past behavior—finishing before or after time slice) computed by dividing the time the process has been active by the total number of processes</a:t>
            </a:r>
          </a:p>
          <a:p>
            <a:pPr defTabSz="973138"/>
            <a:endParaRPr lang="en-US"/>
          </a:p>
          <a:p>
            <a:pPr defTabSz="973138"/>
            <a:r>
              <a:rPr lang="en-US"/>
              <a:t>P is the priority: ratio of time consumed over entitled time</a:t>
            </a:r>
          </a:p>
          <a:p>
            <a:pPr defTabSz="973138"/>
            <a:r>
              <a:rPr lang="en-US"/>
              <a:t>Highest priority wins</a:t>
            </a:r>
          </a:p>
        </p:txBody>
      </p:sp>
      <p:sp>
        <p:nvSpPr>
          <p:cNvPr id="2640900" name="Slide Number Placeholder 3"/>
          <p:cNvSpPr txBox="1">
            <a:spLocks noGrp="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443E1B9B-F91C-4A13-95BA-F8BFEAD0712A}" type="slidenum">
              <a:rPr lang="en-US" sz="1000" i="1">
                <a:ea typeface="ＭＳ Ｐゴシック" pitchFamily="34" charset="-128"/>
              </a:rPr>
              <a:pPr algn="r"/>
              <a:t>34</a:t>
            </a:fld>
            <a:endParaRPr lang="en-US" sz="1000" i="1">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73CEE106-FAEB-4918-A13D-90BE5481FAC9}" type="slidenum">
              <a:rPr lang="en-US"/>
              <a:pPr/>
              <a:t>36</a:t>
            </a:fld>
            <a:endParaRPr lang="en-US"/>
          </a:p>
        </p:txBody>
      </p:sp>
      <p:sp>
        <p:nvSpPr>
          <p:cNvPr id="2644994" name="Slide Image Placeholder 1"/>
          <p:cNvSpPr>
            <a:spLocks noGrp="1" noRot="1" noChangeAspect="1" noTextEdit="1"/>
          </p:cNvSpPr>
          <p:nvPr>
            <p:ph type="sldImg"/>
          </p:nvPr>
        </p:nvSpPr>
        <p:spPr>
          <a:xfrm>
            <a:off x="1123950" y="720725"/>
            <a:ext cx="4610100" cy="3457575"/>
          </a:xfrm>
          <a:ln/>
        </p:spPr>
      </p:sp>
      <p:sp>
        <p:nvSpPr>
          <p:cNvPr id="2644995" name="Notes Placeholder 2"/>
          <p:cNvSpPr>
            <a:spLocks noGrp="1"/>
          </p:cNvSpPr>
          <p:nvPr>
            <p:ph type="body" idx="1"/>
          </p:nvPr>
        </p:nvSpPr>
        <p:spPr>
          <a:xfrm>
            <a:off x="912813" y="4416425"/>
            <a:ext cx="5030787"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Showing priorities with each process. </a:t>
            </a:r>
          </a:p>
          <a:p>
            <a:pPr defTabSz="973138"/>
            <a:r>
              <a:rPr lang="en-US"/>
              <a:t>Allocated tickets according to priority</a:t>
            </a:r>
          </a:p>
        </p:txBody>
      </p:sp>
      <p:sp>
        <p:nvSpPr>
          <p:cNvPr id="2644996" name="Slide Number Placeholder 3"/>
          <p:cNvSpPr txBox="1">
            <a:spLocks noGrp="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F83861CF-806C-4421-98DE-7398378D1F29}" type="slidenum">
              <a:rPr lang="en-US" sz="1000" i="1">
                <a:ea typeface="ＭＳ Ｐゴシック" pitchFamily="34" charset="-128"/>
              </a:rPr>
              <a:pPr algn="r"/>
              <a:t>36</a:t>
            </a:fld>
            <a:endParaRPr lang="en-US" sz="1000" i="1">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50BF1A89-8331-48F3-8A0C-8D8BDED207FE}" type="slidenum">
              <a:rPr lang="en-US"/>
              <a:pPr/>
              <a:t>37</a:t>
            </a:fld>
            <a:endParaRPr lang="en-US"/>
          </a:p>
        </p:txBody>
      </p:sp>
      <p:sp>
        <p:nvSpPr>
          <p:cNvPr id="2648066" name="Rectangle 5"/>
          <p:cNvSpPr txBox="1">
            <a:spLocks noGrp="1" noChangeArrowheads="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BFDDB65C-18B7-4DC1-8AE5-98C17B3B5CF0}" type="slidenum">
              <a:rPr lang="en-US" sz="1000" i="1">
                <a:ea typeface="ＭＳ Ｐゴシック" pitchFamily="34" charset="-128"/>
              </a:rPr>
              <a:pPr algn="r"/>
              <a:t>37</a:t>
            </a:fld>
            <a:endParaRPr lang="en-US" sz="1000" i="1">
              <a:ea typeface="ＭＳ Ｐゴシック" pitchFamily="34" charset="-128"/>
            </a:endParaRPr>
          </a:p>
        </p:txBody>
      </p:sp>
      <p:sp>
        <p:nvSpPr>
          <p:cNvPr id="2648067" name="Rectangle 2"/>
          <p:cNvSpPr>
            <a:spLocks noChangeArrowheads="1" noTextEdit="1"/>
          </p:cNvSpPr>
          <p:nvPr>
            <p:ph type="sldImg"/>
          </p:nvPr>
        </p:nvSpPr>
        <p:spPr>
          <a:xfrm>
            <a:off x="1109663" y="700088"/>
            <a:ext cx="4641850" cy="3481387"/>
          </a:xfrm>
          <a:ln cap="flat"/>
        </p:spPr>
      </p:sp>
      <p:sp>
        <p:nvSpPr>
          <p:cNvPr id="2648068" name="Rectangle 3"/>
          <p:cNvSpPr>
            <a:spLocks noChangeArrowheads="1"/>
          </p:cNvSpPr>
          <p:nvPr>
            <p:ph type="body" idx="1"/>
          </p:nvPr>
        </p:nvSpPr>
        <p:spPr>
          <a:xfrm>
            <a:off x="912813" y="4416425"/>
            <a:ext cx="5030787" cy="41846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97" tIns="44454" rIns="90497" bIns="44454"/>
          <a:lstStyle/>
          <a:p>
            <a:pPr defTabSz="973138"/>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340E7DF5-BCBB-47E6-808F-B819A85D7726}" type="slidenum">
              <a:rPr lang="en-US"/>
              <a:pPr/>
              <a:t>38</a:t>
            </a:fld>
            <a:endParaRPr lang="en-US"/>
          </a:p>
        </p:txBody>
      </p:sp>
      <p:sp>
        <p:nvSpPr>
          <p:cNvPr id="2650114" name="Slide Image Placeholder 1"/>
          <p:cNvSpPr>
            <a:spLocks noGrp="1" noRot="1" noChangeAspect="1" noTextEdit="1"/>
          </p:cNvSpPr>
          <p:nvPr>
            <p:ph type="sldImg"/>
          </p:nvPr>
        </p:nvSpPr>
        <p:spPr>
          <a:xfrm>
            <a:off x="1123950" y="720725"/>
            <a:ext cx="4610100" cy="3457575"/>
          </a:xfrm>
          <a:ln/>
        </p:spPr>
      </p:sp>
      <p:sp>
        <p:nvSpPr>
          <p:cNvPr id="2650115" name="Notes Placeholder 2"/>
          <p:cNvSpPr>
            <a:spLocks noGrp="1"/>
          </p:cNvSpPr>
          <p:nvPr>
            <p:ph type="body" idx="1"/>
          </p:nvPr>
        </p:nvSpPr>
        <p:spPr>
          <a:xfrm>
            <a:off x="912813" y="4416425"/>
            <a:ext cx="5030787"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http://www.ibm.com/developerworks/linux/library/l-completely-fair-scheduler/</a:t>
            </a:r>
          </a:p>
          <a:p>
            <a:pPr defTabSz="973138"/>
            <a:endParaRPr lang="en-US"/>
          </a:p>
          <a:p>
            <a:pPr defTabSz="973138"/>
            <a:r>
              <a:rPr lang="en-US"/>
              <a:t>Con Kolivas was pitching a rotating staircase deadline scheduler (RSDL) that incorporated fairness with a bound—goal is maximize CPU usage while retaining interactive responsiveness.  Ingo Molnar who wrote the O(1) took ideas from Con Kolivas and put together in 62 hours of program a 100k line patch that is the CFS scheduler (came with no small amount of controversy too as Con</a:t>
            </a:r>
            <a:r>
              <a:rPr lang="en-US" altLang="en-US"/>
              <a:t>’</a:t>
            </a:r>
            <a:r>
              <a:rPr lang="en-US"/>
              <a:t>s scheduler was discussed as being mainlined in 2.6.21 when Ingo released the CFS which was quickly adopted and mainlined over RSDL).</a:t>
            </a:r>
          </a:p>
          <a:p>
            <a:pPr defTabSz="973138"/>
            <a:endParaRPr lang="en-US"/>
          </a:p>
          <a:p>
            <a:pPr defTabSz="973138"/>
            <a:r>
              <a:rPr lang="en-US"/>
              <a:t>The goal is to balance fairness in providing processor time to tasks.  A process should be given a fair amount of process time.    The CFS maintains the amount of time provided to a given task in what is called the virtual runtime.  The smaller a task</a:t>
            </a:r>
            <a:r>
              <a:rPr lang="en-US" altLang="en-US"/>
              <a:t>’</a:t>
            </a:r>
            <a:r>
              <a:rPr lang="en-US"/>
              <a:t>s virtual runtime—the smaller amount of time a task has been permitted on the processor—the higher its need for the processor.  The CFS also includes the concept of sleeper fairness to ensure that tasks that are not currently runnable (waiting for I/O) receive a comparable share of the processor when they eventually need it.</a:t>
            </a:r>
          </a:p>
          <a:p>
            <a:pPr defTabSz="973138"/>
            <a:endParaRPr lang="en-US"/>
          </a:p>
          <a:p>
            <a:pPr defTabSz="973138"/>
            <a:r>
              <a:rPr lang="en-US"/>
              <a:t>Tasks are not in a run queue anymore.  They are in a red-black tree (balance binary tree).  The tree is queue on virtual runtime.  The task with the least virtual runtime (gravest need) is in the left most branch.  The task with the least need is in the right most branch.  The scheduler, to be fair, picks the left most node of the tree to schedule next.  The task accounts for its time with the CPU by adding its execution time to the virtual runtime and is then inserted back into the tree if runnable.  In this way, tasks on the left side of the tree are given time to execute, and the contents of the tree migrate from the right to the left to maintain fairness.</a:t>
            </a:r>
          </a:p>
          <a:p>
            <a:pPr defTabSz="973138"/>
            <a:endParaRPr lang="en-US"/>
          </a:p>
          <a:p>
            <a:pPr defTabSz="973138"/>
            <a:r>
              <a:rPr lang="en-US"/>
              <a:t>The pre-emption is set dynamically depending on the task priority.  Priorities still dynamically adjust.  And the rates of virtual runtime are scaled according to priority as well (i.e., time passes at different rates for each task to account for priority in the </a:t>
            </a:r>
            <a:r>
              <a:rPr lang="en-US" altLang="en-US"/>
              <a:t>“</a:t>
            </a:r>
            <a:r>
              <a:rPr lang="en-US"/>
              <a:t>fairness</a:t>
            </a:r>
            <a:r>
              <a:rPr lang="en-US" altLang="en-US"/>
              <a:t>”</a:t>
            </a:r>
            <a:r>
              <a:rPr lang="en-US"/>
              <a:t>).</a:t>
            </a:r>
          </a:p>
          <a:p>
            <a:pPr defTabSz="973138"/>
            <a:endParaRPr lang="en-US"/>
          </a:p>
          <a:p>
            <a:pPr defTabSz="973138"/>
            <a:r>
              <a:rPr lang="en-US"/>
              <a:t>CFS in 2.6.24 includes the ability to group schedule.</a:t>
            </a:r>
          </a:p>
          <a:p>
            <a:pPr defTabSz="973138"/>
            <a:endParaRPr lang="en-US"/>
          </a:p>
          <a:p>
            <a:pPr defTabSz="973138"/>
            <a:r>
              <a:rPr lang="en-US"/>
              <a:t>Other improvements include the modularity of the scheduler.</a:t>
            </a:r>
          </a:p>
        </p:txBody>
      </p:sp>
      <p:sp>
        <p:nvSpPr>
          <p:cNvPr id="4" name="Slide Number Placeholder 3"/>
          <p:cNvSpPr txBox="1">
            <a:spLocks noGrp="1"/>
          </p:cNvSpPr>
          <p:nvPr/>
        </p:nvSpPr>
        <p:spPr bwMode="auto">
          <a:xfrm>
            <a:off x="3884613" y="8831263"/>
            <a:ext cx="2974975" cy="465137"/>
          </a:xfrm>
          <a:prstGeom prst="rect">
            <a:avLst/>
          </a:prstGeom>
          <a:noFill/>
          <a:ln>
            <a:miter lim="800000"/>
            <a:headEnd/>
            <a:tailEnd/>
          </a:ln>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87AC182-3B27-4D6B-9CC3-3E5EA48D3D3F}" type="slidenum">
              <a:rPr lang="en-US" sz="1000" i="1">
                <a:ea typeface="ＭＳ Ｐゴシック" pitchFamily="34" charset="-128"/>
              </a:rPr>
              <a:pPr algn="r"/>
              <a:t>38</a:t>
            </a:fld>
            <a:endParaRPr lang="en-US" sz="1000" i="1">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E85004DB-0BC0-4475-8B8E-7B0EA8F9F4F0}" type="slidenum">
              <a:rPr lang="en-US"/>
              <a:pPr/>
              <a:t>9</a:t>
            </a:fld>
            <a:endParaRPr lang="en-US"/>
          </a:p>
        </p:txBody>
      </p:sp>
      <p:sp>
        <p:nvSpPr>
          <p:cNvPr id="2622466" name="Rectangle 5"/>
          <p:cNvSpPr txBox="1">
            <a:spLocks noGrp="1" noChangeArrowheads="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56E1A096-2CFD-4C04-8368-3B87D95B2C4A}" type="slidenum">
              <a:rPr lang="en-US" sz="1000" i="1">
                <a:ea typeface="ＭＳ Ｐゴシック" pitchFamily="34" charset="-128"/>
              </a:rPr>
              <a:pPr algn="r"/>
              <a:t>9</a:t>
            </a:fld>
            <a:endParaRPr lang="en-US" sz="1000" i="1">
              <a:ea typeface="ＭＳ Ｐゴシック" pitchFamily="34" charset="-128"/>
            </a:endParaRPr>
          </a:p>
        </p:txBody>
      </p:sp>
      <p:sp>
        <p:nvSpPr>
          <p:cNvPr id="2622467" name="Rectangle 2"/>
          <p:cNvSpPr>
            <a:spLocks noChangeArrowheads="1" noTextEdit="1"/>
          </p:cNvSpPr>
          <p:nvPr>
            <p:ph type="sldImg"/>
          </p:nvPr>
        </p:nvSpPr>
        <p:spPr>
          <a:xfrm>
            <a:off x="1111250" y="701675"/>
            <a:ext cx="4640263" cy="3479800"/>
          </a:xfrm>
          <a:ln cap="flat"/>
        </p:spPr>
      </p:sp>
      <p:sp>
        <p:nvSpPr>
          <p:cNvPr id="2622468" name="Rectangle 3"/>
          <p:cNvSpPr>
            <a:spLocks noChangeArrowheads="1"/>
          </p:cNvSpPr>
          <p:nvPr>
            <p:ph type="body" idx="1"/>
          </p:nvPr>
        </p:nvSpPr>
        <p:spPr>
          <a:xfrm>
            <a:off x="912813" y="4413250"/>
            <a:ext cx="5030787" cy="418623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08" tIns="44705" rIns="91008" bIns="44705"/>
          <a:lstStyle/>
          <a:p>
            <a:pPr defTabSz="973138"/>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89449F17-BD93-48A4-8F0F-E2592DA4D719}" type="slidenum">
              <a:rPr lang="en-US"/>
              <a:pPr/>
              <a:t>10</a:t>
            </a:fld>
            <a:endParaRPr lang="en-US"/>
          </a:p>
        </p:txBody>
      </p:sp>
      <p:sp>
        <p:nvSpPr>
          <p:cNvPr id="2624514" name="Slide Image Placeholder 1"/>
          <p:cNvSpPr>
            <a:spLocks noGrp="1" noRot="1" noChangeAspect="1" noTextEdit="1"/>
          </p:cNvSpPr>
          <p:nvPr>
            <p:ph type="sldImg"/>
          </p:nvPr>
        </p:nvSpPr>
        <p:spPr>
          <a:xfrm>
            <a:off x="1123950" y="720725"/>
            <a:ext cx="4610100" cy="3457575"/>
          </a:xfrm>
          <a:ln/>
        </p:spPr>
      </p:sp>
      <p:sp>
        <p:nvSpPr>
          <p:cNvPr id="2624515" name="Notes Placeholder 2"/>
          <p:cNvSpPr>
            <a:spLocks noGrp="1"/>
          </p:cNvSpPr>
          <p:nvPr>
            <p:ph type="body" idx="1"/>
          </p:nvPr>
        </p:nvSpPr>
        <p:spPr>
          <a:xfrm>
            <a:off x="912813" y="4416425"/>
            <a:ext cx="5030787"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Policy enforcement: consider a nuclear power plant, the policy says safety control runs anytime it wants.  Then the schedule enforces this policy even though it means payroll may be late.</a:t>
            </a:r>
          </a:p>
        </p:txBody>
      </p:sp>
      <p:sp>
        <p:nvSpPr>
          <p:cNvPr id="2624516" name="Slide Number Placeholder 3"/>
          <p:cNvSpPr txBox="1">
            <a:spLocks noGrp="1"/>
          </p:cNvSpPr>
          <p:nvPr/>
        </p:nvSpPr>
        <p:spPr bwMode="auto">
          <a:xfrm>
            <a:off x="3884613" y="8831263"/>
            <a:ext cx="29749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C1D4327-BE57-4E25-B92F-C002F47BDC48}" type="slidenum">
              <a:rPr lang="en-US" sz="1000" i="1">
                <a:ea typeface="ＭＳ Ｐゴシック" pitchFamily="34" charset="-128"/>
              </a:rPr>
              <a:pPr algn="r"/>
              <a:t>10</a:t>
            </a:fld>
            <a:endParaRPr lang="en-US" sz="1000" i="1">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19</a:t>
            </a:fld>
            <a:endParaRPr lang="en-US"/>
          </a:p>
        </p:txBody>
      </p:sp>
      <p:sp>
        <p:nvSpPr>
          <p:cNvPr id="2496514"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52AAA09-5847-43E1-B6B1-D7FF3BF41996}" type="slidenum">
              <a:rPr lang="en-US"/>
              <a:pPr/>
              <a:t>20</a:t>
            </a:fld>
            <a:endParaRPr lang="en-US"/>
          </a:p>
        </p:txBody>
      </p:sp>
      <p:sp>
        <p:nvSpPr>
          <p:cNvPr id="2498562"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8563"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BB024A7-DE05-499E-A7FD-F5A0DFBC30BF}" type="slidenum">
              <a:rPr lang="en-US"/>
              <a:pPr/>
              <a:t>21</a:t>
            </a:fld>
            <a:endParaRPr lang="en-US"/>
          </a:p>
        </p:txBody>
      </p:sp>
      <p:sp>
        <p:nvSpPr>
          <p:cNvPr id="2500610"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00611"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DFDF8D4-6975-4C39-A972-7EF214614C4F}" type="slidenum">
              <a:rPr lang="en-US"/>
              <a:pPr/>
              <a:t>23</a:t>
            </a:fld>
            <a:endParaRPr lang="en-US"/>
          </a:p>
        </p:txBody>
      </p:sp>
      <p:sp>
        <p:nvSpPr>
          <p:cNvPr id="2503682"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03683"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73356B4-1FB7-402D-9ACB-E727186BE45E}" type="slidenum">
              <a:rPr lang="en-US"/>
              <a:pPr/>
              <a:t>25</a:t>
            </a:fld>
            <a:endParaRPr lang="en-US"/>
          </a:p>
        </p:txBody>
      </p:sp>
      <p:sp>
        <p:nvSpPr>
          <p:cNvPr id="2506754"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06755"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6C1733F-2D67-4B59-BC0A-D58A4DF6C2C2}" type="slidenum">
              <a:rPr lang="en-US"/>
              <a:pPr/>
              <a:t>27</a:t>
            </a:fld>
            <a:endParaRPr lang="en-US"/>
          </a:p>
        </p:txBody>
      </p:sp>
      <p:sp>
        <p:nvSpPr>
          <p:cNvPr id="2509826" name="Rectangle 2"/>
          <p:cNvSpPr>
            <a:spLocks noChangeArrowheads="1" noTextEdit="1"/>
          </p:cNvSpPr>
          <p:nvPr>
            <p:ph type="sldImg"/>
          </p:nvPr>
        </p:nvSpPr>
        <p:spPr>
          <a:xfrm>
            <a:off x="11096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09827" name="Rectangle 3"/>
          <p:cNvSpPr>
            <a:spLocks noGrp="1" noChangeArrowheads="1"/>
          </p:cNvSpPr>
          <p:nvPr>
            <p:ph type="body" idx="1"/>
          </p:nvPr>
        </p:nvSpPr>
        <p:spPr>
          <a:xfrm>
            <a:off x="912813" y="4416425"/>
            <a:ext cx="5030787" cy="4184650"/>
          </a:xfrm>
          <a:ln/>
        </p:spPr>
        <p:txBody>
          <a:bodyPr lIns="90497" tIns="44454" rIns="90497" bIns="4445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a:t>BYU CS 345</a:t>
            </a:r>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Scheduling</a:t>
            </a:r>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CC3E350-D246-4AB7-8F0F-09A3E70CD45D}"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Scheduling</a:t>
            </a:r>
          </a:p>
        </p:txBody>
      </p:sp>
      <p:sp>
        <p:nvSpPr>
          <p:cNvPr id="6" name="Slide Number Placeholder 5"/>
          <p:cNvSpPr>
            <a:spLocks noGrp="1"/>
          </p:cNvSpPr>
          <p:nvPr>
            <p:ph type="sldNum" sz="quarter" idx="12"/>
          </p:nvPr>
        </p:nvSpPr>
        <p:spPr/>
        <p:txBody>
          <a:bodyPr/>
          <a:lstStyle>
            <a:lvl1pPr>
              <a:defRPr/>
            </a:lvl1pPr>
          </a:lstStyle>
          <a:p>
            <a:fld id="{3128B085-2454-4ED2-9123-924CBC5A2D60}" type="slidenum">
              <a:rPr lang="en-US"/>
              <a:pPr/>
              <a:t>‹#›</a:t>
            </a:fld>
            <a:endParaRPr lang="en-US"/>
          </a:p>
        </p:txBody>
      </p:sp>
    </p:spTree>
    <p:extLst>
      <p:ext uri="{BB962C8B-B14F-4D97-AF65-F5344CB8AC3E}">
        <p14:creationId xmlns:p14="http://schemas.microsoft.com/office/powerpoint/2010/main" val="423468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Scheduling</a:t>
            </a:r>
          </a:p>
        </p:txBody>
      </p:sp>
      <p:sp>
        <p:nvSpPr>
          <p:cNvPr id="6" name="Slide Number Placeholder 5"/>
          <p:cNvSpPr>
            <a:spLocks noGrp="1"/>
          </p:cNvSpPr>
          <p:nvPr>
            <p:ph type="sldNum" sz="quarter" idx="12"/>
          </p:nvPr>
        </p:nvSpPr>
        <p:spPr/>
        <p:txBody>
          <a:bodyPr/>
          <a:lstStyle>
            <a:lvl1pPr>
              <a:defRPr/>
            </a:lvl1pPr>
          </a:lstStyle>
          <a:p>
            <a:fld id="{4774B98C-6E61-4388-B509-F617FC29C771}" type="slidenum">
              <a:rPr lang="en-US"/>
              <a:pPr/>
              <a:t>‹#›</a:t>
            </a:fld>
            <a:endParaRPr lang="en-US"/>
          </a:p>
        </p:txBody>
      </p:sp>
    </p:spTree>
    <p:extLst>
      <p:ext uri="{BB962C8B-B14F-4D97-AF65-F5344CB8AC3E}">
        <p14:creationId xmlns:p14="http://schemas.microsoft.com/office/powerpoint/2010/main" val="130207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46100" y="1416050"/>
            <a:ext cx="8164513" cy="4908550"/>
          </a:xfrm>
        </p:spPr>
        <p:txBody>
          <a:bodyPr/>
          <a:lstStyle/>
          <a:p>
            <a:endParaRPr lang="en-US"/>
          </a:p>
        </p:txBody>
      </p:sp>
      <p:sp>
        <p:nvSpPr>
          <p:cNvPr id="4" name="Date Placeholder 3"/>
          <p:cNvSpPr>
            <a:spLocks noGrp="1"/>
          </p:cNvSpPr>
          <p:nvPr>
            <p:ph type="dt" sz="half" idx="10"/>
          </p:nvPr>
        </p:nvSpPr>
        <p:spPr>
          <a:xfrm>
            <a:off x="277813" y="6324600"/>
            <a:ext cx="1905000" cy="457200"/>
          </a:xfrm>
        </p:spPr>
        <p:txBody>
          <a:bodyPr/>
          <a:lstStyle>
            <a:lvl1pPr>
              <a:defRPr/>
            </a:lvl1pPr>
          </a:lstStyle>
          <a:p>
            <a:r>
              <a:rPr lang="en-US"/>
              <a:t>BYU CS 345</a:t>
            </a:r>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r>
              <a:rPr lang="en-US"/>
              <a:t>Scheduling</a:t>
            </a:r>
          </a:p>
        </p:txBody>
      </p:sp>
      <p:sp>
        <p:nvSpPr>
          <p:cNvPr id="6" name="Slide Number Placeholder 5"/>
          <p:cNvSpPr>
            <a:spLocks noGrp="1"/>
          </p:cNvSpPr>
          <p:nvPr>
            <p:ph type="sldNum" sz="quarter" idx="12"/>
          </p:nvPr>
        </p:nvSpPr>
        <p:spPr>
          <a:xfrm>
            <a:off x="7081838" y="6324600"/>
            <a:ext cx="1905000" cy="457200"/>
          </a:xfrm>
        </p:spPr>
        <p:txBody>
          <a:bodyPr/>
          <a:lstStyle>
            <a:lvl1pPr>
              <a:defRPr/>
            </a:lvl1pPr>
          </a:lstStyle>
          <a:p>
            <a:fld id="{9F14BBBB-F227-48C5-B996-15D47DDD6136}" type="slidenum">
              <a:rPr lang="en-US"/>
              <a:pPr/>
              <a:t>‹#›</a:t>
            </a:fld>
            <a:endParaRPr lang="en-US"/>
          </a:p>
        </p:txBody>
      </p:sp>
    </p:spTree>
    <p:extLst>
      <p:ext uri="{BB962C8B-B14F-4D97-AF65-F5344CB8AC3E}">
        <p14:creationId xmlns:p14="http://schemas.microsoft.com/office/powerpoint/2010/main" val="16710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Scheduling</a:t>
            </a:r>
          </a:p>
        </p:txBody>
      </p:sp>
      <p:sp>
        <p:nvSpPr>
          <p:cNvPr id="6" name="Slide Number Placeholder 5"/>
          <p:cNvSpPr>
            <a:spLocks noGrp="1"/>
          </p:cNvSpPr>
          <p:nvPr>
            <p:ph type="sldNum" sz="quarter" idx="12"/>
          </p:nvPr>
        </p:nvSpPr>
        <p:spPr/>
        <p:txBody>
          <a:bodyPr/>
          <a:lstStyle>
            <a:lvl1pPr>
              <a:defRPr/>
            </a:lvl1pPr>
          </a:lstStyle>
          <a:p>
            <a:fld id="{83FA468C-BBA0-43EE-8CBD-C7B8204D4640}" type="slidenum">
              <a:rPr lang="en-US"/>
              <a:pPr/>
              <a:t>‹#›</a:t>
            </a:fld>
            <a:endParaRPr lang="en-US"/>
          </a:p>
        </p:txBody>
      </p:sp>
    </p:spTree>
    <p:extLst>
      <p:ext uri="{BB962C8B-B14F-4D97-AF65-F5344CB8AC3E}">
        <p14:creationId xmlns:p14="http://schemas.microsoft.com/office/powerpoint/2010/main" val="4591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Scheduling</a:t>
            </a:r>
          </a:p>
        </p:txBody>
      </p:sp>
      <p:sp>
        <p:nvSpPr>
          <p:cNvPr id="6" name="Slide Number Placeholder 5"/>
          <p:cNvSpPr>
            <a:spLocks noGrp="1"/>
          </p:cNvSpPr>
          <p:nvPr>
            <p:ph type="sldNum" sz="quarter" idx="12"/>
          </p:nvPr>
        </p:nvSpPr>
        <p:spPr/>
        <p:txBody>
          <a:bodyPr/>
          <a:lstStyle>
            <a:lvl1pPr>
              <a:defRPr/>
            </a:lvl1pPr>
          </a:lstStyle>
          <a:p>
            <a:fld id="{9990DD26-461C-4088-B40F-3E13D8A8C674}" type="slidenum">
              <a:rPr lang="en-US"/>
              <a:pPr/>
              <a:t>‹#›</a:t>
            </a:fld>
            <a:endParaRPr lang="en-US"/>
          </a:p>
        </p:txBody>
      </p:sp>
    </p:spTree>
    <p:extLst>
      <p:ext uri="{BB962C8B-B14F-4D97-AF65-F5344CB8AC3E}">
        <p14:creationId xmlns:p14="http://schemas.microsoft.com/office/powerpoint/2010/main" val="113308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Scheduling</a:t>
            </a:r>
          </a:p>
        </p:txBody>
      </p:sp>
      <p:sp>
        <p:nvSpPr>
          <p:cNvPr id="7" name="Slide Number Placeholder 6"/>
          <p:cNvSpPr>
            <a:spLocks noGrp="1"/>
          </p:cNvSpPr>
          <p:nvPr>
            <p:ph type="sldNum" sz="quarter" idx="12"/>
          </p:nvPr>
        </p:nvSpPr>
        <p:spPr/>
        <p:txBody>
          <a:bodyPr/>
          <a:lstStyle>
            <a:lvl1pPr>
              <a:defRPr/>
            </a:lvl1pPr>
          </a:lstStyle>
          <a:p>
            <a:fld id="{D1A2ED48-48B1-470D-AD02-4CB701BF14D5}" type="slidenum">
              <a:rPr lang="en-US"/>
              <a:pPr/>
              <a:t>‹#›</a:t>
            </a:fld>
            <a:endParaRPr lang="en-US"/>
          </a:p>
        </p:txBody>
      </p:sp>
    </p:spTree>
    <p:extLst>
      <p:ext uri="{BB962C8B-B14F-4D97-AF65-F5344CB8AC3E}">
        <p14:creationId xmlns:p14="http://schemas.microsoft.com/office/powerpoint/2010/main" val="171566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BYU CS 345</a:t>
            </a:r>
          </a:p>
        </p:txBody>
      </p:sp>
      <p:sp>
        <p:nvSpPr>
          <p:cNvPr id="8" name="Footer Placeholder 7"/>
          <p:cNvSpPr>
            <a:spLocks noGrp="1"/>
          </p:cNvSpPr>
          <p:nvPr>
            <p:ph type="ftr" sz="quarter" idx="11"/>
          </p:nvPr>
        </p:nvSpPr>
        <p:spPr/>
        <p:txBody>
          <a:bodyPr/>
          <a:lstStyle>
            <a:lvl1pPr>
              <a:defRPr/>
            </a:lvl1pPr>
          </a:lstStyle>
          <a:p>
            <a:r>
              <a:rPr lang="en-US"/>
              <a:t>Scheduling</a:t>
            </a:r>
          </a:p>
        </p:txBody>
      </p:sp>
      <p:sp>
        <p:nvSpPr>
          <p:cNvPr id="9" name="Slide Number Placeholder 8"/>
          <p:cNvSpPr>
            <a:spLocks noGrp="1"/>
          </p:cNvSpPr>
          <p:nvPr>
            <p:ph type="sldNum" sz="quarter" idx="12"/>
          </p:nvPr>
        </p:nvSpPr>
        <p:spPr/>
        <p:txBody>
          <a:bodyPr/>
          <a:lstStyle>
            <a:lvl1pPr>
              <a:defRPr/>
            </a:lvl1pPr>
          </a:lstStyle>
          <a:p>
            <a:fld id="{FF26F178-EC52-4585-9857-2B414676DC45}" type="slidenum">
              <a:rPr lang="en-US"/>
              <a:pPr/>
              <a:t>‹#›</a:t>
            </a:fld>
            <a:endParaRPr lang="en-US"/>
          </a:p>
        </p:txBody>
      </p:sp>
    </p:spTree>
    <p:extLst>
      <p:ext uri="{BB962C8B-B14F-4D97-AF65-F5344CB8AC3E}">
        <p14:creationId xmlns:p14="http://schemas.microsoft.com/office/powerpoint/2010/main" val="311083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BYU CS 345</a:t>
            </a:r>
          </a:p>
        </p:txBody>
      </p:sp>
      <p:sp>
        <p:nvSpPr>
          <p:cNvPr id="4" name="Footer Placeholder 3"/>
          <p:cNvSpPr>
            <a:spLocks noGrp="1"/>
          </p:cNvSpPr>
          <p:nvPr>
            <p:ph type="ftr" sz="quarter" idx="11"/>
          </p:nvPr>
        </p:nvSpPr>
        <p:spPr/>
        <p:txBody>
          <a:bodyPr/>
          <a:lstStyle>
            <a:lvl1pPr>
              <a:defRPr/>
            </a:lvl1pPr>
          </a:lstStyle>
          <a:p>
            <a:r>
              <a:rPr lang="en-US"/>
              <a:t>Scheduling</a:t>
            </a:r>
          </a:p>
        </p:txBody>
      </p:sp>
      <p:sp>
        <p:nvSpPr>
          <p:cNvPr id="5" name="Slide Number Placeholder 4"/>
          <p:cNvSpPr>
            <a:spLocks noGrp="1"/>
          </p:cNvSpPr>
          <p:nvPr>
            <p:ph type="sldNum" sz="quarter" idx="12"/>
          </p:nvPr>
        </p:nvSpPr>
        <p:spPr/>
        <p:txBody>
          <a:bodyPr/>
          <a:lstStyle>
            <a:lvl1pPr>
              <a:defRPr/>
            </a:lvl1pPr>
          </a:lstStyle>
          <a:p>
            <a:fld id="{E943632A-F34B-49CC-BB70-691ECC753ED1}" type="slidenum">
              <a:rPr lang="en-US"/>
              <a:pPr/>
              <a:t>‹#›</a:t>
            </a:fld>
            <a:endParaRPr lang="en-US"/>
          </a:p>
        </p:txBody>
      </p:sp>
    </p:spTree>
    <p:extLst>
      <p:ext uri="{BB962C8B-B14F-4D97-AF65-F5344CB8AC3E}">
        <p14:creationId xmlns:p14="http://schemas.microsoft.com/office/powerpoint/2010/main" val="152451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BYU CS 345</a:t>
            </a:r>
          </a:p>
        </p:txBody>
      </p:sp>
      <p:sp>
        <p:nvSpPr>
          <p:cNvPr id="3" name="Footer Placeholder 2"/>
          <p:cNvSpPr>
            <a:spLocks noGrp="1"/>
          </p:cNvSpPr>
          <p:nvPr>
            <p:ph type="ftr" sz="quarter" idx="11"/>
          </p:nvPr>
        </p:nvSpPr>
        <p:spPr/>
        <p:txBody>
          <a:bodyPr/>
          <a:lstStyle>
            <a:lvl1pPr>
              <a:defRPr/>
            </a:lvl1pPr>
          </a:lstStyle>
          <a:p>
            <a:r>
              <a:rPr lang="en-US"/>
              <a:t>Scheduling</a:t>
            </a:r>
          </a:p>
        </p:txBody>
      </p:sp>
      <p:sp>
        <p:nvSpPr>
          <p:cNvPr id="4" name="Slide Number Placeholder 3"/>
          <p:cNvSpPr>
            <a:spLocks noGrp="1"/>
          </p:cNvSpPr>
          <p:nvPr>
            <p:ph type="sldNum" sz="quarter" idx="12"/>
          </p:nvPr>
        </p:nvSpPr>
        <p:spPr/>
        <p:txBody>
          <a:bodyPr/>
          <a:lstStyle>
            <a:lvl1pPr>
              <a:defRPr/>
            </a:lvl1pPr>
          </a:lstStyle>
          <a:p>
            <a:fld id="{696ED7C9-09E2-49FB-A514-153A87AC13C1}" type="slidenum">
              <a:rPr lang="en-US"/>
              <a:pPr/>
              <a:t>‹#›</a:t>
            </a:fld>
            <a:endParaRPr lang="en-US"/>
          </a:p>
        </p:txBody>
      </p:sp>
    </p:spTree>
    <p:extLst>
      <p:ext uri="{BB962C8B-B14F-4D97-AF65-F5344CB8AC3E}">
        <p14:creationId xmlns:p14="http://schemas.microsoft.com/office/powerpoint/2010/main" val="20975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Scheduling</a:t>
            </a:r>
          </a:p>
        </p:txBody>
      </p:sp>
      <p:sp>
        <p:nvSpPr>
          <p:cNvPr id="7" name="Slide Number Placeholder 6"/>
          <p:cNvSpPr>
            <a:spLocks noGrp="1"/>
          </p:cNvSpPr>
          <p:nvPr>
            <p:ph type="sldNum" sz="quarter" idx="12"/>
          </p:nvPr>
        </p:nvSpPr>
        <p:spPr/>
        <p:txBody>
          <a:bodyPr/>
          <a:lstStyle>
            <a:lvl1pPr>
              <a:defRPr/>
            </a:lvl1pPr>
          </a:lstStyle>
          <a:p>
            <a:fld id="{4DCE25AC-8EC5-42EC-81E3-A60035CB3D83}" type="slidenum">
              <a:rPr lang="en-US"/>
              <a:pPr/>
              <a:t>‹#›</a:t>
            </a:fld>
            <a:endParaRPr lang="en-US"/>
          </a:p>
        </p:txBody>
      </p:sp>
    </p:spTree>
    <p:extLst>
      <p:ext uri="{BB962C8B-B14F-4D97-AF65-F5344CB8AC3E}">
        <p14:creationId xmlns:p14="http://schemas.microsoft.com/office/powerpoint/2010/main" val="370295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Scheduling</a:t>
            </a:r>
          </a:p>
        </p:txBody>
      </p:sp>
      <p:sp>
        <p:nvSpPr>
          <p:cNvPr id="7" name="Slide Number Placeholder 6"/>
          <p:cNvSpPr>
            <a:spLocks noGrp="1"/>
          </p:cNvSpPr>
          <p:nvPr>
            <p:ph type="sldNum" sz="quarter" idx="12"/>
          </p:nvPr>
        </p:nvSpPr>
        <p:spPr/>
        <p:txBody>
          <a:bodyPr/>
          <a:lstStyle>
            <a:lvl1pPr>
              <a:defRPr/>
            </a:lvl1pPr>
          </a:lstStyle>
          <a:p>
            <a:fld id="{A71369E3-3714-450C-9D7C-42A7ACD69C6A}" type="slidenum">
              <a:rPr lang="en-US"/>
              <a:pPr/>
              <a:t>‹#›</a:t>
            </a:fld>
            <a:endParaRPr lang="en-US"/>
          </a:p>
        </p:txBody>
      </p:sp>
    </p:spTree>
    <p:extLst>
      <p:ext uri="{BB962C8B-B14F-4D97-AF65-F5344CB8AC3E}">
        <p14:creationId xmlns:p14="http://schemas.microsoft.com/office/powerpoint/2010/main" val="75331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277813"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a:t>BYU CS 345</a:t>
            </a:r>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t>Scheduling</a:t>
            </a:r>
          </a:p>
        </p:txBody>
      </p:sp>
      <p:sp>
        <p:nvSpPr>
          <p:cNvPr id="557069" name="Rectangle 13"/>
          <p:cNvSpPr>
            <a:spLocks noGrp="1" noChangeArrowheads="1"/>
          </p:cNvSpPr>
          <p:nvPr>
            <p:ph type="sldNum" sz="quarter" idx="4"/>
          </p:nvPr>
        </p:nvSpPr>
        <p:spPr bwMode="auto">
          <a:xfrm>
            <a:off x="7081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8BF2686-D0B5-494F-94E8-AC84561C7AF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iming>
    <p:tnLst>
      <p:par>
        <p:cTn id="1" dur="indefinite" restart="never" nodeType="tmRoot"/>
      </p:par>
    </p:tnLst>
  </p:timing>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a:t>Chapter 9 - Scheduling</a:t>
            </a:r>
          </a:p>
        </p:txBody>
      </p:sp>
      <p:sp>
        <p:nvSpPr>
          <p:cNvPr id="2475011" name="Rectangle 3"/>
          <p:cNvSpPr>
            <a:spLocks noGrp="1" noChangeArrowheads="1"/>
          </p:cNvSpPr>
          <p:nvPr>
            <p:ph type="subTitle" idx="1"/>
          </p:nvPr>
        </p:nvSpPr>
        <p:spPr/>
        <p:txBody>
          <a:bodyPr/>
          <a:lstStyle/>
          <a:p>
            <a:endParaRPr lang="en-US"/>
          </a:p>
        </p:txBody>
      </p:sp>
      <p:sp>
        <p:nvSpPr>
          <p:cNvPr id="5126" name="Rectangle 3"/>
          <p:cNvSpPr>
            <a:spLocks noChangeArrowheads="1"/>
          </p:cNvSpPr>
          <p:nvPr/>
        </p:nvSpPr>
        <p:spPr bwMode="auto">
          <a:xfrm>
            <a:off x="765175" y="5113338"/>
            <a:ext cx="775335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a:lstStyle/>
          <a:p>
            <a:pPr marL="36513" algn="r">
              <a:buClr>
                <a:schemeClr val="folHlink"/>
              </a:buClr>
              <a:buSzPct val="60000"/>
              <a:buFont typeface="Wingdings" pitchFamily="2" charset="2"/>
              <a:buNone/>
            </a:pPr>
            <a:r>
              <a:rPr lang="en-US">
                <a:solidFill>
                  <a:srgbClr val="79766F"/>
                </a:solidFill>
                <a:latin typeface="Arial" pitchFamily="34" charset="0"/>
              </a:rPr>
              <a:t>I want a turn.  Now!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r>
              <a:rPr lang="en-US"/>
              <a:t>BYU CS 345</a:t>
            </a:r>
          </a:p>
        </p:txBody>
      </p:sp>
      <p:sp>
        <p:nvSpPr>
          <p:cNvPr id="12" name="Footer Placeholder 2"/>
          <p:cNvSpPr>
            <a:spLocks noGrp="1"/>
          </p:cNvSpPr>
          <p:nvPr>
            <p:ph type="ftr" sz="quarter" idx="11"/>
          </p:nvPr>
        </p:nvSpPr>
        <p:spPr/>
        <p:txBody>
          <a:bodyPr/>
          <a:lstStyle/>
          <a:p>
            <a:r>
              <a:rPr lang="en-US"/>
              <a:t>Scheduling</a:t>
            </a:r>
          </a:p>
        </p:txBody>
      </p:sp>
      <p:sp>
        <p:nvSpPr>
          <p:cNvPr id="13" name="Slide Number Placeholder 3"/>
          <p:cNvSpPr>
            <a:spLocks noGrp="1"/>
          </p:cNvSpPr>
          <p:nvPr>
            <p:ph type="sldNum" sz="quarter" idx="12"/>
          </p:nvPr>
        </p:nvSpPr>
        <p:spPr/>
        <p:txBody>
          <a:bodyPr/>
          <a:lstStyle/>
          <a:p>
            <a:fld id="{B4E9A8C2-256B-4C6C-8873-BC8EE18CE33D}" type="slidenum">
              <a:rPr lang="en-US"/>
              <a:pPr/>
              <a:t>10</a:t>
            </a:fld>
            <a:endParaRPr lang="en-US"/>
          </a:p>
        </p:txBody>
      </p:sp>
      <p:sp>
        <p:nvSpPr>
          <p:cNvPr id="2" name="Title 1"/>
          <p:cNvSpPr>
            <a:spLocks noGrp="1"/>
          </p:cNvSpPr>
          <p:nvPr>
            <p:ph type="title" idx="4294967295"/>
          </p:nvPr>
        </p:nvSpPr>
        <p:spPr/>
        <p:txBody>
          <a:bodyPr>
            <a:normAutofit/>
          </a:bodyPr>
          <a:lstStyle/>
          <a:p>
            <a:r>
              <a:rPr lang="en-US">
                <a:effectLst>
                  <a:outerShdw blurRad="38100" dist="38100" dir="2700000" algn="tl">
                    <a:srgbClr val="C0C0C0"/>
                  </a:outerShdw>
                </a:effectLst>
              </a:rPr>
              <a:t>Goals</a:t>
            </a:r>
          </a:p>
        </p:txBody>
      </p:sp>
      <p:sp>
        <p:nvSpPr>
          <p:cNvPr id="7" name="Rectangle 6"/>
          <p:cNvSpPr/>
          <p:nvPr/>
        </p:nvSpPr>
        <p:spPr>
          <a:xfrm>
            <a:off x="947738" y="1630363"/>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eaLnBrk="0" hangingPunct="0">
              <a:defRPr/>
            </a:pPr>
            <a:r>
              <a:rPr lang="en-US" sz="1800" dirty="0"/>
              <a:t>All Systems</a:t>
            </a:r>
          </a:p>
          <a:p>
            <a:pPr lvl="1" eaLnBrk="0" hangingPunct="0">
              <a:buFont typeface="Arial" pitchFamily="34" charset="0"/>
              <a:buChar char="•"/>
              <a:defRPr/>
            </a:pPr>
            <a:r>
              <a:rPr lang="en-US" sz="1800" dirty="0"/>
              <a:t> Fairness</a:t>
            </a:r>
          </a:p>
          <a:p>
            <a:pPr lvl="1" eaLnBrk="0" hangingPunct="0">
              <a:buFont typeface="Arial" pitchFamily="34" charset="0"/>
              <a:buChar char="•"/>
              <a:defRPr/>
            </a:pPr>
            <a:r>
              <a:rPr lang="en-US" sz="1800" dirty="0"/>
              <a:t> Policy Enforcement</a:t>
            </a:r>
          </a:p>
          <a:p>
            <a:pPr lvl="1" eaLnBrk="0" hangingPunct="0">
              <a:buFont typeface="Arial" pitchFamily="34" charset="0"/>
              <a:buChar char="•"/>
              <a:defRPr/>
            </a:pPr>
            <a:r>
              <a:rPr lang="en-US" sz="1800" dirty="0"/>
              <a:t> Balance</a:t>
            </a:r>
          </a:p>
        </p:txBody>
      </p:sp>
      <p:sp>
        <p:nvSpPr>
          <p:cNvPr id="9" name="Rectangle 8"/>
          <p:cNvSpPr/>
          <p:nvPr/>
        </p:nvSpPr>
        <p:spPr>
          <a:xfrm>
            <a:off x="947738" y="2773363"/>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eaLnBrk="0" hangingPunct="0">
              <a:defRPr/>
            </a:pPr>
            <a:r>
              <a:rPr lang="en-US" sz="1800" dirty="0"/>
              <a:t>Batch Systems</a:t>
            </a:r>
          </a:p>
          <a:p>
            <a:pPr lvl="1" eaLnBrk="0" hangingPunct="0">
              <a:buFont typeface="Arial" pitchFamily="34" charset="0"/>
              <a:buChar char="•"/>
              <a:defRPr/>
            </a:pPr>
            <a:r>
              <a:rPr lang="en-US" sz="1800" dirty="0"/>
              <a:t> Throughput</a:t>
            </a:r>
          </a:p>
          <a:p>
            <a:pPr lvl="1" eaLnBrk="0" hangingPunct="0">
              <a:buFont typeface="Arial" pitchFamily="34" charset="0"/>
              <a:buChar char="•"/>
              <a:defRPr/>
            </a:pPr>
            <a:r>
              <a:rPr lang="en-US" sz="1800" dirty="0"/>
              <a:t> Turnaround time</a:t>
            </a:r>
          </a:p>
          <a:p>
            <a:pPr lvl="1" eaLnBrk="0" hangingPunct="0">
              <a:buFont typeface="Arial" pitchFamily="34" charset="0"/>
              <a:buChar char="•"/>
              <a:defRPr/>
            </a:pPr>
            <a:r>
              <a:rPr lang="en-US" sz="1800" dirty="0"/>
              <a:t> CPU utilization</a:t>
            </a:r>
          </a:p>
        </p:txBody>
      </p:sp>
      <p:sp>
        <p:nvSpPr>
          <p:cNvPr id="10" name="Rectangle 9"/>
          <p:cNvSpPr/>
          <p:nvPr/>
        </p:nvSpPr>
        <p:spPr>
          <a:xfrm>
            <a:off x="947738" y="3916363"/>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dirty="0"/>
              <a:t>Interactive Systems</a:t>
            </a:r>
          </a:p>
          <a:p>
            <a:pPr lvl="1" eaLnBrk="0" hangingPunct="0">
              <a:buFont typeface="Arial" pitchFamily="34" charset="0"/>
              <a:buChar char="•"/>
              <a:defRPr/>
            </a:pPr>
            <a:r>
              <a:rPr lang="en-US" sz="1800" dirty="0"/>
              <a:t> Response time</a:t>
            </a:r>
          </a:p>
          <a:p>
            <a:pPr lvl="1" eaLnBrk="0" hangingPunct="0">
              <a:buFont typeface="Arial" pitchFamily="34" charset="0"/>
              <a:buChar char="•"/>
              <a:defRPr/>
            </a:pPr>
            <a:r>
              <a:rPr lang="en-US" sz="1800" dirty="0"/>
              <a:t> Proportionality</a:t>
            </a:r>
          </a:p>
        </p:txBody>
      </p:sp>
      <p:sp>
        <p:nvSpPr>
          <p:cNvPr id="11" name="Rectangle 10"/>
          <p:cNvSpPr/>
          <p:nvPr/>
        </p:nvSpPr>
        <p:spPr>
          <a:xfrm>
            <a:off x="947738" y="5059363"/>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dirty="0"/>
              <a:t>Real-time Systems</a:t>
            </a:r>
          </a:p>
          <a:p>
            <a:pPr lvl="1" eaLnBrk="0" hangingPunct="0">
              <a:buFont typeface="Arial" pitchFamily="34" charset="0"/>
              <a:buChar char="•"/>
              <a:defRPr/>
            </a:pPr>
            <a:r>
              <a:rPr lang="en-US" sz="1800" dirty="0"/>
              <a:t> Meeting deadlines</a:t>
            </a:r>
          </a:p>
          <a:p>
            <a:pPr lvl="1" eaLnBrk="0" hangingPunct="0">
              <a:buFont typeface="Arial" pitchFamily="34" charset="0"/>
              <a:buChar char="•"/>
              <a:defRPr/>
            </a:pPr>
            <a:r>
              <a:rPr lang="en-US" sz="1800" dirty="0"/>
              <a:t> Predictability</a:t>
            </a:r>
          </a:p>
        </p:txBody>
      </p:sp>
      <p:pic>
        <p:nvPicPr>
          <p:cNvPr id="26234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0" y="1835150"/>
            <a:ext cx="2397125"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Scheduling</a:t>
            </a:r>
          </a:p>
        </p:txBody>
      </p:sp>
      <p:sp>
        <p:nvSpPr>
          <p:cNvPr id="7" name="Slide Number Placeholder 3"/>
          <p:cNvSpPr>
            <a:spLocks noGrp="1"/>
          </p:cNvSpPr>
          <p:nvPr>
            <p:ph type="sldNum" sz="quarter" idx="12"/>
          </p:nvPr>
        </p:nvSpPr>
        <p:spPr/>
        <p:txBody>
          <a:bodyPr/>
          <a:lstStyle/>
          <a:p>
            <a:fld id="{B3D3B4D1-72DC-4DCE-B1A3-4B664884FCDE}" type="slidenum">
              <a:rPr lang="en-US"/>
              <a:pPr/>
              <a:t>11</a:t>
            </a:fld>
            <a:endParaRPr lang="en-US"/>
          </a:p>
        </p:txBody>
      </p:sp>
      <p:sp>
        <p:nvSpPr>
          <p:cNvPr id="14341" name="Rectangle 2"/>
          <p:cNvSpPr>
            <a:spLocks noGrp="1" noChangeArrowheads="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Scheduling Criteria</a:t>
            </a:r>
            <a:endParaRPr lang="en-US" sz="2800">
              <a:effectLst>
                <a:outerShdw blurRad="38100" dist="38100" dir="2700000" algn="tl">
                  <a:srgbClr val="C0C0C0"/>
                </a:outerShdw>
              </a:effectLst>
            </a:endParaRPr>
          </a:p>
        </p:txBody>
      </p:sp>
      <p:sp>
        <p:nvSpPr>
          <p:cNvPr id="2625539" name="Rectangle 3"/>
          <p:cNvSpPr>
            <a:spLocks noGrp="1" noChangeArrowheads="1"/>
          </p:cNvSpPr>
          <p:nvPr>
            <p:ph idx="4294967295"/>
          </p:nvPr>
        </p:nvSpPr>
        <p:spPr>
          <a:xfrm>
            <a:off x="546100" y="1393825"/>
            <a:ext cx="8164513" cy="4908550"/>
          </a:xfrm>
        </p:spPr>
        <p:txBody>
          <a:bodyPr lIns="182880" tIns="91440"/>
          <a:lstStyle/>
          <a:p>
            <a:pPr marL="265113" indent="-265113">
              <a:lnSpc>
                <a:spcPct val="90000"/>
              </a:lnSpc>
            </a:pPr>
            <a:r>
              <a:rPr lang="en-US" sz="2800"/>
              <a:t>Throughput</a:t>
            </a:r>
          </a:p>
          <a:p>
            <a:pPr marL="547688" lvl="1" indent="-200025">
              <a:lnSpc>
                <a:spcPct val="90000"/>
              </a:lnSpc>
            </a:pPr>
            <a:r>
              <a:rPr lang="en-US" sz="2400"/>
              <a:t>Number of jobs processed per unit of time</a:t>
            </a:r>
          </a:p>
          <a:p>
            <a:pPr marL="265113" indent="-265113">
              <a:lnSpc>
                <a:spcPct val="90000"/>
              </a:lnSpc>
            </a:pPr>
            <a:r>
              <a:rPr lang="en-US" sz="2800"/>
              <a:t>Turnaround time</a:t>
            </a:r>
          </a:p>
          <a:p>
            <a:pPr marL="547688" lvl="1" indent="-200025">
              <a:lnSpc>
                <a:spcPct val="90000"/>
              </a:lnSpc>
            </a:pPr>
            <a:r>
              <a:rPr lang="en-US" sz="2400"/>
              <a:t>Time from submission to completion (batch jobs)</a:t>
            </a:r>
          </a:p>
          <a:p>
            <a:pPr marL="265113" indent="-265113">
              <a:lnSpc>
                <a:spcPct val="90000"/>
              </a:lnSpc>
            </a:pPr>
            <a:r>
              <a:rPr lang="en-US" sz="2800"/>
              <a:t>Response time</a:t>
            </a:r>
          </a:p>
          <a:p>
            <a:pPr marL="547688" lvl="1" indent="-200025">
              <a:lnSpc>
                <a:spcPct val="90000"/>
              </a:lnSpc>
            </a:pPr>
            <a:r>
              <a:rPr lang="en-US" sz="2400"/>
              <a:t>Time to start responding (interactive users)</a:t>
            </a:r>
          </a:p>
          <a:p>
            <a:pPr marL="265113" indent="-265113">
              <a:lnSpc>
                <a:spcPct val="90000"/>
              </a:lnSpc>
            </a:pPr>
            <a:r>
              <a:rPr lang="en-US" sz="2800"/>
              <a:t>Deadlines</a:t>
            </a:r>
          </a:p>
          <a:p>
            <a:pPr marL="547688" lvl="1" indent="-200025">
              <a:lnSpc>
                <a:spcPct val="90000"/>
              </a:lnSpc>
            </a:pPr>
            <a:r>
              <a:rPr lang="en-US" sz="2400"/>
              <a:t>Maximize number of deadlines met</a:t>
            </a:r>
          </a:p>
          <a:p>
            <a:pPr marL="265113" indent="-265113">
              <a:lnSpc>
                <a:spcPct val="90000"/>
              </a:lnSpc>
            </a:pPr>
            <a:r>
              <a:rPr lang="en-US" sz="2800"/>
              <a:t>Processor utilization</a:t>
            </a:r>
          </a:p>
          <a:p>
            <a:pPr marL="547688" lvl="1" indent="-200025">
              <a:lnSpc>
                <a:spcPct val="90000"/>
              </a:lnSpc>
            </a:pPr>
            <a:r>
              <a:rPr lang="en-US" sz="2400"/>
              <a:t>Percent of time CPU is busy</a:t>
            </a:r>
          </a:p>
        </p:txBody>
      </p:sp>
      <p:sp>
        <p:nvSpPr>
          <p:cNvPr id="8"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Scheduling Criteria</a:t>
            </a:r>
            <a:endParaRPr lang="en-US" sz="1800" b="1" dirty="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25539">
                                            <p:txEl>
                                              <p:pRg st="0" end="0"/>
                                            </p:txEl>
                                          </p:spTgt>
                                        </p:tgtEl>
                                        <p:attrNameLst>
                                          <p:attrName>style.visibility</p:attrName>
                                        </p:attrNameLst>
                                      </p:cBhvr>
                                      <p:to>
                                        <p:strVal val="visible"/>
                                      </p:to>
                                    </p:set>
                                    <p:animEffect transition="in" filter="dissolve">
                                      <p:cBhvr>
                                        <p:cTn id="7" dur="500"/>
                                        <p:tgtEl>
                                          <p:spTgt spid="26255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25539">
                                            <p:txEl>
                                              <p:pRg st="1" end="1"/>
                                            </p:txEl>
                                          </p:spTgt>
                                        </p:tgtEl>
                                        <p:attrNameLst>
                                          <p:attrName>style.visibility</p:attrName>
                                        </p:attrNameLst>
                                      </p:cBhvr>
                                      <p:to>
                                        <p:strVal val="visible"/>
                                      </p:to>
                                    </p:set>
                                    <p:animEffect transition="in" filter="dissolve">
                                      <p:cBhvr>
                                        <p:cTn id="10" dur="500"/>
                                        <p:tgtEl>
                                          <p:spTgt spid="2625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25539">
                                            <p:txEl>
                                              <p:pRg st="2" end="2"/>
                                            </p:txEl>
                                          </p:spTgt>
                                        </p:tgtEl>
                                        <p:attrNameLst>
                                          <p:attrName>style.visibility</p:attrName>
                                        </p:attrNameLst>
                                      </p:cBhvr>
                                      <p:to>
                                        <p:strVal val="visible"/>
                                      </p:to>
                                    </p:set>
                                    <p:animEffect transition="in" filter="dissolve">
                                      <p:cBhvr>
                                        <p:cTn id="15" dur="500"/>
                                        <p:tgtEl>
                                          <p:spTgt spid="262553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25539">
                                            <p:txEl>
                                              <p:pRg st="3" end="3"/>
                                            </p:txEl>
                                          </p:spTgt>
                                        </p:tgtEl>
                                        <p:attrNameLst>
                                          <p:attrName>style.visibility</p:attrName>
                                        </p:attrNameLst>
                                      </p:cBhvr>
                                      <p:to>
                                        <p:strVal val="visible"/>
                                      </p:to>
                                    </p:set>
                                    <p:animEffect transition="in" filter="dissolve">
                                      <p:cBhvr>
                                        <p:cTn id="18" dur="500"/>
                                        <p:tgtEl>
                                          <p:spTgt spid="26255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25539">
                                            <p:txEl>
                                              <p:pRg st="4" end="4"/>
                                            </p:txEl>
                                          </p:spTgt>
                                        </p:tgtEl>
                                        <p:attrNameLst>
                                          <p:attrName>style.visibility</p:attrName>
                                        </p:attrNameLst>
                                      </p:cBhvr>
                                      <p:to>
                                        <p:strVal val="visible"/>
                                      </p:to>
                                    </p:set>
                                    <p:animEffect transition="in" filter="dissolve">
                                      <p:cBhvr>
                                        <p:cTn id="23" dur="500"/>
                                        <p:tgtEl>
                                          <p:spTgt spid="262553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25539">
                                            <p:txEl>
                                              <p:pRg st="5" end="5"/>
                                            </p:txEl>
                                          </p:spTgt>
                                        </p:tgtEl>
                                        <p:attrNameLst>
                                          <p:attrName>style.visibility</p:attrName>
                                        </p:attrNameLst>
                                      </p:cBhvr>
                                      <p:to>
                                        <p:strVal val="visible"/>
                                      </p:to>
                                    </p:set>
                                    <p:animEffect transition="in" filter="dissolve">
                                      <p:cBhvr>
                                        <p:cTn id="26" dur="500"/>
                                        <p:tgtEl>
                                          <p:spTgt spid="262553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25539">
                                            <p:txEl>
                                              <p:pRg st="6" end="6"/>
                                            </p:txEl>
                                          </p:spTgt>
                                        </p:tgtEl>
                                        <p:attrNameLst>
                                          <p:attrName>style.visibility</p:attrName>
                                        </p:attrNameLst>
                                      </p:cBhvr>
                                      <p:to>
                                        <p:strVal val="visible"/>
                                      </p:to>
                                    </p:set>
                                    <p:animEffect transition="in" filter="dissolve">
                                      <p:cBhvr>
                                        <p:cTn id="31" dur="500"/>
                                        <p:tgtEl>
                                          <p:spTgt spid="2625539">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25539">
                                            <p:txEl>
                                              <p:pRg st="7" end="7"/>
                                            </p:txEl>
                                          </p:spTgt>
                                        </p:tgtEl>
                                        <p:attrNameLst>
                                          <p:attrName>style.visibility</p:attrName>
                                        </p:attrNameLst>
                                      </p:cBhvr>
                                      <p:to>
                                        <p:strVal val="visible"/>
                                      </p:to>
                                    </p:set>
                                    <p:animEffect transition="in" filter="dissolve">
                                      <p:cBhvr>
                                        <p:cTn id="34" dur="500"/>
                                        <p:tgtEl>
                                          <p:spTgt spid="262553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25539">
                                            <p:txEl>
                                              <p:pRg st="8" end="8"/>
                                            </p:txEl>
                                          </p:spTgt>
                                        </p:tgtEl>
                                        <p:attrNameLst>
                                          <p:attrName>style.visibility</p:attrName>
                                        </p:attrNameLst>
                                      </p:cBhvr>
                                      <p:to>
                                        <p:strVal val="visible"/>
                                      </p:to>
                                    </p:set>
                                    <p:animEffect transition="in" filter="dissolve">
                                      <p:cBhvr>
                                        <p:cTn id="39" dur="500"/>
                                        <p:tgtEl>
                                          <p:spTgt spid="2625539">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25539">
                                            <p:txEl>
                                              <p:pRg st="9" end="9"/>
                                            </p:txEl>
                                          </p:spTgt>
                                        </p:tgtEl>
                                        <p:attrNameLst>
                                          <p:attrName>style.visibility</p:attrName>
                                        </p:attrNameLst>
                                      </p:cBhvr>
                                      <p:to>
                                        <p:strVal val="visible"/>
                                      </p:to>
                                    </p:set>
                                    <p:animEffect transition="in" filter="dissolve">
                                      <p:cBhvr>
                                        <p:cTn id="42" dur="500"/>
                                        <p:tgtEl>
                                          <p:spTgt spid="2625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Scheduling</a:t>
            </a:r>
          </a:p>
        </p:txBody>
      </p:sp>
      <p:sp>
        <p:nvSpPr>
          <p:cNvPr id="7" name="Slide Number Placeholder 3"/>
          <p:cNvSpPr>
            <a:spLocks noGrp="1"/>
          </p:cNvSpPr>
          <p:nvPr>
            <p:ph type="sldNum" sz="quarter" idx="12"/>
          </p:nvPr>
        </p:nvSpPr>
        <p:spPr/>
        <p:txBody>
          <a:bodyPr/>
          <a:lstStyle/>
          <a:p>
            <a:fld id="{241F9CE7-7C22-476D-8C3B-84677ABFFC9F}" type="slidenum">
              <a:rPr lang="en-US"/>
              <a:pPr/>
              <a:t>12</a:t>
            </a:fld>
            <a:endParaRPr lang="en-US"/>
          </a:p>
        </p:txBody>
      </p:sp>
      <p:sp>
        <p:nvSpPr>
          <p:cNvPr id="14341" name="Rectangle 2"/>
          <p:cNvSpPr>
            <a:spLocks noGrp="1" noChangeArrowheads="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Scheduling Criteria</a:t>
            </a:r>
            <a:endParaRPr lang="en-US" sz="2800">
              <a:effectLst>
                <a:outerShdw blurRad="38100" dist="38100" dir="2700000" algn="tl">
                  <a:srgbClr val="C0C0C0"/>
                </a:outerShdw>
              </a:effectLst>
            </a:endParaRPr>
          </a:p>
        </p:txBody>
      </p:sp>
      <p:sp>
        <p:nvSpPr>
          <p:cNvPr id="2626563" name="Rectangle 3"/>
          <p:cNvSpPr>
            <a:spLocks noGrp="1" noChangeArrowheads="1"/>
          </p:cNvSpPr>
          <p:nvPr>
            <p:ph idx="4294967295"/>
          </p:nvPr>
        </p:nvSpPr>
        <p:spPr>
          <a:xfrm>
            <a:off x="546100" y="1393825"/>
            <a:ext cx="8164513" cy="4908550"/>
          </a:xfrm>
        </p:spPr>
        <p:txBody>
          <a:bodyPr lIns="182880" tIns="91440"/>
          <a:lstStyle/>
          <a:p>
            <a:pPr marL="265113" indent="-265113">
              <a:lnSpc>
                <a:spcPct val="90000"/>
              </a:lnSpc>
            </a:pPr>
            <a:r>
              <a:rPr lang="en-US" sz="2800"/>
              <a:t>Proportionality</a:t>
            </a:r>
          </a:p>
          <a:p>
            <a:pPr marL="547688" lvl="1" indent="-200025"/>
            <a:r>
              <a:rPr lang="en-US" sz="2400"/>
              <a:t>Things meet expectations (things that take time take time and things that do not take time do not take time)</a:t>
            </a:r>
          </a:p>
          <a:p>
            <a:pPr marL="265113" indent="-265113"/>
            <a:r>
              <a:rPr lang="en-US" sz="2800"/>
              <a:t>Predictability</a:t>
            </a:r>
          </a:p>
          <a:p>
            <a:pPr marL="547688" lvl="1" indent="-200025"/>
            <a:r>
              <a:rPr lang="en-US" sz="2400"/>
              <a:t>Same time/cost regardless of load on the system</a:t>
            </a:r>
          </a:p>
          <a:p>
            <a:pPr marL="265113" indent="-265113"/>
            <a:r>
              <a:rPr lang="en-US" sz="2800"/>
              <a:t>Fairness</a:t>
            </a:r>
          </a:p>
          <a:p>
            <a:pPr marL="547688" lvl="1" indent="-200025"/>
            <a:r>
              <a:rPr lang="en-US" sz="2400"/>
              <a:t>No process should suffer starvation</a:t>
            </a:r>
          </a:p>
          <a:p>
            <a:pPr marL="265113" indent="-265113"/>
            <a:r>
              <a:rPr lang="en-US" sz="2800"/>
              <a:t>Enforcing priorities (or policy)</a:t>
            </a:r>
          </a:p>
          <a:p>
            <a:pPr marL="547688" lvl="1" indent="-200025"/>
            <a:r>
              <a:rPr lang="en-US" sz="2400"/>
              <a:t>Favor higher priority processes</a:t>
            </a:r>
          </a:p>
          <a:p>
            <a:pPr marL="265113" indent="-265113"/>
            <a:r>
              <a:rPr lang="en-US" sz="2800"/>
              <a:t>Balancing resources</a:t>
            </a:r>
          </a:p>
          <a:p>
            <a:pPr marL="547688" lvl="1" indent="-200025"/>
            <a:r>
              <a:rPr lang="en-US" sz="2400"/>
              <a:t>Keep system resources busy</a:t>
            </a:r>
          </a:p>
        </p:txBody>
      </p:sp>
      <p:sp>
        <p:nvSpPr>
          <p:cNvPr id="8"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Scheduling Criteria</a:t>
            </a:r>
            <a:endParaRPr lang="en-US" sz="1800" b="1" dirty="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26563">
                                            <p:txEl>
                                              <p:pRg st="0" end="0"/>
                                            </p:txEl>
                                          </p:spTgt>
                                        </p:tgtEl>
                                        <p:attrNameLst>
                                          <p:attrName>style.visibility</p:attrName>
                                        </p:attrNameLst>
                                      </p:cBhvr>
                                      <p:to>
                                        <p:strVal val="visible"/>
                                      </p:to>
                                    </p:set>
                                    <p:animEffect transition="in" filter="dissolve">
                                      <p:cBhvr>
                                        <p:cTn id="7" dur="500"/>
                                        <p:tgtEl>
                                          <p:spTgt spid="2626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26563">
                                            <p:txEl>
                                              <p:pRg st="1" end="1"/>
                                            </p:txEl>
                                          </p:spTgt>
                                        </p:tgtEl>
                                        <p:attrNameLst>
                                          <p:attrName>style.visibility</p:attrName>
                                        </p:attrNameLst>
                                      </p:cBhvr>
                                      <p:to>
                                        <p:strVal val="visible"/>
                                      </p:to>
                                    </p:set>
                                    <p:animEffect transition="in" filter="dissolve">
                                      <p:cBhvr>
                                        <p:cTn id="10" dur="500"/>
                                        <p:tgtEl>
                                          <p:spTgt spid="26265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26563">
                                            <p:txEl>
                                              <p:pRg st="2" end="2"/>
                                            </p:txEl>
                                          </p:spTgt>
                                        </p:tgtEl>
                                        <p:attrNameLst>
                                          <p:attrName>style.visibility</p:attrName>
                                        </p:attrNameLst>
                                      </p:cBhvr>
                                      <p:to>
                                        <p:strVal val="visible"/>
                                      </p:to>
                                    </p:set>
                                    <p:animEffect transition="in" filter="dissolve">
                                      <p:cBhvr>
                                        <p:cTn id="15" dur="500"/>
                                        <p:tgtEl>
                                          <p:spTgt spid="262656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26563">
                                            <p:txEl>
                                              <p:pRg st="3" end="3"/>
                                            </p:txEl>
                                          </p:spTgt>
                                        </p:tgtEl>
                                        <p:attrNameLst>
                                          <p:attrName>style.visibility</p:attrName>
                                        </p:attrNameLst>
                                      </p:cBhvr>
                                      <p:to>
                                        <p:strVal val="visible"/>
                                      </p:to>
                                    </p:set>
                                    <p:animEffect transition="in" filter="dissolve">
                                      <p:cBhvr>
                                        <p:cTn id="18" dur="500"/>
                                        <p:tgtEl>
                                          <p:spTgt spid="26265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26563">
                                            <p:txEl>
                                              <p:pRg st="4" end="4"/>
                                            </p:txEl>
                                          </p:spTgt>
                                        </p:tgtEl>
                                        <p:attrNameLst>
                                          <p:attrName>style.visibility</p:attrName>
                                        </p:attrNameLst>
                                      </p:cBhvr>
                                      <p:to>
                                        <p:strVal val="visible"/>
                                      </p:to>
                                    </p:set>
                                    <p:animEffect transition="in" filter="dissolve">
                                      <p:cBhvr>
                                        <p:cTn id="23" dur="500"/>
                                        <p:tgtEl>
                                          <p:spTgt spid="262656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26563">
                                            <p:txEl>
                                              <p:pRg st="5" end="5"/>
                                            </p:txEl>
                                          </p:spTgt>
                                        </p:tgtEl>
                                        <p:attrNameLst>
                                          <p:attrName>style.visibility</p:attrName>
                                        </p:attrNameLst>
                                      </p:cBhvr>
                                      <p:to>
                                        <p:strVal val="visible"/>
                                      </p:to>
                                    </p:set>
                                    <p:animEffect transition="in" filter="dissolve">
                                      <p:cBhvr>
                                        <p:cTn id="26" dur="500"/>
                                        <p:tgtEl>
                                          <p:spTgt spid="262656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26563">
                                            <p:txEl>
                                              <p:pRg st="6" end="6"/>
                                            </p:txEl>
                                          </p:spTgt>
                                        </p:tgtEl>
                                        <p:attrNameLst>
                                          <p:attrName>style.visibility</p:attrName>
                                        </p:attrNameLst>
                                      </p:cBhvr>
                                      <p:to>
                                        <p:strVal val="visible"/>
                                      </p:to>
                                    </p:set>
                                    <p:animEffect transition="in" filter="dissolve">
                                      <p:cBhvr>
                                        <p:cTn id="31" dur="500"/>
                                        <p:tgtEl>
                                          <p:spTgt spid="262656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26563">
                                            <p:txEl>
                                              <p:pRg st="7" end="7"/>
                                            </p:txEl>
                                          </p:spTgt>
                                        </p:tgtEl>
                                        <p:attrNameLst>
                                          <p:attrName>style.visibility</p:attrName>
                                        </p:attrNameLst>
                                      </p:cBhvr>
                                      <p:to>
                                        <p:strVal val="visible"/>
                                      </p:to>
                                    </p:set>
                                    <p:animEffect transition="in" filter="dissolve">
                                      <p:cBhvr>
                                        <p:cTn id="34" dur="500"/>
                                        <p:tgtEl>
                                          <p:spTgt spid="26265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26563">
                                            <p:txEl>
                                              <p:pRg st="8" end="8"/>
                                            </p:txEl>
                                          </p:spTgt>
                                        </p:tgtEl>
                                        <p:attrNameLst>
                                          <p:attrName>style.visibility</p:attrName>
                                        </p:attrNameLst>
                                      </p:cBhvr>
                                      <p:to>
                                        <p:strVal val="visible"/>
                                      </p:to>
                                    </p:set>
                                    <p:animEffect transition="in" filter="dissolve">
                                      <p:cBhvr>
                                        <p:cTn id="39" dur="500"/>
                                        <p:tgtEl>
                                          <p:spTgt spid="262656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26563">
                                            <p:txEl>
                                              <p:pRg st="9" end="9"/>
                                            </p:txEl>
                                          </p:spTgt>
                                        </p:tgtEl>
                                        <p:attrNameLst>
                                          <p:attrName>style.visibility</p:attrName>
                                        </p:attrNameLst>
                                      </p:cBhvr>
                                      <p:to>
                                        <p:strVal val="visible"/>
                                      </p:to>
                                    </p:set>
                                    <p:animEffect transition="in" filter="dissolve">
                                      <p:cBhvr>
                                        <p:cTn id="42" dur="500"/>
                                        <p:tgtEl>
                                          <p:spTgt spid="262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65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8AAAB568-B459-466B-AAAE-122B8F232326}" type="slidenum">
              <a:rPr lang="en-US"/>
              <a:pPr/>
              <a:t>13</a:t>
            </a:fld>
            <a:endParaRPr lang="en-US"/>
          </a:p>
        </p:txBody>
      </p:sp>
      <p:sp>
        <p:nvSpPr>
          <p:cNvPr id="2487298" name="Rectangle 2"/>
          <p:cNvSpPr>
            <a:spLocks noGrp="1" noChangeArrowheads="1"/>
          </p:cNvSpPr>
          <p:nvPr>
            <p:ph type="title"/>
          </p:nvPr>
        </p:nvSpPr>
        <p:spPr/>
        <p:txBody>
          <a:bodyPr/>
          <a:lstStyle/>
          <a:p>
            <a:r>
              <a:rPr lang="en-US"/>
              <a:t>Preemptive vs. Non-preemptive</a:t>
            </a:r>
          </a:p>
        </p:txBody>
      </p:sp>
      <p:sp>
        <p:nvSpPr>
          <p:cNvPr id="2487299" name="Rectangle 3"/>
          <p:cNvSpPr>
            <a:spLocks noGrp="1" noChangeArrowheads="1"/>
          </p:cNvSpPr>
          <p:nvPr>
            <p:ph type="body" idx="1"/>
          </p:nvPr>
        </p:nvSpPr>
        <p:spPr>
          <a:xfrm>
            <a:off x="458788" y="1416050"/>
            <a:ext cx="8407400" cy="4908550"/>
          </a:xfrm>
        </p:spPr>
        <p:txBody>
          <a:bodyPr/>
          <a:lstStyle/>
          <a:p>
            <a:pPr>
              <a:lnSpc>
                <a:spcPct val="90000"/>
              </a:lnSpc>
            </a:pPr>
            <a:r>
              <a:rPr lang="en-US" sz="2800"/>
              <a:t>Scheduling that only takes place due to I/O or process termination is non-preemptive.</a:t>
            </a:r>
          </a:p>
          <a:p>
            <a:pPr>
              <a:lnSpc>
                <a:spcPct val="90000"/>
              </a:lnSpc>
            </a:pPr>
            <a:r>
              <a:rPr lang="en-US" sz="2800"/>
              <a:t>Preemptive scheduling allows the operating system to interrupt the currently running process and move it to the ready state.</a:t>
            </a:r>
          </a:p>
          <a:p>
            <a:pPr lvl="1">
              <a:lnSpc>
                <a:spcPct val="90000"/>
              </a:lnSpc>
            </a:pPr>
            <a:r>
              <a:rPr lang="en-US" sz="2400"/>
              <a:t>new process arrives</a:t>
            </a:r>
          </a:p>
          <a:p>
            <a:pPr lvl="1">
              <a:lnSpc>
                <a:spcPct val="90000"/>
              </a:lnSpc>
            </a:pPr>
            <a:r>
              <a:rPr lang="en-US" sz="2400"/>
              <a:t>clock interrupt</a:t>
            </a:r>
          </a:p>
          <a:p>
            <a:pPr>
              <a:lnSpc>
                <a:spcPct val="90000"/>
              </a:lnSpc>
            </a:pPr>
            <a:r>
              <a:rPr lang="en-US" sz="2800"/>
              <a:t>Preemptive scheduling:</a:t>
            </a:r>
          </a:p>
          <a:p>
            <a:pPr lvl="1">
              <a:lnSpc>
                <a:spcPct val="90000"/>
              </a:lnSpc>
            </a:pPr>
            <a:r>
              <a:rPr lang="en-US" sz="2400"/>
              <a:t>incurs greater overhead (context switch)</a:t>
            </a:r>
          </a:p>
          <a:p>
            <a:pPr lvl="1">
              <a:lnSpc>
                <a:spcPct val="90000"/>
              </a:lnSpc>
            </a:pPr>
            <a:r>
              <a:rPr lang="en-US" sz="2400"/>
              <a:t>provides better service to the total population of processes</a:t>
            </a:r>
          </a:p>
          <a:p>
            <a:pPr lvl="1">
              <a:lnSpc>
                <a:spcPct val="90000"/>
              </a:lnSpc>
            </a:pPr>
            <a:r>
              <a:rPr lang="en-US" sz="2400"/>
              <a:t>may prevent one process from monopolizing the processor</a:t>
            </a:r>
            <a:endParaRPr lang="en-US" sz="2000"/>
          </a:p>
        </p:txBody>
      </p:sp>
      <p:sp>
        <p:nvSpPr>
          <p:cNvPr id="2487302"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Preemption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7299">
                                            <p:txEl>
                                              <p:pRg st="0" end="0"/>
                                            </p:txEl>
                                          </p:spTgt>
                                        </p:tgtEl>
                                        <p:attrNameLst>
                                          <p:attrName>style.visibility</p:attrName>
                                        </p:attrNameLst>
                                      </p:cBhvr>
                                      <p:to>
                                        <p:strVal val="visible"/>
                                      </p:to>
                                    </p:set>
                                    <p:animEffect transition="in" filter="wipe(left)">
                                      <p:cBhvr>
                                        <p:cTn id="7" dur="500"/>
                                        <p:tgtEl>
                                          <p:spTgt spid="2487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7299">
                                            <p:txEl>
                                              <p:pRg st="1" end="1"/>
                                            </p:txEl>
                                          </p:spTgt>
                                        </p:tgtEl>
                                        <p:attrNameLst>
                                          <p:attrName>style.visibility</p:attrName>
                                        </p:attrNameLst>
                                      </p:cBhvr>
                                      <p:to>
                                        <p:strVal val="visible"/>
                                      </p:to>
                                    </p:set>
                                    <p:animEffect transition="in" filter="wipe(left)">
                                      <p:cBhvr>
                                        <p:cTn id="12" dur="500"/>
                                        <p:tgtEl>
                                          <p:spTgt spid="24872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87299">
                                            <p:txEl>
                                              <p:pRg st="2" end="2"/>
                                            </p:txEl>
                                          </p:spTgt>
                                        </p:tgtEl>
                                        <p:attrNameLst>
                                          <p:attrName>style.visibility</p:attrName>
                                        </p:attrNameLst>
                                      </p:cBhvr>
                                      <p:to>
                                        <p:strVal val="visible"/>
                                      </p:to>
                                    </p:set>
                                    <p:animEffect transition="in" filter="wipe(left)">
                                      <p:cBhvr>
                                        <p:cTn id="15" dur="500"/>
                                        <p:tgtEl>
                                          <p:spTgt spid="24872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87299">
                                            <p:txEl>
                                              <p:pRg st="3" end="3"/>
                                            </p:txEl>
                                          </p:spTgt>
                                        </p:tgtEl>
                                        <p:attrNameLst>
                                          <p:attrName>style.visibility</p:attrName>
                                        </p:attrNameLst>
                                      </p:cBhvr>
                                      <p:to>
                                        <p:strVal val="visible"/>
                                      </p:to>
                                    </p:set>
                                    <p:animEffect transition="in" filter="wipe(left)">
                                      <p:cBhvr>
                                        <p:cTn id="18" dur="500"/>
                                        <p:tgtEl>
                                          <p:spTgt spid="24872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7299">
                                            <p:txEl>
                                              <p:pRg st="4" end="4"/>
                                            </p:txEl>
                                          </p:spTgt>
                                        </p:tgtEl>
                                        <p:attrNameLst>
                                          <p:attrName>style.visibility</p:attrName>
                                        </p:attrNameLst>
                                      </p:cBhvr>
                                      <p:to>
                                        <p:strVal val="visible"/>
                                      </p:to>
                                    </p:set>
                                    <p:animEffect transition="in" filter="wipe(left)">
                                      <p:cBhvr>
                                        <p:cTn id="23" dur="500"/>
                                        <p:tgtEl>
                                          <p:spTgt spid="248729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87299">
                                            <p:txEl>
                                              <p:pRg st="5" end="5"/>
                                            </p:txEl>
                                          </p:spTgt>
                                        </p:tgtEl>
                                        <p:attrNameLst>
                                          <p:attrName>style.visibility</p:attrName>
                                        </p:attrNameLst>
                                      </p:cBhvr>
                                      <p:to>
                                        <p:strVal val="visible"/>
                                      </p:to>
                                    </p:set>
                                    <p:animEffect transition="in" filter="wipe(left)">
                                      <p:cBhvr>
                                        <p:cTn id="26" dur="500"/>
                                        <p:tgtEl>
                                          <p:spTgt spid="248729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87299">
                                            <p:txEl>
                                              <p:pRg st="6" end="6"/>
                                            </p:txEl>
                                          </p:spTgt>
                                        </p:tgtEl>
                                        <p:attrNameLst>
                                          <p:attrName>style.visibility</p:attrName>
                                        </p:attrNameLst>
                                      </p:cBhvr>
                                      <p:to>
                                        <p:strVal val="visible"/>
                                      </p:to>
                                    </p:set>
                                    <p:animEffect transition="in" filter="wipe(left)">
                                      <p:cBhvr>
                                        <p:cTn id="29" dur="500"/>
                                        <p:tgtEl>
                                          <p:spTgt spid="248729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87299">
                                            <p:txEl>
                                              <p:pRg st="7" end="7"/>
                                            </p:txEl>
                                          </p:spTgt>
                                        </p:tgtEl>
                                        <p:attrNameLst>
                                          <p:attrName>style.visibility</p:attrName>
                                        </p:attrNameLst>
                                      </p:cBhvr>
                                      <p:to>
                                        <p:strVal val="visible"/>
                                      </p:to>
                                    </p:set>
                                    <p:animEffect transition="in" filter="wipe(left)">
                                      <p:cBhvr>
                                        <p:cTn id="32" dur="500"/>
                                        <p:tgtEl>
                                          <p:spTgt spid="2487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729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84A968CA-9F8F-49DE-B741-F257AAB73BEB}" type="slidenum">
              <a:rPr lang="en-US"/>
              <a:pPr/>
              <a:t>14</a:t>
            </a:fld>
            <a:endParaRPr lang="en-US"/>
          </a:p>
        </p:txBody>
      </p:sp>
      <p:sp>
        <p:nvSpPr>
          <p:cNvPr id="2488322" name="Rectangle 2"/>
          <p:cNvSpPr>
            <a:spLocks noGrp="1" noChangeArrowheads="1"/>
          </p:cNvSpPr>
          <p:nvPr>
            <p:ph type="title"/>
          </p:nvPr>
        </p:nvSpPr>
        <p:spPr>
          <a:xfrm>
            <a:off x="1303338" y="200025"/>
            <a:ext cx="6135687" cy="839788"/>
          </a:xfrm>
        </p:spPr>
        <p:txBody>
          <a:bodyPr/>
          <a:lstStyle/>
          <a:p>
            <a:r>
              <a:rPr lang="en-US"/>
              <a:t>Response Time</a:t>
            </a:r>
          </a:p>
        </p:txBody>
      </p:sp>
      <p:sp>
        <p:nvSpPr>
          <p:cNvPr id="2488323" name="Rectangle 3"/>
          <p:cNvSpPr>
            <a:spLocks noGrp="1" noChangeArrowheads="1"/>
          </p:cNvSpPr>
          <p:nvPr>
            <p:ph type="body" idx="1"/>
          </p:nvPr>
        </p:nvSpPr>
        <p:spPr>
          <a:xfrm>
            <a:off x="444500" y="1390650"/>
            <a:ext cx="8458200" cy="4884738"/>
          </a:xfrm>
        </p:spPr>
        <p:txBody>
          <a:bodyPr/>
          <a:lstStyle/>
          <a:p>
            <a:pPr>
              <a:lnSpc>
                <a:spcPct val="90000"/>
              </a:lnSpc>
            </a:pPr>
            <a:r>
              <a:rPr lang="en-US" sz="2400"/>
              <a:t>User productivity tends to improve with a more rapid response time.</a:t>
            </a:r>
          </a:p>
          <a:p>
            <a:pPr lvl="1">
              <a:lnSpc>
                <a:spcPct val="90000"/>
              </a:lnSpc>
            </a:pPr>
            <a:r>
              <a:rPr lang="en-US" sz="2000"/>
              <a:t>Especially true for expert users</a:t>
            </a:r>
          </a:p>
          <a:p>
            <a:pPr lvl="1">
              <a:lnSpc>
                <a:spcPct val="90000"/>
              </a:lnSpc>
            </a:pPr>
            <a:r>
              <a:rPr lang="en-US" sz="2000"/>
              <a:t>Becomes very noticeable as response time drops below 1 second</a:t>
            </a:r>
          </a:p>
          <a:p>
            <a:pPr>
              <a:lnSpc>
                <a:spcPct val="90000"/>
              </a:lnSpc>
            </a:pPr>
            <a:r>
              <a:rPr lang="en-US" sz="2400"/>
              <a:t>User time or “think time” – Time user spends thinking about the response.</a:t>
            </a:r>
          </a:p>
          <a:p>
            <a:pPr>
              <a:lnSpc>
                <a:spcPct val="90000"/>
              </a:lnSpc>
            </a:pPr>
            <a:r>
              <a:rPr lang="en-US" sz="2400"/>
              <a:t>System time – Time system takes to generate its response.</a:t>
            </a:r>
          </a:p>
          <a:p>
            <a:pPr lvl="1">
              <a:lnSpc>
                <a:spcPct val="90000"/>
              </a:lnSpc>
            </a:pPr>
            <a:r>
              <a:rPr lang="en-US" sz="2000"/>
              <a:t>Short response times are important</a:t>
            </a:r>
          </a:p>
          <a:p>
            <a:pPr lvl="1">
              <a:lnSpc>
                <a:spcPct val="90000"/>
              </a:lnSpc>
            </a:pPr>
            <a:r>
              <a:rPr lang="en-US" sz="2000"/>
              <a:t>User response time tends to decrease as system response time decreases</a:t>
            </a:r>
          </a:p>
          <a:p>
            <a:pPr lvl="1">
              <a:lnSpc>
                <a:spcPct val="90000"/>
              </a:lnSpc>
            </a:pPr>
            <a:r>
              <a:rPr lang="en-US" sz="2000"/>
              <a:t>If the system gets too slow to a user, they may slow down or abort the operation</a:t>
            </a:r>
          </a:p>
          <a:p>
            <a:pPr>
              <a:lnSpc>
                <a:spcPct val="90000"/>
              </a:lnSpc>
            </a:pPr>
            <a:r>
              <a:rPr lang="en-US" sz="2400"/>
              <a:t>Turnaround time (TAT) – total time that an item spends in the system.</a:t>
            </a:r>
          </a:p>
        </p:txBody>
      </p:sp>
      <p:sp>
        <p:nvSpPr>
          <p:cNvPr id="2488325"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23">
                                            <p:txEl>
                                              <p:pRg st="0" end="0"/>
                                            </p:txEl>
                                          </p:spTgt>
                                        </p:tgtEl>
                                        <p:attrNameLst>
                                          <p:attrName>style.visibility</p:attrName>
                                        </p:attrNameLst>
                                      </p:cBhvr>
                                      <p:to>
                                        <p:strVal val="visible"/>
                                      </p:to>
                                    </p:set>
                                    <p:animEffect transition="in" filter="wipe(left)">
                                      <p:cBhvr>
                                        <p:cTn id="7" dur="500"/>
                                        <p:tgtEl>
                                          <p:spTgt spid="24883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88323">
                                            <p:txEl>
                                              <p:pRg st="1" end="1"/>
                                            </p:txEl>
                                          </p:spTgt>
                                        </p:tgtEl>
                                        <p:attrNameLst>
                                          <p:attrName>style.visibility</p:attrName>
                                        </p:attrNameLst>
                                      </p:cBhvr>
                                      <p:to>
                                        <p:strVal val="visible"/>
                                      </p:to>
                                    </p:set>
                                    <p:animEffect transition="in" filter="wipe(left)">
                                      <p:cBhvr>
                                        <p:cTn id="10" dur="500"/>
                                        <p:tgtEl>
                                          <p:spTgt spid="24883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88323">
                                            <p:txEl>
                                              <p:pRg st="2" end="2"/>
                                            </p:txEl>
                                          </p:spTgt>
                                        </p:tgtEl>
                                        <p:attrNameLst>
                                          <p:attrName>style.visibility</p:attrName>
                                        </p:attrNameLst>
                                      </p:cBhvr>
                                      <p:to>
                                        <p:strVal val="visible"/>
                                      </p:to>
                                    </p:set>
                                    <p:animEffect transition="in" filter="wipe(left)">
                                      <p:cBhvr>
                                        <p:cTn id="13" dur="500"/>
                                        <p:tgtEl>
                                          <p:spTgt spid="24883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88323">
                                            <p:txEl>
                                              <p:pRg st="3" end="3"/>
                                            </p:txEl>
                                          </p:spTgt>
                                        </p:tgtEl>
                                        <p:attrNameLst>
                                          <p:attrName>style.visibility</p:attrName>
                                        </p:attrNameLst>
                                      </p:cBhvr>
                                      <p:to>
                                        <p:strVal val="visible"/>
                                      </p:to>
                                    </p:set>
                                    <p:animEffect transition="in" filter="wipe(left)">
                                      <p:cBhvr>
                                        <p:cTn id="18" dur="500"/>
                                        <p:tgtEl>
                                          <p:spTgt spid="24883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8323">
                                            <p:txEl>
                                              <p:pRg st="4" end="4"/>
                                            </p:txEl>
                                          </p:spTgt>
                                        </p:tgtEl>
                                        <p:attrNameLst>
                                          <p:attrName>style.visibility</p:attrName>
                                        </p:attrNameLst>
                                      </p:cBhvr>
                                      <p:to>
                                        <p:strVal val="visible"/>
                                      </p:to>
                                    </p:set>
                                    <p:animEffect transition="in" filter="wipe(left)">
                                      <p:cBhvr>
                                        <p:cTn id="23" dur="500"/>
                                        <p:tgtEl>
                                          <p:spTgt spid="24883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88323">
                                            <p:txEl>
                                              <p:pRg st="5" end="5"/>
                                            </p:txEl>
                                          </p:spTgt>
                                        </p:tgtEl>
                                        <p:attrNameLst>
                                          <p:attrName>style.visibility</p:attrName>
                                        </p:attrNameLst>
                                      </p:cBhvr>
                                      <p:to>
                                        <p:strVal val="visible"/>
                                      </p:to>
                                    </p:set>
                                    <p:animEffect transition="in" filter="wipe(left)">
                                      <p:cBhvr>
                                        <p:cTn id="26" dur="500"/>
                                        <p:tgtEl>
                                          <p:spTgt spid="248832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88323">
                                            <p:txEl>
                                              <p:pRg st="6" end="6"/>
                                            </p:txEl>
                                          </p:spTgt>
                                        </p:tgtEl>
                                        <p:attrNameLst>
                                          <p:attrName>style.visibility</p:attrName>
                                        </p:attrNameLst>
                                      </p:cBhvr>
                                      <p:to>
                                        <p:strVal val="visible"/>
                                      </p:to>
                                    </p:set>
                                    <p:animEffect transition="in" filter="wipe(left)">
                                      <p:cBhvr>
                                        <p:cTn id="29" dur="500"/>
                                        <p:tgtEl>
                                          <p:spTgt spid="248832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88323">
                                            <p:txEl>
                                              <p:pRg st="7" end="7"/>
                                            </p:txEl>
                                          </p:spTgt>
                                        </p:tgtEl>
                                        <p:attrNameLst>
                                          <p:attrName>style.visibility</p:attrName>
                                        </p:attrNameLst>
                                      </p:cBhvr>
                                      <p:to>
                                        <p:strVal val="visible"/>
                                      </p:to>
                                    </p:set>
                                    <p:animEffect transition="in" filter="wipe(left)">
                                      <p:cBhvr>
                                        <p:cTn id="32" dur="500"/>
                                        <p:tgtEl>
                                          <p:spTgt spid="248832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23">
                                            <p:txEl>
                                              <p:pRg st="8" end="8"/>
                                            </p:txEl>
                                          </p:spTgt>
                                        </p:tgtEl>
                                        <p:attrNameLst>
                                          <p:attrName>style.visibility</p:attrName>
                                        </p:attrNameLst>
                                      </p:cBhvr>
                                      <p:to>
                                        <p:strVal val="visible"/>
                                      </p:to>
                                    </p:set>
                                    <p:animEffect transition="in" filter="wipe(left)">
                                      <p:cBhvr>
                                        <p:cTn id="37" dur="500"/>
                                        <p:tgtEl>
                                          <p:spTgt spid="2488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BYU CS 345</a:t>
            </a:r>
          </a:p>
        </p:txBody>
      </p:sp>
      <p:sp>
        <p:nvSpPr>
          <p:cNvPr id="7" name="Footer Placeholder 4"/>
          <p:cNvSpPr>
            <a:spLocks noGrp="1"/>
          </p:cNvSpPr>
          <p:nvPr>
            <p:ph type="ftr" sz="quarter" idx="11"/>
          </p:nvPr>
        </p:nvSpPr>
        <p:spPr/>
        <p:txBody>
          <a:bodyPr/>
          <a:lstStyle/>
          <a:p>
            <a:r>
              <a:rPr lang="en-US"/>
              <a:t>Scheduling</a:t>
            </a:r>
          </a:p>
        </p:txBody>
      </p:sp>
      <p:sp>
        <p:nvSpPr>
          <p:cNvPr id="8" name="Slide Number Placeholder 5"/>
          <p:cNvSpPr>
            <a:spLocks noGrp="1"/>
          </p:cNvSpPr>
          <p:nvPr>
            <p:ph type="sldNum" sz="quarter" idx="12"/>
          </p:nvPr>
        </p:nvSpPr>
        <p:spPr/>
        <p:txBody>
          <a:bodyPr/>
          <a:lstStyle/>
          <a:p>
            <a:fld id="{BB9C3A24-F26B-4C9D-8C54-C199F8B41B34}" type="slidenum">
              <a:rPr lang="en-US"/>
              <a:pPr/>
              <a:t>15</a:t>
            </a:fld>
            <a:endParaRPr lang="en-US"/>
          </a:p>
        </p:txBody>
      </p:sp>
      <p:sp>
        <p:nvSpPr>
          <p:cNvPr id="2489346" name="Rectangle 2"/>
          <p:cNvSpPr>
            <a:spLocks noGrp="1" noChangeArrowheads="1"/>
          </p:cNvSpPr>
          <p:nvPr>
            <p:ph type="title"/>
          </p:nvPr>
        </p:nvSpPr>
        <p:spPr>
          <a:xfrm>
            <a:off x="1203325" y="355600"/>
            <a:ext cx="6473825" cy="698500"/>
          </a:xfrm>
        </p:spPr>
        <p:txBody>
          <a:bodyPr/>
          <a:lstStyle/>
          <a:p>
            <a:r>
              <a:rPr lang="en-US"/>
              <a:t>Response Time </a:t>
            </a:r>
            <a:r>
              <a:rPr lang="en-US" sz="2000"/>
              <a:t>(continued…)</a:t>
            </a:r>
          </a:p>
        </p:txBody>
      </p:sp>
      <p:sp>
        <p:nvSpPr>
          <p:cNvPr id="2489347" name="Rectangle 3"/>
          <p:cNvSpPr>
            <a:spLocks noGrp="1" noChangeArrowheads="1"/>
          </p:cNvSpPr>
          <p:nvPr>
            <p:ph type="body" idx="1"/>
          </p:nvPr>
        </p:nvSpPr>
        <p:spPr>
          <a:xfrm>
            <a:off x="439738" y="1409700"/>
            <a:ext cx="8458200" cy="2617788"/>
          </a:xfrm>
        </p:spPr>
        <p:txBody>
          <a:bodyPr/>
          <a:lstStyle/>
          <a:p>
            <a:pPr>
              <a:lnSpc>
                <a:spcPct val="90000"/>
              </a:lnSpc>
            </a:pPr>
            <a:r>
              <a:rPr lang="en-US" sz="2800"/>
              <a:t>Web Pages – Loading a page in 3 seconds or less increases the user’s attention</a:t>
            </a:r>
          </a:p>
          <a:p>
            <a:pPr lvl="1">
              <a:lnSpc>
                <a:spcPct val="90000"/>
              </a:lnSpc>
            </a:pPr>
            <a:r>
              <a:rPr lang="en-US" sz="2400"/>
              <a:t>User may abort after 10s or more</a:t>
            </a:r>
          </a:p>
          <a:p>
            <a:pPr>
              <a:lnSpc>
                <a:spcPct val="90000"/>
              </a:lnSpc>
            </a:pPr>
            <a:r>
              <a:rPr lang="en-US" sz="2800"/>
              <a:t>Must balance response time with the cost required</a:t>
            </a:r>
          </a:p>
          <a:p>
            <a:pPr lvl="1">
              <a:lnSpc>
                <a:spcPct val="90000"/>
              </a:lnSpc>
            </a:pPr>
            <a:r>
              <a:rPr lang="en-US" sz="2400"/>
              <a:t>Faster/more expensive hardware may be required</a:t>
            </a:r>
          </a:p>
          <a:p>
            <a:pPr lvl="1">
              <a:lnSpc>
                <a:spcPct val="90000"/>
              </a:lnSpc>
              <a:spcBef>
                <a:spcPct val="0"/>
              </a:spcBef>
            </a:pPr>
            <a:r>
              <a:rPr lang="en-US" sz="2400"/>
              <a:t>Priorities that may penalize certain processes</a:t>
            </a:r>
          </a:p>
        </p:txBody>
      </p:sp>
      <p:graphicFrame>
        <p:nvGraphicFramePr>
          <p:cNvPr id="2489349" name="Object 5"/>
          <p:cNvGraphicFramePr>
            <a:graphicFrameLocks noChangeAspect="1"/>
          </p:cNvGraphicFramePr>
          <p:nvPr/>
        </p:nvGraphicFramePr>
        <p:xfrm>
          <a:off x="2981325" y="3990975"/>
          <a:ext cx="3257550" cy="2449513"/>
        </p:xfrm>
        <a:graphic>
          <a:graphicData uri="http://schemas.openxmlformats.org/presentationml/2006/ole">
            <mc:AlternateContent xmlns:mc="http://schemas.openxmlformats.org/markup-compatibility/2006">
              <mc:Choice xmlns:v="urn:schemas-microsoft-com:vml" Requires="v">
                <p:oleObj spid="_x0000_s2489355" name="Photo Editor Photo" r:id="rId3" imgW="9535856" imgH="7171429" progId="MSPhotoEd.3">
                  <p:embed/>
                </p:oleObj>
              </mc:Choice>
              <mc:Fallback>
                <p:oleObj name="Photo Editor Photo" r:id="rId3" imgW="9535856" imgH="7171429"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3990975"/>
                        <a:ext cx="3257550"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9350"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a:t>BYU CS 345</a:t>
            </a:r>
          </a:p>
        </p:txBody>
      </p:sp>
      <p:sp>
        <p:nvSpPr>
          <p:cNvPr id="33" name="Footer Placeholder 4"/>
          <p:cNvSpPr>
            <a:spLocks noGrp="1"/>
          </p:cNvSpPr>
          <p:nvPr>
            <p:ph type="ftr" sz="quarter" idx="11"/>
          </p:nvPr>
        </p:nvSpPr>
        <p:spPr/>
        <p:txBody>
          <a:bodyPr/>
          <a:lstStyle/>
          <a:p>
            <a:r>
              <a:rPr lang="en-US"/>
              <a:t>Scheduling</a:t>
            </a:r>
          </a:p>
        </p:txBody>
      </p:sp>
      <p:sp>
        <p:nvSpPr>
          <p:cNvPr id="34" name="Slide Number Placeholder 5"/>
          <p:cNvSpPr>
            <a:spLocks noGrp="1"/>
          </p:cNvSpPr>
          <p:nvPr>
            <p:ph type="sldNum" sz="quarter" idx="12"/>
          </p:nvPr>
        </p:nvSpPr>
        <p:spPr/>
        <p:txBody>
          <a:bodyPr/>
          <a:lstStyle/>
          <a:p>
            <a:fld id="{43021B65-DACA-4BDA-BB07-CFA50690679D}" type="slidenum">
              <a:rPr lang="en-US"/>
              <a:pPr/>
              <a:t>16</a:t>
            </a:fld>
            <a:endParaRPr lang="en-US"/>
          </a:p>
        </p:txBody>
      </p:sp>
      <p:sp>
        <p:nvSpPr>
          <p:cNvPr id="2490370" name="Rectangle 2"/>
          <p:cNvSpPr>
            <a:spLocks noGrp="1" noChangeArrowheads="1"/>
          </p:cNvSpPr>
          <p:nvPr>
            <p:ph type="title"/>
          </p:nvPr>
        </p:nvSpPr>
        <p:spPr>
          <a:xfrm>
            <a:off x="1150938" y="338138"/>
            <a:ext cx="6529387" cy="722312"/>
          </a:xfrm>
        </p:spPr>
        <p:txBody>
          <a:bodyPr/>
          <a:lstStyle/>
          <a:p>
            <a:r>
              <a:rPr lang="en-US"/>
              <a:t>Response Times </a:t>
            </a:r>
            <a:r>
              <a:rPr lang="en-US" sz="2000"/>
              <a:t>(continued…)</a:t>
            </a:r>
          </a:p>
        </p:txBody>
      </p:sp>
      <p:grpSp>
        <p:nvGrpSpPr>
          <p:cNvPr id="2490371" name="Group 3"/>
          <p:cNvGrpSpPr>
            <a:grpSpLocks/>
          </p:cNvGrpSpPr>
          <p:nvPr/>
        </p:nvGrpSpPr>
        <p:grpSpPr bwMode="auto">
          <a:xfrm>
            <a:off x="411163" y="1403350"/>
            <a:ext cx="8451850" cy="1166813"/>
            <a:chOff x="239" y="769"/>
            <a:chExt cx="5324" cy="735"/>
          </a:xfrm>
        </p:grpSpPr>
        <p:sp>
          <p:nvSpPr>
            <p:cNvPr id="2490372" name="Rectangle 4"/>
            <p:cNvSpPr>
              <a:spLocks noChangeArrowheads="1"/>
            </p:cNvSpPr>
            <p:nvPr/>
          </p:nvSpPr>
          <p:spPr bwMode="auto">
            <a:xfrm>
              <a:off x="1748" y="769"/>
              <a:ext cx="3815"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Rules out conversational interaction.</a:t>
              </a:r>
            </a:p>
            <a:p>
              <a:pPr eaLnBrk="0" hangingPunct="0"/>
              <a:r>
                <a:rPr lang="en-US" sz="1600">
                  <a:latin typeface="Times New Roman" pitchFamily="18" charset="0"/>
                  <a:sym typeface="Symbol" pitchFamily="18" charset="2"/>
                </a:rPr>
                <a:t></a:t>
              </a:r>
              <a:r>
                <a:rPr lang="en-US" sz="1600">
                  <a:latin typeface="Times New Roman" pitchFamily="18" charset="0"/>
                </a:rPr>
                <a:t>Most users will not wait this long.</a:t>
              </a:r>
            </a:p>
            <a:p>
              <a:pPr eaLnBrk="0" hangingPunct="0"/>
              <a:r>
                <a:rPr lang="en-US" sz="1600">
                  <a:latin typeface="Times New Roman" pitchFamily="18" charset="0"/>
                  <a:sym typeface="Symbol" pitchFamily="18" charset="2"/>
                </a:rPr>
                <a:t></a:t>
              </a:r>
              <a:r>
                <a:rPr lang="en-US" sz="1600">
                  <a:latin typeface="Times New Roman" pitchFamily="18" charset="0"/>
                </a:rPr>
                <a:t>If it cannot be avoided, allow the user to continue on to something else (like foreground/background threads).</a:t>
              </a:r>
            </a:p>
          </p:txBody>
        </p:sp>
        <p:sp>
          <p:nvSpPr>
            <p:cNvPr id="2490373" name="Rectangle 5"/>
            <p:cNvSpPr>
              <a:spLocks noChangeArrowheads="1"/>
            </p:cNvSpPr>
            <p:nvPr/>
          </p:nvSpPr>
          <p:spPr bwMode="auto">
            <a:xfrm>
              <a:off x="239" y="769"/>
              <a:ext cx="1509"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15 seconds or greater</a:t>
              </a:r>
            </a:p>
          </p:txBody>
        </p:sp>
      </p:grpSp>
      <p:sp>
        <p:nvSpPr>
          <p:cNvPr id="2490374" name="Line 6"/>
          <p:cNvSpPr>
            <a:spLocks noChangeShapeType="1"/>
          </p:cNvSpPr>
          <p:nvPr/>
        </p:nvSpPr>
        <p:spPr bwMode="auto">
          <a:xfrm>
            <a:off x="411163" y="1387475"/>
            <a:ext cx="8451850" cy="0"/>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90375" name="Group 7"/>
          <p:cNvGrpSpPr>
            <a:grpSpLocks/>
          </p:cNvGrpSpPr>
          <p:nvPr/>
        </p:nvGrpSpPr>
        <p:grpSpPr bwMode="auto">
          <a:xfrm>
            <a:off x="411163" y="2570163"/>
            <a:ext cx="8451850" cy="873125"/>
            <a:chOff x="239" y="1504"/>
            <a:chExt cx="5324" cy="550"/>
          </a:xfrm>
        </p:grpSpPr>
        <p:sp>
          <p:nvSpPr>
            <p:cNvPr id="2490376" name="Rectangle 8"/>
            <p:cNvSpPr>
              <a:spLocks noChangeArrowheads="1"/>
            </p:cNvSpPr>
            <p:nvPr/>
          </p:nvSpPr>
          <p:spPr bwMode="auto">
            <a:xfrm>
              <a:off x="1748" y="1504"/>
              <a:ext cx="3815"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Generally user loses track of the current operation in short-term memory</a:t>
              </a:r>
            </a:p>
            <a:p>
              <a:pPr eaLnBrk="0" hangingPunct="0"/>
              <a:r>
                <a:rPr lang="en-US" sz="1600">
                  <a:latin typeface="Times New Roman" pitchFamily="18" charset="0"/>
                  <a:sym typeface="Symbol" pitchFamily="18" charset="2"/>
                </a:rPr>
                <a:t></a:t>
              </a:r>
              <a:r>
                <a:rPr lang="en-US" sz="1600">
                  <a:latin typeface="Times New Roman" pitchFamily="18" charset="0"/>
                </a:rPr>
                <a:t>Ok after end of a major closure</a:t>
              </a:r>
            </a:p>
          </p:txBody>
        </p:sp>
        <p:sp>
          <p:nvSpPr>
            <p:cNvPr id="2490377" name="Rectangle 9"/>
            <p:cNvSpPr>
              <a:spLocks noChangeArrowheads="1"/>
            </p:cNvSpPr>
            <p:nvPr/>
          </p:nvSpPr>
          <p:spPr bwMode="auto">
            <a:xfrm>
              <a:off x="239" y="1504"/>
              <a:ext cx="1509"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4 to 15 seconds</a:t>
              </a:r>
            </a:p>
          </p:txBody>
        </p:sp>
        <p:sp>
          <p:nvSpPr>
            <p:cNvPr id="2490378" name="Line 10"/>
            <p:cNvSpPr>
              <a:spLocks noChangeShapeType="1"/>
            </p:cNvSpPr>
            <p:nvPr/>
          </p:nvSpPr>
          <p:spPr bwMode="auto">
            <a:xfrm>
              <a:off x="239" y="1504"/>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79" name="Group 11"/>
          <p:cNvGrpSpPr>
            <a:grpSpLocks/>
          </p:cNvGrpSpPr>
          <p:nvPr/>
        </p:nvGrpSpPr>
        <p:grpSpPr bwMode="auto">
          <a:xfrm>
            <a:off x="411163" y="3443288"/>
            <a:ext cx="8451850" cy="922337"/>
            <a:chOff x="239" y="2054"/>
            <a:chExt cx="5324" cy="581"/>
          </a:xfrm>
        </p:grpSpPr>
        <p:sp>
          <p:nvSpPr>
            <p:cNvPr id="2490380" name="Rectangle 12"/>
            <p:cNvSpPr>
              <a:spLocks noChangeArrowheads="1"/>
            </p:cNvSpPr>
            <p:nvPr/>
          </p:nvSpPr>
          <p:spPr bwMode="auto">
            <a:xfrm>
              <a:off x="1748" y="2054"/>
              <a:ext cx="3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Inhibits user concentration</a:t>
              </a:r>
            </a:p>
            <a:p>
              <a:pPr eaLnBrk="0" hangingPunct="0"/>
              <a:r>
                <a:rPr lang="en-US" sz="1600">
                  <a:latin typeface="Times New Roman" pitchFamily="18" charset="0"/>
                  <a:sym typeface="Symbol" pitchFamily="18" charset="2"/>
                </a:rPr>
                <a:t></a:t>
              </a:r>
              <a:r>
                <a:rPr lang="en-US" sz="1600">
                  <a:latin typeface="Times New Roman" pitchFamily="18" charset="0"/>
                </a:rPr>
                <a:t>Bothers a user who is focused on the job</a:t>
              </a:r>
            </a:p>
            <a:p>
              <a:pPr eaLnBrk="0" hangingPunct="0"/>
              <a:r>
                <a:rPr lang="en-US" sz="1600">
                  <a:latin typeface="Times New Roman" pitchFamily="18" charset="0"/>
                  <a:sym typeface="Symbol" pitchFamily="18" charset="2"/>
                </a:rPr>
                <a:t></a:t>
              </a:r>
              <a:r>
                <a:rPr lang="en-US" sz="1600">
                  <a:latin typeface="Times New Roman" pitchFamily="18" charset="0"/>
                </a:rPr>
                <a:t>Ok after end of a minor closure</a:t>
              </a:r>
            </a:p>
          </p:txBody>
        </p:sp>
        <p:sp>
          <p:nvSpPr>
            <p:cNvPr id="2490381" name="Rectangle 13"/>
            <p:cNvSpPr>
              <a:spLocks noChangeArrowheads="1"/>
            </p:cNvSpPr>
            <p:nvPr/>
          </p:nvSpPr>
          <p:spPr bwMode="auto">
            <a:xfrm>
              <a:off x="239" y="2054"/>
              <a:ext cx="1509"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2 to 4 seconds</a:t>
              </a:r>
            </a:p>
          </p:txBody>
        </p:sp>
        <p:sp>
          <p:nvSpPr>
            <p:cNvPr id="2490382" name="Line 14"/>
            <p:cNvSpPr>
              <a:spLocks noChangeShapeType="1"/>
            </p:cNvSpPr>
            <p:nvPr/>
          </p:nvSpPr>
          <p:spPr bwMode="auto">
            <a:xfrm>
              <a:off x="239" y="2054"/>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83" name="Group 15"/>
          <p:cNvGrpSpPr>
            <a:grpSpLocks/>
          </p:cNvGrpSpPr>
          <p:nvPr/>
        </p:nvGrpSpPr>
        <p:grpSpPr bwMode="auto">
          <a:xfrm>
            <a:off x="411163" y="4365625"/>
            <a:ext cx="8451850" cy="873125"/>
            <a:chOff x="239" y="2635"/>
            <a:chExt cx="5324" cy="550"/>
          </a:xfrm>
        </p:grpSpPr>
        <p:sp>
          <p:nvSpPr>
            <p:cNvPr id="2490384" name="Rectangle 16"/>
            <p:cNvSpPr>
              <a:spLocks noChangeArrowheads="1"/>
            </p:cNvSpPr>
            <p:nvPr/>
          </p:nvSpPr>
          <p:spPr bwMode="auto">
            <a:xfrm>
              <a:off x="1748" y="2635"/>
              <a:ext cx="3815"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Important when information has to be remembered over several responses</a:t>
              </a:r>
            </a:p>
            <a:p>
              <a:pPr eaLnBrk="0" hangingPunct="0"/>
              <a:r>
                <a:rPr lang="en-US" sz="1600">
                  <a:latin typeface="Times New Roman" pitchFamily="18" charset="0"/>
                  <a:sym typeface="Symbol" pitchFamily="18" charset="2"/>
                </a:rPr>
                <a:t></a:t>
              </a:r>
              <a:r>
                <a:rPr lang="en-US" sz="1600">
                  <a:latin typeface="Times New Roman" pitchFamily="18" charset="0"/>
                </a:rPr>
                <a:t>Important limit for terminal activities</a:t>
              </a:r>
            </a:p>
          </p:txBody>
        </p:sp>
        <p:sp>
          <p:nvSpPr>
            <p:cNvPr id="2490385" name="Rectangle 17"/>
            <p:cNvSpPr>
              <a:spLocks noChangeArrowheads="1"/>
            </p:cNvSpPr>
            <p:nvPr/>
          </p:nvSpPr>
          <p:spPr bwMode="auto">
            <a:xfrm>
              <a:off x="239" y="2635"/>
              <a:ext cx="1509"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1 to 2 seconds</a:t>
              </a:r>
            </a:p>
          </p:txBody>
        </p:sp>
        <p:sp>
          <p:nvSpPr>
            <p:cNvPr id="2490386" name="Line 18"/>
            <p:cNvSpPr>
              <a:spLocks noChangeShapeType="1"/>
            </p:cNvSpPr>
            <p:nvPr/>
          </p:nvSpPr>
          <p:spPr bwMode="auto">
            <a:xfrm>
              <a:off x="239" y="2635"/>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87" name="Group 19"/>
          <p:cNvGrpSpPr>
            <a:grpSpLocks/>
          </p:cNvGrpSpPr>
          <p:nvPr/>
        </p:nvGrpSpPr>
        <p:grpSpPr bwMode="auto">
          <a:xfrm>
            <a:off x="411163" y="5238750"/>
            <a:ext cx="8451850" cy="660400"/>
            <a:chOff x="239" y="3185"/>
            <a:chExt cx="5324" cy="416"/>
          </a:xfrm>
        </p:grpSpPr>
        <p:sp>
          <p:nvSpPr>
            <p:cNvPr id="2490388" name="Rectangle 20"/>
            <p:cNvSpPr>
              <a:spLocks noChangeArrowheads="1"/>
            </p:cNvSpPr>
            <p:nvPr/>
          </p:nvSpPr>
          <p:spPr bwMode="auto">
            <a:xfrm>
              <a:off x="1748" y="3185"/>
              <a:ext cx="3815"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For keeping user’s attention for thought-intensive activities</a:t>
              </a:r>
            </a:p>
            <a:p>
              <a:pPr eaLnBrk="0" hangingPunct="0"/>
              <a:r>
                <a:rPr lang="en-US" sz="1600">
                  <a:latin typeface="Times New Roman" pitchFamily="18" charset="0"/>
                  <a:sym typeface="Symbol" pitchFamily="18" charset="2"/>
                </a:rPr>
                <a:t></a:t>
              </a:r>
              <a:r>
                <a:rPr lang="en-US" sz="1600">
                  <a:latin typeface="Times New Roman" pitchFamily="18" charset="0"/>
                </a:rPr>
                <a:t>Example: graphics</a:t>
              </a:r>
            </a:p>
          </p:txBody>
        </p:sp>
        <p:sp>
          <p:nvSpPr>
            <p:cNvPr id="2490389" name="Rectangle 21"/>
            <p:cNvSpPr>
              <a:spLocks noChangeArrowheads="1"/>
            </p:cNvSpPr>
            <p:nvPr/>
          </p:nvSpPr>
          <p:spPr bwMode="auto">
            <a:xfrm>
              <a:off x="239" y="3185"/>
              <a:ext cx="1509"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Less than 1 second</a:t>
              </a:r>
            </a:p>
          </p:txBody>
        </p:sp>
        <p:sp>
          <p:nvSpPr>
            <p:cNvPr id="2490390" name="Line 22"/>
            <p:cNvSpPr>
              <a:spLocks noChangeShapeType="1"/>
            </p:cNvSpPr>
            <p:nvPr/>
          </p:nvSpPr>
          <p:spPr bwMode="auto">
            <a:xfrm>
              <a:off x="239" y="3185"/>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91" name="Group 23"/>
          <p:cNvGrpSpPr>
            <a:grpSpLocks/>
          </p:cNvGrpSpPr>
          <p:nvPr/>
        </p:nvGrpSpPr>
        <p:grpSpPr bwMode="auto">
          <a:xfrm>
            <a:off x="411163" y="5899150"/>
            <a:ext cx="8451850" cy="468313"/>
            <a:chOff x="239" y="3601"/>
            <a:chExt cx="5324" cy="295"/>
          </a:xfrm>
        </p:grpSpPr>
        <p:sp>
          <p:nvSpPr>
            <p:cNvPr id="2490392" name="Rectangle 24"/>
            <p:cNvSpPr>
              <a:spLocks noChangeArrowheads="1"/>
            </p:cNvSpPr>
            <p:nvPr/>
          </p:nvSpPr>
          <p:spPr bwMode="auto">
            <a:xfrm>
              <a:off x="1748" y="3601"/>
              <a:ext cx="381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Response to key presses or mouse clicks</a:t>
              </a:r>
            </a:p>
          </p:txBody>
        </p:sp>
        <p:sp>
          <p:nvSpPr>
            <p:cNvPr id="2490393" name="Rectangle 25"/>
            <p:cNvSpPr>
              <a:spLocks noChangeArrowheads="1"/>
            </p:cNvSpPr>
            <p:nvPr/>
          </p:nvSpPr>
          <p:spPr bwMode="auto">
            <a:xfrm>
              <a:off x="239" y="3601"/>
              <a:ext cx="150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Less than 1/10 second</a:t>
              </a:r>
            </a:p>
          </p:txBody>
        </p:sp>
        <p:sp>
          <p:nvSpPr>
            <p:cNvPr id="2490394" name="Line 26"/>
            <p:cNvSpPr>
              <a:spLocks noChangeShapeType="1"/>
            </p:cNvSpPr>
            <p:nvPr/>
          </p:nvSpPr>
          <p:spPr bwMode="auto">
            <a:xfrm>
              <a:off x="239" y="3601"/>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90395" name="Line 27"/>
          <p:cNvSpPr>
            <a:spLocks noChangeShapeType="1"/>
          </p:cNvSpPr>
          <p:nvPr/>
        </p:nvSpPr>
        <p:spPr bwMode="auto">
          <a:xfrm>
            <a:off x="411163" y="6367463"/>
            <a:ext cx="8451850" cy="0"/>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6" name="Line 28"/>
          <p:cNvSpPr>
            <a:spLocks noChangeShapeType="1"/>
          </p:cNvSpPr>
          <p:nvPr/>
        </p:nvSpPr>
        <p:spPr bwMode="auto">
          <a:xfrm>
            <a:off x="411163" y="1403350"/>
            <a:ext cx="0" cy="4964113"/>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7" name="Line 29"/>
          <p:cNvSpPr>
            <a:spLocks noChangeShapeType="1"/>
          </p:cNvSpPr>
          <p:nvPr/>
        </p:nvSpPr>
        <p:spPr bwMode="auto">
          <a:xfrm>
            <a:off x="2806700" y="1403350"/>
            <a:ext cx="0" cy="4964113"/>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8" name="Line 30"/>
          <p:cNvSpPr>
            <a:spLocks noChangeShapeType="1"/>
          </p:cNvSpPr>
          <p:nvPr/>
        </p:nvSpPr>
        <p:spPr bwMode="auto">
          <a:xfrm>
            <a:off x="8863013" y="1403350"/>
            <a:ext cx="0" cy="4964113"/>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400" name="Text Box 32"/>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90371"/>
                                        </p:tgtEl>
                                        <p:attrNameLst>
                                          <p:attrName>style.visibility</p:attrName>
                                        </p:attrNameLst>
                                      </p:cBhvr>
                                      <p:to>
                                        <p:strVal val="visible"/>
                                      </p:to>
                                    </p:set>
                                    <p:animEffect transition="in" filter="wipe(up)">
                                      <p:cBhvr>
                                        <p:cTn id="7" dur="500"/>
                                        <p:tgtEl>
                                          <p:spTgt spid="2490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90375"/>
                                        </p:tgtEl>
                                        <p:attrNameLst>
                                          <p:attrName>style.visibility</p:attrName>
                                        </p:attrNameLst>
                                      </p:cBhvr>
                                      <p:to>
                                        <p:strVal val="visible"/>
                                      </p:to>
                                    </p:set>
                                    <p:animEffect transition="in" filter="wipe(up)">
                                      <p:cBhvr>
                                        <p:cTn id="12" dur="500"/>
                                        <p:tgtEl>
                                          <p:spTgt spid="2490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490379"/>
                                        </p:tgtEl>
                                        <p:attrNameLst>
                                          <p:attrName>style.visibility</p:attrName>
                                        </p:attrNameLst>
                                      </p:cBhvr>
                                      <p:to>
                                        <p:strVal val="visible"/>
                                      </p:to>
                                    </p:set>
                                    <p:animEffect transition="in" filter="wipe(up)">
                                      <p:cBhvr>
                                        <p:cTn id="17" dur="500"/>
                                        <p:tgtEl>
                                          <p:spTgt spid="2490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490383"/>
                                        </p:tgtEl>
                                        <p:attrNameLst>
                                          <p:attrName>style.visibility</p:attrName>
                                        </p:attrNameLst>
                                      </p:cBhvr>
                                      <p:to>
                                        <p:strVal val="visible"/>
                                      </p:to>
                                    </p:set>
                                    <p:animEffect transition="in" filter="wipe(up)">
                                      <p:cBhvr>
                                        <p:cTn id="22" dur="500"/>
                                        <p:tgtEl>
                                          <p:spTgt spid="2490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490387"/>
                                        </p:tgtEl>
                                        <p:attrNameLst>
                                          <p:attrName>style.visibility</p:attrName>
                                        </p:attrNameLst>
                                      </p:cBhvr>
                                      <p:to>
                                        <p:strVal val="visible"/>
                                      </p:to>
                                    </p:set>
                                    <p:animEffect transition="in" filter="wipe(up)">
                                      <p:cBhvr>
                                        <p:cTn id="27" dur="500"/>
                                        <p:tgtEl>
                                          <p:spTgt spid="24903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490391"/>
                                        </p:tgtEl>
                                        <p:attrNameLst>
                                          <p:attrName>style.visibility</p:attrName>
                                        </p:attrNameLst>
                                      </p:cBhvr>
                                      <p:to>
                                        <p:strVal val="visible"/>
                                      </p:to>
                                    </p:set>
                                    <p:animEffect transition="in" filter="wipe(up)">
                                      <p:cBhvr>
                                        <p:cTn id="32" dur="500"/>
                                        <p:tgtEl>
                                          <p:spTgt spid="2490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71C12E4D-7761-4A31-BB00-A23C2EEF7528}" type="slidenum">
              <a:rPr lang="en-US"/>
              <a:pPr/>
              <a:t>17</a:t>
            </a:fld>
            <a:endParaRPr lang="en-US"/>
          </a:p>
        </p:txBody>
      </p:sp>
      <p:sp>
        <p:nvSpPr>
          <p:cNvPr id="2491394" name="Rectangle 2"/>
          <p:cNvSpPr>
            <a:spLocks noGrp="1" noChangeArrowheads="1"/>
          </p:cNvSpPr>
          <p:nvPr>
            <p:ph type="title"/>
          </p:nvPr>
        </p:nvSpPr>
        <p:spPr>
          <a:xfrm>
            <a:off x="1228725" y="360363"/>
            <a:ext cx="5970588" cy="717550"/>
          </a:xfrm>
        </p:spPr>
        <p:txBody>
          <a:bodyPr/>
          <a:lstStyle/>
          <a:p>
            <a:r>
              <a:rPr lang="en-US"/>
              <a:t>Scheduling</a:t>
            </a:r>
          </a:p>
        </p:txBody>
      </p:sp>
      <p:sp>
        <p:nvSpPr>
          <p:cNvPr id="2491395" name="Rectangle 3"/>
          <p:cNvSpPr>
            <a:spLocks noGrp="1" noChangeArrowheads="1"/>
          </p:cNvSpPr>
          <p:nvPr>
            <p:ph type="body" idx="1"/>
          </p:nvPr>
        </p:nvSpPr>
        <p:spPr>
          <a:xfrm>
            <a:off x="444500" y="1423988"/>
            <a:ext cx="8458200" cy="4945062"/>
          </a:xfrm>
        </p:spPr>
        <p:txBody>
          <a:bodyPr/>
          <a:lstStyle/>
          <a:p>
            <a:pPr>
              <a:lnSpc>
                <a:spcPct val="90000"/>
              </a:lnSpc>
            </a:pPr>
            <a:r>
              <a:rPr lang="en-US" sz="2800"/>
              <a:t>Priorities</a:t>
            </a:r>
          </a:p>
          <a:p>
            <a:pPr lvl="1">
              <a:lnSpc>
                <a:spcPct val="90000"/>
              </a:lnSpc>
            </a:pPr>
            <a:r>
              <a:rPr lang="en-US" sz="2400"/>
              <a:t>Are some processes more important than others?</a:t>
            </a:r>
          </a:p>
          <a:p>
            <a:pPr lvl="1">
              <a:lnSpc>
                <a:spcPct val="90000"/>
              </a:lnSpc>
            </a:pPr>
            <a:r>
              <a:rPr lang="en-US" sz="2400"/>
              <a:t>Don’t want to starve low-priority processes</a:t>
            </a:r>
          </a:p>
          <a:p>
            <a:pPr>
              <a:lnSpc>
                <a:spcPct val="90000"/>
              </a:lnSpc>
            </a:pPr>
            <a:r>
              <a:rPr lang="en-US" sz="2800"/>
              <a:t>Decision Mode</a:t>
            </a:r>
          </a:p>
          <a:p>
            <a:pPr lvl="1">
              <a:lnSpc>
                <a:spcPct val="90000"/>
              </a:lnSpc>
            </a:pPr>
            <a:r>
              <a:rPr lang="en-US" sz="2400"/>
              <a:t>Will we suspend the currently active process if it can continue?</a:t>
            </a:r>
          </a:p>
          <a:p>
            <a:pPr lvl="2">
              <a:lnSpc>
                <a:spcPct val="90000"/>
              </a:lnSpc>
            </a:pPr>
            <a:r>
              <a:rPr lang="en-US" sz="2000"/>
              <a:t>No:	Nonpreemptive</a:t>
            </a:r>
          </a:p>
          <a:p>
            <a:pPr lvl="2">
              <a:lnSpc>
                <a:spcPct val="90000"/>
              </a:lnSpc>
            </a:pPr>
            <a:r>
              <a:rPr lang="en-US" sz="2000"/>
              <a:t>Yes:	Preemptive</a:t>
            </a:r>
          </a:p>
          <a:p>
            <a:pPr lvl="2">
              <a:lnSpc>
                <a:spcPct val="90000"/>
              </a:lnSpc>
            </a:pPr>
            <a:r>
              <a:rPr lang="en-US" sz="2000"/>
              <a:t>Some systems (Win 3.1, early Mac) used </a:t>
            </a:r>
            <a:r>
              <a:rPr lang="en-US" sz="2000" i="1"/>
              <a:t>cooperative multitasking</a:t>
            </a:r>
            <a:r>
              <a:rPr lang="en-US" sz="2000"/>
              <a:t> (processes voluntarily give up the CPU)</a:t>
            </a:r>
          </a:p>
          <a:p>
            <a:pPr lvl="1">
              <a:lnSpc>
                <a:spcPct val="90000"/>
              </a:lnSpc>
            </a:pPr>
            <a:r>
              <a:rPr lang="en-US" sz="2400"/>
              <a:t>Preemption incurs more O.S. overhead, but prevents monopolizing the processor</a:t>
            </a:r>
          </a:p>
          <a:p>
            <a:pPr lvl="2">
              <a:lnSpc>
                <a:spcPct val="90000"/>
              </a:lnSpc>
            </a:pPr>
            <a:r>
              <a:rPr lang="en-US" sz="2000"/>
              <a:t>Also helps with infinite loops</a:t>
            </a:r>
          </a:p>
        </p:txBody>
      </p:sp>
      <p:sp>
        <p:nvSpPr>
          <p:cNvPr id="249139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Scheduling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C32F11FB-8D7A-4CF6-94CA-6F33671E2583}" type="slidenum">
              <a:rPr lang="en-US"/>
              <a:pPr/>
              <a:t>18</a:t>
            </a:fld>
            <a:endParaRPr lang="en-US"/>
          </a:p>
        </p:txBody>
      </p:sp>
      <p:sp>
        <p:nvSpPr>
          <p:cNvPr id="2492418" name="Rectangle 2"/>
          <p:cNvSpPr>
            <a:spLocks noGrp="1" noChangeArrowheads="1"/>
          </p:cNvSpPr>
          <p:nvPr>
            <p:ph type="title"/>
          </p:nvPr>
        </p:nvSpPr>
        <p:spPr/>
        <p:txBody>
          <a:bodyPr/>
          <a:lstStyle/>
          <a:p>
            <a:r>
              <a:rPr lang="en-US"/>
              <a:t>Scheduling Algorithms</a:t>
            </a:r>
          </a:p>
        </p:txBody>
      </p:sp>
      <p:sp>
        <p:nvSpPr>
          <p:cNvPr id="2492419" name="Rectangle 3"/>
          <p:cNvSpPr>
            <a:spLocks noGrp="1" noChangeArrowheads="1"/>
          </p:cNvSpPr>
          <p:nvPr>
            <p:ph type="body" idx="1"/>
          </p:nvPr>
        </p:nvSpPr>
        <p:spPr/>
        <p:txBody>
          <a:bodyPr/>
          <a:lstStyle/>
          <a:p>
            <a:r>
              <a:rPr lang="en-US"/>
              <a:t>First Come First Served (FCFS)</a:t>
            </a:r>
          </a:p>
          <a:p>
            <a:r>
              <a:rPr lang="en-US"/>
              <a:t>Round Robin (RR) – time slicing.</a:t>
            </a:r>
          </a:p>
          <a:p>
            <a:r>
              <a:rPr lang="en-US"/>
              <a:t>Shortest Process Next (SPN)</a:t>
            </a:r>
          </a:p>
          <a:p>
            <a:r>
              <a:rPr lang="en-US"/>
              <a:t>Shortest Remaining Time (SRT)</a:t>
            </a:r>
          </a:p>
          <a:p>
            <a:r>
              <a:rPr lang="en-US"/>
              <a:t>Highest Response Ratio Next (HRRN)</a:t>
            </a:r>
          </a:p>
          <a:p>
            <a:r>
              <a:rPr lang="en-US"/>
              <a:t>Feedback</a:t>
            </a:r>
          </a:p>
        </p:txBody>
      </p:sp>
      <p:sp>
        <p:nvSpPr>
          <p:cNvPr id="249242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 name="Date Placeholder 3"/>
          <p:cNvSpPr>
            <a:spLocks noGrp="1"/>
          </p:cNvSpPr>
          <p:nvPr>
            <p:ph type="dt" sz="half" idx="10"/>
          </p:nvPr>
        </p:nvSpPr>
        <p:spPr/>
        <p:txBody>
          <a:bodyPr/>
          <a:lstStyle/>
          <a:p>
            <a:r>
              <a:rPr lang="en-US"/>
              <a:t>BYU CS 345</a:t>
            </a:r>
          </a:p>
        </p:txBody>
      </p:sp>
      <p:sp>
        <p:nvSpPr>
          <p:cNvPr id="87" name="Footer Placeholder 4"/>
          <p:cNvSpPr>
            <a:spLocks noGrp="1"/>
          </p:cNvSpPr>
          <p:nvPr>
            <p:ph type="ftr" sz="quarter" idx="11"/>
          </p:nvPr>
        </p:nvSpPr>
        <p:spPr/>
        <p:txBody>
          <a:bodyPr/>
          <a:lstStyle/>
          <a:p>
            <a:r>
              <a:rPr lang="en-US"/>
              <a:t>Scheduling</a:t>
            </a:r>
          </a:p>
        </p:txBody>
      </p:sp>
      <p:sp>
        <p:nvSpPr>
          <p:cNvPr id="88" name="Slide Number Placeholder 5"/>
          <p:cNvSpPr>
            <a:spLocks noGrp="1"/>
          </p:cNvSpPr>
          <p:nvPr>
            <p:ph type="sldNum" sz="quarter" idx="12"/>
          </p:nvPr>
        </p:nvSpPr>
        <p:spPr/>
        <p:txBody>
          <a:bodyPr/>
          <a:lstStyle/>
          <a:p>
            <a:fld id="{38E10D15-BDE8-4DB3-A54A-FB6B657EE633}" type="slidenum">
              <a:rPr lang="en-US"/>
              <a:pPr/>
              <a:t>19</a:t>
            </a:fld>
            <a:endParaRPr lang="en-US"/>
          </a:p>
        </p:txBody>
      </p:sp>
      <p:grpSp>
        <p:nvGrpSpPr>
          <p:cNvPr id="2495490" name="Group 2"/>
          <p:cNvGrpSpPr>
            <a:grpSpLocks/>
          </p:cNvGrpSpPr>
          <p:nvPr/>
        </p:nvGrpSpPr>
        <p:grpSpPr bwMode="auto">
          <a:xfrm>
            <a:off x="1104900" y="3009900"/>
            <a:ext cx="6403975" cy="692150"/>
            <a:chOff x="903" y="960"/>
            <a:chExt cx="4034" cy="436"/>
          </a:xfrm>
        </p:grpSpPr>
        <p:sp>
          <p:nvSpPr>
            <p:cNvPr id="2495491" name="Line 3"/>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2" name="Line 4"/>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3" name="Line 5"/>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4" name="Line 6"/>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5" name="Line 7"/>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6" name="Line 8"/>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7" name="Line 9"/>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8" name="Line 10"/>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9" name="Line 11"/>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0" name="Line 12"/>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1" name="Line 13"/>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2" name="Line 14"/>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3" name="Line 15"/>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4" name="Line 16"/>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5" name="Line 17"/>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6" name="Line 18"/>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7" name="Line 19"/>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8" name="Line 20"/>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9" name="Line 21"/>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10" name="Line 22"/>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11" name="Line 23"/>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12" name="Line 24"/>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13" name="Rectangle 25"/>
            <p:cNvSpPr>
              <a:spLocks noChangeArrowheads="1"/>
            </p:cNvSpPr>
            <p:nvPr/>
          </p:nvSpPr>
          <p:spPr bwMode="auto">
            <a:xfrm>
              <a:off x="903" y="100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0</a:t>
              </a:r>
            </a:p>
          </p:txBody>
        </p:sp>
        <p:sp>
          <p:nvSpPr>
            <p:cNvPr id="2495514" name="Rectangle 26"/>
            <p:cNvSpPr>
              <a:spLocks noChangeArrowheads="1"/>
            </p:cNvSpPr>
            <p:nvPr/>
          </p:nvSpPr>
          <p:spPr bwMode="auto">
            <a:xfrm>
              <a:off x="1863" y="9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495515" name="Rectangle 27"/>
            <p:cNvSpPr>
              <a:spLocks noChangeArrowheads="1"/>
            </p:cNvSpPr>
            <p:nvPr/>
          </p:nvSpPr>
          <p:spPr bwMode="auto">
            <a:xfrm>
              <a:off x="2823"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10</a:t>
              </a:r>
            </a:p>
          </p:txBody>
        </p:sp>
        <p:sp>
          <p:nvSpPr>
            <p:cNvPr id="2495516" name="Rectangle 28"/>
            <p:cNvSpPr>
              <a:spLocks noChangeArrowheads="1"/>
            </p:cNvSpPr>
            <p:nvPr/>
          </p:nvSpPr>
          <p:spPr bwMode="auto">
            <a:xfrm>
              <a:off x="373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15</a:t>
              </a:r>
            </a:p>
          </p:txBody>
        </p:sp>
        <p:sp>
          <p:nvSpPr>
            <p:cNvPr id="2495517" name="Rectangle 29"/>
            <p:cNvSpPr>
              <a:spLocks noChangeArrowheads="1"/>
            </p:cNvSpPr>
            <p:nvPr/>
          </p:nvSpPr>
          <p:spPr bwMode="auto">
            <a:xfrm>
              <a:off x="469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20</a:t>
              </a:r>
            </a:p>
          </p:txBody>
        </p:sp>
      </p:grpSp>
      <p:sp>
        <p:nvSpPr>
          <p:cNvPr id="2495518" name="Line 30"/>
          <p:cNvSpPr>
            <a:spLocks noChangeShapeType="1"/>
          </p:cNvSpPr>
          <p:nvPr/>
        </p:nvSpPr>
        <p:spPr bwMode="auto">
          <a:xfrm>
            <a:off x="1271588" y="3925888"/>
            <a:ext cx="0" cy="303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19" name="Line 31"/>
          <p:cNvSpPr>
            <a:spLocks noChangeShapeType="1"/>
          </p:cNvSpPr>
          <p:nvPr/>
        </p:nvSpPr>
        <p:spPr bwMode="auto">
          <a:xfrm>
            <a:off x="2185988" y="3932238"/>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0" name="Line 32"/>
          <p:cNvSpPr>
            <a:spLocks noChangeShapeType="1"/>
          </p:cNvSpPr>
          <p:nvPr/>
        </p:nvSpPr>
        <p:spPr bwMode="auto">
          <a:xfrm>
            <a:off x="2185988" y="4237038"/>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1" name="Line 33"/>
          <p:cNvSpPr>
            <a:spLocks noChangeShapeType="1"/>
          </p:cNvSpPr>
          <p:nvPr/>
        </p:nvSpPr>
        <p:spPr bwMode="auto">
          <a:xfrm>
            <a:off x="4014788" y="4237038"/>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2" name="Line 34"/>
          <p:cNvSpPr>
            <a:spLocks noChangeShapeType="1"/>
          </p:cNvSpPr>
          <p:nvPr/>
        </p:nvSpPr>
        <p:spPr bwMode="auto">
          <a:xfrm>
            <a:off x="4014788" y="454183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3" name="Line 35"/>
          <p:cNvSpPr>
            <a:spLocks noChangeShapeType="1"/>
          </p:cNvSpPr>
          <p:nvPr/>
        </p:nvSpPr>
        <p:spPr bwMode="auto">
          <a:xfrm>
            <a:off x="5310188" y="453548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4" name="Line 36"/>
          <p:cNvSpPr>
            <a:spLocks noChangeShapeType="1"/>
          </p:cNvSpPr>
          <p:nvPr/>
        </p:nvSpPr>
        <p:spPr bwMode="auto">
          <a:xfrm>
            <a:off x="5310188" y="484663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5" name="Line 37"/>
          <p:cNvSpPr>
            <a:spLocks noChangeShapeType="1"/>
          </p:cNvSpPr>
          <p:nvPr/>
        </p:nvSpPr>
        <p:spPr bwMode="auto">
          <a:xfrm>
            <a:off x="6757988" y="484028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6" name="Line 38"/>
          <p:cNvSpPr>
            <a:spLocks noChangeShapeType="1"/>
          </p:cNvSpPr>
          <p:nvPr/>
        </p:nvSpPr>
        <p:spPr bwMode="auto">
          <a:xfrm>
            <a:off x="6757988" y="515143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7" name="Line 39"/>
          <p:cNvSpPr>
            <a:spLocks noChangeShapeType="1"/>
          </p:cNvSpPr>
          <p:nvPr/>
        </p:nvSpPr>
        <p:spPr bwMode="auto">
          <a:xfrm>
            <a:off x="7367588" y="5151438"/>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8" name="Line 40"/>
          <p:cNvSpPr>
            <a:spLocks noChangeShapeType="1"/>
          </p:cNvSpPr>
          <p:nvPr/>
        </p:nvSpPr>
        <p:spPr bwMode="auto">
          <a:xfrm>
            <a:off x="1279525" y="3924300"/>
            <a:ext cx="9001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29" name="Line 41"/>
          <p:cNvSpPr>
            <a:spLocks noChangeShapeType="1"/>
          </p:cNvSpPr>
          <p:nvPr/>
        </p:nvSpPr>
        <p:spPr bwMode="auto">
          <a:xfrm>
            <a:off x="1279525" y="4229100"/>
            <a:ext cx="9001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0" name="Line 42"/>
          <p:cNvSpPr>
            <a:spLocks noChangeShapeType="1"/>
          </p:cNvSpPr>
          <p:nvPr/>
        </p:nvSpPr>
        <p:spPr bwMode="auto">
          <a:xfrm>
            <a:off x="2193925" y="4229100"/>
            <a:ext cx="1814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1" name="Line 43"/>
          <p:cNvSpPr>
            <a:spLocks noChangeShapeType="1"/>
          </p:cNvSpPr>
          <p:nvPr/>
        </p:nvSpPr>
        <p:spPr bwMode="auto">
          <a:xfrm>
            <a:off x="2193925" y="4533900"/>
            <a:ext cx="1814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2" name="Line 44"/>
          <p:cNvSpPr>
            <a:spLocks noChangeShapeType="1"/>
          </p:cNvSpPr>
          <p:nvPr/>
        </p:nvSpPr>
        <p:spPr bwMode="auto">
          <a:xfrm>
            <a:off x="4022725" y="4533900"/>
            <a:ext cx="12811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3" name="Line 45"/>
          <p:cNvSpPr>
            <a:spLocks noChangeShapeType="1"/>
          </p:cNvSpPr>
          <p:nvPr/>
        </p:nvSpPr>
        <p:spPr bwMode="auto">
          <a:xfrm>
            <a:off x="4022725" y="4838700"/>
            <a:ext cx="12811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4" name="Line 46"/>
          <p:cNvSpPr>
            <a:spLocks noChangeShapeType="1"/>
          </p:cNvSpPr>
          <p:nvPr/>
        </p:nvSpPr>
        <p:spPr bwMode="auto">
          <a:xfrm>
            <a:off x="5318125" y="4838700"/>
            <a:ext cx="1433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5" name="Line 47"/>
          <p:cNvSpPr>
            <a:spLocks noChangeShapeType="1"/>
          </p:cNvSpPr>
          <p:nvPr/>
        </p:nvSpPr>
        <p:spPr bwMode="auto">
          <a:xfrm>
            <a:off x="5318125" y="5143500"/>
            <a:ext cx="1433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6" name="Line 48"/>
          <p:cNvSpPr>
            <a:spLocks noChangeShapeType="1"/>
          </p:cNvSpPr>
          <p:nvPr/>
        </p:nvSpPr>
        <p:spPr bwMode="auto">
          <a:xfrm>
            <a:off x="6765925" y="5143500"/>
            <a:ext cx="5953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7" name="Line 49"/>
          <p:cNvSpPr>
            <a:spLocks noChangeShapeType="1"/>
          </p:cNvSpPr>
          <p:nvPr/>
        </p:nvSpPr>
        <p:spPr bwMode="auto">
          <a:xfrm>
            <a:off x="6765925" y="5448300"/>
            <a:ext cx="5953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38" name="Rectangle 50"/>
          <p:cNvSpPr>
            <a:spLocks noChangeArrowheads="1"/>
          </p:cNvSpPr>
          <p:nvPr/>
        </p:nvSpPr>
        <p:spPr bwMode="auto">
          <a:xfrm>
            <a:off x="800100" y="39243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a:t>
            </a:r>
          </a:p>
        </p:txBody>
      </p:sp>
      <p:sp>
        <p:nvSpPr>
          <p:cNvPr id="2495539" name="Rectangle 51"/>
          <p:cNvSpPr>
            <a:spLocks noChangeArrowheads="1"/>
          </p:cNvSpPr>
          <p:nvPr/>
        </p:nvSpPr>
        <p:spPr bwMode="auto">
          <a:xfrm>
            <a:off x="800100" y="43053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a:t>
            </a:r>
          </a:p>
        </p:txBody>
      </p:sp>
      <p:sp>
        <p:nvSpPr>
          <p:cNvPr id="2495540" name="Rectangle 52"/>
          <p:cNvSpPr>
            <a:spLocks noChangeArrowheads="1"/>
          </p:cNvSpPr>
          <p:nvPr/>
        </p:nvSpPr>
        <p:spPr bwMode="auto">
          <a:xfrm>
            <a:off x="800100" y="46101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3</a:t>
            </a:r>
          </a:p>
        </p:txBody>
      </p:sp>
      <p:sp>
        <p:nvSpPr>
          <p:cNvPr id="2495541" name="Rectangle 53"/>
          <p:cNvSpPr>
            <a:spLocks noChangeArrowheads="1"/>
          </p:cNvSpPr>
          <p:nvPr/>
        </p:nvSpPr>
        <p:spPr bwMode="auto">
          <a:xfrm>
            <a:off x="800100" y="49149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4</a:t>
            </a:r>
          </a:p>
        </p:txBody>
      </p:sp>
      <p:sp>
        <p:nvSpPr>
          <p:cNvPr id="2495542" name="Rectangle 54"/>
          <p:cNvSpPr>
            <a:spLocks noChangeArrowheads="1"/>
          </p:cNvSpPr>
          <p:nvPr/>
        </p:nvSpPr>
        <p:spPr bwMode="auto">
          <a:xfrm>
            <a:off x="800100" y="52197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495543" name="Rectangle 55"/>
          <p:cNvSpPr>
            <a:spLocks noGrp="1" noChangeArrowheads="1"/>
          </p:cNvSpPr>
          <p:nvPr>
            <p:ph type="title"/>
          </p:nvPr>
        </p:nvSpPr>
        <p:spPr>
          <a:xfrm>
            <a:off x="1195388" y="473075"/>
            <a:ext cx="7291387" cy="627063"/>
          </a:xfrm>
          <a:noFill/>
          <a:ln/>
        </p:spPr>
        <p:txBody>
          <a:bodyPr lIns="90488" tIns="44450" rIns="90488" bIns="44450" anchor="ctr"/>
          <a:lstStyle/>
          <a:p>
            <a:pPr>
              <a:spcBef>
                <a:spcPct val="50000"/>
              </a:spcBef>
            </a:pPr>
            <a:r>
              <a:rPr lang="en-US"/>
              <a:t>First-Come-First-Served (FCFS)</a:t>
            </a:r>
          </a:p>
        </p:txBody>
      </p:sp>
      <p:graphicFrame>
        <p:nvGraphicFramePr>
          <p:cNvPr id="2495544" name="Group 56"/>
          <p:cNvGraphicFramePr>
            <a:graphicFrameLocks noGrp="1"/>
          </p:cNvGraphicFramePr>
          <p:nvPr/>
        </p:nvGraphicFramePr>
        <p:xfrm>
          <a:off x="6259513" y="1358900"/>
          <a:ext cx="2508250" cy="16459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FD3737F6-0491-469F-A839-683864836392}" type="slidenum">
              <a:rPr lang="en-US"/>
              <a:pPr/>
              <a:t>2</a:t>
            </a:fld>
            <a:endParaRPr lang="en-US"/>
          </a:p>
        </p:txBody>
      </p:sp>
      <p:sp>
        <p:nvSpPr>
          <p:cNvPr id="2456578" name="Rectangle 2"/>
          <p:cNvSpPr>
            <a:spLocks noGrp="1" noChangeArrowheads="1"/>
          </p:cNvSpPr>
          <p:nvPr>
            <p:ph type="title"/>
          </p:nvPr>
        </p:nvSpPr>
        <p:spPr>
          <a:xfrm>
            <a:off x="1158875" y="207963"/>
            <a:ext cx="7793038" cy="866775"/>
          </a:xfrm>
        </p:spPr>
        <p:txBody>
          <a:bodyPr/>
          <a:lstStyle/>
          <a:p>
            <a:r>
              <a:rPr lang="en-US"/>
              <a:t>Topics to Cover…</a:t>
            </a:r>
          </a:p>
        </p:txBody>
      </p:sp>
      <p:sp>
        <p:nvSpPr>
          <p:cNvPr id="2456579" name="Rectangle 3"/>
          <p:cNvSpPr>
            <a:spLocks noGrp="1" noChangeArrowheads="1"/>
          </p:cNvSpPr>
          <p:nvPr>
            <p:ph type="body" idx="1"/>
          </p:nvPr>
        </p:nvSpPr>
        <p:spPr>
          <a:xfrm>
            <a:off x="430213" y="1412875"/>
            <a:ext cx="8356600" cy="4762500"/>
          </a:xfrm>
        </p:spPr>
        <p:txBody>
          <a:bodyPr/>
          <a:lstStyle/>
          <a:p>
            <a:r>
              <a:rPr lang="en-US"/>
              <a:t>Scheduling</a:t>
            </a:r>
          </a:p>
          <a:p>
            <a:r>
              <a:rPr lang="en-US"/>
              <a:t>Priorities</a:t>
            </a:r>
          </a:p>
          <a:p>
            <a:r>
              <a:rPr lang="en-US"/>
              <a:t>Preemption</a:t>
            </a:r>
          </a:p>
          <a:p>
            <a:r>
              <a:rPr lang="en-US"/>
              <a:t>Response Time</a:t>
            </a:r>
          </a:p>
          <a:p>
            <a:r>
              <a:rPr lang="en-US"/>
              <a:t>Algorithms</a:t>
            </a:r>
          </a:p>
          <a:p>
            <a:endParaRPr lang="en-US"/>
          </a:p>
        </p:txBody>
      </p:sp>
      <p:sp>
        <p:nvSpPr>
          <p:cNvPr id="2456580"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Topics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E909A9A7-98E7-4E71-9CA2-4B1AA387667F}" type="slidenum">
              <a:rPr lang="en-US"/>
              <a:pPr/>
              <a:t>20</a:t>
            </a:fld>
            <a:endParaRPr lang="en-US"/>
          </a:p>
        </p:txBody>
      </p:sp>
      <p:sp>
        <p:nvSpPr>
          <p:cNvPr id="2497538" name="Rectangle 2"/>
          <p:cNvSpPr>
            <a:spLocks noGrp="1" noChangeArrowheads="1"/>
          </p:cNvSpPr>
          <p:nvPr>
            <p:ph type="title"/>
          </p:nvPr>
        </p:nvSpPr>
        <p:spPr>
          <a:xfrm>
            <a:off x="1290638" y="266700"/>
            <a:ext cx="7302500" cy="793750"/>
          </a:xfrm>
          <a:noFill/>
          <a:ln/>
        </p:spPr>
        <p:txBody>
          <a:bodyPr lIns="90488" tIns="44450" rIns="90488" bIns="44450" anchor="ctr"/>
          <a:lstStyle/>
          <a:p>
            <a:r>
              <a:rPr lang="en-US"/>
              <a:t>FCFS </a:t>
            </a:r>
            <a:r>
              <a:rPr lang="en-US" sz="2000"/>
              <a:t>(continued…)</a:t>
            </a:r>
          </a:p>
        </p:txBody>
      </p:sp>
      <p:sp>
        <p:nvSpPr>
          <p:cNvPr id="2497539" name="Rectangle 3"/>
          <p:cNvSpPr>
            <a:spLocks noGrp="1" noChangeArrowheads="1"/>
          </p:cNvSpPr>
          <p:nvPr>
            <p:ph type="body" idx="1"/>
          </p:nvPr>
        </p:nvSpPr>
        <p:spPr>
          <a:xfrm>
            <a:off x="438150" y="1398588"/>
            <a:ext cx="8356600" cy="4914900"/>
          </a:xfrm>
          <a:noFill/>
          <a:ln/>
        </p:spPr>
        <p:txBody>
          <a:bodyPr lIns="90488" tIns="44450" rIns="90488" bIns="44450"/>
          <a:lstStyle/>
          <a:p>
            <a:pPr>
              <a:lnSpc>
                <a:spcPct val="80000"/>
              </a:lnSpc>
            </a:pPr>
            <a:r>
              <a:rPr lang="en-US" sz="2800"/>
              <a:t>First-Come-First-Served - each process joins the Ready queue</a:t>
            </a:r>
          </a:p>
          <a:p>
            <a:pPr>
              <a:lnSpc>
                <a:spcPct val="80000"/>
              </a:lnSpc>
            </a:pPr>
            <a:r>
              <a:rPr lang="en-US" sz="2800"/>
              <a:t>When the current process ceases to execute, the oldest process in the Ready queue is selected</a:t>
            </a:r>
          </a:p>
          <a:p>
            <a:pPr>
              <a:lnSpc>
                <a:spcPct val="80000"/>
              </a:lnSpc>
            </a:pPr>
            <a:r>
              <a:rPr lang="en-US" sz="2800"/>
              <a:t>A short process may have to wait a very long time before it can execute.</a:t>
            </a:r>
          </a:p>
          <a:p>
            <a:pPr>
              <a:lnSpc>
                <a:spcPct val="80000"/>
              </a:lnSpc>
            </a:pPr>
            <a:r>
              <a:rPr lang="en-US" sz="2800"/>
              <a:t>Favors CPU-bound processes over I/O-bound processes.</a:t>
            </a:r>
          </a:p>
          <a:p>
            <a:pPr lvl="1">
              <a:lnSpc>
                <a:spcPct val="80000"/>
              </a:lnSpc>
            </a:pPr>
            <a:r>
              <a:rPr lang="en-US" sz="2400"/>
              <a:t>I/O processes have to wait until CPU-bound process completes</a:t>
            </a:r>
          </a:p>
          <a:p>
            <a:pPr>
              <a:lnSpc>
                <a:spcPct val="80000"/>
              </a:lnSpc>
            </a:pPr>
            <a:r>
              <a:rPr lang="en-US" sz="2800"/>
              <a:t>FCFS, although not attractive alternative for a uni-processor system, when combined with a priority scheme may prove to be an effective scheduler.</a:t>
            </a:r>
          </a:p>
          <a:p>
            <a:pPr lvl="1">
              <a:lnSpc>
                <a:spcPct val="80000"/>
              </a:lnSpc>
            </a:pPr>
            <a:endParaRPr lang="en-US" sz="2400"/>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7539">
                                            <p:txEl>
                                              <p:pRg st="0" end="0"/>
                                            </p:txEl>
                                          </p:spTgt>
                                        </p:tgtEl>
                                        <p:attrNameLst>
                                          <p:attrName>style.visibility</p:attrName>
                                        </p:attrNameLst>
                                      </p:cBhvr>
                                      <p:to>
                                        <p:strVal val="visible"/>
                                      </p:to>
                                    </p:set>
                                    <p:animEffect transition="in" filter="wipe(left)">
                                      <p:cBhvr>
                                        <p:cTn id="7" dur="500"/>
                                        <p:tgtEl>
                                          <p:spTgt spid="249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7539">
                                            <p:txEl>
                                              <p:pRg st="1" end="1"/>
                                            </p:txEl>
                                          </p:spTgt>
                                        </p:tgtEl>
                                        <p:attrNameLst>
                                          <p:attrName>style.visibility</p:attrName>
                                        </p:attrNameLst>
                                      </p:cBhvr>
                                      <p:to>
                                        <p:strVal val="visible"/>
                                      </p:to>
                                    </p:set>
                                    <p:animEffect transition="in" filter="wipe(left)">
                                      <p:cBhvr>
                                        <p:cTn id="12" dur="500"/>
                                        <p:tgtEl>
                                          <p:spTgt spid="249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7539">
                                            <p:txEl>
                                              <p:pRg st="2" end="2"/>
                                            </p:txEl>
                                          </p:spTgt>
                                        </p:tgtEl>
                                        <p:attrNameLst>
                                          <p:attrName>style.visibility</p:attrName>
                                        </p:attrNameLst>
                                      </p:cBhvr>
                                      <p:to>
                                        <p:strVal val="visible"/>
                                      </p:to>
                                    </p:set>
                                    <p:animEffect transition="in" filter="wipe(left)">
                                      <p:cBhvr>
                                        <p:cTn id="17" dur="500"/>
                                        <p:tgtEl>
                                          <p:spTgt spid="249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7539">
                                            <p:txEl>
                                              <p:pRg st="3" end="3"/>
                                            </p:txEl>
                                          </p:spTgt>
                                        </p:tgtEl>
                                        <p:attrNameLst>
                                          <p:attrName>style.visibility</p:attrName>
                                        </p:attrNameLst>
                                      </p:cBhvr>
                                      <p:to>
                                        <p:strVal val="visible"/>
                                      </p:to>
                                    </p:set>
                                    <p:animEffect transition="in" filter="wipe(left)">
                                      <p:cBhvr>
                                        <p:cTn id="22" dur="500"/>
                                        <p:tgtEl>
                                          <p:spTgt spid="249753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97539">
                                            <p:txEl>
                                              <p:pRg st="4" end="4"/>
                                            </p:txEl>
                                          </p:spTgt>
                                        </p:tgtEl>
                                        <p:attrNameLst>
                                          <p:attrName>style.visibility</p:attrName>
                                        </p:attrNameLst>
                                      </p:cBhvr>
                                      <p:to>
                                        <p:strVal val="visible"/>
                                      </p:to>
                                    </p:set>
                                    <p:animEffect transition="in" filter="wipe(left)">
                                      <p:cBhvr>
                                        <p:cTn id="25" dur="500"/>
                                        <p:tgtEl>
                                          <p:spTgt spid="24975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97539">
                                            <p:txEl>
                                              <p:pRg st="5" end="5"/>
                                            </p:txEl>
                                          </p:spTgt>
                                        </p:tgtEl>
                                        <p:attrNameLst>
                                          <p:attrName>style.visibility</p:attrName>
                                        </p:attrNameLst>
                                      </p:cBhvr>
                                      <p:to>
                                        <p:strVal val="visible"/>
                                      </p:to>
                                    </p:set>
                                    <p:animEffect transition="in" filter="wipe(left)">
                                      <p:cBhvr>
                                        <p:cTn id="30" dur="500"/>
                                        <p:tgtEl>
                                          <p:spTgt spid="2497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5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 name="Date Placeholder 3"/>
          <p:cNvSpPr>
            <a:spLocks noGrp="1"/>
          </p:cNvSpPr>
          <p:nvPr>
            <p:ph type="dt" sz="half" idx="10"/>
          </p:nvPr>
        </p:nvSpPr>
        <p:spPr/>
        <p:txBody>
          <a:bodyPr/>
          <a:lstStyle/>
          <a:p>
            <a:r>
              <a:rPr lang="en-US"/>
              <a:t>BYU CS 345</a:t>
            </a:r>
          </a:p>
        </p:txBody>
      </p:sp>
      <p:sp>
        <p:nvSpPr>
          <p:cNvPr id="153" name="Footer Placeholder 4"/>
          <p:cNvSpPr>
            <a:spLocks noGrp="1"/>
          </p:cNvSpPr>
          <p:nvPr>
            <p:ph type="ftr" sz="quarter" idx="11"/>
          </p:nvPr>
        </p:nvSpPr>
        <p:spPr/>
        <p:txBody>
          <a:bodyPr/>
          <a:lstStyle/>
          <a:p>
            <a:r>
              <a:rPr lang="en-US"/>
              <a:t>Scheduling</a:t>
            </a:r>
          </a:p>
        </p:txBody>
      </p:sp>
      <p:sp>
        <p:nvSpPr>
          <p:cNvPr id="154" name="Slide Number Placeholder 5"/>
          <p:cNvSpPr>
            <a:spLocks noGrp="1"/>
          </p:cNvSpPr>
          <p:nvPr>
            <p:ph type="sldNum" sz="quarter" idx="12"/>
          </p:nvPr>
        </p:nvSpPr>
        <p:spPr/>
        <p:txBody>
          <a:bodyPr/>
          <a:lstStyle/>
          <a:p>
            <a:fld id="{5F0BA88D-0474-40D8-9AE3-AF21AE9A632C}" type="slidenum">
              <a:rPr lang="en-US"/>
              <a:pPr/>
              <a:t>21</a:t>
            </a:fld>
            <a:endParaRPr lang="en-US"/>
          </a:p>
        </p:txBody>
      </p:sp>
      <p:sp>
        <p:nvSpPr>
          <p:cNvPr id="2499586" name="Rectangle 2"/>
          <p:cNvSpPr>
            <a:spLocks noGrp="1" noChangeArrowheads="1"/>
          </p:cNvSpPr>
          <p:nvPr>
            <p:ph type="title"/>
          </p:nvPr>
        </p:nvSpPr>
        <p:spPr>
          <a:noFill/>
          <a:ln/>
        </p:spPr>
        <p:txBody>
          <a:bodyPr lIns="90488" tIns="44450" rIns="90488" bIns="44450" anchor="ctr"/>
          <a:lstStyle/>
          <a:p>
            <a:r>
              <a:rPr lang="en-US"/>
              <a:t>Round-Robin (RR)</a:t>
            </a:r>
          </a:p>
        </p:txBody>
      </p:sp>
      <p:grpSp>
        <p:nvGrpSpPr>
          <p:cNvPr id="2499587" name="Group 3"/>
          <p:cNvGrpSpPr>
            <a:grpSpLocks/>
          </p:cNvGrpSpPr>
          <p:nvPr/>
        </p:nvGrpSpPr>
        <p:grpSpPr bwMode="auto">
          <a:xfrm>
            <a:off x="708025" y="3008313"/>
            <a:ext cx="6403975" cy="692150"/>
            <a:chOff x="903" y="1008"/>
            <a:chExt cx="4034" cy="436"/>
          </a:xfrm>
        </p:grpSpPr>
        <p:sp>
          <p:nvSpPr>
            <p:cNvPr id="2499588" name="Line 4"/>
            <p:cNvSpPr>
              <a:spLocks noChangeShapeType="1"/>
            </p:cNvSpPr>
            <p:nvPr/>
          </p:nvSpPr>
          <p:spPr bwMode="auto">
            <a:xfrm>
              <a:off x="1013" y="1440"/>
              <a:ext cx="38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89" name="Line 5"/>
            <p:cNvSpPr>
              <a:spLocks noChangeShapeType="1"/>
            </p:cNvSpPr>
            <p:nvPr/>
          </p:nvSpPr>
          <p:spPr bwMode="auto">
            <a:xfrm flipV="1">
              <a:off x="1008"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0" name="Line 6"/>
            <p:cNvSpPr>
              <a:spLocks noChangeShapeType="1"/>
            </p:cNvSpPr>
            <p:nvPr/>
          </p:nvSpPr>
          <p:spPr bwMode="auto">
            <a:xfrm flipV="1">
              <a:off x="1200"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1" name="Line 7"/>
            <p:cNvSpPr>
              <a:spLocks noChangeShapeType="1"/>
            </p:cNvSpPr>
            <p:nvPr/>
          </p:nvSpPr>
          <p:spPr bwMode="auto">
            <a:xfrm flipV="1">
              <a:off x="1392"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2" name="Line 8"/>
            <p:cNvSpPr>
              <a:spLocks noChangeShapeType="1"/>
            </p:cNvSpPr>
            <p:nvPr/>
          </p:nvSpPr>
          <p:spPr bwMode="auto">
            <a:xfrm flipV="1">
              <a:off x="1584"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3" name="Line 9"/>
            <p:cNvSpPr>
              <a:spLocks noChangeShapeType="1"/>
            </p:cNvSpPr>
            <p:nvPr/>
          </p:nvSpPr>
          <p:spPr bwMode="auto">
            <a:xfrm flipV="1">
              <a:off x="1776"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4" name="Line 10"/>
            <p:cNvSpPr>
              <a:spLocks noChangeShapeType="1"/>
            </p:cNvSpPr>
            <p:nvPr/>
          </p:nvSpPr>
          <p:spPr bwMode="auto">
            <a:xfrm flipV="1">
              <a:off x="1968"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5" name="Line 11"/>
            <p:cNvSpPr>
              <a:spLocks noChangeShapeType="1"/>
            </p:cNvSpPr>
            <p:nvPr/>
          </p:nvSpPr>
          <p:spPr bwMode="auto">
            <a:xfrm flipV="1">
              <a:off x="2160"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6" name="Line 12"/>
            <p:cNvSpPr>
              <a:spLocks noChangeShapeType="1"/>
            </p:cNvSpPr>
            <p:nvPr/>
          </p:nvSpPr>
          <p:spPr bwMode="auto">
            <a:xfrm flipV="1">
              <a:off x="2352"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7" name="Line 13"/>
            <p:cNvSpPr>
              <a:spLocks noChangeShapeType="1"/>
            </p:cNvSpPr>
            <p:nvPr/>
          </p:nvSpPr>
          <p:spPr bwMode="auto">
            <a:xfrm flipV="1">
              <a:off x="2544"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8" name="Line 14"/>
            <p:cNvSpPr>
              <a:spLocks noChangeShapeType="1"/>
            </p:cNvSpPr>
            <p:nvPr/>
          </p:nvSpPr>
          <p:spPr bwMode="auto">
            <a:xfrm flipV="1">
              <a:off x="2736"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599" name="Line 15"/>
            <p:cNvSpPr>
              <a:spLocks noChangeShapeType="1"/>
            </p:cNvSpPr>
            <p:nvPr/>
          </p:nvSpPr>
          <p:spPr bwMode="auto">
            <a:xfrm flipV="1">
              <a:off x="2928"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0" name="Line 16"/>
            <p:cNvSpPr>
              <a:spLocks noChangeShapeType="1"/>
            </p:cNvSpPr>
            <p:nvPr/>
          </p:nvSpPr>
          <p:spPr bwMode="auto">
            <a:xfrm flipV="1">
              <a:off x="3120"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1" name="Line 17"/>
            <p:cNvSpPr>
              <a:spLocks noChangeShapeType="1"/>
            </p:cNvSpPr>
            <p:nvPr/>
          </p:nvSpPr>
          <p:spPr bwMode="auto">
            <a:xfrm flipV="1">
              <a:off x="3312"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2" name="Line 18"/>
            <p:cNvSpPr>
              <a:spLocks noChangeShapeType="1"/>
            </p:cNvSpPr>
            <p:nvPr/>
          </p:nvSpPr>
          <p:spPr bwMode="auto">
            <a:xfrm flipV="1">
              <a:off x="3504"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3" name="Line 19"/>
            <p:cNvSpPr>
              <a:spLocks noChangeShapeType="1"/>
            </p:cNvSpPr>
            <p:nvPr/>
          </p:nvSpPr>
          <p:spPr bwMode="auto">
            <a:xfrm flipV="1">
              <a:off x="3696"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4" name="Line 20"/>
            <p:cNvSpPr>
              <a:spLocks noChangeShapeType="1"/>
            </p:cNvSpPr>
            <p:nvPr/>
          </p:nvSpPr>
          <p:spPr bwMode="auto">
            <a:xfrm flipV="1">
              <a:off x="3888"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5" name="Line 21"/>
            <p:cNvSpPr>
              <a:spLocks noChangeShapeType="1"/>
            </p:cNvSpPr>
            <p:nvPr/>
          </p:nvSpPr>
          <p:spPr bwMode="auto">
            <a:xfrm flipV="1">
              <a:off x="4080"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6" name="Line 22"/>
            <p:cNvSpPr>
              <a:spLocks noChangeShapeType="1"/>
            </p:cNvSpPr>
            <p:nvPr/>
          </p:nvSpPr>
          <p:spPr bwMode="auto">
            <a:xfrm flipV="1">
              <a:off x="4272"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7" name="Line 23"/>
            <p:cNvSpPr>
              <a:spLocks noChangeShapeType="1"/>
            </p:cNvSpPr>
            <p:nvPr/>
          </p:nvSpPr>
          <p:spPr bwMode="auto">
            <a:xfrm flipV="1">
              <a:off x="4464"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8" name="Line 24"/>
            <p:cNvSpPr>
              <a:spLocks noChangeShapeType="1"/>
            </p:cNvSpPr>
            <p:nvPr/>
          </p:nvSpPr>
          <p:spPr bwMode="auto">
            <a:xfrm flipV="1">
              <a:off x="4656"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09" name="Line 25"/>
            <p:cNvSpPr>
              <a:spLocks noChangeShapeType="1"/>
            </p:cNvSpPr>
            <p:nvPr/>
          </p:nvSpPr>
          <p:spPr bwMode="auto">
            <a:xfrm flipV="1">
              <a:off x="4848" y="1293"/>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10" name="Rectangle 26"/>
            <p:cNvSpPr>
              <a:spLocks noChangeArrowheads="1"/>
            </p:cNvSpPr>
            <p:nvPr/>
          </p:nvSpPr>
          <p:spPr bwMode="auto">
            <a:xfrm>
              <a:off x="903" y="105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0</a:t>
              </a:r>
            </a:p>
          </p:txBody>
        </p:sp>
        <p:sp>
          <p:nvSpPr>
            <p:cNvPr id="2499611" name="Rectangle 27"/>
            <p:cNvSpPr>
              <a:spLocks noChangeArrowheads="1"/>
            </p:cNvSpPr>
            <p:nvPr/>
          </p:nvSpPr>
          <p:spPr bwMode="auto">
            <a:xfrm>
              <a:off x="1863" y="100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499612" name="Rectangle 28"/>
            <p:cNvSpPr>
              <a:spLocks noChangeArrowheads="1"/>
            </p:cNvSpPr>
            <p:nvPr/>
          </p:nvSpPr>
          <p:spPr bwMode="auto">
            <a:xfrm>
              <a:off x="2823" y="105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10</a:t>
              </a:r>
            </a:p>
          </p:txBody>
        </p:sp>
        <p:sp>
          <p:nvSpPr>
            <p:cNvPr id="2499613" name="Rectangle 29"/>
            <p:cNvSpPr>
              <a:spLocks noChangeArrowheads="1"/>
            </p:cNvSpPr>
            <p:nvPr/>
          </p:nvSpPr>
          <p:spPr bwMode="auto">
            <a:xfrm>
              <a:off x="3735" y="105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15</a:t>
              </a:r>
            </a:p>
          </p:txBody>
        </p:sp>
        <p:sp>
          <p:nvSpPr>
            <p:cNvPr id="2499614" name="Rectangle 30"/>
            <p:cNvSpPr>
              <a:spLocks noChangeArrowheads="1"/>
            </p:cNvSpPr>
            <p:nvPr/>
          </p:nvSpPr>
          <p:spPr bwMode="auto">
            <a:xfrm>
              <a:off x="4695" y="105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20</a:t>
              </a:r>
            </a:p>
          </p:txBody>
        </p:sp>
      </p:grpSp>
      <p:sp>
        <p:nvSpPr>
          <p:cNvPr id="2499615" name="Line 31"/>
          <p:cNvSpPr>
            <a:spLocks noChangeShapeType="1"/>
          </p:cNvSpPr>
          <p:nvPr/>
        </p:nvSpPr>
        <p:spPr bwMode="auto">
          <a:xfrm>
            <a:off x="874713" y="3924300"/>
            <a:ext cx="0" cy="303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16" name="Line 32"/>
          <p:cNvSpPr>
            <a:spLocks noChangeShapeType="1"/>
          </p:cNvSpPr>
          <p:nvPr/>
        </p:nvSpPr>
        <p:spPr bwMode="auto">
          <a:xfrm>
            <a:off x="1484313" y="3924300"/>
            <a:ext cx="0" cy="303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17" name="Line 33"/>
          <p:cNvSpPr>
            <a:spLocks noChangeShapeType="1"/>
          </p:cNvSpPr>
          <p:nvPr/>
        </p:nvSpPr>
        <p:spPr bwMode="auto">
          <a:xfrm>
            <a:off x="1789113" y="4235450"/>
            <a:ext cx="0" cy="2968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18" name="Rectangle 34"/>
          <p:cNvSpPr>
            <a:spLocks noChangeArrowheads="1"/>
          </p:cNvSpPr>
          <p:nvPr/>
        </p:nvSpPr>
        <p:spPr bwMode="auto">
          <a:xfrm>
            <a:off x="403225" y="392271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a:t>
            </a:r>
          </a:p>
        </p:txBody>
      </p:sp>
      <p:sp>
        <p:nvSpPr>
          <p:cNvPr id="2499619" name="Rectangle 35"/>
          <p:cNvSpPr>
            <a:spLocks noChangeArrowheads="1"/>
          </p:cNvSpPr>
          <p:nvPr/>
        </p:nvSpPr>
        <p:spPr bwMode="auto">
          <a:xfrm>
            <a:off x="403225" y="430371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a:t>
            </a:r>
          </a:p>
        </p:txBody>
      </p:sp>
      <p:sp>
        <p:nvSpPr>
          <p:cNvPr id="2499620" name="Rectangle 36"/>
          <p:cNvSpPr>
            <a:spLocks noChangeArrowheads="1"/>
          </p:cNvSpPr>
          <p:nvPr/>
        </p:nvSpPr>
        <p:spPr bwMode="auto">
          <a:xfrm>
            <a:off x="403225" y="460851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3</a:t>
            </a:r>
          </a:p>
        </p:txBody>
      </p:sp>
      <p:sp>
        <p:nvSpPr>
          <p:cNvPr id="2499621" name="Rectangle 37"/>
          <p:cNvSpPr>
            <a:spLocks noChangeArrowheads="1"/>
          </p:cNvSpPr>
          <p:nvPr/>
        </p:nvSpPr>
        <p:spPr bwMode="auto">
          <a:xfrm>
            <a:off x="403225" y="491331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4</a:t>
            </a:r>
          </a:p>
        </p:txBody>
      </p:sp>
      <p:sp>
        <p:nvSpPr>
          <p:cNvPr id="2499622" name="Rectangle 38"/>
          <p:cNvSpPr>
            <a:spLocks noChangeArrowheads="1"/>
          </p:cNvSpPr>
          <p:nvPr/>
        </p:nvSpPr>
        <p:spPr bwMode="auto">
          <a:xfrm>
            <a:off x="403225" y="521811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499623" name="Line 39"/>
          <p:cNvSpPr>
            <a:spLocks noChangeShapeType="1"/>
          </p:cNvSpPr>
          <p:nvPr/>
        </p:nvSpPr>
        <p:spPr bwMode="auto">
          <a:xfrm>
            <a:off x="882650" y="3922713"/>
            <a:ext cx="5953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4" name="Line 40"/>
          <p:cNvSpPr>
            <a:spLocks noChangeShapeType="1"/>
          </p:cNvSpPr>
          <p:nvPr/>
        </p:nvSpPr>
        <p:spPr bwMode="auto">
          <a:xfrm>
            <a:off x="882650" y="4227513"/>
            <a:ext cx="5953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5" name="Line 41"/>
          <p:cNvSpPr>
            <a:spLocks noChangeShapeType="1"/>
          </p:cNvSpPr>
          <p:nvPr/>
        </p:nvSpPr>
        <p:spPr bwMode="auto">
          <a:xfrm>
            <a:off x="1492250" y="4227513"/>
            <a:ext cx="290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6" name="Line 42"/>
          <p:cNvSpPr>
            <a:spLocks noChangeShapeType="1"/>
          </p:cNvSpPr>
          <p:nvPr/>
        </p:nvSpPr>
        <p:spPr bwMode="auto">
          <a:xfrm flipH="1">
            <a:off x="1479550" y="4532313"/>
            <a:ext cx="315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7" name="Line 43"/>
          <p:cNvSpPr>
            <a:spLocks noChangeShapeType="1"/>
          </p:cNvSpPr>
          <p:nvPr/>
        </p:nvSpPr>
        <p:spPr bwMode="auto">
          <a:xfrm>
            <a:off x="1484313" y="4235450"/>
            <a:ext cx="0" cy="2968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8" name="Line 44"/>
          <p:cNvSpPr>
            <a:spLocks noChangeShapeType="1"/>
          </p:cNvSpPr>
          <p:nvPr/>
        </p:nvSpPr>
        <p:spPr bwMode="auto">
          <a:xfrm flipH="1">
            <a:off x="1784350" y="4227513"/>
            <a:ext cx="315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29" name="Line 45"/>
          <p:cNvSpPr>
            <a:spLocks noChangeShapeType="1"/>
          </p:cNvSpPr>
          <p:nvPr/>
        </p:nvSpPr>
        <p:spPr bwMode="auto">
          <a:xfrm flipH="1">
            <a:off x="1784350" y="3922713"/>
            <a:ext cx="315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0" name="Line 46"/>
          <p:cNvSpPr>
            <a:spLocks noChangeShapeType="1"/>
          </p:cNvSpPr>
          <p:nvPr/>
        </p:nvSpPr>
        <p:spPr bwMode="auto">
          <a:xfrm flipV="1">
            <a:off x="1789113" y="39179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1" name="Line 47"/>
          <p:cNvSpPr>
            <a:spLocks noChangeShapeType="1"/>
          </p:cNvSpPr>
          <p:nvPr/>
        </p:nvSpPr>
        <p:spPr bwMode="auto">
          <a:xfrm flipV="1">
            <a:off x="2093913" y="39179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2" name="Line 48"/>
          <p:cNvSpPr>
            <a:spLocks noChangeShapeType="1"/>
          </p:cNvSpPr>
          <p:nvPr/>
        </p:nvSpPr>
        <p:spPr bwMode="auto">
          <a:xfrm flipV="1">
            <a:off x="2398713" y="42227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3" name="Line 49"/>
          <p:cNvSpPr>
            <a:spLocks noChangeShapeType="1"/>
          </p:cNvSpPr>
          <p:nvPr/>
        </p:nvSpPr>
        <p:spPr bwMode="auto">
          <a:xfrm flipV="1">
            <a:off x="2093913" y="42227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4" name="Line 50"/>
          <p:cNvSpPr>
            <a:spLocks noChangeShapeType="1"/>
          </p:cNvSpPr>
          <p:nvPr/>
        </p:nvSpPr>
        <p:spPr bwMode="auto">
          <a:xfrm>
            <a:off x="2101850" y="4227513"/>
            <a:ext cx="2968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5" name="Line 51"/>
          <p:cNvSpPr>
            <a:spLocks noChangeShapeType="1"/>
          </p:cNvSpPr>
          <p:nvPr/>
        </p:nvSpPr>
        <p:spPr bwMode="auto">
          <a:xfrm>
            <a:off x="2101850" y="4532313"/>
            <a:ext cx="290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6" name="Line 52"/>
          <p:cNvSpPr>
            <a:spLocks noChangeShapeType="1"/>
          </p:cNvSpPr>
          <p:nvPr/>
        </p:nvSpPr>
        <p:spPr bwMode="auto">
          <a:xfrm flipV="1">
            <a:off x="2398713" y="45275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7" name="Line 53"/>
          <p:cNvSpPr>
            <a:spLocks noChangeShapeType="1"/>
          </p:cNvSpPr>
          <p:nvPr/>
        </p:nvSpPr>
        <p:spPr bwMode="auto">
          <a:xfrm flipV="1">
            <a:off x="2703513" y="4527550"/>
            <a:ext cx="0" cy="3159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8" name="Line 54"/>
          <p:cNvSpPr>
            <a:spLocks noChangeShapeType="1"/>
          </p:cNvSpPr>
          <p:nvPr/>
        </p:nvSpPr>
        <p:spPr bwMode="auto">
          <a:xfrm>
            <a:off x="2406650" y="4532313"/>
            <a:ext cx="290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39" name="Line 55"/>
          <p:cNvSpPr>
            <a:spLocks noChangeShapeType="1"/>
          </p:cNvSpPr>
          <p:nvPr/>
        </p:nvSpPr>
        <p:spPr bwMode="auto">
          <a:xfrm>
            <a:off x="2406650" y="4837113"/>
            <a:ext cx="2905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0" name="Line 56"/>
          <p:cNvSpPr>
            <a:spLocks noChangeShapeType="1"/>
          </p:cNvSpPr>
          <p:nvPr/>
        </p:nvSpPr>
        <p:spPr bwMode="auto">
          <a:xfrm flipH="1">
            <a:off x="6597650" y="5294313"/>
            <a:ext cx="30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1" name="Line 57"/>
          <p:cNvSpPr>
            <a:spLocks noChangeShapeType="1"/>
          </p:cNvSpPr>
          <p:nvPr/>
        </p:nvSpPr>
        <p:spPr bwMode="auto">
          <a:xfrm flipH="1">
            <a:off x="6584950" y="4989513"/>
            <a:ext cx="3095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2" name="Line 58"/>
          <p:cNvSpPr>
            <a:spLocks noChangeShapeType="1"/>
          </p:cNvSpPr>
          <p:nvPr/>
        </p:nvSpPr>
        <p:spPr bwMode="auto">
          <a:xfrm>
            <a:off x="6596063" y="4991100"/>
            <a:ext cx="0" cy="2968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99643" name="Group 59"/>
          <p:cNvGrpSpPr>
            <a:grpSpLocks/>
          </p:cNvGrpSpPr>
          <p:nvPr/>
        </p:nvGrpSpPr>
        <p:grpSpPr bwMode="auto">
          <a:xfrm>
            <a:off x="4533900" y="4608513"/>
            <a:ext cx="309563" cy="304800"/>
            <a:chOff x="3313" y="2016"/>
            <a:chExt cx="195" cy="192"/>
          </a:xfrm>
        </p:grpSpPr>
        <p:sp>
          <p:nvSpPr>
            <p:cNvPr id="2499644" name="Line 60"/>
            <p:cNvSpPr>
              <a:spLocks noChangeShapeType="1"/>
            </p:cNvSpPr>
            <p:nvPr/>
          </p:nvSpPr>
          <p:spPr bwMode="auto">
            <a:xfrm flipH="1">
              <a:off x="3317" y="2208"/>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5" name="Line 61"/>
            <p:cNvSpPr>
              <a:spLocks noChangeShapeType="1"/>
            </p:cNvSpPr>
            <p:nvPr/>
          </p:nvSpPr>
          <p:spPr bwMode="auto">
            <a:xfrm flipH="1">
              <a:off x="3313" y="2016"/>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6" name="Line 62"/>
            <p:cNvSpPr>
              <a:spLocks noChangeShapeType="1"/>
            </p:cNvSpPr>
            <p:nvPr/>
          </p:nvSpPr>
          <p:spPr bwMode="auto">
            <a:xfrm>
              <a:off x="3508" y="202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47" name="Line 63"/>
            <p:cNvSpPr>
              <a:spLocks noChangeShapeType="1"/>
            </p:cNvSpPr>
            <p:nvPr/>
          </p:nvSpPr>
          <p:spPr bwMode="auto">
            <a:xfrm>
              <a:off x="3316" y="2017"/>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48" name="Group 64"/>
          <p:cNvGrpSpPr>
            <a:grpSpLocks/>
          </p:cNvGrpSpPr>
          <p:nvPr/>
        </p:nvGrpSpPr>
        <p:grpSpPr bwMode="auto">
          <a:xfrm>
            <a:off x="4838700" y="4303713"/>
            <a:ext cx="309563" cy="304800"/>
            <a:chOff x="3505" y="1824"/>
            <a:chExt cx="195" cy="192"/>
          </a:xfrm>
        </p:grpSpPr>
        <p:sp>
          <p:nvSpPr>
            <p:cNvPr id="2499649" name="Line 65"/>
            <p:cNvSpPr>
              <a:spLocks noChangeShapeType="1"/>
            </p:cNvSpPr>
            <p:nvPr/>
          </p:nvSpPr>
          <p:spPr bwMode="auto">
            <a:xfrm flipH="1">
              <a:off x="3509" y="2016"/>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0" name="Line 66"/>
            <p:cNvSpPr>
              <a:spLocks noChangeShapeType="1"/>
            </p:cNvSpPr>
            <p:nvPr/>
          </p:nvSpPr>
          <p:spPr bwMode="auto">
            <a:xfrm flipH="1">
              <a:off x="3505" y="1824"/>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1" name="Line 67"/>
            <p:cNvSpPr>
              <a:spLocks noChangeShapeType="1"/>
            </p:cNvSpPr>
            <p:nvPr/>
          </p:nvSpPr>
          <p:spPr bwMode="auto">
            <a:xfrm>
              <a:off x="3700" y="182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2" name="Line 68"/>
            <p:cNvSpPr>
              <a:spLocks noChangeShapeType="1"/>
            </p:cNvSpPr>
            <p:nvPr/>
          </p:nvSpPr>
          <p:spPr bwMode="auto">
            <a:xfrm>
              <a:off x="3508" y="1825"/>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53" name="Group 69"/>
          <p:cNvGrpSpPr>
            <a:grpSpLocks/>
          </p:cNvGrpSpPr>
          <p:nvPr/>
        </p:nvGrpSpPr>
        <p:grpSpPr bwMode="auto">
          <a:xfrm>
            <a:off x="3924300" y="5218113"/>
            <a:ext cx="309563" cy="304800"/>
            <a:chOff x="2929" y="2400"/>
            <a:chExt cx="195" cy="192"/>
          </a:xfrm>
        </p:grpSpPr>
        <p:sp>
          <p:nvSpPr>
            <p:cNvPr id="2499654" name="Line 70"/>
            <p:cNvSpPr>
              <a:spLocks noChangeShapeType="1"/>
            </p:cNvSpPr>
            <p:nvPr/>
          </p:nvSpPr>
          <p:spPr bwMode="auto">
            <a:xfrm flipH="1">
              <a:off x="2933" y="2592"/>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5" name="Line 71"/>
            <p:cNvSpPr>
              <a:spLocks noChangeShapeType="1"/>
            </p:cNvSpPr>
            <p:nvPr/>
          </p:nvSpPr>
          <p:spPr bwMode="auto">
            <a:xfrm flipH="1">
              <a:off x="2929" y="2400"/>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6" name="Line 72"/>
            <p:cNvSpPr>
              <a:spLocks noChangeShapeType="1"/>
            </p:cNvSpPr>
            <p:nvPr/>
          </p:nvSpPr>
          <p:spPr bwMode="auto">
            <a:xfrm>
              <a:off x="3124" y="240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57" name="Line 73"/>
            <p:cNvSpPr>
              <a:spLocks noChangeShapeType="1"/>
            </p:cNvSpPr>
            <p:nvPr/>
          </p:nvSpPr>
          <p:spPr bwMode="auto">
            <a:xfrm>
              <a:off x="2932" y="2401"/>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58" name="Group 74"/>
          <p:cNvGrpSpPr>
            <a:grpSpLocks/>
          </p:cNvGrpSpPr>
          <p:nvPr/>
        </p:nvGrpSpPr>
        <p:grpSpPr bwMode="auto">
          <a:xfrm>
            <a:off x="4229100" y="4913313"/>
            <a:ext cx="309563" cy="304800"/>
            <a:chOff x="3121" y="2208"/>
            <a:chExt cx="195" cy="192"/>
          </a:xfrm>
        </p:grpSpPr>
        <p:sp>
          <p:nvSpPr>
            <p:cNvPr id="2499659" name="Line 75"/>
            <p:cNvSpPr>
              <a:spLocks noChangeShapeType="1"/>
            </p:cNvSpPr>
            <p:nvPr/>
          </p:nvSpPr>
          <p:spPr bwMode="auto">
            <a:xfrm flipH="1">
              <a:off x="3125" y="2400"/>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0" name="Line 76"/>
            <p:cNvSpPr>
              <a:spLocks noChangeShapeType="1"/>
            </p:cNvSpPr>
            <p:nvPr/>
          </p:nvSpPr>
          <p:spPr bwMode="auto">
            <a:xfrm flipH="1">
              <a:off x="3121" y="2208"/>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1" name="Line 77"/>
            <p:cNvSpPr>
              <a:spLocks noChangeShapeType="1"/>
            </p:cNvSpPr>
            <p:nvPr/>
          </p:nvSpPr>
          <p:spPr bwMode="auto">
            <a:xfrm>
              <a:off x="3316" y="221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2" name="Line 78"/>
            <p:cNvSpPr>
              <a:spLocks noChangeShapeType="1"/>
            </p:cNvSpPr>
            <p:nvPr/>
          </p:nvSpPr>
          <p:spPr bwMode="auto">
            <a:xfrm>
              <a:off x="3124" y="2209"/>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63" name="Group 79"/>
          <p:cNvGrpSpPr>
            <a:grpSpLocks/>
          </p:cNvGrpSpPr>
          <p:nvPr/>
        </p:nvGrpSpPr>
        <p:grpSpPr bwMode="auto">
          <a:xfrm>
            <a:off x="3619500" y="4227513"/>
            <a:ext cx="309563" cy="304800"/>
            <a:chOff x="2737" y="1776"/>
            <a:chExt cx="195" cy="192"/>
          </a:xfrm>
        </p:grpSpPr>
        <p:sp>
          <p:nvSpPr>
            <p:cNvPr id="2499664" name="Line 80"/>
            <p:cNvSpPr>
              <a:spLocks noChangeShapeType="1"/>
            </p:cNvSpPr>
            <p:nvPr/>
          </p:nvSpPr>
          <p:spPr bwMode="auto">
            <a:xfrm flipH="1">
              <a:off x="2741" y="1968"/>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5" name="Line 81"/>
            <p:cNvSpPr>
              <a:spLocks noChangeShapeType="1"/>
            </p:cNvSpPr>
            <p:nvPr/>
          </p:nvSpPr>
          <p:spPr bwMode="auto">
            <a:xfrm flipH="1">
              <a:off x="2737" y="1776"/>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6" name="Line 82"/>
            <p:cNvSpPr>
              <a:spLocks noChangeShapeType="1"/>
            </p:cNvSpPr>
            <p:nvPr/>
          </p:nvSpPr>
          <p:spPr bwMode="auto">
            <a:xfrm>
              <a:off x="2932" y="178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67" name="Line 83"/>
            <p:cNvSpPr>
              <a:spLocks noChangeShapeType="1"/>
            </p:cNvSpPr>
            <p:nvPr/>
          </p:nvSpPr>
          <p:spPr bwMode="auto">
            <a:xfrm>
              <a:off x="2740" y="1777"/>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68" name="Group 84"/>
          <p:cNvGrpSpPr>
            <a:grpSpLocks/>
          </p:cNvGrpSpPr>
          <p:nvPr/>
        </p:nvGrpSpPr>
        <p:grpSpPr bwMode="auto">
          <a:xfrm>
            <a:off x="2698750" y="4227513"/>
            <a:ext cx="309563" cy="304800"/>
            <a:chOff x="2157" y="1776"/>
            <a:chExt cx="195" cy="192"/>
          </a:xfrm>
        </p:grpSpPr>
        <p:sp>
          <p:nvSpPr>
            <p:cNvPr id="2499669" name="Line 85"/>
            <p:cNvSpPr>
              <a:spLocks noChangeShapeType="1"/>
            </p:cNvSpPr>
            <p:nvPr/>
          </p:nvSpPr>
          <p:spPr bwMode="auto">
            <a:xfrm flipH="1">
              <a:off x="2161" y="1968"/>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0" name="Line 86"/>
            <p:cNvSpPr>
              <a:spLocks noChangeShapeType="1"/>
            </p:cNvSpPr>
            <p:nvPr/>
          </p:nvSpPr>
          <p:spPr bwMode="auto">
            <a:xfrm flipH="1">
              <a:off x="2157" y="1776"/>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1" name="Line 87"/>
            <p:cNvSpPr>
              <a:spLocks noChangeShapeType="1"/>
            </p:cNvSpPr>
            <p:nvPr/>
          </p:nvSpPr>
          <p:spPr bwMode="auto">
            <a:xfrm>
              <a:off x="2352" y="178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2" name="Line 88"/>
            <p:cNvSpPr>
              <a:spLocks noChangeShapeType="1"/>
            </p:cNvSpPr>
            <p:nvPr/>
          </p:nvSpPr>
          <p:spPr bwMode="auto">
            <a:xfrm>
              <a:off x="2160" y="1777"/>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73" name="Group 89"/>
          <p:cNvGrpSpPr>
            <a:grpSpLocks/>
          </p:cNvGrpSpPr>
          <p:nvPr/>
        </p:nvGrpSpPr>
        <p:grpSpPr bwMode="auto">
          <a:xfrm>
            <a:off x="3009900" y="4837113"/>
            <a:ext cx="309563" cy="304800"/>
            <a:chOff x="2353" y="2160"/>
            <a:chExt cx="195" cy="192"/>
          </a:xfrm>
        </p:grpSpPr>
        <p:sp>
          <p:nvSpPr>
            <p:cNvPr id="2499674" name="Line 90"/>
            <p:cNvSpPr>
              <a:spLocks noChangeShapeType="1"/>
            </p:cNvSpPr>
            <p:nvPr/>
          </p:nvSpPr>
          <p:spPr bwMode="auto">
            <a:xfrm flipH="1">
              <a:off x="2357" y="2352"/>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5" name="Line 91"/>
            <p:cNvSpPr>
              <a:spLocks noChangeShapeType="1"/>
            </p:cNvSpPr>
            <p:nvPr/>
          </p:nvSpPr>
          <p:spPr bwMode="auto">
            <a:xfrm flipH="1">
              <a:off x="2353" y="2160"/>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6" name="Line 92"/>
            <p:cNvSpPr>
              <a:spLocks noChangeShapeType="1"/>
            </p:cNvSpPr>
            <p:nvPr/>
          </p:nvSpPr>
          <p:spPr bwMode="auto">
            <a:xfrm>
              <a:off x="2548" y="216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77" name="Line 93"/>
            <p:cNvSpPr>
              <a:spLocks noChangeShapeType="1"/>
            </p:cNvSpPr>
            <p:nvPr/>
          </p:nvSpPr>
          <p:spPr bwMode="auto">
            <a:xfrm>
              <a:off x="2356" y="2161"/>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78" name="Group 94"/>
          <p:cNvGrpSpPr>
            <a:grpSpLocks/>
          </p:cNvGrpSpPr>
          <p:nvPr/>
        </p:nvGrpSpPr>
        <p:grpSpPr bwMode="auto">
          <a:xfrm>
            <a:off x="3314700" y="4532313"/>
            <a:ext cx="309563" cy="304800"/>
            <a:chOff x="2545" y="1968"/>
            <a:chExt cx="195" cy="192"/>
          </a:xfrm>
        </p:grpSpPr>
        <p:sp>
          <p:nvSpPr>
            <p:cNvPr id="2499679" name="Line 95"/>
            <p:cNvSpPr>
              <a:spLocks noChangeShapeType="1"/>
            </p:cNvSpPr>
            <p:nvPr/>
          </p:nvSpPr>
          <p:spPr bwMode="auto">
            <a:xfrm flipH="1">
              <a:off x="2549" y="2160"/>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0" name="Line 96"/>
            <p:cNvSpPr>
              <a:spLocks noChangeShapeType="1"/>
            </p:cNvSpPr>
            <p:nvPr/>
          </p:nvSpPr>
          <p:spPr bwMode="auto">
            <a:xfrm flipH="1">
              <a:off x="2545" y="1968"/>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1" name="Line 97"/>
            <p:cNvSpPr>
              <a:spLocks noChangeShapeType="1"/>
            </p:cNvSpPr>
            <p:nvPr/>
          </p:nvSpPr>
          <p:spPr bwMode="auto">
            <a:xfrm>
              <a:off x="2740" y="197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2" name="Line 98"/>
            <p:cNvSpPr>
              <a:spLocks noChangeShapeType="1"/>
            </p:cNvSpPr>
            <p:nvPr/>
          </p:nvSpPr>
          <p:spPr bwMode="auto">
            <a:xfrm>
              <a:off x="2548" y="1969"/>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99683" name="Line 99"/>
          <p:cNvSpPr>
            <a:spLocks noChangeShapeType="1"/>
          </p:cNvSpPr>
          <p:nvPr/>
        </p:nvSpPr>
        <p:spPr bwMode="auto">
          <a:xfrm flipH="1">
            <a:off x="6896100" y="5294313"/>
            <a:ext cx="30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4" name="Line 100"/>
          <p:cNvSpPr>
            <a:spLocks noChangeShapeType="1"/>
          </p:cNvSpPr>
          <p:nvPr/>
        </p:nvSpPr>
        <p:spPr bwMode="auto">
          <a:xfrm flipH="1">
            <a:off x="6896100" y="4989513"/>
            <a:ext cx="3095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5" name="Line 101"/>
          <p:cNvSpPr>
            <a:spLocks noChangeShapeType="1"/>
          </p:cNvSpPr>
          <p:nvPr/>
        </p:nvSpPr>
        <p:spPr bwMode="auto">
          <a:xfrm>
            <a:off x="7199313" y="4991100"/>
            <a:ext cx="0" cy="290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99686" name="Group 102"/>
          <p:cNvGrpSpPr>
            <a:grpSpLocks/>
          </p:cNvGrpSpPr>
          <p:nvPr/>
        </p:nvGrpSpPr>
        <p:grpSpPr bwMode="auto">
          <a:xfrm>
            <a:off x="5524500" y="4989513"/>
            <a:ext cx="309563" cy="304800"/>
            <a:chOff x="3937" y="2256"/>
            <a:chExt cx="195" cy="192"/>
          </a:xfrm>
        </p:grpSpPr>
        <p:sp>
          <p:nvSpPr>
            <p:cNvPr id="2499687" name="Line 103"/>
            <p:cNvSpPr>
              <a:spLocks noChangeShapeType="1"/>
            </p:cNvSpPr>
            <p:nvPr/>
          </p:nvSpPr>
          <p:spPr bwMode="auto">
            <a:xfrm flipH="1">
              <a:off x="3941" y="2448"/>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8" name="Line 104"/>
            <p:cNvSpPr>
              <a:spLocks noChangeShapeType="1"/>
            </p:cNvSpPr>
            <p:nvPr/>
          </p:nvSpPr>
          <p:spPr bwMode="auto">
            <a:xfrm flipH="1">
              <a:off x="3937" y="2256"/>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89" name="Line 105"/>
            <p:cNvSpPr>
              <a:spLocks noChangeShapeType="1"/>
            </p:cNvSpPr>
            <p:nvPr/>
          </p:nvSpPr>
          <p:spPr bwMode="auto">
            <a:xfrm>
              <a:off x="4132" y="226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0" name="Line 106"/>
            <p:cNvSpPr>
              <a:spLocks noChangeShapeType="1"/>
            </p:cNvSpPr>
            <p:nvPr/>
          </p:nvSpPr>
          <p:spPr bwMode="auto">
            <a:xfrm>
              <a:off x="3940" y="2257"/>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91" name="Group 107"/>
          <p:cNvGrpSpPr>
            <a:grpSpLocks/>
          </p:cNvGrpSpPr>
          <p:nvPr/>
        </p:nvGrpSpPr>
        <p:grpSpPr bwMode="auto">
          <a:xfrm>
            <a:off x="5829300" y="4684713"/>
            <a:ext cx="309563" cy="304800"/>
            <a:chOff x="4129" y="2064"/>
            <a:chExt cx="195" cy="192"/>
          </a:xfrm>
        </p:grpSpPr>
        <p:sp>
          <p:nvSpPr>
            <p:cNvPr id="2499692" name="Line 108"/>
            <p:cNvSpPr>
              <a:spLocks noChangeShapeType="1"/>
            </p:cNvSpPr>
            <p:nvPr/>
          </p:nvSpPr>
          <p:spPr bwMode="auto">
            <a:xfrm flipH="1">
              <a:off x="4133" y="2256"/>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3" name="Line 109"/>
            <p:cNvSpPr>
              <a:spLocks noChangeShapeType="1"/>
            </p:cNvSpPr>
            <p:nvPr/>
          </p:nvSpPr>
          <p:spPr bwMode="auto">
            <a:xfrm flipH="1">
              <a:off x="4129" y="2064"/>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4" name="Line 110"/>
            <p:cNvSpPr>
              <a:spLocks noChangeShapeType="1"/>
            </p:cNvSpPr>
            <p:nvPr/>
          </p:nvSpPr>
          <p:spPr bwMode="auto">
            <a:xfrm>
              <a:off x="4324" y="206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5" name="Line 111"/>
            <p:cNvSpPr>
              <a:spLocks noChangeShapeType="1"/>
            </p:cNvSpPr>
            <p:nvPr/>
          </p:nvSpPr>
          <p:spPr bwMode="auto">
            <a:xfrm>
              <a:off x="4132" y="2065"/>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696" name="Group 112"/>
          <p:cNvGrpSpPr>
            <a:grpSpLocks/>
          </p:cNvGrpSpPr>
          <p:nvPr/>
        </p:nvGrpSpPr>
        <p:grpSpPr bwMode="auto">
          <a:xfrm>
            <a:off x="6134100" y="4379913"/>
            <a:ext cx="309563" cy="304800"/>
            <a:chOff x="4321" y="1872"/>
            <a:chExt cx="195" cy="192"/>
          </a:xfrm>
        </p:grpSpPr>
        <p:sp>
          <p:nvSpPr>
            <p:cNvPr id="2499697" name="Line 113"/>
            <p:cNvSpPr>
              <a:spLocks noChangeShapeType="1"/>
            </p:cNvSpPr>
            <p:nvPr/>
          </p:nvSpPr>
          <p:spPr bwMode="auto">
            <a:xfrm flipH="1">
              <a:off x="4325" y="2064"/>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8" name="Line 114"/>
            <p:cNvSpPr>
              <a:spLocks noChangeShapeType="1"/>
            </p:cNvSpPr>
            <p:nvPr/>
          </p:nvSpPr>
          <p:spPr bwMode="auto">
            <a:xfrm flipH="1">
              <a:off x="4321" y="1872"/>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699" name="Line 115"/>
            <p:cNvSpPr>
              <a:spLocks noChangeShapeType="1"/>
            </p:cNvSpPr>
            <p:nvPr/>
          </p:nvSpPr>
          <p:spPr bwMode="auto">
            <a:xfrm>
              <a:off x="4516" y="1877"/>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700" name="Line 116"/>
            <p:cNvSpPr>
              <a:spLocks noChangeShapeType="1"/>
            </p:cNvSpPr>
            <p:nvPr/>
          </p:nvSpPr>
          <p:spPr bwMode="auto">
            <a:xfrm>
              <a:off x="4324" y="1873"/>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9701" name="Group 117"/>
          <p:cNvGrpSpPr>
            <a:grpSpLocks/>
          </p:cNvGrpSpPr>
          <p:nvPr/>
        </p:nvGrpSpPr>
        <p:grpSpPr bwMode="auto">
          <a:xfrm>
            <a:off x="5219700" y="5294313"/>
            <a:ext cx="309563" cy="304800"/>
            <a:chOff x="3745" y="2448"/>
            <a:chExt cx="195" cy="192"/>
          </a:xfrm>
        </p:grpSpPr>
        <p:sp>
          <p:nvSpPr>
            <p:cNvPr id="2499702" name="Line 118"/>
            <p:cNvSpPr>
              <a:spLocks noChangeShapeType="1"/>
            </p:cNvSpPr>
            <p:nvPr/>
          </p:nvSpPr>
          <p:spPr bwMode="auto">
            <a:xfrm flipH="1">
              <a:off x="3749" y="2640"/>
              <a:ext cx="1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703" name="Line 119"/>
            <p:cNvSpPr>
              <a:spLocks noChangeShapeType="1"/>
            </p:cNvSpPr>
            <p:nvPr/>
          </p:nvSpPr>
          <p:spPr bwMode="auto">
            <a:xfrm flipH="1">
              <a:off x="3745" y="2448"/>
              <a:ext cx="1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704" name="Line 120"/>
            <p:cNvSpPr>
              <a:spLocks noChangeShapeType="1"/>
            </p:cNvSpPr>
            <p:nvPr/>
          </p:nvSpPr>
          <p:spPr bwMode="auto">
            <a:xfrm>
              <a:off x="3940" y="245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9705" name="Line 121"/>
            <p:cNvSpPr>
              <a:spLocks noChangeShapeType="1"/>
            </p:cNvSpPr>
            <p:nvPr/>
          </p:nvSpPr>
          <p:spPr bwMode="auto">
            <a:xfrm>
              <a:off x="3748" y="2449"/>
              <a:ext cx="0" cy="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499706" name="Group 122"/>
          <p:cNvGraphicFramePr>
            <a:graphicFrameLocks noGrp="1"/>
          </p:cNvGraphicFramePr>
          <p:nvPr/>
        </p:nvGraphicFramePr>
        <p:xfrm>
          <a:off x="6291263" y="1423988"/>
          <a:ext cx="2508250" cy="16459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155"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9398051C-757E-4079-BC38-B7AC44BAECE4}" type="slidenum">
              <a:rPr lang="en-US"/>
              <a:pPr/>
              <a:t>22</a:t>
            </a:fld>
            <a:endParaRPr lang="en-US"/>
          </a:p>
        </p:txBody>
      </p:sp>
      <p:sp>
        <p:nvSpPr>
          <p:cNvPr id="2501634" name="Rectangle 2"/>
          <p:cNvSpPr>
            <a:spLocks noGrp="1" noChangeArrowheads="1"/>
          </p:cNvSpPr>
          <p:nvPr>
            <p:ph type="title"/>
          </p:nvPr>
        </p:nvSpPr>
        <p:spPr/>
        <p:txBody>
          <a:bodyPr/>
          <a:lstStyle/>
          <a:p>
            <a:r>
              <a:rPr lang="en-US"/>
              <a:t>Round Robin </a:t>
            </a:r>
            <a:r>
              <a:rPr lang="en-US" sz="2000"/>
              <a:t>(continued…)</a:t>
            </a:r>
          </a:p>
        </p:txBody>
      </p:sp>
      <p:sp>
        <p:nvSpPr>
          <p:cNvPr id="2501635" name="Rectangle 3"/>
          <p:cNvSpPr>
            <a:spLocks noGrp="1" noChangeArrowheads="1"/>
          </p:cNvSpPr>
          <p:nvPr>
            <p:ph type="body" idx="1"/>
          </p:nvPr>
        </p:nvSpPr>
        <p:spPr/>
        <p:txBody>
          <a:bodyPr/>
          <a:lstStyle/>
          <a:p>
            <a:pPr>
              <a:lnSpc>
                <a:spcPct val="90000"/>
              </a:lnSpc>
            </a:pPr>
            <a:r>
              <a:rPr lang="en-US" sz="2400"/>
              <a:t>Uses FCFS w/preemption - based on a clock (time slicing).</a:t>
            </a:r>
          </a:p>
          <a:p>
            <a:pPr>
              <a:lnSpc>
                <a:spcPct val="90000"/>
              </a:lnSpc>
            </a:pPr>
            <a:r>
              <a:rPr lang="en-US" sz="2400"/>
              <a:t>Short time quantum: processes move relatively quickly through the system (with more overhead).</a:t>
            </a:r>
          </a:p>
          <a:p>
            <a:pPr>
              <a:lnSpc>
                <a:spcPct val="90000"/>
              </a:lnSpc>
            </a:pPr>
            <a:r>
              <a:rPr lang="en-US" sz="2400"/>
              <a:t>The time quantum should be slightly greater than the time required for a typical interaction.</a:t>
            </a:r>
          </a:p>
          <a:p>
            <a:pPr>
              <a:lnSpc>
                <a:spcPct val="90000"/>
              </a:lnSpc>
            </a:pPr>
            <a:r>
              <a:rPr lang="en-US" sz="2400"/>
              <a:t>Particularly effective in GP time-sharing or transaction processing system.</a:t>
            </a:r>
          </a:p>
          <a:p>
            <a:pPr>
              <a:lnSpc>
                <a:spcPct val="90000"/>
              </a:lnSpc>
            </a:pPr>
            <a:r>
              <a:rPr lang="en-US" sz="2400"/>
              <a:t>Generally favors processor bound processes as I/O bound give up their time slice while process bound use their complete time quantum.</a:t>
            </a:r>
          </a:p>
          <a:p>
            <a:pPr>
              <a:lnSpc>
                <a:spcPct val="90000"/>
              </a:lnSpc>
            </a:pPr>
            <a:r>
              <a:rPr lang="en-US" sz="2400"/>
              <a:t>Could be improved using a virtual round robin (VRR) scheduling scheme – implement an auxiliary I/O queue which gets preference over the main queue.</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1635">
                                            <p:txEl>
                                              <p:pRg st="0" end="0"/>
                                            </p:txEl>
                                          </p:spTgt>
                                        </p:tgtEl>
                                        <p:attrNameLst>
                                          <p:attrName>style.visibility</p:attrName>
                                        </p:attrNameLst>
                                      </p:cBhvr>
                                      <p:to>
                                        <p:strVal val="visible"/>
                                      </p:to>
                                    </p:set>
                                    <p:animEffect transition="in" filter="wipe(left)">
                                      <p:cBhvr>
                                        <p:cTn id="7" dur="500"/>
                                        <p:tgtEl>
                                          <p:spTgt spid="2501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1635">
                                            <p:txEl>
                                              <p:pRg st="1" end="1"/>
                                            </p:txEl>
                                          </p:spTgt>
                                        </p:tgtEl>
                                        <p:attrNameLst>
                                          <p:attrName>style.visibility</p:attrName>
                                        </p:attrNameLst>
                                      </p:cBhvr>
                                      <p:to>
                                        <p:strVal val="visible"/>
                                      </p:to>
                                    </p:set>
                                    <p:animEffect transition="in" filter="wipe(left)">
                                      <p:cBhvr>
                                        <p:cTn id="12" dur="500"/>
                                        <p:tgtEl>
                                          <p:spTgt spid="2501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1635">
                                            <p:txEl>
                                              <p:pRg st="2" end="2"/>
                                            </p:txEl>
                                          </p:spTgt>
                                        </p:tgtEl>
                                        <p:attrNameLst>
                                          <p:attrName>style.visibility</p:attrName>
                                        </p:attrNameLst>
                                      </p:cBhvr>
                                      <p:to>
                                        <p:strVal val="visible"/>
                                      </p:to>
                                    </p:set>
                                    <p:animEffect transition="in" filter="wipe(left)">
                                      <p:cBhvr>
                                        <p:cTn id="17" dur="500"/>
                                        <p:tgtEl>
                                          <p:spTgt spid="2501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1635">
                                            <p:txEl>
                                              <p:pRg st="3" end="3"/>
                                            </p:txEl>
                                          </p:spTgt>
                                        </p:tgtEl>
                                        <p:attrNameLst>
                                          <p:attrName>style.visibility</p:attrName>
                                        </p:attrNameLst>
                                      </p:cBhvr>
                                      <p:to>
                                        <p:strVal val="visible"/>
                                      </p:to>
                                    </p:set>
                                    <p:animEffect transition="in" filter="wipe(left)">
                                      <p:cBhvr>
                                        <p:cTn id="22" dur="500"/>
                                        <p:tgtEl>
                                          <p:spTgt spid="2501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1635">
                                            <p:txEl>
                                              <p:pRg st="4" end="4"/>
                                            </p:txEl>
                                          </p:spTgt>
                                        </p:tgtEl>
                                        <p:attrNameLst>
                                          <p:attrName>style.visibility</p:attrName>
                                        </p:attrNameLst>
                                      </p:cBhvr>
                                      <p:to>
                                        <p:strVal val="visible"/>
                                      </p:to>
                                    </p:set>
                                    <p:animEffect transition="in" filter="wipe(left)">
                                      <p:cBhvr>
                                        <p:cTn id="27" dur="500"/>
                                        <p:tgtEl>
                                          <p:spTgt spid="2501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1635">
                                            <p:txEl>
                                              <p:pRg st="5" end="5"/>
                                            </p:txEl>
                                          </p:spTgt>
                                        </p:tgtEl>
                                        <p:attrNameLst>
                                          <p:attrName>style.visibility</p:attrName>
                                        </p:attrNameLst>
                                      </p:cBhvr>
                                      <p:to>
                                        <p:strVal val="visible"/>
                                      </p:to>
                                    </p:set>
                                    <p:animEffect transition="in" filter="wipe(left)">
                                      <p:cBhvr>
                                        <p:cTn id="32" dur="500"/>
                                        <p:tgtEl>
                                          <p:spTgt spid="2501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 name="Date Placeholder 3"/>
          <p:cNvSpPr>
            <a:spLocks noGrp="1"/>
          </p:cNvSpPr>
          <p:nvPr>
            <p:ph type="dt" sz="half" idx="10"/>
          </p:nvPr>
        </p:nvSpPr>
        <p:spPr/>
        <p:txBody>
          <a:bodyPr/>
          <a:lstStyle/>
          <a:p>
            <a:r>
              <a:rPr lang="en-US"/>
              <a:t>BYU CS 345</a:t>
            </a:r>
          </a:p>
        </p:txBody>
      </p:sp>
      <p:sp>
        <p:nvSpPr>
          <p:cNvPr id="88" name="Footer Placeholder 4"/>
          <p:cNvSpPr>
            <a:spLocks noGrp="1"/>
          </p:cNvSpPr>
          <p:nvPr>
            <p:ph type="ftr" sz="quarter" idx="11"/>
          </p:nvPr>
        </p:nvSpPr>
        <p:spPr/>
        <p:txBody>
          <a:bodyPr/>
          <a:lstStyle/>
          <a:p>
            <a:r>
              <a:rPr lang="en-US"/>
              <a:t>Scheduling</a:t>
            </a:r>
          </a:p>
        </p:txBody>
      </p:sp>
      <p:sp>
        <p:nvSpPr>
          <p:cNvPr id="89" name="Slide Number Placeholder 5"/>
          <p:cNvSpPr>
            <a:spLocks noGrp="1"/>
          </p:cNvSpPr>
          <p:nvPr>
            <p:ph type="sldNum" sz="quarter" idx="12"/>
          </p:nvPr>
        </p:nvSpPr>
        <p:spPr/>
        <p:txBody>
          <a:bodyPr/>
          <a:lstStyle/>
          <a:p>
            <a:fld id="{2EC65CDC-52E5-40F0-8E04-E12F59176674}" type="slidenum">
              <a:rPr lang="en-US"/>
              <a:pPr/>
              <a:t>23</a:t>
            </a:fld>
            <a:endParaRPr lang="en-US"/>
          </a:p>
        </p:txBody>
      </p:sp>
      <p:sp>
        <p:nvSpPr>
          <p:cNvPr id="2502658" name="Rectangle 2"/>
          <p:cNvSpPr>
            <a:spLocks noGrp="1" noChangeArrowheads="1"/>
          </p:cNvSpPr>
          <p:nvPr>
            <p:ph type="title"/>
          </p:nvPr>
        </p:nvSpPr>
        <p:spPr>
          <a:xfrm>
            <a:off x="1220788" y="411163"/>
            <a:ext cx="7653337" cy="649287"/>
          </a:xfrm>
          <a:noFill/>
          <a:ln/>
        </p:spPr>
        <p:txBody>
          <a:bodyPr lIns="90488" tIns="44450" rIns="90488" bIns="44450" anchor="ctr"/>
          <a:lstStyle/>
          <a:p>
            <a:pPr>
              <a:spcBef>
                <a:spcPct val="50000"/>
              </a:spcBef>
            </a:pPr>
            <a:r>
              <a:rPr lang="en-US"/>
              <a:t>Shortest Process Next (SPN)</a:t>
            </a:r>
          </a:p>
        </p:txBody>
      </p:sp>
      <p:grpSp>
        <p:nvGrpSpPr>
          <p:cNvPr id="2502659" name="Group 3"/>
          <p:cNvGrpSpPr>
            <a:grpSpLocks/>
          </p:cNvGrpSpPr>
          <p:nvPr/>
        </p:nvGrpSpPr>
        <p:grpSpPr bwMode="auto">
          <a:xfrm>
            <a:off x="708025" y="3206750"/>
            <a:ext cx="6708775" cy="2543175"/>
            <a:chOff x="711" y="960"/>
            <a:chExt cx="4226" cy="1602"/>
          </a:xfrm>
        </p:grpSpPr>
        <p:grpSp>
          <p:nvGrpSpPr>
            <p:cNvPr id="2502660" name="Group 4"/>
            <p:cNvGrpSpPr>
              <a:grpSpLocks/>
            </p:cNvGrpSpPr>
            <p:nvPr/>
          </p:nvGrpSpPr>
          <p:grpSpPr bwMode="auto">
            <a:xfrm>
              <a:off x="903" y="960"/>
              <a:ext cx="4034" cy="436"/>
              <a:chOff x="903" y="960"/>
              <a:chExt cx="4034" cy="436"/>
            </a:xfrm>
          </p:grpSpPr>
          <p:sp>
            <p:nvSpPr>
              <p:cNvPr id="2502661"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2"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3"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4"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5"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6"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7"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8"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69"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0"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1"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2"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3"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4"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5"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6"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7"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8"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79"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80"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81"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82"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83" name="Rectangle 27"/>
              <p:cNvSpPr>
                <a:spLocks noChangeArrowheads="1"/>
              </p:cNvSpPr>
              <p:nvPr/>
            </p:nvSpPr>
            <p:spPr bwMode="auto">
              <a:xfrm>
                <a:off x="903" y="100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0</a:t>
                </a:r>
              </a:p>
            </p:txBody>
          </p:sp>
          <p:sp>
            <p:nvSpPr>
              <p:cNvPr id="2502684" name="Rectangle 28"/>
              <p:cNvSpPr>
                <a:spLocks noChangeArrowheads="1"/>
              </p:cNvSpPr>
              <p:nvPr/>
            </p:nvSpPr>
            <p:spPr bwMode="auto">
              <a:xfrm>
                <a:off x="1863" y="9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502685" name="Rectangle 29"/>
              <p:cNvSpPr>
                <a:spLocks noChangeArrowheads="1"/>
              </p:cNvSpPr>
              <p:nvPr/>
            </p:nvSpPr>
            <p:spPr bwMode="auto">
              <a:xfrm>
                <a:off x="2823"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10</a:t>
                </a:r>
              </a:p>
            </p:txBody>
          </p:sp>
          <p:sp>
            <p:nvSpPr>
              <p:cNvPr id="2502686" name="Rectangle 30"/>
              <p:cNvSpPr>
                <a:spLocks noChangeArrowheads="1"/>
              </p:cNvSpPr>
              <p:nvPr/>
            </p:nvSpPr>
            <p:spPr bwMode="auto">
              <a:xfrm>
                <a:off x="373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15</a:t>
                </a:r>
              </a:p>
            </p:txBody>
          </p:sp>
          <p:sp>
            <p:nvSpPr>
              <p:cNvPr id="2502687" name="Rectangle 31"/>
              <p:cNvSpPr>
                <a:spLocks noChangeArrowheads="1"/>
              </p:cNvSpPr>
              <p:nvPr/>
            </p:nvSpPr>
            <p:spPr bwMode="auto">
              <a:xfrm>
                <a:off x="469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20</a:t>
                </a:r>
              </a:p>
            </p:txBody>
          </p:sp>
        </p:grpSp>
        <p:sp>
          <p:nvSpPr>
            <p:cNvPr id="2502688" name="Line 32"/>
            <p:cNvSpPr>
              <a:spLocks noChangeShapeType="1"/>
            </p:cNvSpPr>
            <p:nvPr/>
          </p:nvSpPr>
          <p:spPr bwMode="auto">
            <a:xfrm>
              <a:off x="1008" y="154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89" name="Line 33"/>
            <p:cNvSpPr>
              <a:spLocks noChangeShapeType="1"/>
            </p:cNvSpPr>
            <p:nvPr/>
          </p:nvSpPr>
          <p:spPr bwMode="auto">
            <a:xfrm>
              <a:off x="1584" y="154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0" name="Line 34"/>
            <p:cNvSpPr>
              <a:spLocks noChangeShapeType="1"/>
            </p:cNvSpPr>
            <p:nvPr/>
          </p:nvSpPr>
          <p:spPr bwMode="auto">
            <a:xfrm>
              <a:off x="1584" y="173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1" name="Line 35"/>
            <p:cNvSpPr>
              <a:spLocks noChangeShapeType="1"/>
            </p:cNvSpPr>
            <p:nvPr/>
          </p:nvSpPr>
          <p:spPr bwMode="auto">
            <a:xfrm>
              <a:off x="2736" y="173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2" name="Line 36"/>
            <p:cNvSpPr>
              <a:spLocks noChangeShapeType="1"/>
            </p:cNvSpPr>
            <p:nvPr/>
          </p:nvSpPr>
          <p:spPr bwMode="auto">
            <a:xfrm>
              <a:off x="3120" y="192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3" name="Line 37"/>
            <p:cNvSpPr>
              <a:spLocks noChangeShapeType="1"/>
            </p:cNvSpPr>
            <p:nvPr/>
          </p:nvSpPr>
          <p:spPr bwMode="auto">
            <a:xfrm>
              <a:off x="2736" y="230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4" name="Line 38"/>
            <p:cNvSpPr>
              <a:spLocks noChangeShapeType="1"/>
            </p:cNvSpPr>
            <p:nvPr/>
          </p:nvSpPr>
          <p:spPr bwMode="auto">
            <a:xfrm>
              <a:off x="3888" y="2117"/>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5" name="Line 39"/>
            <p:cNvSpPr>
              <a:spLocks noChangeShapeType="1"/>
            </p:cNvSpPr>
            <p:nvPr/>
          </p:nvSpPr>
          <p:spPr bwMode="auto">
            <a:xfrm>
              <a:off x="3888" y="192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6" name="Line 40"/>
            <p:cNvSpPr>
              <a:spLocks noChangeShapeType="1"/>
            </p:cNvSpPr>
            <p:nvPr/>
          </p:nvSpPr>
          <p:spPr bwMode="auto">
            <a:xfrm>
              <a:off x="4848" y="2117"/>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7" name="Line 41"/>
            <p:cNvSpPr>
              <a:spLocks noChangeShapeType="1"/>
            </p:cNvSpPr>
            <p:nvPr/>
          </p:nvSpPr>
          <p:spPr bwMode="auto">
            <a:xfrm>
              <a:off x="1013" y="1536"/>
              <a:ext cx="56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8" name="Line 42"/>
            <p:cNvSpPr>
              <a:spLocks noChangeShapeType="1"/>
            </p:cNvSpPr>
            <p:nvPr/>
          </p:nvSpPr>
          <p:spPr bwMode="auto">
            <a:xfrm>
              <a:off x="1013" y="1728"/>
              <a:ext cx="56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699" name="Line 43"/>
            <p:cNvSpPr>
              <a:spLocks noChangeShapeType="1"/>
            </p:cNvSpPr>
            <p:nvPr/>
          </p:nvSpPr>
          <p:spPr bwMode="auto">
            <a:xfrm>
              <a:off x="1589" y="1728"/>
              <a:ext cx="114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00" name="Line 44"/>
            <p:cNvSpPr>
              <a:spLocks noChangeShapeType="1"/>
            </p:cNvSpPr>
            <p:nvPr/>
          </p:nvSpPr>
          <p:spPr bwMode="auto">
            <a:xfrm>
              <a:off x="1589" y="1920"/>
              <a:ext cx="114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01" name="Rectangle 45"/>
            <p:cNvSpPr>
              <a:spLocks noChangeArrowheads="1"/>
            </p:cNvSpPr>
            <p:nvPr/>
          </p:nvSpPr>
          <p:spPr bwMode="auto">
            <a:xfrm>
              <a:off x="711" y="153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a:t>
              </a:r>
            </a:p>
          </p:txBody>
        </p:sp>
        <p:sp>
          <p:nvSpPr>
            <p:cNvPr id="2502702" name="Rectangle 46"/>
            <p:cNvSpPr>
              <a:spLocks noChangeArrowheads="1"/>
            </p:cNvSpPr>
            <p:nvPr/>
          </p:nvSpPr>
          <p:spPr bwMode="auto">
            <a:xfrm>
              <a:off x="711" y="177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a:t>
              </a:r>
            </a:p>
          </p:txBody>
        </p:sp>
        <p:sp>
          <p:nvSpPr>
            <p:cNvPr id="2502703" name="Rectangle 47"/>
            <p:cNvSpPr>
              <a:spLocks noChangeArrowheads="1"/>
            </p:cNvSpPr>
            <p:nvPr/>
          </p:nvSpPr>
          <p:spPr bwMode="auto">
            <a:xfrm>
              <a:off x="711" y="196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3</a:t>
              </a:r>
            </a:p>
          </p:txBody>
        </p:sp>
        <p:sp>
          <p:nvSpPr>
            <p:cNvPr id="2502704" name="Rectangle 48"/>
            <p:cNvSpPr>
              <a:spLocks noChangeArrowheads="1"/>
            </p:cNvSpPr>
            <p:nvPr/>
          </p:nvSpPr>
          <p:spPr bwMode="auto">
            <a:xfrm>
              <a:off x="711" y="21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4</a:t>
              </a:r>
            </a:p>
          </p:txBody>
        </p:sp>
        <p:sp>
          <p:nvSpPr>
            <p:cNvPr id="2502705" name="Rectangle 49"/>
            <p:cNvSpPr>
              <a:spLocks noChangeArrowheads="1"/>
            </p:cNvSpPr>
            <p:nvPr/>
          </p:nvSpPr>
          <p:spPr bwMode="auto">
            <a:xfrm>
              <a:off x="711" y="235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502706" name="Line 50"/>
            <p:cNvSpPr>
              <a:spLocks noChangeShapeType="1"/>
            </p:cNvSpPr>
            <p:nvPr/>
          </p:nvSpPr>
          <p:spPr bwMode="auto">
            <a:xfrm>
              <a:off x="3120" y="230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07" name="Line 51"/>
            <p:cNvSpPr>
              <a:spLocks noChangeShapeType="1"/>
            </p:cNvSpPr>
            <p:nvPr/>
          </p:nvSpPr>
          <p:spPr bwMode="auto">
            <a:xfrm>
              <a:off x="2741" y="2496"/>
              <a:ext cx="3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08" name="Line 52"/>
            <p:cNvSpPr>
              <a:spLocks noChangeShapeType="1"/>
            </p:cNvSpPr>
            <p:nvPr/>
          </p:nvSpPr>
          <p:spPr bwMode="auto">
            <a:xfrm flipH="1">
              <a:off x="2733" y="2304"/>
              <a:ext cx="39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09" name="Line 53"/>
            <p:cNvSpPr>
              <a:spLocks noChangeShapeType="1"/>
            </p:cNvSpPr>
            <p:nvPr/>
          </p:nvSpPr>
          <p:spPr bwMode="auto">
            <a:xfrm>
              <a:off x="3125" y="1920"/>
              <a:ext cx="7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10" name="Line 54"/>
            <p:cNvSpPr>
              <a:spLocks noChangeShapeType="1"/>
            </p:cNvSpPr>
            <p:nvPr/>
          </p:nvSpPr>
          <p:spPr bwMode="auto">
            <a:xfrm>
              <a:off x="3125" y="2112"/>
              <a:ext cx="7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11" name="Line 55"/>
            <p:cNvSpPr>
              <a:spLocks noChangeShapeType="1"/>
            </p:cNvSpPr>
            <p:nvPr/>
          </p:nvSpPr>
          <p:spPr bwMode="auto">
            <a:xfrm>
              <a:off x="3893" y="2112"/>
              <a:ext cx="95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2712" name="Line 56"/>
            <p:cNvSpPr>
              <a:spLocks noChangeShapeType="1"/>
            </p:cNvSpPr>
            <p:nvPr/>
          </p:nvSpPr>
          <p:spPr bwMode="auto">
            <a:xfrm>
              <a:off x="3893" y="2304"/>
              <a:ext cx="95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502713" name="Group 57"/>
          <p:cNvGraphicFramePr>
            <a:graphicFrameLocks noGrp="1"/>
          </p:cNvGraphicFramePr>
          <p:nvPr/>
        </p:nvGraphicFramePr>
        <p:xfrm>
          <a:off x="6376988" y="1565275"/>
          <a:ext cx="2508250" cy="16459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90"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7E3669CE-98F9-471A-B398-AC20F5244049}" type="slidenum">
              <a:rPr lang="en-US"/>
              <a:pPr/>
              <a:t>24</a:t>
            </a:fld>
            <a:endParaRPr lang="en-US"/>
          </a:p>
        </p:txBody>
      </p:sp>
      <p:sp>
        <p:nvSpPr>
          <p:cNvPr id="2504706" name="Rectangle 2"/>
          <p:cNvSpPr>
            <a:spLocks noGrp="1" noChangeArrowheads="1"/>
          </p:cNvSpPr>
          <p:nvPr>
            <p:ph type="title"/>
          </p:nvPr>
        </p:nvSpPr>
        <p:spPr/>
        <p:txBody>
          <a:bodyPr/>
          <a:lstStyle/>
          <a:p>
            <a:r>
              <a:rPr lang="en-US"/>
              <a:t>Shortest Process Next</a:t>
            </a:r>
            <a:endParaRPr lang="en-US" sz="2000"/>
          </a:p>
        </p:txBody>
      </p:sp>
      <p:sp>
        <p:nvSpPr>
          <p:cNvPr id="2504707" name="Rectangle 3"/>
          <p:cNvSpPr>
            <a:spLocks noGrp="1" noChangeArrowheads="1"/>
          </p:cNvSpPr>
          <p:nvPr>
            <p:ph type="body" idx="1"/>
          </p:nvPr>
        </p:nvSpPr>
        <p:spPr/>
        <p:txBody>
          <a:bodyPr/>
          <a:lstStyle/>
          <a:p>
            <a:pPr>
              <a:lnSpc>
                <a:spcPct val="80000"/>
              </a:lnSpc>
            </a:pPr>
            <a:r>
              <a:rPr lang="en-US" sz="2400"/>
              <a:t>Shortest Process Next - Non-preemptive policy</a:t>
            </a:r>
          </a:p>
          <a:p>
            <a:pPr>
              <a:lnSpc>
                <a:spcPct val="80000"/>
              </a:lnSpc>
            </a:pPr>
            <a:r>
              <a:rPr lang="en-US" sz="2400"/>
              <a:t>Process with shortest </a:t>
            </a:r>
            <a:r>
              <a:rPr lang="en-US" sz="2400" u="sng"/>
              <a:t>expected</a:t>
            </a:r>
            <a:r>
              <a:rPr lang="en-US" sz="2400"/>
              <a:t> processing time is selected next</a:t>
            </a:r>
          </a:p>
          <a:p>
            <a:pPr>
              <a:lnSpc>
                <a:spcPct val="80000"/>
              </a:lnSpc>
            </a:pPr>
            <a:r>
              <a:rPr lang="en-US" sz="2400"/>
              <a:t>Short process jumps ahead of longer processes</a:t>
            </a:r>
          </a:p>
          <a:p>
            <a:pPr>
              <a:lnSpc>
                <a:spcPct val="80000"/>
              </a:lnSpc>
            </a:pPr>
            <a:r>
              <a:rPr lang="en-US" sz="2400"/>
              <a:t>May be impossible to know or at least estimate the required processing time of a process.</a:t>
            </a:r>
          </a:p>
          <a:p>
            <a:pPr lvl="1">
              <a:lnSpc>
                <a:spcPct val="80000"/>
              </a:lnSpc>
            </a:pPr>
            <a:r>
              <a:rPr lang="en-US" sz="2000"/>
              <a:t>For batch jobs, require a programmer’s estimate.</a:t>
            </a:r>
          </a:p>
          <a:p>
            <a:pPr marL="1085850" lvl="2">
              <a:lnSpc>
                <a:spcPct val="80000"/>
              </a:lnSpc>
            </a:pPr>
            <a:r>
              <a:rPr lang="en-US" sz="1800"/>
              <a:t>If estimate is substantially off, system may abort job.</a:t>
            </a:r>
          </a:p>
          <a:p>
            <a:pPr lvl="1">
              <a:lnSpc>
                <a:spcPct val="80000"/>
              </a:lnSpc>
            </a:pPr>
            <a:r>
              <a:rPr lang="en-US" sz="2000"/>
              <a:t>In a production environment, the same jobs run frequently and statistics may be gathered.</a:t>
            </a:r>
          </a:p>
          <a:p>
            <a:pPr lvl="1">
              <a:lnSpc>
                <a:spcPct val="80000"/>
              </a:lnSpc>
            </a:pPr>
            <a:r>
              <a:rPr lang="en-US" sz="2000"/>
              <a:t>In an interactive environment, the operating system may keep a running average of each “burst” for each process.</a:t>
            </a:r>
          </a:p>
          <a:p>
            <a:pPr>
              <a:lnSpc>
                <a:spcPct val="80000"/>
              </a:lnSpc>
            </a:pPr>
            <a:r>
              <a:rPr lang="en-US" sz="2400"/>
              <a:t>SPN could result in starvation of longer processes if there is a steady supply of short processes.</a:t>
            </a:r>
          </a:p>
          <a:p>
            <a:pPr>
              <a:lnSpc>
                <a:spcPct val="80000"/>
              </a:lnSpc>
            </a:pPr>
            <a:r>
              <a:rPr lang="en-US" sz="2400"/>
              <a:t>Not suitable for time-sharing or transaction processing environment because of lack of preemption.</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 name="Date Placeholder 3"/>
          <p:cNvSpPr>
            <a:spLocks noGrp="1"/>
          </p:cNvSpPr>
          <p:nvPr>
            <p:ph type="dt" sz="half" idx="10"/>
          </p:nvPr>
        </p:nvSpPr>
        <p:spPr/>
        <p:txBody>
          <a:bodyPr/>
          <a:lstStyle/>
          <a:p>
            <a:r>
              <a:rPr lang="en-US"/>
              <a:t>BYU CS 345</a:t>
            </a:r>
          </a:p>
        </p:txBody>
      </p:sp>
      <p:sp>
        <p:nvSpPr>
          <p:cNvPr id="92" name="Footer Placeholder 4"/>
          <p:cNvSpPr>
            <a:spLocks noGrp="1"/>
          </p:cNvSpPr>
          <p:nvPr>
            <p:ph type="ftr" sz="quarter" idx="11"/>
          </p:nvPr>
        </p:nvSpPr>
        <p:spPr/>
        <p:txBody>
          <a:bodyPr/>
          <a:lstStyle/>
          <a:p>
            <a:r>
              <a:rPr lang="en-US"/>
              <a:t>Scheduling</a:t>
            </a:r>
          </a:p>
        </p:txBody>
      </p:sp>
      <p:sp>
        <p:nvSpPr>
          <p:cNvPr id="93" name="Slide Number Placeholder 5"/>
          <p:cNvSpPr>
            <a:spLocks noGrp="1"/>
          </p:cNvSpPr>
          <p:nvPr>
            <p:ph type="sldNum" sz="quarter" idx="12"/>
          </p:nvPr>
        </p:nvSpPr>
        <p:spPr/>
        <p:txBody>
          <a:bodyPr/>
          <a:lstStyle/>
          <a:p>
            <a:fld id="{4A4B83ED-1217-4D18-B7FB-7CBD04F8B121}" type="slidenum">
              <a:rPr lang="en-US"/>
              <a:pPr/>
              <a:t>25</a:t>
            </a:fld>
            <a:endParaRPr lang="en-US"/>
          </a:p>
        </p:txBody>
      </p:sp>
      <p:sp>
        <p:nvSpPr>
          <p:cNvPr id="2505730" name="Rectangle 2"/>
          <p:cNvSpPr>
            <a:spLocks noGrp="1" noChangeArrowheads="1"/>
          </p:cNvSpPr>
          <p:nvPr>
            <p:ph type="title"/>
          </p:nvPr>
        </p:nvSpPr>
        <p:spPr>
          <a:xfrm>
            <a:off x="1220788" y="482600"/>
            <a:ext cx="7583487" cy="577850"/>
          </a:xfrm>
          <a:noFill/>
          <a:ln/>
        </p:spPr>
        <p:txBody>
          <a:bodyPr lIns="90488" tIns="44450" rIns="90488" bIns="44450" anchor="ctr"/>
          <a:lstStyle/>
          <a:p>
            <a:pPr>
              <a:spcBef>
                <a:spcPct val="50000"/>
              </a:spcBef>
            </a:pPr>
            <a:r>
              <a:rPr lang="en-US"/>
              <a:t>Shortest Remaining Time (SRT)</a:t>
            </a:r>
          </a:p>
        </p:txBody>
      </p:sp>
      <p:grpSp>
        <p:nvGrpSpPr>
          <p:cNvPr id="2505731" name="Group 3"/>
          <p:cNvGrpSpPr>
            <a:grpSpLocks/>
          </p:cNvGrpSpPr>
          <p:nvPr/>
        </p:nvGrpSpPr>
        <p:grpSpPr bwMode="auto">
          <a:xfrm>
            <a:off x="631825" y="3276600"/>
            <a:ext cx="6708775" cy="2543175"/>
            <a:chOff x="711" y="960"/>
            <a:chExt cx="4226" cy="1602"/>
          </a:xfrm>
        </p:grpSpPr>
        <p:grpSp>
          <p:nvGrpSpPr>
            <p:cNvPr id="2505732" name="Group 4"/>
            <p:cNvGrpSpPr>
              <a:grpSpLocks/>
            </p:cNvGrpSpPr>
            <p:nvPr/>
          </p:nvGrpSpPr>
          <p:grpSpPr bwMode="auto">
            <a:xfrm>
              <a:off x="903" y="960"/>
              <a:ext cx="4034" cy="436"/>
              <a:chOff x="903" y="960"/>
              <a:chExt cx="4034" cy="436"/>
            </a:xfrm>
          </p:grpSpPr>
          <p:sp>
            <p:nvSpPr>
              <p:cNvPr id="2505733"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4"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5"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6"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7"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8"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39"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0"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1"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2"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3"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4"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5"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6"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7"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8"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49"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0"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1"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2"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3"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4"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55" name="Rectangle 27"/>
              <p:cNvSpPr>
                <a:spLocks noChangeArrowheads="1"/>
              </p:cNvSpPr>
              <p:nvPr/>
            </p:nvSpPr>
            <p:spPr bwMode="auto">
              <a:xfrm>
                <a:off x="903" y="100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0</a:t>
                </a:r>
              </a:p>
            </p:txBody>
          </p:sp>
          <p:sp>
            <p:nvSpPr>
              <p:cNvPr id="2505756" name="Rectangle 28"/>
              <p:cNvSpPr>
                <a:spLocks noChangeArrowheads="1"/>
              </p:cNvSpPr>
              <p:nvPr/>
            </p:nvSpPr>
            <p:spPr bwMode="auto">
              <a:xfrm>
                <a:off x="1863" y="9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505757" name="Rectangle 29"/>
              <p:cNvSpPr>
                <a:spLocks noChangeArrowheads="1"/>
              </p:cNvSpPr>
              <p:nvPr/>
            </p:nvSpPr>
            <p:spPr bwMode="auto">
              <a:xfrm>
                <a:off x="2823"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10</a:t>
                </a:r>
              </a:p>
            </p:txBody>
          </p:sp>
          <p:sp>
            <p:nvSpPr>
              <p:cNvPr id="2505758" name="Rectangle 30"/>
              <p:cNvSpPr>
                <a:spLocks noChangeArrowheads="1"/>
              </p:cNvSpPr>
              <p:nvPr/>
            </p:nvSpPr>
            <p:spPr bwMode="auto">
              <a:xfrm>
                <a:off x="373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15</a:t>
                </a:r>
              </a:p>
            </p:txBody>
          </p:sp>
          <p:sp>
            <p:nvSpPr>
              <p:cNvPr id="2505759" name="Rectangle 31"/>
              <p:cNvSpPr>
                <a:spLocks noChangeArrowheads="1"/>
              </p:cNvSpPr>
              <p:nvPr/>
            </p:nvSpPr>
            <p:spPr bwMode="auto">
              <a:xfrm>
                <a:off x="469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20</a:t>
                </a:r>
              </a:p>
            </p:txBody>
          </p:sp>
        </p:grpSp>
        <p:sp>
          <p:nvSpPr>
            <p:cNvPr id="2505760" name="Line 32"/>
            <p:cNvSpPr>
              <a:spLocks noChangeShapeType="1"/>
            </p:cNvSpPr>
            <p:nvPr/>
          </p:nvSpPr>
          <p:spPr bwMode="auto">
            <a:xfrm>
              <a:off x="1008" y="154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1" name="Line 33"/>
            <p:cNvSpPr>
              <a:spLocks noChangeShapeType="1"/>
            </p:cNvSpPr>
            <p:nvPr/>
          </p:nvSpPr>
          <p:spPr bwMode="auto">
            <a:xfrm>
              <a:off x="1584" y="1541"/>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2" name="Line 34"/>
            <p:cNvSpPr>
              <a:spLocks noChangeShapeType="1"/>
            </p:cNvSpPr>
            <p:nvPr/>
          </p:nvSpPr>
          <p:spPr bwMode="auto">
            <a:xfrm>
              <a:off x="1584" y="173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3" name="Line 35"/>
            <p:cNvSpPr>
              <a:spLocks noChangeShapeType="1"/>
            </p:cNvSpPr>
            <p:nvPr/>
          </p:nvSpPr>
          <p:spPr bwMode="auto">
            <a:xfrm>
              <a:off x="2544" y="192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4" name="Line 36"/>
            <p:cNvSpPr>
              <a:spLocks noChangeShapeType="1"/>
            </p:cNvSpPr>
            <p:nvPr/>
          </p:nvSpPr>
          <p:spPr bwMode="auto">
            <a:xfrm>
              <a:off x="1776" y="192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5" name="Line 37"/>
            <p:cNvSpPr>
              <a:spLocks noChangeShapeType="1"/>
            </p:cNvSpPr>
            <p:nvPr/>
          </p:nvSpPr>
          <p:spPr bwMode="auto">
            <a:xfrm>
              <a:off x="2544" y="230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6" name="Line 38"/>
            <p:cNvSpPr>
              <a:spLocks noChangeShapeType="1"/>
            </p:cNvSpPr>
            <p:nvPr/>
          </p:nvSpPr>
          <p:spPr bwMode="auto">
            <a:xfrm>
              <a:off x="3888" y="168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7" name="Line 39"/>
            <p:cNvSpPr>
              <a:spLocks noChangeShapeType="1"/>
            </p:cNvSpPr>
            <p:nvPr/>
          </p:nvSpPr>
          <p:spPr bwMode="auto">
            <a:xfrm>
              <a:off x="2976" y="1685"/>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8" name="Line 40"/>
            <p:cNvSpPr>
              <a:spLocks noChangeShapeType="1"/>
            </p:cNvSpPr>
            <p:nvPr/>
          </p:nvSpPr>
          <p:spPr bwMode="auto">
            <a:xfrm>
              <a:off x="3888" y="2117"/>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69" name="Line 41"/>
            <p:cNvSpPr>
              <a:spLocks noChangeShapeType="1"/>
            </p:cNvSpPr>
            <p:nvPr/>
          </p:nvSpPr>
          <p:spPr bwMode="auto">
            <a:xfrm>
              <a:off x="1013" y="1536"/>
              <a:ext cx="56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70" name="Line 42"/>
            <p:cNvSpPr>
              <a:spLocks noChangeShapeType="1"/>
            </p:cNvSpPr>
            <p:nvPr/>
          </p:nvSpPr>
          <p:spPr bwMode="auto">
            <a:xfrm>
              <a:off x="1013" y="1728"/>
              <a:ext cx="56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71" name="Rectangle 43"/>
            <p:cNvSpPr>
              <a:spLocks noChangeArrowheads="1"/>
            </p:cNvSpPr>
            <p:nvPr/>
          </p:nvSpPr>
          <p:spPr bwMode="auto">
            <a:xfrm>
              <a:off x="711" y="153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a:t>
              </a:r>
            </a:p>
          </p:txBody>
        </p:sp>
        <p:sp>
          <p:nvSpPr>
            <p:cNvPr id="2505772" name="Rectangle 44"/>
            <p:cNvSpPr>
              <a:spLocks noChangeArrowheads="1"/>
            </p:cNvSpPr>
            <p:nvPr/>
          </p:nvSpPr>
          <p:spPr bwMode="auto">
            <a:xfrm>
              <a:off x="711" y="177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a:t>
              </a:r>
            </a:p>
          </p:txBody>
        </p:sp>
        <p:sp>
          <p:nvSpPr>
            <p:cNvPr id="2505773" name="Rectangle 45"/>
            <p:cNvSpPr>
              <a:spLocks noChangeArrowheads="1"/>
            </p:cNvSpPr>
            <p:nvPr/>
          </p:nvSpPr>
          <p:spPr bwMode="auto">
            <a:xfrm>
              <a:off x="711" y="196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3</a:t>
              </a:r>
            </a:p>
          </p:txBody>
        </p:sp>
        <p:sp>
          <p:nvSpPr>
            <p:cNvPr id="2505774" name="Rectangle 46"/>
            <p:cNvSpPr>
              <a:spLocks noChangeArrowheads="1"/>
            </p:cNvSpPr>
            <p:nvPr/>
          </p:nvSpPr>
          <p:spPr bwMode="auto">
            <a:xfrm>
              <a:off x="711" y="21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4</a:t>
              </a:r>
            </a:p>
          </p:txBody>
        </p:sp>
        <p:sp>
          <p:nvSpPr>
            <p:cNvPr id="2505775" name="Rectangle 47"/>
            <p:cNvSpPr>
              <a:spLocks noChangeArrowheads="1"/>
            </p:cNvSpPr>
            <p:nvPr/>
          </p:nvSpPr>
          <p:spPr bwMode="auto">
            <a:xfrm>
              <a:off x="711" y="235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505776" name="Line 48"/>
            <p:cNvSpPr>
              <a:spLocks noChangeShapeType="1"/>
            </p:cNvSpPr>
            <p:nvPr/>
          </p:nvSpPr>
          <p:spPr bwMode="auto">
            <a:xfrm>
              <a:off x="2928" y="2309"/>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77" name="Line 49"/>
            <p:cNvSpPr>
              <a:spLocks noChangeShapeType="1"/>
            </p:cNvSpPr>
            <p:nvPr/>
          </p:nvSpPr>
          <p:spPr bwMode="auto">
            <a:xfrm flipH="1">
              <a:off x="1581" y="1920"/>
              <a:ext cx="1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78" name="Line 50"/>
            <p:cNvSpPr>
              <a:spLocks noChangeShapeType="1"/>
            </p:cNvSpPr>
            <p:nvPr/>
          </p:nvSpPr>
          <p:spPr bwMode="auto">
            <a:xfrm flipH="1">
              <a:off x="1581" y="1728"/>
              <a:ext cx="1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79" name="Line 51"/>
            <p:cNvSpPr>
              <a:spLocks noChangeShapeType="1"/>
            </p:cNvSpPr>
            <p:nvPr/>
          </p:nvSpPr>
          <p:spPr bwMode="auto">
            <a:xfrm>
              <a:off x="1776" y="1733"/>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0" name="Line 52"/>
            <p:cNvSpPr>
              <a:spLocks noChangeShapeType="1"/>
            </p:cNvSpPr>
            <p:nvPr/>
          </p:nvSpPr>
          <p:spPr bwMode="auto">
            <a:xfrm>
              <a:off x="1685" y="1920"/>
              <a:ext cx="85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1" name="Line 53"/>
            <p:cNvSpPr>
              <a:spLocks noChangeShapeType="1"/>
            </p:cNvSpPr>
            <p:nvPr/>
          </p:nvSpPr>
          <p:spPr bwMode="auto">
            <a:xfrm>
              <a:off x="1781" y="2112"/>
              <a:ext cx="7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2" name="Line 54"/>
            <p:cNvSpPr>
              <a:spLocks noChangeShapeType="1"/>
            </p:cNvSpPr>
            <p:nvPr/>
          </p:nvSpPr>
          <p:spPr bwMode="auto">
            <a:xfrm>
              <a:off x="2549" y="2304"/>
              <a:ext cx="3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3" name="Line 55"/>
            <p:cNvSpPr>
              <a:spLocks noChangeShapeType="1"/>
            </p:cNvSpPr>
            <p:nvPr/>
          </p:nvSpPr>
          <p:spPr bwMode="auto">
            <a:xfrm>
              <a:off x="2549" y="2496"/>
              <a:ext cx="3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4" name="Line 56"/>
            <p:cNvSpPr>
              <a:spLocks noChangeShapeType="1"/>
            </p:cNvSpPr>
            <p:nvPr/>
          </p:nvSpPr>
          <p:spPr bwMode="auto">
            <a:xfrm>
              <a:off x="2981" y="1680"/>
              <a:ext cx="90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5" name="Line 57"/>
            <p:cNvSpPr>
              <a:spLocks noChangeShapeType="1"/>
            </p:cNvSpPr>
            <p:nvPr/>
          </p:nvSpPr>
          <p:spPr bwMode="auto">
            <a:xfrm>
              <a:off x="2981" y="1872"/>
              <a:ext cx="90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6" name="Line 58"/>
            <p:cNvSpPr>
              <a:spLocks noChangeShapeType="1"/>
            </p:cNvSpPr>
            <p:nvPr/>
          </p:nvSpPr>
          <p:spPr bwMode="auto">
            <a:xfrm>
              <a:off x="4896" y="2117"/>
              <a:ext cx="0" cy="1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7" name="Line 59"/>
            <p:cNvSpPr>
              <a:spLocks noChangeShapeType="1"/>
            </p:cNvSpPr>
            <p:nvPr/>
          </p:nvSpPr>
          <p:spPr bwMode="auto">
            <a:xfrm>
              <a:off x="3893" y="2112"/>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5788" name="Line 60"/>
            <p:cNvSpPr>
              <a:spLocks noChangeShapeType="1"/>
            </p:cNvSpPr>
            <p:nvPr/>
          </p:nvSpPr>
          <p:spPr bwMode="auto">
            <a:xfrm>
              <a:off x="3893" y="2304"/>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505789" name="Group 61"/>
          <p:cNvGraphicFramePr>
            <a:graphicFrameLocks noGrp="1"/>
          </p:cNvGraphicFramePr>
          <p:nvPr/>
        </p:nvGraphicFramePr>
        <p:xfrm>
          <a:off x="6224588" y="1663700"/>
          <a:ext cx="2508250" cy="16459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94"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504FD60A-FB66-4062-B6B3-DDE90377F917}" type="slidenum">
              <a:rPr lang="en-US"/>
              <a:pPr/>
              <a:t>26</a:t>
            </a:fld>
            <a:endParaRPr lang="en-US"/>
          </a:p>
        </p:txBody>
      </p:sp>
      <p:sp>
        <p:nvSpPr>
          <p:cNvPr id="2507778" name="Rectangle 2"/>
          <p:cNvSpPr>
            <a:spLocks noGrp="1" noChangeArrowheads="1"/>
          </p:cNvSpPr>
          <p:nvPr>
            <p:ph type="title"/>
          </p:nvPr>
        </p:nvSpPr>
        <p:spPr/>
        <p:txBody>
          <a:bodyPr/>
          <a:lstStyle/>
          <a:p>
            <a:r>
              <a:rPr lang="en-US"/>
              <a:t>Shortest Remaining Time</a:t>
            </a:r>
            <a:endParaRPr lang="en-US" sz="2000"/>
          </a:p>
        </p:txBody>
      </p:sp>
      <p:sp>
        <p:nvSpPr>
          <p:cNvPr id="2507779" name="Rectangle 3"/>
          <p:cNvSpPr>
            <a:spLocks noGrp="1" noChangeArrowheads="1"/>
          </p:cNvSpPr>
          <p:nvPr>
            <p:ph type="body" idx="1"/>
          </p:nvPr>
        </p:nvSpPr>
        <p:spPr/>
        <p:txBody>
          <a:bodyPr/>
          <a:lstStyle/>
          <a:p>
            <a:pPr>
              <a:lnSpc>
                <a:spcPct val="90000"/>
              </a:lnSpc>
            </a:pPr>
            <a:r>
              <a:rPr lang="en-US" sz="2400"/>
              <a:t>The shortest remaining time (SRT) policy is a preemptive version of SPN.</a:t>
            </a:r>
          </a:p>
          <a:p>
            <a:pPr>
              <a:lnSpc>
                <a:spcPct val="90000"/>
              </a:lnSpc>
            </a:pPr>
            <a:r>
              <a:rPr lang="en-US" sz="2400"/>
              <a:t>Must estimate expected remaining processing time</a:t>
            </a:r>
          </a:p>
          <a:p>
            <a:pPr>
              <a:lnSpc>
                <a:spcPct val="90000"/>
              </a:lnSpc>
            </a:pPr>
            <a:r>
              <a:rPr lang="en-US" sz="2400"/>
              <a:t>When a new process joins the ready queue, it may have a shorter remaining time and preempts the current process.</a:t>
            </a:r>
          </a:p>
          <a:p>
            <a:pPr>
              <a:lnSpc>
                <a:spcPct val="90000"/>
              </a:lnSpc>
            </a:pPr>
            <a:r>
              <a:rPr lang="en-US" sz="2400"/>
              <a:t>SRT does not bias in favor of long processes (as does FCFS)</a:t>
            </a:r>
          </a:p>
          <a:p>
            <a:pPr>
              <a:lnSpc>
                <a:spcPct val="90000"/>
              </a:lnSpc>
            </a:pPr>
            <a:r>
              <a:rPr lang="en-US" sz="2400"/>
              <a:t>Unlike RR, no additional interrupts are generated reducing overhead.</a:t>
            </a:r>
          </a:p>
          <a:p>
            <a:pPr>
              <a:lnSpc>
                <a:spcPct val="90000"/>
              </a:lnSpc>
            </a:pPr>
            <a:r>
              <a:rPr lang="en-US" sz="2400"/>
              <a:t>Superior turnaround performance to SPN, because a short job is given immediate preference to a running longer job.</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7779">
                                            <p:txEl>
                                              <p:pRg st="0" end="0"/>
                                            </p:txEl>
                                          </p:spTgt>
                                        </p:tgtEl>
                                        <p:attrNameLst>
                                          <p:attrName>style.visibility</p:attrName>
                                        </p:attrNameLst>
                                      </p:cBhvr>
                                      <p:to>
                                        <p:strVal val="visible"/>
                                      </p:to>
                                    </p:set>
                                    <p:animEffect transition="in" filter="wipe(left)">
                                      <p:cBhvr>
                                        <p:cTn id="7" dur="500"/>
                                        <p:tgtEl>
                                          <p:spTgt spid="2507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7779">
                                            <p:txEl>
                                              <p:pRg st="1" end="1"/>
                                            </p:txEl>
                                          </p:spTgt>
                                        </p:tgtEl>
                                        <p:attrNameLst>
                                          <p:attrName>style.visibility</p:attrName>
                                        </p:attrNameLst>
                                      </p:cBhvr>
                                      <p:to>
                                        <p:strVal val="visible"/>
                                      </p:to>
                                    </p:set>
                                    <p:animEffect transition="in" filter="wipe(left)">
                                      <p:cBhvr>
                                        <p:cTn id="12" dur="500"/>
                                        <p:tgtEl>
                                          <p:spTgt spid="2507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7779">
                                            <p:txEl>
                                              <p:pRg st="2" end="2"/>
                                            </p:txEl>
                                          </p:spTgt>
                                        </p:tgtEl>
                                        <p:attrNameLst>
                                          <p:attrName>style.visibility</p:attrName>
                                        </p:attrNameLst>
                                      </p:cBhvr>
                                      <p:to>
                                        <p:strVal val="visible"/>
                                      </p:to>
                                    </p:set>
                                    <p:animEffect transition="in" filter="wipe(left)">
                                      <p:cBhvr>
                                        <p:cTn id="17" dur="500"/>
                                        <p:tgtEl>
                                          <p:spTgt spid="2507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7779">
                                            <p:txEl>
                                              <p:pRg st="3" end="3"/>
                                            </p:txEl>
                                          </p:spTgt>
                                        </p:tgtEl>
                                        <p:attrNameLst>
                                          <p:attrName>style.visibility</p:attrName>
                                        </p:attrNameLst>
                                      </p:cBhvr>
                                      <p:to>
                                        <p:strVal val="visible"/>
                                      </p:to>
                                    </p:set>
                                    <p:animEffect transition="in" filter="wipe(left)">
                                      <p:cBhvr>
                                        <p:cTn id="22" dur="500"/>
                                        <p:tgtEl>
                                          <p:spTgt spid="2507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7779">
                                            <p:txEl>
                                              <p:pRg st="4" end="4"/>
                                            </p:txEl>
                                          </p:spTgt>
                                        </p:tgtEl>
                                        <p:attrNameLst>
                                          <p:attrName>style.visibility</p:attrName>
                                        </p:attrNameLst>
                                      </p:cBhvr>
                                      <p:to>
                                        <p:strVal val="visible"/>
                                      </p:to>
                                    </p:set>
                                    <p:animEffect transition="in" filter="wipe(left)">
                                      <p:cBhvr>
                                        <p:cTn id="27" dur="500"/>
                                        <p:tgtEl>
                                          <p:spTgt spid="2507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7779">
                                            <p:txEl>
                                              <p:pRg st="5" end="5"/>
                                            </p:txEl>
                                          </p:spTgt>
                                        </p:tgtEl>
                                        <p:attrNameLst>
                                          <p:attrName>style.visibility</p:attrName>
                                        </p:attrNameLst>
                                      </p:cBhvr>
                                      <p:to>
                                        <p:strVal val="visible"/>
                                      </p:to>
                                    </p:set>
                                    <p:animEffect transition="in" filter="wipe(left)">
                                      <p:cBhvr>
                                        <p:cTn id="32" dur="500"/>
                                        <p:tgtEl>
                                          <p:spTgt spid="2507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77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 name="Date Placeholder 3"/>
          <p:cNvSpPr>
            <a:spLocks noGrp="1"/>
          </p:cNvSpPr>
          <p:nvPr>
            <p:ph type="dt" sz="half" idx="10"/>
          </p:nvPr>
        </p:nvSpPr>
        <p:spPr/>
        <p:txBody>
          <a:bodyPr/>
          <a:lstStyle/>
          <a:p>
            <a:r>
              <a:rPr lang="en-US"/>
              <a:t>BYU CS 345</a:t>
            </a:r>
          </a:p>
        </p:txBody>
      </p:sp>
      <p:sp>
        <p:nvSpPr>
          <p:cNvPr id="90" name="Footer Placeholder 4"/>
          <p:cNvSpPr>
            <a:spLocks noGrp="1"/>
          </p:cNvSpPr>
          <p:nvPr>
            <p:ph type="ftr" sz="quarter" idx="11"/>
          </p:nvPr>
        </p:nvSpPr>
        <p:spPr/>
        <p:txBody>
          <a:bodyPr/>
          <a:lstStyle/>
          <a:p>
            <a:r>
              <a:rPr lang="en-US"/>
              <a:t>Scheduling</a:t>
            </a:r>
          </a:p>
        </p:txBody>
      </p:sp>
      <p:sp>
        <p:nvSpPr>
          <p:cNvPr id="91" name="Slide Number Placeholder 5"/>
          <p:cNvSpPr>
            <a:spLocks noGrp="1"/>
          </p:cNvSpPr>
          <p:nvPr>
            <p:ph type="sldNum" sz="quarter" idx="12"/>
          </p:nvPr>
        </p:nvSpPr>
        <p:spPr/>
        <p:txBody>
          <a:bodyPr/>
          <a:lstStyle/>
          <a:p>
            <a:fld id="{CB934D39-3427-4513-B20B-E5FCB8BFEF29}" type="slidenum">
              <a:rPr lang="en-US"/>
              <a:pPr/>
              <a:t>27</a:t>
            </a:fld>
            <a:endParaRPr lang="en-US"/>
          </a:p>
        </p:txBody>
      </p:sp>
      <p:sp>
        <p:nvSpPr>
          <p:cNvPr id="2508802" name="Rectangle 2"/>
          <p:cNvSpPr>
            <a:spLocks noGrp="1" noChangeArrowheads="1"/>
          </p:cNvSpPr>
          <p:nvPr>
            <p:ph type="title"/>
          </p:nvPr>
        </p:nvSpPr>
        <p:spPr>
          <a:xfrm>
            <a:off x="1131888" y="333375"/>
            <a:ext cx="7794625" cy="800100"/>
          </a:xfrm>
          <a:noFill/>
          <a:ln/>
        </p:spPr>
        <p:txBody>
          <a:bodyPr lIns="92075" tIns="46038" rIns="92075" bIns="46038"/>
          <a:lstStyle/>
          <a:p>
            <a:pPr>
              <a:spcBef>
                <a:spcPct val="100000"/>
              </a:spcBef>
            </a:pPr>
            <a:r>
              <a:rPr lang="en-US" sz="3200"/>
              <a:t>Highest Response Ratio Next (HRRN)</a:t>
            </a:r>
          </a:p>
        </p:txBody>
      </p:sp>
      <p:grpSp>
        <p:nvGrpSpPr>
          <p:cNvPr id="2508803" name="Group 3"/>
          <p:cNvGrpSpPr>
            <a:grpSpLocks/>
          </p:cNvGrpSpPr>
          <p:nvPr/>
        </p:nvGrpSpPr>
        <p:grpSpPr bwMode="auto">
          <a:xfrm>
            <a:off x="292100" y="1644650"/>
            <a:ext cx="6019800" cy="822325"/>
            <a:chOff x="876" y="3354"/>
            <a:chExt cx="3792" cy="518"/>
          </a:xfrm>
        </p:grpSpPr>
        <p:sp>
          <p:nvSpPr>
            <p:cNvPr id="2508804" name="Rectangle 4"/>
            <p:cNvSpPr>
              <a:spLocks noChangeArrowheads="1"/>
            </p:cNvSpPr>
            <p:nvPr/>
          </p:nvSpPr>
          <p:spPr bwMode="auto">
            <a:xfrm>
              <a:off x="976" y="3354"/>
              <a:ext cx="35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time spent waiting + expected service time</a:t>
              </a:r>
            </a:p>
            <a:p>
              <a:pPr algn="ctr" eaLnBrk="0" hangingPunct="0"/>
              <a:r>
                <a:rPr lang="en-US" b="1">
                  <a:latin typeface="Times New Roman" pitchFamily="18" charset="0"/>
                </a:rPr>
                <a:t>expected service time</a:t>
              </a:r>
            </a:p>
          </p:txBody>
        </p:sp>
        <p:sp>
          <p:nvSpPr>
            <p:cNvPr id="2508805" name="Line 5"/>
            <p:cNvSpPr>
              <a:spLocks noChangeShapeType="1"/>
            </p:cNvSpPr>
            <p:nvPr/>
          </p:nvSpPr>
          <p:spPr bwMode="auto">
            <a:xfrm>
              <a:off x="876" y="3626"/>
              <a:ext cx="37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08806" name="Line 6"/>
          <p:cNvSpPr>
            <a:spLocks noChangeShapeType="1"/>
          </p:cNvSpPr>
          <p:nvPr/>
        </p:nvSpPr>
        <p:spPr bwMode="auto">
          <a:xfrm>
            <a:off x="1320800" y="4062413"/>
            <a:ext cx="0" cy="303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7" name="Line 7"/>
          <p:cNvSpPr>
            <a:spLocks noChangeShapeType="1"/>
          </p:cNvSpPr>
          <p:nvPr/>
        </p:nvSpPr>
        <p:spPr bwMode="auto">
          <a:xfrm>
            <a:off x="2235200" y="4068763"/>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8" name="Line 8"/>
          <p:cNvSpPr>
            <a:spLocks noChangeShapeType="1"/>
          </p:cNvSpPr>
          <p:nvPr/>
        </p:nvSpPr>
        <p:spPr bwMode="auto">
          <a:xfrm>
            <a:off x="2235200" y="4373563"/>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9" name="Line 9"/>
          <p:cNvSpPr>
            <a:spLocks noChangeShapeType="1"/>
          </p:cNvSpPr>
          <p:nvPr/>
        </p:nvSpPr>
        <p:spPr bwMode="auto">
          <a:xfrm>
            <a:off x="4064000" y="4373563"/>
            <a:ext cx="0" cy="290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0" name="Line 10"/>
          <p:cNvSpPr>
            <a:spLocks noChangeShapeType="1"/>
          </p:cNvSpPr>
          <p:nvPr/>
        </p:nvSpPr>
        <p:spPr bwMode="auto">
          <a:xfrm>
            <a:off x="4064000" y="467836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1" name="Line 11"/>
          <p:cNvSpPr>
            <a:spLocks noChangeShapeType="1"/>
          </p:cNvSpPr>
          <p:nvPr/>
        </p:nvSpPr>
        <p:spPr bwMode="auto">
          <a:xfrm>
            <a:off x="5359400" y="467201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2" name="Line 12"/>
          <p:cNvSpPr>
            <a:spLocks noChangeShapeType="1"/>
          </p:cNvSpPr>
          <p:nvPr/>
        </p:nvSpPr>
        <p:spPr bwMode="auto">
          <a:xfrm>
            <a:off x="5969000" y="498316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3" name="Line 13"/>
          <p:cNvSpPr>
            <a:spLocks noChangeShapeType="1"/>
          </p:cNvSpPr>
          <p:nvPr/>
        </p:nvSpPr>
        <p:spPr bwMode="auto">
          <a:xfrm>
            <a:off x="7416800" y="497681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4" name="Line 14"/>
          <p:cNvSpPr>
            <a:spLocks noChangeShapeType="1"/>
          </p:cNvSpPr>
          <p:nvPr/>
        </p:nvSpPr>
        <p:spPr bwMode="auto">
          <a:xfrm>
            <a:off x="5359400" y="528796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5" name="Line 15"/>
          <p:cNvSpPr>
            <a:spLocks noChangeShapeType="1"/>
          </p:cNvSpPr>
          <p:nvPr/>
        </p:nvSpPr>
        <p:spPr bwMode="auto">
          <a:xfrm>
            <a:off x="5969000" y="5287963"/>
            <a:ext cx="0" cy="296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6" name="Line 16"/>
          <p:cNvSpPr>
            <a:spLocks noChangeShapeType="1"/>
          </p:cNvSpPr>
          <p:nvPr/>
        </p:nvSpPr>
        <p:spPr bwMode="auto">
          <a:xfrm>
            <a:off x="1328738" y="4060825"/>
            <a:ext cx="900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7" name="Line 17"/>
          <p:cNvSpPr>
            <a:spLocks noChangeShapeType="1"/>
          </p:cNvSpPr>
          <p:nvPr/>
        </p:nvSpPr>
        <p:spPr bwMode="auto">
          <a:xfrm>
            <a:off x="1328738" y="4365625"/>
            <a:ext cx="900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8" name="Line 18"/>
          <p:cNvSpPr>
            <a:spLocks noChangeShapeType="1"/>
          </p:cNvSpPr>
          <p:nvPr/>
        </p:nvSpPr>
        <p:spPr bwMode="auto">
          <a:xfrm>
            <a:off x="2243138" y="4365625"/>
            <a:ext cx="1814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9" name="Line 19"/>
          <p:cNvSpPr>
            <a:spLocks noChangeShapeType="1"/>
          </p:cNvSpPr>
          <p:nvPr/>
        </p:nvSpPr>
        <p:spPr bwMode="auto">
          <a:xfrm>
            <a:off x="2243138" y="4670425"/>
            <a:ext cx="1814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0" name="Line 20"/>
          <p:cNvSpPr>
            <a:spLocks noChangeShapeType="1"/>
          </p:cNvSpPr>
          <p:nvPr/>
        </p:nvSpPr>
        <p:spPr bwMode="auto">
          <a:xfrm>
            <a:off x="4071938" y="4670425"/>
            <a:ext cx="1281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1" name="Line 21"/>
          <p:cNvSpPr>
            <a:spLocks noChangeShapeType="1"/>
          </p:cNvSpPr>
          <p:nvPr/>
        </p:nvSpPr>
        <p:spPr bwMode="auto">
          <a:xfrm>
            <a:off x="4071938" y="4975225"/>
            <a:ext cx="1281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2" name="Line 22"/>
          <p:cNvSpPr>
            <a:spLocks noChangeShapeType="1"/>
          </p:cNvSpPr>
          <p:nvPr/>
        </p:nvSpPr>
        <p:spPr bwMode="auto">
          <a:xfrm>
            <a:off x="5983288" y="4975225"/>
            <a:ext cx="1433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3" name="Line 23"/>
          <p:cNvSpPr>
            <a:spLocks noChangeShapeType="1"/>
          </p:cNvSpPr>
          <p:nvPr/>
        </p:nvSpPr>
        <p:spPr bwMode="auto">
          <a:xfrm>
            <a:off x="5983288" y="5280025"/>
            <a:ext cx="1433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4" name="Line 24"/>
          <p:cNvSpPr>
            <a:spLocks noChangeShapeType="1"/>
          </p:cNvSpPr>
          <p:nvPr/>
        </p:nvSpPr>
        <p:spPr bwMode="auto">
          <a:xfrm>
            <a:off x="5360988" y="5280025"/>
            <a:ext cx="595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5" name="Line 25"/>
          <p:cNvSpPr>
            <a:spLocks noChangeShapeType="1"/>
          </p:cNvSpPr>
          <p:nvPr/>
        </p:nvSpPr>
        <p:spPr bwMode="auto">
          <a:xfrm>
            <a:off x="5360988" y="5584825"/>
            <a:ext cx="595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6" name="Rectangle 26"/>
          <p:cNvSpPr>
            <a:spLocks noChangeArrowheads="1"/>
          </p:cNvSpPr>
          <p:nvPr/>
        </p:nvSpPr>
        <p:spPr bwMode="auto">
          <a:xfrm>
            <a:off x="849313" y="4060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a:t>
            </a:r>
          </a:p>
        </p:txBody>
      </p:sp>
      <p:sp>
        <p:nvSpPr>
          <p:cNvPr id="2508827" name="Rectangle 27"/>
          <p:cNvSpPr>
            <a:spLocks noChangeArrowheads="1"/>
          </p:cNvSpPr>
          <p:nvPr/>
        </p:nvSpPr>
        <p:spPr bwMode="auto">
          <a:xfrm>
            <a:off x="849313" y="4441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a:t>
            </a:r>
          </a:p>
        </p:txBody>
      </p:sp>
      <p:sp>
        <p:nvSpPr>
          <p:cNvPr id="2508828" name="Rectangle 28"/>
          <p:cNvSpPr>
            <a:spLocks noChangeArrowheads="1"/>
          </p:cNvSpPr>
          <p:nvPr/>
        </p:nvSpPr>
        <p:spPr bwMode="auto">
          <a:xfrm>
            <a:off x="849313" y="47466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3</a:t>
            </a:r>
          </a:p>
        </p:txBody>
      </p:sp>
      <p:sp>
        <p:nvSpPr>
          <p:cNvPr id="2508829" name="Rectangle 29"/>
          <p:cNvSpPr>
            <a:spLocks noChangeArrowheads="1"/>
          </p:cNvSpPr>
          <p:nvPr/>
        </p:nvSpPr>
        <p:spPr bwMode="auto">
          <a:xfrm>
            <a:off x="849313" y="50514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4</a:t>
            </a:r>
          </a:p>
        </p:txBody>
      </p:sp>
      <p:sp>
        <p:nvSpPr>
          <p:cNvPr id="2508830" name="Rectangle 30"/>
          <p:cNvSpPr>
            <a:spLocks noChangeArrowheads="1"/>
          </p:cNvSpPr>
          <p:nvPr/>
        </p:nvSpPr>
        <p:spPr bwMode="auto">
          <a:xfrm>
            <a:off x="849313" y="53562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grpSp>
        <p:nvGrpSpPr>
          <p:cNvPr id="2508831" name="Group 31"/>
          <p:cNvGrpSpPr>
            <a:grpSpLocks/>
          </p:cNvGrpSpPr>
          <p:nvPr/>
        </p:nvGrpSpPr>
        <p:grpSpPr bwMode="auto">
          <a:xfrm>
            <a:off x="1154113" y="3146425"/>
            <a:ext cx="6403975" cy="692150"/>
            <a:chOff x="903" y="960"/>
            <a:chExt cx="4034" cy="436"/>
          </a:xfrm>
        </p:grpSpPr>
        <p:sp>
          <p:nvSpPr>
            <p:cNvPr id="2508832" name="Line 32"/>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3" name="Line 33"/>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4" name="Line 34"/>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5" name="Line 35"/>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6" name="Line 36"/>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7" name="Line 37"/>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8" name="Line 38"/>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39" name="Line 39"/>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0" name="Line 40"/>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1" name="Line 41"/>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2" name="Line 42"/>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3" name="Line 43"/>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4" name="Line 44"/>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5" name="Line 45"/>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6" name="Line 46"/>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7" name="Line 47"/>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8" name="Line 48"/>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49" name="Line 49"/>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50" name="Line 50"/>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51" name="Line 51"/>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52" name="Line 52"/>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53" name="Line 53"/>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54" name="Rectangle 54"/>
            <p:cNvSpPr>
              <a:spLocks noChangeArrowheads="1"/>
            </p:cNvSpPr>
            <p:nvPr/>
          </p:nvSpPr>
          <p:spPr bwMode="auto">
            <a:xfrm>
              <a:off x="903" y="100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0</a:t>
              </a:r>
            </a:p>
          </p:txBody>
        </p:sp>
        <p:sp>
          <p:nvSpPr>
            <p:cNvPr id="2508855" name="Rectangle 55"/>
            <p:cNvSpPr>
              <a:spLocks noChangeArrowheads="1"/>
            </p:cNvSpPr>
            <p:nvPr/>
          </p:nvSpPr>
          <p:spPr bwMode="auto">
            <a:xfrm>
              <a:off x="1863" y="9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5</a:t>
              </a:r>
            </a:p>
          </p:txBody>
        </p:sp>
        <p:sp>
          <p:nvSpPr>
            <p:cNvPr id="2508856" name="Rectangle 56"/>
            <p:cNvSpPr>
              <a:spLocks noChangeArrowheads="1"/>
            </p:cNvSpPr>
            <p:nvPr/>
          </p:nvSpPr>
          <p:spPr bwMode="auto">
            <a:xfrm>
              <a:off x="2823"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10</a:t>
              </a:r>
            </a:p>
          </p:txBody>
        </p:sp>
        <p:sp>
          <p:nvSpPr>
            <p:cNvPr id="2508857" name="Rectangle 57"/>
            <p:cNvSpPr>
              <a:spLocks noChangeArrowheads="1"/>
            </p:cNvSpPr>
            <p:nvPr/>
          </p:nvSpPr>
          <p:spPr bwMode="auto">
            <a:xfrm>
              <a:off x="373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15</a:t>
              </a:r>
            </a:p>
          </p:txBody>
        </p:sp>
        <p:sp>
          <p:nvSpPr>
            <p:cNvPr id="2508858" name="Rectangle 58"/>
            <p:cNvSpPr>
              <a:spLocks noChangeArrowheads="1"/>
            </p:cNvSpPr>
            <p:nvPr/>
          </p:nvSpPr>
          <p:spPr bwMode="auto">
            <a:xfrm>
              <a:off x="4695"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600">
                  <a:latin typeface="Times New Roman" pitchFamily="18" charset="0"/>
                </a:rPr>
                <a:t>20</a:t>
              </a:r>
            </a:p>
          </p:txBody>
        </p:sp>
      </p:grpSp>
      <p:graphicFrame>
        <p:nvGraphicFramePr>
          <p:cNvPr id="2508859" name="Group 59"/>
          <p:cNvGraphicFramePr>
            <a:graphicFrameLocks noGrp="1"/>
          </p:cNvGraphicFramePr>
          <p:nvPr/>
        </p:nvGraphicFramePr>
        <p:xfrm>
          <a:off x="6356350" y="1533525"/>
          <a:ext cx="2508250" cy="16459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92"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08803"/>
                                        </p:tgtEl>
                                        <p:attrNameLst>
                                          <p:attrName>style.visibility</p:attrName>
                                        </p:attrNameLst>
                                      </p:cBhvr>
                                      <p:to>
                                        <p:strVal val="visible"/>
                                      </p:to>
                                    </p:set>
                                    <p:animEffect transition="in" filter="dissolve">
                                      <p:cBhvr>
                                        <p:cTn id="7" dur="500"/>
                                        <p:tgtEl>
                                          <p:spTgt spid="2508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F623F97C-9822-4DE2-A685-1AA71B2BDD7C}" type="slidenum">
              <a:rPr lang="en-US"/>
              <a:pPr/>
              <a:t>28</a:t>
            </a:fld>
            <a:endParaRPr lang="en-US"/>
          </a:p>
        </p:txBody>
      </p:sp>
      <p:sp>
        <p:nvSpPr>
          <p:cNvPr id="2510850" name="Rectangle 2"/>
          <p:cNvSpPr>
            <a:spLocks noGrp="1" noChangeArrowheads="1"/>
          </p:cNvSpPr>
          <p:nvPr>
            <p:ph type="title"/>
          </p:nvPr>
        </p:nvSpPr>
        <p:spPr/>
        <p:txBody>
          <a:bodyPr/>
          <a:lstStyle/>
          <a:p>
            <a:r>
              <a:rPr lang="en-US" sz="3200"/>
              <a:t>Highest Response Ration Next</a:t>
            </a:r>
            <a:endParaRPr lang="en-US" sz="2400"/>
          </a:p>
        </p:txBody>
      </p:sp>
      <p:sp>
        <p:nvSpPr>
          <p:cNvPr id="2510851" name="Rectangle 3"/>
          <p:cNvSpPr>
            <a:spLocks noGrp="1" noChangeArrowheads="1"/>
          </p:cNvSpPr>
          <p:nvPr>
            <p:ph type="body" idx="1"/>
          </p:nvPr>
        </p:nvSpPr>
        <p:spPr>
          <a:xfrm>
            <a:off x="546100" y="1416050"/>
            <a:ext cx="8164513" cy="4298950"/>
          </a:xfrm>
        </p:spPr>
        <p:txBody>
          <a:bodyPr/>
          <a:lstStyle/>
          <a:p>
            <a:r>
              <a:rPr lang="en-US"/>
              <a:t>Choose next process with the highest ratio</a:t>
            </a:r>
          </a:p>
          <a:p>
            <a:r>
              <a:rPr lang="en-US"/>
              <a:t>Attractive approach to scheduling because it accounts for the age of a process.</a:t>
            </a:r>
          </a:p>
          <a:p>
            <a:r>
              <a:rPr lang="en-US"/>
              <a:t>While shorter jobs are favored (a smaller denominator yields a larger ratio), aging without service increases the ratio so that a longer process will eventually get past competing shorter jobs.</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8EBE299C-697F-489D-AA11-BE91D3F6F593}" type="slidenum">
              <a:rPr lang="en-US"/>
              <a:pPr/>
              <a:t>29</a:t>
            </a:fld>
            <a:endParaRPr lang="en-US"/>
          </a:p>
        </p:txBody>
      </p:sp>
      <p:sp>
        <p:nvSpPr>
          <p:cNvPr id="2511874" name="Rectangle 2"/>
          <p:cNvSpPr>
            <a:spLocks noGrp="1" noChangeArrowheads="1"/>
          </p:cNvSpPr>
          <p:nvPr>
            <p:ph type="title"/>
          </p:nvPr>
        </p:nvSpPr>
        <p:spPr>
          <a:xfrm>
            <a:off x="1171575" y="366713"/>
            <a:ext cx="7762875" cy="735012"/>
          </a:xfrm>
          <a:noFill/>
          <a:ln/>
        </p:spPr>
        <p:txBody>
          <a:bodyPr lIns="90488" tIns="44450" rIns="90488" bIns="44450" anchor="ctr"/>
          <a:lstStyle/>
          <a:p>
            <a:r>
              <a:rPr lang="en-US"/>
              <a:t>Feedback</a:t>
            </a:r>
          </a:p>
        </p:txBody>
      </p:sp>
      <p:sp>
        <p:nvSpPr>
          <p:cNvPr id="2511875" name="Rectangle 3"/>
          <p:cNvSpPr>
            <a:spLocks noGrp="1" noChangeArrowheads="1"/>
          </p:cNvSpPr>
          <p:nvPr>
            <p:ph type="body" idx="1"/>
          </p:nvPr>
        </p:nvSpPr>
        <p:spPr>
          <a:noFill/>
          <a:ln/>
        </p:spPr>
        <p:txBody>
          <a:bodyPr lIns="90488" tIns="44450" rIns="90488" bIns="44450"/>
          <a:lstStyle/>
          <a:p>
            <a:pPr>
              <a:lnSpc>
                <a:spcPct val="90000"/>
              </a:lnSpc>
            </a:pPr>
            <a:r>
              <a:rPr lang="en-US" sz="2800"/>
              <a:t>If we have no indication of the relative length of various processes, then SPN, SRT, and HRRN cannot be effectively used.</a:t>
            </a:r>
          </a:p>
          <a:p>
            <a:pPr lvl="1">
              <a:lnSpc>
                <a:spcPct val="90000"/>
              </a:lnSpc>
            </a:pPr>
            <a:r>
              <a:rPr lang="en-US" sz="2400"/>
              <a:t>ie. if we cannot focus on time remaining, focus on time spent in execution so far.</a:t>
            </a:r>
          </a:p>
          <a:p>
            <a:pPr>
              <a:lnSpc>
                <a:spcPct val="90000"/>
              </a:lnSpc>
            </a:pPr>
            <a:r>
              <a:rPr lang="en-US" sz="2800"/>
              <a:t>Using feedback, we can give preference for shorter jobs by penalizing jobs that have been running longer.</a:t>
            </a:r>
          </a:p>
          <a:p>
            <a:pPr>
              <a:lnSpc>
                <a:spcPct val="90000"/>
              </a:lnSpc>
            </a:pPr>
            <a:r>
              <a:rPr lang="en-US" sz="2800"/>
              <a:t>Feedback scheduling is done on a preemptive basis with a dynamic priority mechanism.</a:t>
            </a:r>
          </a:p>
          <a:p>
            <a:pPr>
              <a:lnSpc>
                <a:spcPct val="90000"/>
              </a:lnSpc>
            </a:pPr>
            <a:r>
              <a:rPr lang="en-US" sz="2800"/>
              <a:t>A process is demoted to the next lower-priority queue each time it returns to the ready queue.</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1875">
                                            <p:txEl>
                                              <p:pRg st="0" end="0"/>
                                            </p:txEl>
                                          </p:spTgt>
                                        </p:tgtEl>
                                        <p:attrNameLst>
                                          <p:attrName>style.visibility</p:attrName>
                                        </p:attrNameLst>
                                      </p:cBhvr>
                                      <p:to>
                                        <p:strVal val="visible"/>
                                      </p:to>
                                    </p:set>
                                    <p:animEffect transition="in" filter="wipe(left)">
                                      <p:cBhvr>
                                        <p:cTn id="7" dur="500"/>
                                        <p:tgtEl>
                                          <p:spTgt spid="25118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11875">
                                            <p:txEl>
                                              <p:pRg st="1" end="1"/>
                                            </p:txEl>
                                          </p:spTgt>
                                        </p:tgtEl>
                                        <p:attrNameLst>
                                          <p:attrName>style.visibility</p:attrName>
                                        </p:attrNameLst>
                                      </p:cBhvr>
                                      <p:to>
                                        <p:strVal val="visible"/>
                                      </p:to>
                                    </p:set>
                                    <p:animEffect transition="in" filter="wipe(left)">
                                      <p:cBhvr>
                                        <p:cTn id="10" dur="500"/>
                                        <p:tgtEl>
                                          <p:spTgt spid="25118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1875">
                                            <p:txEl>
                                              <p:pRg st="2" end="2"/>
                                            </p:txEl>
                                          </p:spTgt>
                                        </p:tgtEl>
                                        <p:attrNameLst>
                                          <p:attrName>style.visibility</p:attrName>
                                        </p:attrNameLst>
                                      </p:cBhvr>
                                      <p:to>
                                        <p:strVal val="visible"/>
                                      </p:to>
                                    </p:set>
                                    <p:animEffect transition="in" filter="wipe(left)">
                                      <p:cBhvr>
                                        <p:cTn id="15" dur="500"/>
                                        <p:tgtEl>
                                          <p:spTgt spid="25118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11875">
                                            <p:txEl>
                                              <p:pRg st="3" end="3"/>
                                            </p:txEl>
                                          </p:spTgt>
                                        </p:tgtEl>
                                        <p:attrNameLst>
                                          <p:attrName>style.visibility</p:attrName>
                                        </p:attrNameLst>
                                      </p:cBhvr>
                                      <p:to>
                                        <p:strVal val="visible"/>
                                      </p:to>
                                    </p:set>
                                    <p:animEffect transition="in" filter="wipe(left)">
                                      <p:cBhvr>
                                        <p:cTn id="20" dur="500"/>
                                        <p:tgtEl>
                                          <p:spTgt spid="25118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11875">
                                            <p:txEl>
                                              <p:pRg st="4" end="4"/>
                                            </p:txEl>
                                          </p:spTgt>
                                        </p:tgtEl>
                                        <p:attrNameLst>
                                          <p:attrName>style.visibility</p:attrName>
                                        </p:attrNameLst>
                                      </p:cBhvr>
                                      <p:to>
                                        <p:strVal val="visible"/>
                                      </p:to>
                                    </p:set>
                                    <p:animEffect transition="in" filter="wipe(left)">
                                      <p:cBhvr>
                                        <p:cTn id="25" dur="500"/>
                                        <p:tgtEl>
                                          <p:spTgt spid="2511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18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E5C82CF9-3EBB-4EE2-9D79-395D4112476F}" type="slidenum">
              <a:rPr lang="en-US"/>
              <a:pPr/>
              <a:t>3</a:t>
            </a:fld>
            <a:endParaRPr lang="en-US"/>
          </a:p>
        </p:txBody>
      </p:sp>
      <p:sp>
        <p:nvSpPr>
          <p:cNvPr id="2476034" name="Rectangle 2"/>
          <p:cNvSpPr>
            <a:spLocks noGrp="1" noChangeArrowheads="1"/>
          </p:cNvSpPr>
          <p:nvPr>
            <p:ph type="title"/>
          </p:nvPr>
        </p:nvSpPr>
        <p:spPr/>
        <p:txBody>
          <a:bodyPr/>
          <a:lstStyle/>
          <a:p>
            <a:r>
              <a:rPr lang="en-US"/>
              <a:t>CPU Scheduling</a:t>
            </a:r>
          </a:p>
        </p:txBody>
      </p:sp>
      <p:sp>
        <p:nvSpPr>
          <p:cNvPr id="2476035" name="Rectangle 3"/>
          <p:cNvSpPr>
            <a:spLocks noGrp="1" noChangeArrowheads="1"/>
          </p:cNvSpPr>
          <p:nvPr>
            <p:ph type="body" idx="1"/>
          </p:nvPr>
        </p:nvSpPr>
        <p:spPr/>
        <p:txBody>
          <a:bodyPr/>
          <a:lstStyle/>
          <a:p>
            <a:r>
              <a:rPr lang="en-US" sz="2400" dirty="0"/>
              <a:t>Fundamentally, </a:t>
            </a:r>
            <a:r>
              <a:rPr lang="en-US" sz="2400" u="sng" dirty="0"/>
              <a:t>scheduling is a matter of managing queues to minimize queuing delay and to optimize performance in a queuing environment</a:t>
            </a:r>
            <a:r>
              <a:rPr lang="en-US" sz="2400" dirty="0"/>
              <a:t>.</a:t>
            </a:r>
          </a:p>
          <a:p>
            <a:r>
              <a:rPr lang="en-US" sz="2400" dirty="0"/>
              <a:t>Scheduling needs to meet system objectives, such as:</a:t>
            </a:r>
          </a:p>
          <a:p>
            <a:pPr lvl="1"/>
            <a:r>
              <a:rPr lang="en-US" sz="2000" dirty="0"/>
              <a:t>minimize response time</a:t>
            </a:r>
          </a:p>
          <a:p>
            <a:pPr lvl="1"/>
            <a:r>
              <a:rPr lang="en-US" sz="2000" dirty="0"/>
              <a:t>maximize throughput</a:t>
            </a:r>
          </a:p>
          <a:p>
            <a:pPr lvl="1"/>
            <a:r>
              <a:rPr lang="en-US" sz="2000" dirty="0"/>
              <a:t>maximize processor efficiency</a:t>
            </a:r>
          </a:p>
          <a:p>
            <a:pPr lvl="1"/>
            <a:r>
              <a:rPr lang="en-US" sz="2000" dirty="0"/>
              <a:t>support multiprogramming</a:t>
            </a:r>
          </a:p>
          <a:p>
            <a:r>
              <a:rPr lang="en-US" sz="2400" dirty="0"/>
              <a:t>Scheduling is central to OS design</a:t>
            </a:r>
          </a:p>
        </p:txBody>
      </p:sp>
      <p:sp>
        <p:nvSpPr>
          <p:cNvPr id="247603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6035">
                                            <p:txEl>
                                              <p:pRg st="0" end="0"/>
                                            </p:txEl>
                                          </p:spTgt>
                                        </p:tgtEl>
                                        <p:attrNameLst>
                                          <p:attrName>style.visibility</p:attrName>
                                        </p:attrNameLst>
                                      </p:cBhvr>
                                      <p:to>
                                        <p:strVal val="visible"/>
                                      </p:to>
                                    </p:set>
                                    <p:animEffect transition="in" filter="wipe(left)">
                                      <p:cBhvr>
                                        <p:cTn id="7" dur="500"/>
                                        <p:tgtEl>
                                          <p:spTgt spid="247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6035">
                                            <p:txEl>
                                              <p:pRg st="1" end="1"/>
                                            </p:txEl>
                                          </p:spTgt>
                                        </p:tgtEl>
                                        <p:attrNameLst>
                                          <p:attrName>style.visibility</p:attrName>
                                        </p:attrNameLst>
                                      </p:cBhvr>
                                      <p:to>
                                        <p:strVal val="visible"/>
                                      </p:to>
                                    </p:set>
                                    <p:animEffect transition="in" filter="wipe(left)">
                                      <p:cBhvr>
                                        <p:cTn id="12" dur="500"/>
                                        <p:tgtEl>
                                          <p:spTgt spid="247603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76035">
                                            <p:txEl>
                                              <p:pRg st="2" end="2"/>
                                            </p:txEl>
                                          </p:spTgt>
                                        </p:tgtEl>
                                        <p:attrNameLst>
                                          <p:attrName>style.visibility</p:attrName>
                                        </p:attrNameLst>
                                      </p:cBhvr>
                                      <p:to>
                                        <p:strVal val="visible"/>
                                      </p:to>
                                    </p:set>
                                    <p:animEffect transition="in" filter="wipe(left)">
                                      <p:cBhvr>
                                        <p:cTn id="15" dur="500"/>
                                        <p:tgtEl>
                                          <p:spTgt spid="247603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76035">
                                            <p:txEl>
                                              <p:pRg st="3" end="3"/>
                                            </p:txEl>
                                          </p:spTgt>
                                        </p:tgtEl>
                                        <p:attrNameLst>
                                          <p:attrName>style.visibility</p:attrName>
                                        </p:attrNameLst>
                                      </p:cBhvr>
                                      <p:to>
                                        <p:strVal val="visible"/>
                                      </p:to>
                                    </p:set>
                                    <p:animEffect transition="in" filter="wipe(left)">
                                      <p:cBhvr>
                                        <p:cTn id="18" dur="500"/>
                                        <p:tgtEl>
                                          <p:spTgt spid="24760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76035">
                                            <p:txEl>
                                              <p:pRg st="4" end="4"/>
                                            </p:txEl>
                                          </p:spTgt>
                                        </p:tgtEl>
                                        <p:attrNameLst>
                                          <p:attrName>style.visibility</p:attrName>
                                        </p:attrNameLst>
                                      </p:cBhvr>
                                      <p:to>
                                        <p:strVal val="visible"/>
                                      </p:to>
                                    </p:set>
                                    <p:animEffect transition="in" filter="wipe(left)">
                                      <p:cBhvr>
                                        <p:cTn id="21" dur="500"/>
                                        <p:tgtEl>
                                          <p:spTgt spid="24760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76035">
                                            <p:txEl>
                                              <p:pRg st="5" end="5"/>
                                            </p:txEl>
                                          </p:spTgt>
                                        </p:tgtEl>
                                        <p:attrNameLst>
                                          <p:attrName>style.visibility</p:attrName>
                                        </p:attrNameLst>
                                      </p:cBhvr>
                                      <p:to>
                                        <p:strVal val="visible"/>
                                      </p:to>
                                    </p:set>
                                    <p:animEffect transition="in" filter="wipe(left)">
                                      <p:cBhvr>
                                        <p:cTn id="24" dur="500"/>
                                        <p:tgtEl>
                                          <p:spTgt spid="247603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76035">
                                            <p:txEl>
                                              <p:pRg st="6" end="6"/>
                                            </p:txEl>
                                          </p:spTgt>
                                        </p:tgtEl>
                                        <p:attrNameLst>
                                          <p:attrName>style.visibility</p:attrName>
                                        </p:attrNameLst>
                                      </p:cBhvr>
                                      <p:to>
                                        <p:strVal val="visible"/>
                                      </p:to>
                                    </p:set>
                                    <p:animEffect transition="in" filter="wipe(left)">
                                      <p:cBhvr>
                                        <p:cTn id="29" dur="500"/>
                                        <p:tgtEl>
                                          <p:spTgt spid="2476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603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Scheduling</a:t>
            </a:r>
          </a:p>
        </p:txBody>
      </p:sp>
      <p:sp>
        <p:nvSpPr>
          <p:cNvPr id="6" name="Slide Number Placeholder 5"/>
          <p:cNvSpPr>
            <a:spLocks noGrp="1"/>
          </p:cNvSpPr>
          <p:nvPr>
            <p:ph type="sldNum" sz="quarter" idx="12"/>
          </p:nvPr>
        </p:nvSpPr>
        <p:spPr/>
        <p:txBody>
          <a:bodyPr/>
          <a:lstStyle/>
          <a:p>
            <a:fld id="{2C9CFD79-D189-4DC5-B95D-6957E23A670C}" type="slidenum">
              <a:rPr lang="en-US"/>
              <a:pPr/>
              <a:t>30</a:t>
            </a:fld>
            <a:endParaRPr lang="en-US"/>
          </a:p>
        </p:txBody>
      </p:sp>
      <p:sp>
        <p:nvSpPr>
          <p:cNvPr id="2513922" name="Rectangle 2"/>
          <p:cNvSpPr>
            <a:spLocks noGrp="1" noChangeArrowheads="1"/>
          </p:cNvSpPr>
          <p:nvPr>
            <p:ph type="title"/>
          </p:nvPr>
        </p:nvSpPr>
        <p:spPr>
          <a:xfrm>
            <a:off x="1181100" y="342900"/>
            <a:ext cx="7753350" cy="735013"/>
          </a:xfrm>
          <a:noFill/>
          <a:ln/>
        </p:spPr>
        <p:txBody>
          <a:bodyPr lIns="90488" tIns="44450" rIns="90488" bIns="44450" anchor="ctr"/>
          <a:lstStyle/>
          <a:p>
            <a:r>
              <a:rPr lang="en-US"/>
              <a:t>Feedback </a:t>
            </a:r>
            <a:r>
              <a:rPr lang="en-US" sz="2000"/>
              <a:t>(continued…)</a:t>
            </a:r>
          </a:p>
        </p:txBody>
      </p:sp>
      <p:sp>
        <p:nvSpPr>
          <p:cNvPr id="2513923" name="Rectangle 3"/>
          <p:cNvSpPr>
            <a:spLocks noGrp="1" noChangeArrowheads="1"/>
          </p:cNvSpPr>
          <p:nvPr>
            <p:ph type="body" idx="1"/>
          </p:nvPr>
        </p:nvSpPr>
        <p:spPr>
          <a:noFill/>
          <a:ln/>
        </p:spPr>
        <p:txBody>
          <a:bodyPr lIns="90488" tIns="44450" rIns="90488" bIns="44450"/>
          <a:lstStyle/>
          <a:p>
            <a:r>
              <a:rPr lang="en-US" sz="2800"/>
              <a:t>Within each queue, a simple FCFS mechanism is used except once in the lowest-priority queue, a process cannot go lower and is treated in a RR fashion.</a:t>
            </a:r>
          </a:p>
          <a:p>
            <a:r>
              <a:rPr lang="en-US" sz="2800"/>
              <a:t>Longer processes gradually drift downward.</a:t>
            </a:r>
          </a:p>
          <a:p>
            <a:r>
              <a:rPr lang="en-US" sz="2800"/>
              <a:t>Newer, shorter processes are favored over older, longer processes.</a:t>
            </a:r>
          </a:p>
          <a:p>
            <a:r>
              <a:rPr lang="en-US" sz="2800"/>
              <a:t>Feedback scheduling can make turnaround time for longer processes intolerable.</a:t>
            </a:r>
          </a:p>
          <a:p>
            <a:r>
              <a:rPr lang="en-US" sz="2800"/>
              <a:t>To avoid starvation, preemption time for lower-priority processes is usually longer.</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3923">
                                            <p:txEl>
                                              <p:pRg st="0" end="0"/>
                                            </p:txEl>
                                          </p:spTgt>
                                        </p:tgtEl>
                                        <p:attrNameLst>
                                          <p:attrName>style.visibility</p:attrName>
                                        </p:attrNameLst>
                                      </p:cBhvr>
                                      <p:to>
                                        <p:strVal val="visible"/>
                                      </p:to>
                                    </p:set>
                                    <p:animEffect transition="in" filter="wipe(left)">
                                      <p:cBhvr>
                                        <p:cTn id="7" dur="500"/>
                                        <p:tgtEl>
                                          <p:spTgt spid="2513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3923">
                                            <p:txEl>
                                              <p:pRg st="1" end="1"/>
                                            </p:txEl>
                                          </p:spTgt>
                                        </p:tgtEl>
                                        <p:attrNameLst>
                                          <p:attrName>style.visibility</p:attrName>
                                        </p:attrNameLst>
                                      </p:cBhvr>
                                      <p:to>
                                        <p:strVal val="visible"/>
                                      </p:to>
                                    </p:set>
                                    <p:animEffect transition="in" filter="wipe(left)">
                                      <p:cBhvr>
                                        <p:cTn id="12" dur="500"/>
                                        <p:tgtEl>
                                          <p:spTgt spid="2513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3923">
                                            <p:txEl>
                                              <p:pRg st="2" end="2"/>
                                            </p:txEl>
                                          </p:spTgt>
                                        </p:tgtEl>
                                        <p:attrNameLst>
                                          <p:attrName>style.visibility</p:attrName>
                                        </p:attrNameLst>
                                      </p:cBhvr>
                                      <p:to>
                                        <p:strVal val="visible"/>
                                      </p:to>
                                    </p:set>
                                    <p:animEffect transition="in" filter="wipe(left)">
                                      <p:cBhvr>
                                        <p:cTn id="17" dur="500"/>
                                        <p:tgtEl>
                                          <p:spTgt spid="2513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3923">
                                            <p:txEl>
                                              <p:pRg st="3" end="3"/>
                                            </p:txEl>
                                          </p:spTgt>
                                        </p:tgtEl>
                                        <p:attrNameLst>
                                          <p:attrName>style.visibility</p:attrName>
                                        </p:attrNameLst>
                                      </p:cBhvr>
                                      <p:to>
                                        <p:strVal val="visible"/>
                                      </p:to>
                                    </p:set>
                                    <p:animEffect transition="in" filter="wipe(left)">
                                      <p:cBhvr>
                                        <p:cTn id="22" dur="500"/>
                                        <p:tgtEl>
                                          <p:spTgt spid="2513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3923">
                                            <p:txEl>
                                              <p:pRg st="4" end="4"/>
                                            </p:txEl>
                                          </p:spTgt>
                                        </p:tgtEl>
                                        <p:attrNameLst>
                                          <p:attrName>style.visibility</p:attrName>
                                        </p:attrNameLst>
                                      </p:cBhvr>
                                      <p:to>
                                        <p:strVal val="visible"/>
                                      </p:to>
                                    </p:set>
                                    <p:animEffect transition="in" filter="wipe(left)">
                                      <p:cBhvr>
                                        <p:cTn id="27" dur="500"/>
                                        <p:tgtEl>
                                          <p:spTgt spid="2513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392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half" idx="10"/>
          </p:nvPr>
        </p:nvSpPr>
        <p:spPr/>
        <p:txBody>
          <a:bodyPr/>
          <a:lstStyle/>
          <a:p>
            <a:r>
              <a:rPr lang="en-US"/>
              <a:t>BYU CS 345</a:t>
            </a:r>
          </a:p>
        </p:txBody>
      </p:sp>
      <p:sp>
        <p:nvSpPr>
          <p:cNvPr id="84" name="Footer Placeholder 4"/>
          <p:cNvSpPr>
            <a:spLocks noGrp="1"/>
          </p:cNvSpPr>
          <p:nvPr>
            <p:ph type="ftr" sz="quarter" idx="11"/>
          </p:nvPr>
        </p:nvSpPr>
        <p:spPr/>
        <p:txBody>
          <a:bodyPr/>
          <a:lstStyle/>
          <a:p>
            <a:r>
              <a:rPr lang="en-US"/>
              <a:t>Scheduling</a:t>
            </a:r>
          </a:p>
        </p:txBody>
      </p:sp>
      <p:sp>
        <p:nvSpPr>
          <p:cNvPr id="85" name="Slide Number Placeholder 5"/>
          <p:cNvSpPr>
            <a:spLocks noGrp="1"/>
          </p:cNvSpPr>
          <p:nvPr>
            <p:ph type="sldNum" sz="quarter" idx="12"/>
          </p:nvPr>
        </p:nvSpPr>
        <p:spPr/>
        <p:txBody>
          <a:bodyPr/>
          <a:lstStyle/>
          <a:p>
            <a:fld id="{47F02E5E-F7AB-4CDC-8645-47548A35D231}" type="slidenum">
              <a:rPr lang="en-US"/>
              <a:pPr/>
              <a:t>31</a:t>
            </a:fld>
            <a:endParaRPr lang="en-US"/>
          </a:p>
        </p:txBody>
      </p:sp>
      <p:sp>
        <p:nvSpPr>
          <p:cNvPr id="2515970" name="Rectangle 2"/>
          <p:cNvSpPr>
            <a:spLocks noGrp="1" noChangeArrowheads="1"/>
          </p:cNvSpPr>
          <p:nvPr>
            <p:ph type="title"/>
          </p:nvPr>
        </p:nvSpPr>
        <p:spPr/>
        <p:txBody>
          <a:bodyPr/>
          <a:lstStyle/>
          <a:p>
            <a:r>
              <a:rPr lang="en-US"/>
              <a:t>Comparisons</a:t>
            </a:r>
          </a:p>
        </p:txBody>
      </p:sp>
      <p:grpSp>
        <p:nvGrpSpPr>
          <p:cNvPr id="2515971" name="Group 3"/>
          <p:cNvGrpSpPr>
            <a:grpSpLocks/>
          </p:cNvGrpSpPr>
          <p:nvPr/>
        </p:nvGrpSpPr>
        <p:grpSpPr bwMode="auto">
          <a:xfrm>
            <a:off x="1692275" y="5630863"/>
            <a:ext cx="7208838" cy="642937"/>
            <a:chOff x="966" y="3357"/>
            <a:chExt cx="4541" cy="405"/>
          </a:xfrm>
        </p:grpSpPr>
        <p:sp>
          <p:nvSpPr>
            <p:cNvPr id="2515972" name="Rectangle 4"/>
            <p:cNvSpPr>
              <a:spLocks noChangeArrowheads="1"/>
            </p:cNvSpPr>
            <p:nvPr/>
          </p:nvSpPr>
          <p:spPr bwMode="auto">
            <a:xfrm>
              <a:off x="4928" y="3357"/>
              <a:ext cx="57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Possible</a:t>
              </a:r>
            </a:p>
          </p:txBody>
        </p:sp>
        <p:sp>
          <p:nvSpPr>
            <p:cNvPr id="2515973" name="Rectangle 5"/>
            <p:cNvSpPr>
              <a:spLocks noChangeArrowheads="1"/>
            </p:cNvSpPr>
            <p:nvPr/>
          </p:nvSpPr>
          <p:spPr bwMode="auto">
            <a:xfrm>
              <a:off x="4141" y="3357"/>
              <a:ext cx="78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May favor I/O bound processes</a:t>
              </a:r>
            </a:p>
          </p:txBody>
        </p:sp>
        <p:sp>
          <p:nvSpPr>
            <p:cNvPr id="2515974" name="Rectangle 6"/>
            <p:cNvSpPr>
              <a:spLocks noChangeArrowheads="1"/>
            </p:cNvSpPr>
            <p:nvPr/>
          </p:nvSpPr>
          <p:spPr bwMode="auto">
            <a:xfrm>
              <a:off x="3584" y="3357"/>
              <a:ext cx="55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Can be high</a:t>
              </a:r>
            </a:p>
          </p:txBody>
        </p:sp>
        <p:sp>
          <p:nvSpPr>
            <p:cNvPr id="2515975" name="Rectangle 7"/>
            <p:cNvSpPr>
              <a:spLocks noChangeArrowheads="1"/>
            </p:cNvSpPr>
            <p:nvPr/>
          </p:nvSpPr>
          <p:spPr bwMode="auto">
            <a:xfrm>
              <a:off x="2835" y="3357"/>
              <a:ext cx="74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Not emphasized</a:t>
              </a:r>
            </a:p>
          </p:txBody>
        </p:sp>
        <p:sp>
          <p:nvSpPr>
            <p:cNvPr id="2515976" name="Rectangle 8"/>
            <p:cNvSpPr>
              <a:spLocks noChangeArrowheads="1"/>
            </p:cNvSpPr>
            <p:nvPr/>
          </p:nvSpPr>
          <p:spPr bwMode="auto">
            <a:xfrm>
              <a:off x="2170" y="3357"/>
              <a:ext cx="665"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Not emphasized</a:t>
              </a:r>
            </a:p>
          </p:txBody>
        </p:sp>
        <p:sp>
          <p:nvSpPr>
            <p:cNvPr id="2515977" name="Rectangle 9"/>
            <p:cNvSpPr>
              <a:spLocks noChangeArrowheads="1"/>
            </p:cNvSpPr>
            <p:nvPr/>
          </p:nvSpPr>
          <p:spPr bwMode="auto">
            <a:xfrm>
              <a:off x="1568" y="3357"/>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Preemptive (at time quantum)</a:t>
              </a:r>
            </a:p>
          </p:txBody>
        </p:sp>
        <p:sp>
          <p:nvSpPr>
            <p:cNvPr id="2515978" name="Rectangle 10"/>
            <p:cNvSpPr>
              <a:spLocks noChangeArrowheads="1"/>
            </p:cNvSpPr>
            <p:nvPr/>
          </p:nvSpPr>
          <p:spPr bwMode="auto">
            <a:xfrm>
              <a:off x="966" y="3357"/>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Adjustable</a:t>
              </a:r>
            </a:p>
          </p:txBody>
        </p:sp>
      </p:grpSp>
      <p:sp>
        <p:nvSpPr>
          <p:cNvPr id="2515979" name="Rectangle 11"/>
          <p:cNvSpPr>
            <a:spLocks noChangeArrowheads="1"/>
          </p:cNvSpPr>
          <p:nvPr/>
        </p:nvSpPr>
        <p:spPr bwMode="auto">
          <a:xfrm>
            <a:off x="544513" y="5630863"/>
            <a:ext cx="1147762" cy="642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Feedback</a:t>
            </a:r>
          </a:p>
        </p:txBody>
      </p:sp>
      <p:grpSp>
        <p:nvGrpSpPr>
          <p:cNvPr id="2515980" name="Group 12"/>
          <p:cNvGrpSpPr>
            <a:grpSpLocks/>
          </p:cNvGrpSpPr>
          <p:nvPr/>
        </p:nvGrpSpPr>
        <p:grpSpPr bwMode="auto">
          <a:xfrm>
            <a:off x="1692275" y="4986338"/>
            <a:ext cx="7208838" cy="644525"/>
            <a:chOff x="966" y="2951"/>
            <a:chExt cx="4541" cy="406"/>
          </a:xfrm>
        </p:grpSpPr>
        <p:sp>
          <p:nvSpPr>
            <p:cNvPr id="2515981" name="Rectangle 13"/>
            <p:cNvSpPr>
              <a:spLocks noChangeArrowheads="1"/>
            </p:cNvSpPr>
            <p:nvPr/>
          </p:nvSpPr>
          <p:spPr bwMode="auto">
            <a:xfrm>
              <a:off x="4928" y="2951"/>
              <a:ext cx="57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a:t>
              </a:r>
            </a:p>
          </p:txBody>
        </p:sp>
        <p:sp>
          <p:nvSpPr>
            <p:cNvPr id="2515982" name="Rectangle 14"/>
            <p:cNvSpPr>
              <a:spLocks noChangeArrowheads="1"/>
            </p:cNvSpPr>
            <p:nvPr/>
          </p:nvSpPr>
          <p:spPr bwMode="auto">
            <a:xfrm>
              <a:off x="4141" y="2951"/>
              <a:ext cx="78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Good balance</a:t>
              </a:r>
            </a:p>
          </p:txBody>
        </p:sp>
        <p:sp>
          <p:nvSpPr>
            <p:cNvPr id="2515983" name="Rectangle 15"/>
            <p:cNvSpPr>
              <a:spLocks noChangeArrowheads="1"/>
            </p:cNvSpPr>
            <p:nvPr/>
          </p:nvSpPr>
          <p:spPr bwMode="auto">
            <a:xfrm>
              <a:off x="3584" y="2951"/>
              <a:ext cx="55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Can be high</a:t>
              </a:r>
            </a:p>
          </p:txBody>
        </p:sp>
        <p:sp>
          <p:nvSpPr>
            <p:cNvPr id="2515984" name="Rectangle 16"/>
            <p:cNvSpPr>
              <a:spLocks noChangeArrowheads="1"/>
            </p:cNvSpPr>
            <p:nvPr/>
          </p:nvSpPr>
          <p:spPr bwMode="auto">
            <a:xfrm>
              <a:off x="2835" y="2951"/>
              <a:ext cx="74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Provides good response time</a:t>
              </a:r>
            </a:p>
          </p:txBody>
        </p:sp>
        <p:sp>
          <p:nvSpPr>
            <p:cNvPr id="2515985" name="Rectangle 17"/>
            <p:cNvSpPr>
              <a:spLocks noChangeArrowheads="1"/>
            </p:cNvSpPr>
            <p:nvPr/>
          </p:nvSpPr>
          <p:spPr bwMode="auto">
            <a:xfrm>
              <a:off x="2170" y="2951"/>
              <a:ext cx="665"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High</a:t>
              </a:r>
            </a:p>
          </p:txBody>
        </p:sp>
        <p:sp>
          <p:nvSpPr>
            <p:cNvPr id="2515986" name="Rectangle 18"/>
            <p:cNvSpPr>
              <a:spLocks noChangeArrowheads="1"/>
            </p:cNvSpPr>
            <p:nvPr/>
          </p:nvSpPr>
          <p:spPr bwMode="auto">
            <a:xfrm>
              <a:off x="1568" y="2951"/>
              <a:ext cx="60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Non-preemptive</a:t>
              </a:r>
            </a:p>
          </p:txBody>
        </p:sp>
        <p:sp>
          <p:nvSpPr>
            <p:cNvPr id="2515987" name="Rectangle 19"/>
            <p:cNvSpPr>
              <a:spLocks noChangeArrowheads="1"/>
            </p:cNvSpPr>
            <p:nvPr/>
          </p:nvSpPr>
          <p:spPr bwMode="auto">
            <a:xfrm>
              <a:off x="966" y="2951"/>
              <a:ext cx="60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max((w + t) / t)</a:t>
              </a:r>
            </a:p>
          </p:txBody>
        </p:sp>
      </p:grpSp>
      <p:sp>
        <p:nvSpPr>
          <p:cNvPr id="2515988" name="Rectangle 20"/>
          <p:cNvSpPr>
            <a:spLocks noChangeArrowheads="1"/>
          </p:cNvSpPr>
          <p:nvPr/>
        </p:nvSpPr>
        <p:spPr bwMode="auto">
          <a:xfrm>
            <a:off x="544513" y="4986338"/>
            <a:ext cx="1147762" cy="644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Highest Response Ratio Next (HRRN)</a:t>
            </a:r>
          </a:p>
        </p:txBody>
      </p:sp>
      <p:grpSp>
        <p:nvGrpSpPr>
          <p:cNvPr id="2515989" name="Group 21"/>
          <p:cNvGrpSpPr>
            <a:grpSpLocks/>
          </p:cNvGrpSpPr>
          <p:nvPr/>
        </p:nvGrpSpPr>
        <p:grpSpPr bwMode="auto">
          <a:xfrm>
            <a:off x="1692275" y="4343400"/>
            <a:ext cx="7208838" cy="642938"/>
            <a:chOff x="966" y="2546"/>
            <a:chExt cx="4541" cy="405"/>
          </a:xfrm>
        </p:grpSpPr>
        <p:sp>
          <p:nvSpPr>
            <p:cNvPr id="2515990" name="Rectangle 22"/>
            <p:cNvSpPr>
              <a:spLocks noChangeArrowheads="1"/>
            </p:cNvSpPr>
            <p:nvPr/>
          </p:nvSpPr>
          <p:spPr bwMode="auto">
            <a:xfrm>
              <a:off x="4928" y="2546"/>
              <a:ext cx="57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Possible</a:t>
              </a:r>
            </a:p>
          </p:txBody>
        </p:sp>
        <p:sp>
          <p:nvSpPr>
            <p:cNvPr id="2515991" name="Rectangle 23"/>
            <p:cNvSpPr>
              <a:spLocks noChangeArrowheads="1"/>
            </p:cNvSpPr>
            <p:nvPr/>
          </p:nvSpPr>
          <p:spPr bwMode="auto">
            <a:xfrm>
              <a:off x="4141" y="2546"/>
              <a:ext cx="78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Penalizes long processes</a:t>
              </a:r>
            </a:p>
          </p:txBody>
        </p:sp>
        <p:sp>
          <p:nvSpPr>
            <p:cNvPr id="2515992" name="Rectangle 24"/>
            <p:cNvSpPr>
              <a:spLocks noChangeArrowheads="1"/>
            </p:cNvSpPr>
            <p:nvPr/>
          </p:nvSpPr>
          <p:spPr bwMode="auto">
            <a:xfrm>
              <a:off x="3584" y="2546"/>
              <a:ext cx="55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Can be high</a:t>
              </a:r>
            </a:p>
          </p:txBody>
        </p:sp>
        <p:sp>
          <p:nvSpPr>
            <p:cNvPr id="2515993" name="Rectangle 25"/>
            <p:cNvSpPr>
              <a:spLocks noChangeArrowheads="1"/>
            </p:cNvSpPr>
            <p:nvPr/>
          </p:nvSpPr>
          <p:spPr bwMode="auto">
            <a:xfrm>
              <a:off x="2835" y="2546"/>
              <a:ext cx="74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Provides good response time</a:t>
              </a:r>
            </a:p>
          </p:txBody>
        </p:sp>
        <p:sp>
          <p:nvSpPr>
            <p:cNvPr id="2515994" name="Rectangle 26"/>
            <p:cNvSpPr>
              <a:spLocks noChangeArrowheads="1"/>
            </p:cNvSpPr>
            <p:nvPr/>
          </p:nvSpPr>
          <p:spPr bwMode="auto">
            <a:xfrm>
              <a:off x="2170" y="2546"/>
              <a:ext cx="665"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High</a:t>
              </a:r>
            </a:p>
          </p:txBody>
        </p:sp>
        <p:sp>
          <p:nvSpPr>
            <p:cNvPr id="2515995" name="Rectangle 27"/>
            <p:cNvSpPr>
              <a:spLocks noChangeArrowheads="1"/>
            </p:cNvSpPr>
            <p:nvPr/>
          </p:nvSpPr>
          <p:spPr bwMode="auto">
            <a:xfrm>
              <a:off x="1568" y="2546"/>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Preemptive (at arrival)</a:t>
              </a:r>
            </a:p>
          </p:txBody>
        </p:sp>
        <p:sp>
          <p:nvSpPr>
            <p:cNvPr id="2515996" name="Rectangle 28"/>
            <p:cNvSpPr>
              <a:spLocks noChangeArrowheads="1"/>
            </p:cNvSpPr>
            <p:nvPr/>
          </p:nvSpPr>
          <p:spPr bwMode="auto">
            <a:xfrm>
              <a:off x="966" y="2546"/>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min[</a:t>
              </a:r>
              <a:r>
                <a:rPr lang="en-US" sz="1000" b="1" i="1">
                  <a:latin typeface="Arial Narrow" pitchFamily="34" charset="0"/>
                </a:rPr>
                <a:t>s</a:t>
              </a:r>
              <a:r>
                <a:rPr lang="en-US" sz="1000" b="1">
                  <a:latin typeface="Arial Narrow" pitchFamily="34" charset="0"/>
                </a:rPr>
                <a:t> – </a:t>
              </a:r>
              <a:r>
                <a:rPr lang="en-US" sz="1000" b="1" i="1">
                  <a:latin typeface="Arial Narrow" pitchFamily="34" charset="0"/>
                </a:rPr>
                <a:t>e</a:t>
              </a:r>
              <a:r>
                <a:rPr lang="en-US" sz="1000" b="1">
                  <a:latin typeface="Arial Narrow" pitchFamily="34" charset="0"/>
                </a:rPr>
                <a:t>]</a:t>
              </a:r>
            </a:p>
          </p:txBody>
        </p:sp>
      </p:grpSp>
      <p:sp>
        <p:nvSpPr>
          <p:cNvPr id="2515997" name="Rectangle 29"/>
          <p:cNvSpPr>
            <a:spLocks noChangeArrowheads="1"/>
          </p:cNvSpPr>
          <p:nvPr/>
        </p:nvSpPr>
        <p:spPr bwMode="auto">
          <a:xfrm>
            <a:off x="544513" y="4343400"/>
            <a:ext cx="1147762" cy="642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Shortest Remaining Time (SRT)</a:t>
            </a:r>
          </a:p>
        </p:txBody>
      </p:sp>
      <p:grpSp>
        <p:nvGrpSpPr>
          <p:cNvPr id="2515998" name="Group 30"/>
          <p:cNvGrpSpPr>
            <a:grpSpLocks/>
          </p:cNvGrpSpPr>
          <p:nvPr/>
        </p:nvGrpSpPr>
        <p:grpSpPr bwMode="auto">
          <a:xfrm>
            <a:off x="1692275" y="3700463"/>
            <a:ext cx="7208838" cy="642937"/>
            <a:chOff x="966" y="2141"/>
            <a:chExt cx="4541" cy="405"/>
          </a:xfrm>
        </p:grpSpPr>
        <p:sp>
          <p:nvSpPr>
            <p:cNvPr id="2515999" name="Rectangle 31"/>
            <p:cNvSpPr>
              <a:spLocks noChangeArrowheads="1"/>
            </p:cNvSpPr>
            <p:nvPr/>
          </p:nvSpPr>
          <p:spPr bwMode="auto">
            <a:xfrm>
              <a:off x="4928" y="2141"/>
              <a:ext cx="57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Possible</a:t>
              </a:r>
            </a:p>
          </p:txBody>
        </p:sp>
        <p:sp>
          <p:nvSpPr>
            <p:cNvPr id="2516000" name="Rectangle 32"/>
            <p:cNvSpPr>
              <a:spLocks noChangeArrowheads="1"/>
            </p:cNvSpPr>
            <p:nvPr/>
          </p:nvSpPr>
          <p:spPr bwMode="auto">
            <a:xfrm>
              <a:off x="4141" y="2141"/>
              <a:ext cx="78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Penalizes long processes</a:t>
              </a:r>
            </a:p>
          </p:txBody>
        </p:sp>
        <p:sp>
          <p:nvSpPr>
            <p:cNvPr id="2516001" name="Rectangle 33"/>
            <p:cNvSpPr>
              <a:spLocks noChangeArrowheads="1"/>
            </p:cNvSpPr>
            <p:nvPr/>
          </p:nvSpPr>
          <p:spPr bwMode="auto">
            <a:xfrm>
              <a:off x="3584" y="2141"/>
              <a:ext cx="55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Can be high</a:t>
              </a:r>
            </a:p>
          </p:txBody>
        </p:sp>
        <p:sp>
          <p:nvSpPr>
            <p:cNvPr id="2516002" name="Rectangle 34"/>
            <p:cNvSpPr>
              <a:spLocks noChangeArrowheads="1"/>
            </p:cNvSpPr>
            <p:nvPr/>
          </p:nvSpPr>
          <p:spPr bwMode="auto">
            <a:xfrm>
              <a:off x="2835" y="2141"/>
              <a:ext cx="74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Provides good response time for short processes</a:t>
              </a:r>
            </a:p>
          </p:txBody>
        </p:sp>
        <p:sp>
          <p:nvSpPr>
            <p:cNvPr id="2516003" name="Rectangle 35"/>
            <p:cNvSpPr>
              <a:spLocks noChangeArrowheads="1"/>
            </p:cNvSpPr>
            <p:nvPr/>
          </p:nvSpPr>
          <p:spPr bwMode="auto">
            <a:xfrm>
              <a:off x="2170" y="2141"/>
              <a:ext cx="665"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High</a:t>
              </a:r>
            </a:p>
          </p:txBody>
        </p:sp>
        <p:sp>
          <p:nvSpPr>
            <p:cNvPr id="2516004" name="Rectangle 36"/>
            <p:cNvSpPr>
              <a:spLocks noChangeArrowheads="1"/>
            </p:cNvSpPr>
            <p:nvPr/>
          </p:nvSpPr>
          <p:spPr bwMode="auto">
            <a:xfrm>
              <a:off x="1568" y="2141"/>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Non-preemptive</a:t>
              </a:r>
            </a:p>
          </p:txBody>
        </p:sp>
        <p:sp>
          <p:nvSpPr>
            <p:cNvPr id="2516005" name="Rectangle 37"/>
            <p:cNvSpPr>
              <a:spLocks noChangeArrowheads="1"/>
            </p:cNvSpPr>
            <p:nvPr/>
          </p:nvSpPr>
          <p:spPr bwMode="auto">
            <a:xfrm>
              <a:off x="966" y="2141"/>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min[</a:t>
              </a:r>
              <a:r>
                <a:rPr lang="en-US" sz="1000" b="1" i="1">
                  <a:latin typeface="Arial Narrow" pitchFamily="34" charset="0"/>
                </a:rPr>
                <a:t>t</a:t>
              </a:r>
              <a:r>
                <a:rPr lang="en-US" sz="1000" b="1">
                  <a:latin typeface="Arial Narrow" pitchFamily="34" charset="0"/>
                </a:rPr>
                <a:t>]</a:t>
              </a:r>
            </a:p>
          </p:txBody>
        </p:sp>
      </p:grpSp>
      <p:sp>
        <p:nvSpPr>
          <p:cNvPr id="2516006" name="Rectangle 38"/>
          <p:cNvSpPr>
            <a:spLocks noChangeArrowheads="1"/>
          </p:cNvSpPr>
          <p:nvPr/>
        </p:nvSpPr>
        <p:spPr bwMode="auto">
          <a:xfrm>
            <a:off x="544513" y="3700463"/>
            <a:ext cx="1147762" cy="642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Shortest Process Next (SPN)</a:t>
            </a:r>
          </a:p>
        </p:txBody>
      </p:sp>
      <p:grpSp>
        <p:nvGrpSpPr>
          <p:cNvPr id="2516007" name="Group 39"/>
          <p:cNvGrpSpPr>
            <a:grpSpLocks/>
          </p:cNvGrpSpPr>
          <p:nvPr/>
        </p:nvGrpSpPr>
        <p:grpSpPr bwMode="auto">
          <a:xfrm>
            <a:off x="1692275" y="3057525"/>
            <a:ext cx="7208838" cy="642938"/>
            <a:chOff x="966" y="1736"/>
            <a:chExt cx="4541" cy="405"/>
          </a:xfrm>
        </p:grpSpPr>
        <p:sp>
          <p:nvSpPr>
            <p:cNvPr id="2516008" name="Rectangle 40"/>
            <p:cNvSpPr>
              <a:spLocks noChangeArrowheads="1"/>
            </p:cNvSpPr>
            <p:nvPr/>
          </p:nvSpPr>
          <p:spPr bwMode="auto">
            <a:xfrm>
              <a:off x="4928" y="1736"/>
              <a:ext cx="57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a:t>
              </a:r>
            </a:p>
          </p:txBody>
        </p:sp>
        <p:sp>
          <p:nvSpPr>
            <p:cNvPr id="2516009" name="Rectangle 41"/>
            <p:cNvSpPr>
              <a:spLocks noChangeArrowheads="1"/>
            </p:cNvSpPr>
            <p:nvPr/>
          </p:nvSpPr>
          <p:spPr bwMode="auto">
            <a:xfrm>
              <a:off x="4141" y="1736"/>
              <a:ext cx="78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Fair treatment; although it penalizes I/O bound processes</a:t>
              </a:r>
            </a:p>
          </p:txBody>
        </p:sp>
        <p:sp>
          <p:nvSpPr>
            <p:cNvPr id="2516010" name="Rectangle 42"/>
            <p:cNvSpPr>
              <a:spLocks noChangeArrowheads="1"/>
            </p:cNvSpPr>
            <p:nvPr/>
          </p:nvSpPr>
          <p:spPr bwMode="auto">
            <a:xfrm>
              <a:off x="3584" y="1736"/>
              <a:ext cx="557"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Minimum</a:t>
              </a:r>
            </a:p>
          </p:txBody>
        </p:sp>
        <p:sp>
          <p:nvSpPr>
            <p:cNvPr id="2516011" name="Rectangle 43"/>
            <p:cNvSpPr>
              <a:spLocks noChangeArrowheads="1"/>
            </p:cNvSpPr>
            <p:nvPr/>
          </p:nvSpPr>
          <p:spPr bwMode="auto">
            <a:xfrm>
              <a:off x="2835" y="1736"/>
              <a:ext cx="74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Provides good response time for short processes</a:t>
              </a:r>
            </a:p>
          </p:txBody>
        </p:sp>
        <p:sp>
          <p:nvSpPr>
            <p:cNvPr id="2516012" name="Rectangle 44"/>
            <p:cNvSpPr>
              <a:spLocks noChangeArrowheads="1"/>
            </p:cNvSpPr>
            <p:nvPr/>
          </p:nvSpPr>
          <p:spPr bwMode="auto">
            <a:xfrm>
              <a:off x="2170" y="1736"/>
              <a:ext cx="665"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May be low if quantum is too small</a:t>
              </a:r>
            </a:p>
          </p:txBody>
        </p:sp>
        <p:sp>
          <p:nvSpPr>
            <p:cNvPr id="2516013" name="Rectangle 45"/>
            <p:cNvSpPr>
              <a:spLocks noChangeArrowheads="1"/>
            </p:cNvSpPr>
            <p:nvPr/>
          </p:nvSpPr>
          <p:spPr bwMode="auto">
            <a:xfrm>
              <a:off x="1568" y="1736"/>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Preemptive (at time quantum)</a:t>
              </a:r>
            </a:p>
          </p:txBody>
        </p:sp>
        <p:sp>
          <p:nvSpPr>
            <p:cNvPr id="2516014" name="Rectangle 46"/>
            <p:cNvSpPr>
              <a:spLocks noChangeArrowheads="1"/>
            </p:cNvSpPr>
            <p:nvPr/>
          </p:nvSpPr>
          <p:spPr bwMode="auto">
            <a:xfrm>
              <a:off x="966" y="1736"/>
              <a:ext cx="60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constant</a:t>
              </a:r>
            </a:p>
          </p:txBody>
        </p:sp>
      </p:grpSp>
      <p:sp>
        <p:nvSpPr>
          <p:cNvPr id="2516015" name="Rectangle 47"/>
          <p:cNvSpPr>
            <a:spLocks noChangeArrowheads="1"/>
          </p:cNvSpPr>
          <p:nvPr/>
        </p:nvSpPr>
        <p:spPr bwMode="auto">
          <a:xfrm>
            <a:off x="544513" y="3057525"/>
            <a:ext cx="1147762" cy="642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Round Robin (RR)</a:t>
            </a:r>
          </a:p>
        </p:txBody>
      </p:sp>
      <p:grpSp>
        <p:nvGrpSpPr>
          <p:cNvPr id="2516016" name="Group 48"/>
          <p:cNvGrpSpPr>
            <a:grpSpLocks/>
          </p:cNvGrpSpPr>
          <p:nvPr/>
        </p:nvGrpSpPr>
        <p:grpSpPr bwMode="auto">
          <a:xfrm>
            <a:off x="1692275" y="2205038"/>
            <a:ext cx="7208838" cy="852487"/>
            <a:chOff x="966" y="1199"/>
            <a:chExt cx="4541" cy="537"/>
          </a:xfrm>
        </p:grpSpPr>
        <p:sp>
          <p:nvSpPr>
            <p:cNvPr id="2516017" name="Rectangle 49"/>
            <p:cNvSpPr>
              <a:spLocks noChangeArrowheads="1"/>
            </p:cNvSpPr>
            <p:nvPr/>
          </p:nvSpPr>
          <p:spPr bwMode="auto">
            <a:xfrm>
              <a:off x="4928" y="1199"/>
              <a:ext cx="579"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a:t>
              </a:r>
            </a:p>
          </p:txBody>
        </p:sp>
        <p:sp>
          <p:nvSpPr>
            <p:cNvPr id="2516018" name="Rectangle 50"/>
            <p:cNvSpPr>
              <a:spLocks noChangeArrowheads="1"/>
            </p:cNvSpPr>
            <p:nvPr/>
          </p:nvSpPr>
          <p:spPr bwMode="auto">
            <a:xfrm>
              <a:off x="4141" y="1199"/>
              <a:ext cx="787"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Penalizes short processes; penalizes I/O bound processes</a:t>
              </a:r>
            </a:p>
          </p:txBody>
        </p:sp>
        <p:sp>
          <p:nvSpPr>
            <p:cNvPr id="2516019" name="Rectangle 51"/>
            <p:cNvSpPr>
              <a:spLocks noChangeArrowheads="1"/>
            </p:cNvSpPr>
            <p:nvPr/>
          </p:nvSpPr>
          <p:spPr bwMode="auto">
            <a:xfrm>
              <a:off x="3584" y="1199"/>
              <a:ext cx="557"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Minimum</a:t>
              </a:r>
            </a:p>
          </p:txBody>
        </p:sp>
        <p:sp>
          <p:nvSpPr>
            <p:cNvPr id="2516020" name="Rectangle 52"/>
            <p:cNvSpPr>
              <a:spLocks noChangeArrowheads="1"/>
            </p:cNvSpPr>
            <p:nvPr/>
          </p:nvSpPr>
          <p:spPr bwMode="auto">
            <a:xfrm>
              <a:off x="2835" y="1199"/>
              <a:ext cx="749"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000" b="1">
                  <a:latin typeface="Arial Narrow" pitchFamily="34" charset="0"/>
                </a:rPr>
                <a:t>May be high, especially if there is a large variance in process execution times</a:t>
              </a:r>
            </a:p>
          </p:txBody>
        </p:sp>
        <p:sp>
          <p:nvSpPr>
            <p:cNvPr id="2516021" name="Rectangle 53"/>
            <p:cNvSpPr>
              <a:spLocks noChangeArrowheads="1"/>
            </p:cNvSpPr>
            <p:nvPr/>
          </p:nvSpPr>
          <p:spPr bwMode="auto">
            <a:xfrm>
              <a:off x="2170" y="1199"/>
              <a:ext cx="665"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Not emphasized</a:t>
              </a:r>
            </a:p>
          </p:txBody>
        </p:sp>
        <p:sp>
          <p:nvSpPr>
            <p:cNvPr id="2516022" name="Rectangle 54"/>
            <p:cNvSpPr>
              <a:spLocks noChangeArrowheads="1"/>
            </p:cNvSpPr>
            <p:nvPr/>
          </p:nvSpPr>
          <p:spPr bwMode="auto">
            <a:xfrm>
              <a:off x="1568" y="1199"/>
              <a:ext cx="60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Non-preemptive</a:t>
              </a:r>
            </a:p>
          </p:txBody>
        </p:sp>
        <p:sp>
          <p:nvSpPr>
            <p:cNvPr id="2516023" name="Rectangle 55"/>
            <p:cNvSpPr>
              <a:spLocks noChangeArrowheads="1"/>
            </p:cNvSpPr>
            <p:nvPr/>
          </p:nvSpPr>
          <p:spPr bwMode="auto">
            <a:xfrm>
              <a:off x="966" y="1199"/>
              <a:ext cx="60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000" b="1">
                  <a:latin typeface="Arial Narrow" pitchFamily="34" charset="0"/>
                </a:rPr>
                <a:t>max[</a:t>
              </a:r>
              <a:r>
                <a:rPr lang="en-US" sz="1000" b="1" i="1">
                  <a:latin typeface="Arial Narrow" pitchFamily="34" charset="0"/>
                </a:rPr>
                <a:t>w</a:t>
              </a:r>
              <a:r>
                <a:rPr lang="en-US" sz="1000" b="1">
                  <a:latin typeface="Arial Narrow" pitchFamily="34" charset="0"/>
                </a:rPr>
                <a:t>]</a:t>
              </a:r>
            </a:p>
          </p:txBody>
        </p:sp>
      </p:grpSp>
      <p:sp>
        <p:nvSpPr>
          <p:cNvPr id="2516024" name="Rectangle 56"/>
          <p:cNvSpPr>
            <a:spLocks noChangeArrowheads="1"/>
          </p:cNvSpPr>
          <p:nvPr/>
        </p:nvSpPr>
        <p:spPr bwMode="auto">
          <a:xfrm>
            <a:off x="544513" y="2205038"/>
            <a:ext cx="1147762" cy="852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Arial Narrow" pitchFamily="34" charset="0"/>
              </a:rPr>
              <a:t>FCFS</a:t>
            </a:r>
          </a:p>
        </p:txBody>
      </p:sp>
      <p:sp>
        <p:nvSpPr>
          <p:cNvPr id="2516025" name="Rectangle 57"/>
          <p:cNvSpPr>
            <a:spLocks noChangeArrowheads="1"/>
          </p:cNvSpPr>
          <p:nvPr/>
        </p:nvSpPr>
        <p:spPr bwMode="auto">
          <a:xfrm>
            <a:off x="7981950" y="1651000"/>
            <a:ext cx="919163"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Starvation</a:t>
            </a:r>
          </a:p>
        </p:txBody>
      </p:sp>
      <p:sp>
        <p:nvSpPr>
          <p:cNvPr id="2516026" name="Rectangle 58"/>
          <p:cNvSpPr>
            <a:spLocks noChangeArrowheads="1"/>
          </p:cNvSpPr>
          <p:nvPr/>
        </p:nvSpPr>
        <p:spPr bwMode="auto">
          <a:xfrm>
            <a:off x="6732588" y="1651000"/>
            <a:ext cx="1249362"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Effect on Processes</a:t>
            </a:r>
          </a:p>
        </p:txBody>
      </p:sp>
      <p:sp>
        <p:nvSpPr>
          <p:cNvPr id="2516027" name="Rectangle 59"/>
          <p:cNvSpPr>
            <a:spLocks noChangeArrowheads="1"/>
          </p:cNvSpPr>
          <p:nvPr/>
        </p:nvSpPr>
        <p:spPr bwMode="auto">
          <a:xfrm>
            <a:off x="5848350" y="1651000"/>
            <a:ext cx="884238"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Overhead</a:t>
            </a:r>
          </a:p>
        </p:txBody>
      </p:sp>
      <p:sp>
        <p:nvSpPr>
          <p:cNvPr id="2516028" name="Rectangle 60"/>
          <p:cNvSpPr>
            <a:spLocks noChangeArrowheads="1"/>
          </p:cNvSpPr>
          <p:nvPr/>
        </p:nvSpPr>
        <p:spPr bwMode="auto">
          <a:xfrm>
            <a:off x="4659313" y="1651000"/>
            <a:ext cx="1189037"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Response Time</a:t>
            </a:r>
          </a:p>
        </p:txBody>
      </p:sp>
      <p:sp>
        <p:nvSpPr>
          <p:cNvPr id="2516029" name="Rectangle 61"/>
          <p:cNvSpPr>
            <a:spLocks noChangeArrowheads="1"/>
          </p:cNvSpPr>
          <p:nvPr/>
        </p:nvSpPr>
        <p:spPr bwMode="auto">
          <a:xfrm>
            <a:off x="3603625" y="1651000"/>
            <a:ext cx="1055688"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Throughput</a:t>
            </a:r>
          </a:p>
        </p:txBody>
      </p:sp>
      <p:sp>
        <p:nvSpPr>
          <p:cNvPr id="2516030" name="Rectangle 62"/>
          <p:cNvSpPr>
            <a:spLocks noChangeArrowheads="1"/>
          </p:cNvSpPr>
          <p:nvPr/>
        </p:nvSpPr>
        <p:spPr bwMode="auto">
          <a:xfrm>
            <a:off x="2647950" y="1651000"/>
            <a:ext cx="955675"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Decision Mode</a:t>
            </a:r>
          </a:p>
        </p:txBody>
      </p:sp>
      <p:sp>
        <p:nvSpPr>
          <p:cNvPr id="2516031" name="Rectangle 63"/>
          <p:cNvSpPr>
            <a:spLocks noChangeArrowheads="1"/>
          </p:cNvSpPr>
          <p:nvPr/>
        </p:nvSpPr>
        <p:spPr bwMode="auto">
          <a:xfrm>
            <a:off x="1692275" y="1651000"/>
            <a:ext cx="955675"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400" b="1">
                <a:latin typeface="Arial Narrow" pitchFamily="34" charset="0"/>
              </a:rPr>
              <a:t>Selection Function</a:t>
            </a:r>
          </a:p>
        </p:txBody>
      </p:sp>
      <p:sp>
        <p:nvSpPr>
          <p:cNvPr id="2516032" name="Rectangle 64"/>
          <p:cNvSpPr>
            <a:spLocks noChangeArrowheads="1"/>
          </p:cNvSpPr>
          <p:nvPr/>
        </p:nvSpPr>
        <p:spPr bwMode="auto">
          <a:xfrm>
            <a:off x="544513" y="1651000"/>
            <a:ext cx="1147762"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endParaRPr lang="en-US" sz="1400" b="1">
              <a:latin typeface="Arial Narrow" pitchFamily="34" charset="0"/>
            </a:endParaRPr>
          </a:p>
        </p:txBody>
      </p:sp>
      <p:sp>
        <p:nvSpPr>
          <p:cNvPr id="2516033" name="Line 65"/>
          <p:cNvSpPr>
            <a:spLocks noChangeShapeType="1"/>
          </p:cNvSpPr>
          <p:nvPr/>
        </p:nvSpPr>
        <p:spPr bwMode="auto">
          <a:xfrm>
            <a:off x="544513" y="1651000"/>
            <a:ext cx="83566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4" name="Line 66"/>
          <p:cNvSpPr>
            <a:spLocks noChangeShapeType="1"/>
          </p:cNvSpPr>
          <p:nvPr/>
        </p:nvSpPr>
        <p:spPr bwMode="auto">
          <a:xfrm>
            <a:off x="544513" y="2205038"/>
            <a:ext cx="8356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5" name="Line 67"/>
          <p:cNvSpPr>
            <a:spLocks noChangeShapeType="1"/>
          </p:cNvSpPr>
          <p:nvPr/>
        </p:nvSpPr>
        <p:spPr bwMode="auto">
          <a:xfrm>
            <a:off x="544513" y="3057525"/>
            <a:ext cx="8356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6" name="Line 68"/>
          <p:cNvSpPr>
            <a:spLocks noChangeShapeType="1"/>
          </p:cNvSpPr>
          <p:nvPr/>
        </p:nvSpPr>
        <p:spPr bwMode="auto">
          <a:xfrm>
            <a:off x="544513" y="3700463"/>
            <a:ext cx="8356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7" name="Line 69"/>
          <p:cNvSpPr>
            <a:spLocks noChangeShapeType="1"/>
          </p:cNvSpPr>
          <p:nvPr/>
        </p:nvSpPr>
        <p:spPr bwMode="auto">
          <a:xfrm>
            <a:off x="544513" y="4343400"/>
            <a:ext cx="8356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8" name="Line 70"/>
          <p:cNvSpPr>
            <a:spLocks noChangeShapeType="1"/>
          </p:cNvSpPr>
          <p:nvPr/>
        </p:nvSpPr>
        <p:spPr bwMode="auto">
          <a:xfrm>
            <a:off x="544513" y="4986338"/>
            <a:ext cx="8356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39" name="Line 71"/>
          <p:cNvSpPr>
            <a:spLocks noChangeShapeType="1"/>
          </p:cNvSpPr>
          <p:nvPr/>
        </p:nvSpPr>
        <p:spPr bwMode="auto">
          <a:xfrm>
            <a:off x="544513" y="5630863"/>
            <a:ext cx="8356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0" name="Line 72"/>
          <p:cNvSpPr>
            <a:spLocks noChangeShapeType="1"/>
          </p:cNvSpPr>
          <p:nvPr/>
        </p:nvSpPr>
        <p:spPr bwMode="auto">
          <a:xfrm>
            <a:off x="544513" y="6273800"/>
            <a:ext cx="83566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1" name="Line 73"/>
          <p:cNvSpPr>
            <a:spLocks noChangeShapeType="1"/>
          </p:cNvSpPr>
          <p:nvPr/>
        </p:nvSpPr>
        <p:spPr bwMode="auto">
          <a:xfrm>
            <a:off x="544513" y="1651000"/>
            <a:ext cx="0" cy="46228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2" name="Line 74"/>
          <p:cNvSpPr>
            <a:spLocks noChangeShapeType="1"/>
          </p:cNvSpPr>
          <p:nvPr/>
        </p:nvSpPr>
        <p:spPr bwMode="auto">
          <a:xfrm>
            <a:off x="1692275"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3" name="Line 75"/>
          <p:cNvSpPr>
            <a:spLocks noChangeShapeType="1"/>
          </p:cNvSpPr>
          <p:nvPr/>
        </p:nvSpPr>
        <p:spPr bwMode="auto">
          <a:xfrm>
            <a:off x="2647950"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4" name="Line 76"/>
          <p:cNvSpPr>
            <a:spLocks noChangeShapeType="1"/>
          </p:cNvSpPr>
          <p:nvPr/>
        </p:nvSpPr>
        <p:spPr bwMode="auto">
          <a:xfrm>
            <a:off x="3603625"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5" name="Line 77"/>
          <p:cNvSpPr>
            <a:spLocks noChangeShapeType="1"/>
          </p:cNvSpPr>
          <p:nvPr/>
        </p:nvSpPr>
        <p:spPr bwMode="auto">
          <a:xfrm>
            <a:off x="4659313"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6" name="Line 78"/>
          <p:cNvSpPr>
            <a:spLocks noChangeShapeType="1"/>
          </p:cNvSpPr>
          <p:nvPr/>
        </p:nvSpPr>
        <p:spPr bwMode="auto">
          <a:xfrm>
            <a:off x="5848350"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7" name="Line 79"/>
          <p:cNvSpPr>
            <a:spLocks noChangeShapeType="1"/>
          </p:cNvSpPr>
          <p:nvPr/>
        </p:nvSpPr>
        <p:spPr bwMode="auto">
          <a:xfrm>
            <a:off x="6732588"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8" name="Line 80"/>
          <p:cNvSpPr>
            <a:spLocks noChangeShapeType="1"/>
          </p:cNvSpPr>
          <p:nvPr/>
        </p:nvSpPr>
        <p:spPr bwMode="auto">
          <a:xfrm>
            <a:off x="7981950" y="1651000"/>
            <a:ext cx="0" cy="46228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049" name="Line 81"/>
          <p:cNvSpPr>
            <a:spLocks noChangeShapeType="1"/>
          </p:cNvSpPr>
          <p:nvPr/>
        </p:nvSpPr>
        <p:spPr bwMode="auto">
          <a:xfrm>
            <a:off x="8901113" y="1651000"/>
            <a:ext cx="0" cy="46228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Comparisons</a:t>
            </a:r>
            <a:endParaRPr lang="en-US" sz="18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16016"/>
                                        </p:tgtEl>
                                        <p:attrNameLst>
                                          <p:attrName>style.visibility</p:attrName>
                                        </p:attrNameLst>
                                      </p:cBhvr>
                                      <p:to>
                                        <p:strVal val="visible"/>
                                      </p:to>
                                    </p:set>
                                    <p:animEffect transition="in" filter="wipe(left)">
                                      <p:cBhvr>
                                        <p:cTn id="7" dur="500"/>
                                        <p:tgtEl>
                                          <p:spTgt spid="25160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6007"/>
                                        </p:tgtEl>
                                        <p:attrNameLst>
                                          <p:attrName>style.visibility</p:attrName>
                                        </p:attrNameLst>
                                      </p:cBhvr>
                                      <p:to>
                                        <p:strVal val="visible"/>
                                      </p:to>
                                    </p:set>
                                    <p:animEffect transition="in" filter="wipe(left)">
                                      <p:cBhvr>
                                        <p:cTn id="12" dur="500"/>
                                        <p:tgtEl>
                                          <p:spTgt spid="2516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15998"/>
                                        </p:tgtEl>
                                        <p:attrNameLst>
                                          <p:attrName>style.visibility</p:attrName>
                                        </p:attrNameLst>
                                      </p:cBhvr>
                                      <p:to>
                                        <p:strVal val="visible"/>
                                      </p:to>
                                    </p:set>
                                    <p:animEffect transition="in" filter="wipe(left)">
                                      <p:cBhvr>
                                        <p:cTn id="17" dur="500"/>
                                        <p:tgtEl>
                                          <p:spTgt spid="2515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15989"/>
                                        </p:tgtEl>
                                        <p:attrNameLst>
                                          <p:attrName>style.visibility</p:attrName>
                                        </p:attrNameLst>
                                      </p:cBhvr>
                                      <p:to>
                                        <p:strVal val="visible"/>
                                      </p:to>
                                    </p:set>
                                    <p:animEffect transition="in" filter="wipe(left)">
                                      <p:cBhvr>
                                        <p:cTn id="22" dur="500"/>
                                        <p:tgtEl>
                                          <p:spTgt spid="2515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15980"/>
                                        </p:tgtEl>
                                        <p:attrNameLst>
                                          <p:attrName>style.visibility</p:attrName>
                                        </p:attrNameLst>
                                      </p:cBhvr>
                                      <p:to>
                                        <p:strVal val="visible"/>
                                      </p:to>
                                    </p:set>
                                    <p:animEffect transition="in" filter="wipe(left)">
                                      <p:cBhvr>
                                        <p:cTn id="27" dur="500"/>
                                        <p:tgtEl>
                                          <p:spTgt spid="2515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15971"/>
                                        </p:tgtEl>
                                        <p:attrNameLst>
                                          <p:attrName>style.visibility</p:attrName>
                                        </p:attrNameLst>
                                      </p:cBhvr>
                                      <p:to>
                                        <p:strVal val="visible"/>
                                      </p:to>
                                    </p:set>
                                    <p:animEffect transition="in" filter="wipe(left)">
                                      <p:cBhvr>
                                        <p:cTn id="32" dur="500"/>
                                        <p:tgtEl>
                                          <p:spTgt spid="251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Date Placeholder 3"/>
          <p:cNvSpPr>
            <a:spLocks noGrp="1"/>
          </p:cNvSpPr>
          <p:nvPr>
            <p:ph type="dt" sz="half" idx="10"/>
          </p:nvPr>
        </p:nvSpPr>
        <p:spPr>
          <a:xfrm>
            <a:off x="277813" y="6351234"/>
            <a:ext cx="1905000" cy="457200"/>
          </a:xfrm>
        </p:spPr>
        <p:txBody>
          <a:bodyPr/>
          <a:lstStyle/>
          <a:p>
            <a:r>
              <a:rPr lang="en-US"/>
              <a:t>BYU CS 345</a:t>
            </a:r>
          </a:p>
        </p:txBody>
      </p:sp>
      <p:sp>
        <p:nvSpPr>
          <p:cNvPr id="250" name="Footer Placeholder 4"/>
          <p:cNvSpPr>
            <a:spLocks noGrp="1"/>
          </p:cNvSpPr>
          <p:nvPr>
            <p:ph type="ftr" sz="quarter" idx="11"/>
          </p:nvPr>
        </p:nvSpPr>
        <p:spPr>
          <a:xfrm>
            <a:off x="3352800" y="6351234"/>
            <a:ext cx="2895600" cy="457200"/>
          </a:xfrm>
        </p:spPr>
        <p:txBody>
          <a:bodyPr/>
          <a:lstStyle/>
          <a:p>
            <a:r>
              <a:rPr lang="en-US"/>
              <a:t>Scheduling</a:t>
            </a:r>
          </a:p>
        </p:txBody>
      </p:sp>
      <p:sp>
        <p:nvSpPr>
          <p:cNvPr id="251" name="Slide Number Placeholder 5"/>
          <p:cNvSpPr>
            <a:spLocks noGrp="1"/>
          </p:cNvSpPr>
          <p:nvPr>
            <p:ph type="sldNum" sz="quarter" idx="12"/>
          </p:nvPr>
        </p:nvSpPr>
        <p:spPr>
          <a:xfrm>
            <a:off x="7081838" y="6351234"/>
            <a:ext cx="1905000" cy="457200"/>
          </a:xfrm>
        </p:spPr>
        <p:txBody>
          <a:bodyPr/>
          <a:lstStyle/>
          <a:p>
            <a:fld id="{750A6A6B-C85E-4CA2-887B-BE72F5C6EA33}" type="slidenum">
              <a:rPr lang="en-US"/>
              <a:pPr/>
              <a:t>32</a:t>
            </a:fld>
            <a:endParaRPr lang="en-US"/>
          </a:p>
        </p:txBody>
      </p:sp>
      <p:sp>
        <p:nvSpPr>
          <p:cNvPr id="2516994" name="Rectangle 2"/>
          <p:cNvSpPr>
            <a:spLocks noGrp="1" noChangeArrowheads="1"/>
          </p:cNvSpPr>
          <p:nvPr>
            <p:ph type="title"/>
          </p:nvPr>
        </p:nvSpPr>
        <p:spPr>
          <a:xfrm>
            <a:off x="1143000" y="427038"/>
            <a:ext cx="3776663" cy="658812"/>
          </a:xfrm>
        </p:spPr>
        <p:txBody>
          <a:bodyPr/>
          <a:lstStyle/>
          <a:p>
            <a:r>
              <a:rPr lang="en-US"/>
              <a:t>Comparisons</a:t>
            </a:r>
          </a:p>
        </p:txBody>
      </p:sp>
      <p:sp>
        <p:nvSpPr>
          <p:cNvPr id="2516995" name="Rectangle 3"/>
          <p:cNvSpPr>
            <a:spLocks noChangeArrowheads="1"/>
          </p:cNvSpPr>
          <p:nvPr/>
        </p:nvSpPr>
        <p:spPr bwMode="auto">
          <a:xfrm>
            <a:off x="4356100" y="511582"/>
            <a:ext cx="4132263" cy="6035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6996" name="Rectangle 4"/>
          <p:cNvSpPr>
            <a:spLocks noChangeArrowheads="1"/>
          </p:cNvSpPr>
          <p:nvPr/>
        </p:nvSpPr>
        <p:spPr bwMode="auto">
          <a:xfrm>
            <a:off x="5708650" y="529045"/>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P1</a:t>
            </a:r>
            <a:endParaRPr lang="en-US" sz="1800">
              <a:latin typeface="Times New Roman" pitchFamily="18" charset="0"/>
            </a:endParaRPr>
          </a:p>
        </p:txBody>
      </p:sp>
      <p:sp>
        <p:nvSpPr>
          <p:cNvPr id="2516997" name="Rectangle 5"/>
          <p:cNvSpPr>
            <a:spLocks noChangeArrowheads="1"/>
          </p:cNvSpPr>
          <p:nvPr/>
        </p:nvSpPr>
        <p:spPr bwMode="auto">
          <a:xfrm>
            <a:off x="6197600" y="529045"/>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P2</a:t>
            </a:r>
            <a:endParaRPr lang="en-US" sz="1800">
              <a:latin typeface="Times New Roman" pitchFamily="18" charset="0"/>
            </a:endParaRPr>
          </a:p>
        </p:txBody>
      </p:sp>
      <p:sp>
        <p:nvSpPr>
          <p:cNvPr id="2516998" name="Rectangle 6"/>
          <p:cNvSpPr>
            <a:spLocks noChangeArrowheads="1"/>
          </p:cNvSpPr>
          <p:nvPr/>
        </p:nvSpPr>
        <p:spPr bwMode="auto">
          <a:xfrm>
            <a:off x="6686550" y="529045"/>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P3</a:t>
            </a:r>
            <a:endParaRPr lang="en-US" sz="1800">
              <a:latin typeface="Times New Roman" pitchFamily="18" charset="0"/>
            </a:endParaRPr>
          </a:p>
        </p:txBody>
      </p:sp>
      <p:sp>
        <p:nvSpPr>
          <p:cNvPr id="2516999" name="Rectangle 7"/>
          <p:cNvSpPr>
            <a:spLocks noChangeArrowheads="1"/>
          </p:cNvSpPr>
          <p:nvPr/>
        </p:nvSpPr>
        <p:spPr bwMode="auto">
          <a:xfrm>
            <a:off x="7175500" y="529045"/>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P4</a:t>
            </a:r>
            <a:endParaRPr lang="en-US" sz="1800">
              <a:latin typeface="Times New Roman" pitchFamily="18" charset="0"/>
            </a:endParaRPr>
          </a:p>
        </p:txBody>
      </p:sp>
      <p:sp>
        <p:nvSpPr>
          <p:cNvPr id="2517000" name="Rectangle 8"/>
          <p:cNvSpPr>
            <a:spLocks noChangeArrowheads="1"/>
          </p:cNvSpPr>
          <p:nvPr/>
        </p:nvSpPr>
        <p:spPr bwMode="auto">
          <a:xfrm>
            <a:off x="7662863" y="529045"/>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P5</a:t>
            </a:r>
            <a:endParaRPr lang="en-US" sz="1800">
              <a:latin typeface="Times New Roman" pitchFamily="18" charset="0"/>
            </a:endParaRPr>
          </a:p>
        </p:txBody>
      </p:sp>
      <p:sp>
        <p:nvSpPr>
          <p:cNvPr id="2517001" name="Rectangle 9"/>
          <p:cNvSpPr>
            <a:spLocks noChangeArrowheads="1"/>
          </p:cNvSpPr>
          <p:nvPr/>
        </p:nvSpPr>
        <p:spPr bwMode="auto">
          <a:xfrm>
            <a:off x="8072438" y="52904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Mean</a:t>
            </a:r>
            <a:endParaRPr lang="en-US" sz="1800">
              <a:latin typeface="Times New Roman" pitchFamily="18" charset="0"/>
            </a:endParaRPr>
          </a:p>
        </p:txBody>
      </p:sp>
      <p:sp>
        <p:nvSpPr>
          <p:cNvPr id="2517002" name="Rectangle 10"/>
          <p:cNvSpPr>
            <a:spLocks noChangeArrowheads="1"/>
          </p:cNvSpPr>
          <p:nvPr/>
        </p:nvSpPr>
        <p:spPr bwMode="auto">
          <a:xfrm>
            <a:off x="5070475" y="700495"/>
            <a:ext cx="396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Arrival</a:t>
            </a:r>
            <a:endParaRPr lang="en-US" sz="1800">
              <a:latin typeface="Times New Roman" pitchFamily="18" charset="0"/>
            </a:endParaRPr>
          </a:p>
        </p:txBody>
      </p:sp>
      <p:sp>
        <p:nvSpPr>
          <p:cNvPr id="2517003" name="Rectangle 11"/>
          <p:cNvSpPr>
            <a:spLocks noChangeArrowheads="1"/>
          </p:cNvSpPr>
          <p:nvPr/>
        </p:nvSpPr>
        <p:spPr bwMode="auto">
          <a:xfrm>
            <a:off x="5805488" y="70049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0</a:t>
            </a:r>
            <a:endParaRPr lang="en-US" sz="1800">
              <a:latin typeface="Times New Roman" pitchFamily="18" charset="0"/>
            </a:endParaRPr>
          </a:p>
        </p:txBody>
      </p:sp>
      <p:sp>
        <p:nvSpPr>
          <p:cNvPr id="2517004" name="Rectangle 12"/>
          <p:cNvSpPr>
            <a:spLocks noChangeArrowheads="1"/>
          </p:cNvSpPr>
          <p:nvPr/>
        </p:nvSpPr>
        <p:spPr bwMode="auto">
          <a:xfrm>
            <a:off x="6294438" y="70049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a:t>
            </a:r>
            <a:endParaRPr lang="en-US" sz="1800">
              <a:latin typeface="Times New Roman" pitchFamily="18" charset="0"/>
            </a:endParaRPr>
          </a:p>
        </p:txBody>
      </p:sp>
      <p:sp>
        <p:nvSpPr>
          <p:cNvPr id="2517005" name="Rectangle 13"/>
          <p:cNvSpPr>
            <a:spLocks noChangeArrowheads="1"/>
          </p:cNvSpPr>
          <p:nvPr/>
        </p:nvSpPr>
        <p:spPr bwMode="auto">
          <a:xfrm>
            <a:off x="6783388" y="70049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006" name="Rectangle 14"/>
          <p:cNvSpPr>
            <a:spLocks noChangeArrowheads="1"/>
          </p:cNvSpPr>
          <p:nvPr/>
        </p:nvSpPr>
        <p:spPr bwMode="auto">
          <a:xfrm>
            <a:off x="7270750" y="70049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6</a:t>
            </a:r>
            <a:endParaRPr lang="en-US" sz="1800">
              <a:latin typeface="Times New Roman" pitchFamily="18" charset="0"/>
            </a:endParaRPr>
          </a:p>
        </p:txBody>
      </p:sp>
      <p:sp>
        <p:nvSpPr>
          <p:cNvPr id="2517007" name="Rectangle 15"/>
          <p:cNvSpPr>
            <a:spLocks noChangeArrowheads="1"/>
          </p:cNvSpPr>
          <p:nvPr/>
        </p:nvSpPr>
        <p:spPr bwMode="auto">
          <a:xfrm>
            <a:off x="7759700" y="70049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8</a:t>
            </a:r>
            <a:endParaRPr lang="en-US" sz="1800">
              <a:latin typeface="Times New Roman" pitchFamily="18" charset="0"/>
            </a:endParaRPr>
          </a:p>
        </p:txBody>
      </p:sp>
      <p:sp>
        <p:nvSpPr>
          <p:cNvPr id="2517008" name="Rectangle 16"/>
          <p:cNvSpPr>
            <a:spLocks noChangeArrowheads="1"/>
          </p:cNvSpPr>
          <p:nvPr/>
        </p:nvSpPr>
        <p:spPr bwMode="auto">
          <a:xfrm>
            <a:off x="4651375" y="873532"/>
            <a:ext cx="815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Service Time</a:t>
            </a:r>
            <a:endParaRPr lang="en-US" sz="1800">
              <a:latin typeface="Times New Roman" pitchFamily="18" charset="0"/>
            </a:endParaRPr>
          </a:p>
        </p:txBody>
      </p:sp>
      <p:sp>
        <p:nvSpPr>
          <p:cNvPr id="2517009" name="Rectangle 17"/>
          <p:cNvSpPr>
            <a:spLocks noChangeArrowheads="1"/>
          </p:cNvSpPr>
          <p:nvPr/>
        </p:nvSpPr>
        <p:spPr bwMode="auto">
          <a:xfrm>
            <a:off x="5805488" y="873532"/>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010" name="Rectangle 18"/>
          <p:cNvSpPr>
            <a:spLocks noChangeArrowheads="1"/>
          </p:cNvSpPr>
          <p:nvPr/>
        </p:nvSpPr>
        <p:spPr bwMode="auto">
          <a:xfrm>
            <a:off x="6294438" y="873532"/>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6</a:t>
            </a:r>
            <a:endParaRPr lang="en-US" sz="1800">
              <a:latin typeface="Times New Roman" pitchFamily="18" charset="0"/>
            </a:endParaRPr>
          </a:p>
        </p:txBody>
      </p:sp>
      <p:sp>
        <p:nvSpPr>
          <p:cNvPr id="2517011" name="Rectangle 19"/>
          <p:cNvSpPr>
            <a:spLocks noChangeArrowheads="1"/>
          </p:cNvSpPr>
          <p:nvPr/>
        </p:nvSpPr>
        <p:spPr bwMode="auto">
          <a:xfrm>
            <a:off x="6783388" y="873532"/>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012" name="Rectangle 20"/>
          <p:cNvSpPr>
            <a:spLocks noChangeArrowheads="1"/>
          </p:cNvSpPr>
          <p:nvPr/>
        </p:nvSpPr>
        <p:spPr bwMode="auto">
          <a:xfrm>
            <a:off x="7270750" y="873532"/>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5</a:t>
            </a:r>
            <a:endParaRPr lang="en-US" sz="1800">
              <a:latin typeface="Times New Roman" pitchFamily="18" charset="0"/>
            </a:endParaRPr>
          </a:p>
        </p:txBody>
      </p:sp>
      <p:sp>
        <p:nvSpPr>
          <p:cNvPr id="2517013" name="Rectangle 21"/>
          <p:cNvSpPr>
            <a:spLocks noChangeArrowheads="1"/>
          </p:cNvSpPr>
          <p:nvPr/>
        </p:nvSpPr>
        <p:spPr bwMode="auto">
          <a:xfrm>
            <a:off x="7759700" y="873532"/>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a:t>
            </a:r>
            <a:endParaRPr lang="en-US" sz="1800">
              <a:latin typeface="Times New Roman" pitchFamily="18" charset="0"/>
            </a:endParaRPr>
          </a:p>
        </p:txBody>
      </p:sp>
      <p:sp>
        <p:nvSpPr>
          <p:cNvPr id="2517014" name="Line 22"/>
          <p:cNvSpPr>
            <a:spLocks noChangeShapeType="1"/>
          </p:cNvSpPr>
          <p:nvPr/>
        </p:nvSpPr>
        <p:spPr bwMode="auto">
          <a:xfrm>
            <a:off x="5535613" y="511582"/>
            <a:ext cx="1587" cy="5346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15" name="Line 23"/>
          <p:cNvSpPr>
            <a:spLocks noChangeShapeType="1"/>
          </p:cNvSpPr>
          <p:nvPr/>
        </p:nvSpPr>
        <p:spPr bwMode="auto">
          <a:xfrm>
            <a:off x="435610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16" name="Line 24"/>
          <p:cNvSpPr>
            <a:spLocks noChangeShapeType="1"/>
          </p:cNvSpPr>
          <p:nvPr/>
        </p:nvSpPr>
        <p:spPr bwMode="auto">
          <a:xfrm>
            <a:off x="595630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17" name="Line 25"/>
          <p:cNvSpPr>
            <a:spLocks noChangeShapeType="1"/>
          </p:cNvSpPr>
          <p:nvPr/>
        </p:nvSpPr>
        <p:spPr bwMode="auto">
          <a:xfrm>
            <a:off x="644525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18" name="Line 26"/>
          <p:cNvSpPr>
            <a:spLocks noChangeShapeType="1"/>
          </p:cNvSpPr>
          <p:nvPr/>
        </p:nvSpPr>
        <p:spPr bwMode="auto">
          <a:xfrm>
            <a:off x="693420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19" name="Line 27"/>
          <p:cNvSpPr>
            <a:spLocks noChangeShapeType="1"/>
          </p:cNvSpPr>
          <p:nvPr/>
        </p:nvSpPr>
        <p:spPr bwMode="auto">
          <a:xfrm>
            <a:off x="742315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0" name="Line 28"/>
          <p:cNvSpPr>
            <a:spLocks noChangeShapeType="1"/>
          </p:cNvSpPr>
          <p:nvPr/>
        </p:nvSpPr>
        <p:spPr bwMode="auto">
          <a:xfrm>
            <a:off x="791210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1" name="Line 29"/>
          <p:cNvSpPr>
            <a:spLocks noChangeShapeType="1"/>
          </p:cNvSpPr>
          <p:nvPr/>
        </p:nvSpPr>
        <p:spPr bwMode="auto">
          <a:xfrm>
            <a:off x="8489950" y="511582"/>
            <a:ext cx="1588" cy="60356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2" name="Line 30"/>
          <p:cNvSpPr>
            <a:spLocks noChangeShapeType="1"/>
          </p:cNvSpPr>
          <p:nvPr/>
        </p:nvSpPr>
        <p:spPr bwMode="auto">
          <a:xfrm>
            <a:off x="4356100" y="511582"/>
            <a:ext cx="41529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3" name="Line 31"/>
          <p:cNvSpPr>
            <a:spLocks noChangeShapeType="1"/>
          </p:cNvSpPr>
          <p:nvPr/>
        </p:nvSpPr>
        <p:spPr bwMode="auto">
          <a:xfrm>
            <a:off x="4356100" y="683032"/>
            <a:ext cx="41529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4" name="Line 32"/>
          <p:cNvSpPr>
            <a:spLocks noChangeShapeType="1"/>
          </p:cNvSpPr>
          <p:nvPr/>
        </p:nvSpPr>
        <p:spPr bwMode="auto">
          <a:xfrm>
            <a:off x="4356100" y="856070"/>
            <a:ext cx="4152900"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5" name="Rectangle 33"/>
          <p:cNvSpPr>
            <a:spLocks noChangeArrowheads="1"/>
          </p:cNvSpPr>
          <p:nvPr/>
        </p:nvSpPr>
        <p:spPr bwMode="auto">
          <a:xfrm>
            <a:off x="4356100" y="856070"/>
            <a:ext cx="4162425" cy="7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517026" name="Group 34"/>
          <p:cNvGrpSpPr>
            <a:grpSpLocks/>
          </p:cNvGrpSpPr>
          <p:nvPr/>
        </p:nvGrpSpPr>
        <p:grpSpPr bwMode="auto">
          <a:xfrm>
            <a:off x="4356100" y="1027520"/>
            <a:ext cx="4162425" cy="703262"/>
            <a:chOff x="2494" y="461"/>
            <a:chExt cx="2622" cy="443"/>
          </a:xfrm>
        </p:grpSpPr>
        <p:sp>
          <p:nvSpPr>
            <p:cNvPr id="2517027" name="Rectangle 35"/>
            <p:cNvSpPr>
              <a:spLocks noChangeArrowheads="1"/>
            </p:cNvSpPr>
            <p:nvPr/>
          </p:nvSpPr>
          <p:spPr bwMode="auto">
            <a:xfrm>
              <a:off x="2539" y="472"/>
              <a:ext cx="2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FCFS </a:t>
              </a:r>
              <a:endParaRPr lang="en-US" sz="1800" b="1">
                <a:latin typeface="Times New Roman" pitchFamily="18" charset="0"/>
              </a:endParaRPr>
            </a:p>
          </p:txBody>
        </p:sp>
        <p:sp>
          <p:nvSpPr>
            <p:cNvPr id="2517028" name="Rectangle 36"/>
            <p:cNvSpPr>
              <a:spLocks noChangeArrowheads="1"/>
            </p:cNvSpPr>
            <p:nvPr/>
          </p:nvSpPr>
          <p:spPr bwMode="auto">
            <a:xfrm>
              <a:off x="2958" y="581"/>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029" name="Rectangle 37"/>
            <p:cNvSpPr>
              <a:spLocks noChangeArrowheads="1"/>
            </p:cNvSpPr>
            <p:nvPr/>
          </p:nvSpPr>
          <p:spPr bwMode="auto">
            <a:xfrm>
              <a:off x="3407" y="58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030" name="Rectangle 38"/>
            <p:cNvSpPr>
              <a:spLocks noChangeArrowheads="1"/>
            </p:cNvSpPr>
            <p:nvPr/>
          </p:nvSpPr>
          <p:spPr bwMode="auto">
            <a:xfrm>
              <a:off x="3715" y="58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9</a:t>
              </a:r>
              <a:endParaRPr lang="en-US" sz="1800">
                <a:latin typeface="Times New Roman" pitchFamily="18" charset="0"/>
              </a:endParaRPr>
            </a:p>
          </p:txBody>
        </p:sp>
        <p:sp>
          <p:nvSpPr>
            <p:cNvPr id="2517031" name="Rectangle 39"/>
            <p:cNvSpPr>
              <a:spLocks noChangeArrowheads="1"/>
            </p:cNvSpPr>
            <p:nvPr/>
          </p:nvSpPr>
          <p:spPr bwMode="auto">
            <a:xfrm>
              <a:off x="3972"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a:t>
              </a:r>
              <a:endParaRPr lang="en-US" sz="1800">
                <a:latin typeface="Times New Roman" pitchFamily="18" charset="0"/>
              </a:endParaRPr>
            </a:p>
          </p:txBody>
        </p:sp>
        <p:sp>
          <p:nvSpPr>
            <p:cNvPr id="2517032" name="Rectangle 40"/>
            <p:cNvSpPr>
              <a:spLocks noChangeArrowheads="1"/>
            </p:cNvSpPr>
            <p:nvPr/>
          </p:nvSpPr>
          <p:spPr bwMode="auto">
            <a:xfrm>
              <a:off x="4280"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18</a:t>
              </a:r>
              <a:endParaRPr lang="en-US" sz="1800">
                <a:latin typeface="Times New Roman" pitchFamily="18" charset="0"/>
              </a:endParaRPr>
            </a:p>
          </p:txBody>
        </p:sp>
        <p:sp>
          <p:nvSpPr>
            <p:cNvPr id="2517033" name="Rectangle 41"/>
            <p:cNvSpPr>
              <a:spLocks noChangeArrowheads="1"/>
            </p:cNvSpPr>
            <p:nvPr/>
          </p:nvSpPr>
          <p:spPr bwMode="auto">
            <a:xfrm>
              <a:off x="4588"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034" name="Rectangle 42"/>
            <p:cNvSpPr>
              <a:spLocks noChangeArrowheads="1"/>
            </p:cNvSpPr>
            <p:nvPr/>
          </p:nvSpPr>
          <p:spPr bwMode="auto">
            <a:xfrm>
              <a:off x="2739" y="689"/>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endParaRPr lang="en-US" sz="1800">
                <a:latin typeface="Times New Roman" pitchFamily="18" charset="0"/>
              </a:endParaRPr>
            </a:p>
          </p:txBody>
        </p:sp>
        <p:sp>
          <p:nvSpPr>
            <p:cNvPr id="2517035" name="Rectangle 43"/>
            <p:cNvSpPr>
              <a:spLocks noChangeArrowheads="1"/>
            </p:cNvSpPr>
            <p:nvPr/>
          </p:nvSpPr>
          <p:spPr bwMode="auto">
            <a:xfrm>
              <a:off x="3407"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036" name="Rectangle 44"/>
            <p:cNvSpPr>
              <a:spLocks noChangeArrowheads="1"/>
            </p:cNvSpPr>
            <p:nvPr/>
          </p:nvSpPr>
          <p:spPr bwMode="auto">
            <a:xfrm>
              <a:off x="3715"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037" name="Rectangle 45"/>
            <p:cNvSpPr>
              <a:spLocks noChangeArrowheads="1"/>
            </p:cNvSpPr>
            <p:nvPr/>
          </p:nvSpPr>
          <p:spPr bwMode="auto">
            <a:xfrm>
              <a:off x="4023"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9</a:t>
              </a:r>
              <a:endParaRPr lang="en-US" sz="1800">
                <a:latin typeface="Times New Roman" pitchFamily="18" charset="0"/>
              </a:endParaRPr>
            </a:p>
          </p:txBody>
        </p:sp>
        <p:sp>
          <p:nvSpPr>
            <p:cNvPr id="2517038" name="Rectangle 46"/>
            <p:cNvSpPr>
              <a:spLocks noChangeArrowheads="1"/>
            </p:cNvSpPr>
            <p:nvPr/>
          </p:nvSpPr>
          <p:spPr bwMode="auto">
            <a:xfrm>
              <a:off x="4280" y="68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12</a:t>
              </a:r>
              <a:endParaRPr lang="en-US" sz="1800">
                <a:latin typeface="Times New Roman" pitchFamily="18" charset="0"/>
              </a:endParaRPr>
            </a:p>
          </p:txBody>
        </p:sp>
        <p:sp>
          <p:nvSpPr>
            <p:cNvPr id="2517039" name="Rectangle 47"/>
            <p:cNvSpPr>
              <a:spLocks noChangeArrowheads="1"/>
            </p:cNvSpPr>
            <p:nvPr/>
          </p:nvSpPr>
          <p:spPr bwMode="auto">
            <a:xfrm>
              <a:off x="4588" y="68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12</a:t>
              </a:r>
              <a:endParaRPr lang="en-US" sz="1800">
                <a:latin typeface="Times New Roman" pitchFamily="18" charset="0"/>
              </a:endParaRPr>
            </a:p>
          </p:txBody>
        </p:sp>
        <p:sp>
          <p:nvSpPr>
            <p:cNvPr id="2517040" name="Rectangle 48"/>
            <p:cNvSpPr>
              <a:spLocks noChangeArrowheads="1"/>
            </p:cNvSpPr>
            <p:nvPr/>
          </p:nvSpPr>
          <p:spPr bwMode="auto">
            <a:xfrm>
              <a:off x="4880" y="68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8.60</a:t>
              </a:r>
              <a:endParaRPr lang="en-US" sz="1800">
                <a:latin typeface="Times New Roman" pitchFamily="18" charset="0"/>
              </a:endParaRPr>
            </a:p>
          </p:txBody>
        </p:sp>
        <p:sp>
          <p:nvSpPr>
            <p:cNvPr id="2517041" name="Rectangle 49"/>
            <p:cNvSpPr>
              <a:spLocks noChangeArrowheads="1"/>
            </p:cNvSpPr>
            <p:nvPr/>
          </p:nvSpPr>
          <p:spPr bwMode="auto">
            <a:xfrm>
              <a:off x="2941" y="798"/>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endParaRPr lang="en-US" sz="1800">
                <a:latin typeface="Times New Roman" pitchFamily="18" charset="0"/>
              </a:endParaRPr>
            </a:p>
          </p:txBody>
        </p:sp>
        <p:sp>
          <p:nvSpPr>
            <p:cNvPr id="2517042" name="Rectangle 50"/>
            <p:cNvSpPr>
              <a:spLocks noChangeArrowheads="1"/>
            </p:cNvSpPr>
            <p:nvPr/>
          </p:nvSpPr>
          <p:spPr bwMode="auto">
            <a:xfrm>
              <a:off x="3284"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043" name="Rectangle 51"/>
            <p:cNvSpPr>
              <a:spLocks noChangeArrowheads="1"/>
            </p:cNvSpPr>
            <p:nvPr/>
          </p:nvSpPr>
          <p:spPr bwMode="auto">
            <a:xfrm>
              <a:off x="3591"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1.17</a:t>
              </a:r>
              <a:endParaRPr lang="en-US" sz="1800">
                <a:latin typeface="Times New Roman" pitchFamily="18" charset="0"/>
              </a:endParaRPr>
            </a:p>
          </p:txBody>
        </p:sp>
        <p:sp>
          <p:nvSpPr>
            <p:cNvPr id="2517044" name="Rectangle 52"/>
            <p:cNvSpPr>
              <a:spLocks noChangeArrowheads="1"/>
            </p:cNvSpPr>
            <p:nvPr/>
          </p:nvSpPr>
          <p:spPr bwMode="auto">
            <a:xfrm>
              <a:off x="3899"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2.25</a:t>
              </a:r>
              <a:endParaRPr lang="en-US" sz="1800">
                <a:latin typeface="Times New Roman" pitchFamily="18" charset="0"/>
              </a:endParaRPr>
            </a:p>
          </p:txBody>
        </p:sp>
        <p:sp>
          <p:nvSpPr>
            <p:cNvPr id="2517045" name="Rectangle 53"/>
            <p:cNvSpPr>
              <a:spLocks noChangeArrowheads="1"/>
            </p:cNvSpPr>
            <p:nvPr/>
          </p:nvSpPr>
          <p:spPr bwMode="auto">
            <a:xfrm>
              <a:off x="4207"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2.40</a:t>
              </a:r>
              <a:endParaRPr lang="en-US" sz="1800">
                <a:latin typeface="Times New Roman" pitchFamily="18" charset="0"/>
              </a:endParaRPr>
            </a:p>
          </p:txBody>
        </p:sp>
        <p:sp>
          <p:nvSpPr>
            <p:cNvPr id="2517046" name="Rectangle 54"/>
            <p:cNvSpPr>
              <a:spLocks noChangeArrowheads="1"/>
            </p:cNvSpPr>
            <p:nvPr/>
          </p:nvSpPr>
          <p:spPr bwMode="auto">
            <a:xfrm>
              <a:off x="4515"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6.00</a:t>
              </a:r>
              <a:endParaRPr lang="en-US" sz="1800">
                <a:latin typeface="Times New Roman" pitchFamily="18" charset="0"/>
              </a:endParaRPr>
            </a:p>
          </p:txBody>
        </p:sp>
        <p:sp>
          <p:nvSpPr>
            <p:cNvPr id="2517047" name="Rectangle 55"/>
            <p:cNvSpPr>
              <a:spLocks noChangeArrowheads="1"/>
            </p:cNvSpPr>
            <p:nvPr/>
          </p:nvSpPr>
          <p:spPr bwMode="auto">
            <a:xfrm>
              <a:off x="4880"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2.56</a:t>
              </a:r>
              <a:endParaRPr lang="en-US" sz="1800">
                <a:latin typeface="Times New Roman" pitchFamily="18" charset="0"/>
              </a:endParaRPr>
            </a:p>
          </p:txBody>
        </p:sp>
        <p:sp>
          <p:nvSpPr>
            <p:cNvPr id="2517048" name="Line 56"/>
            <p:cNvSpPr>
              <a:spLocks noChangeShapeType="1"/>
            </p:cNvSpPr>
            <p:nvPr/>
          </p:nvSpPr>
          <p:spPr bwMode="auto">
            <a:xfrm>
              <a:off x="2494" y="461"/>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49" name="Rectangle 57"/>
            <p:cNvSpPr>
              <a:spLocks noChangeArrowheads="1"/>
            </p:cNvSpPr>
            <p:nvPr/>
          </p:nvSpPr>
          <p:spPr bwMode="auto">
            <a:xfrm>
              <a:off x="2494" y="570"/>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050" name="Rectangle 58"/>
            <p:cNvSpPr>
              <a:spLocks noChangeArrowheads="1"/>
            </p:cNvSpPr>
            <p:nvPr/>
          </p:nvSpPr>
          <p:spPr bwMode="auto">
            <a:xfrm>
              <a:off x="2494" y="678"/>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051" name="Line 59"/>
            <p:cNvSpPr>
              <a:spLocks noChangeShapeType="1"/>
            </p:cNvSpPr>
            <p:nvPr/>
          </p:nvSpPr>
          <p:spPr bwMode="auto">
            <a:xfrm>
              <a:off x="2494" y="787"/>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52" name="Line 60"/>
            <p:cNvSpPr>
              <a:spLocks noChangeShapeType="1"/>
            </p:cNvSpPr>
            <p:nvPr/>
          </p:nvSpPr>
          <p:spPr bwMode="auto">
            <a:xfrm>
              <a:off x="2494" y="895"/>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17053" name="Group 61"/>
          <p:cNvGrpSpPr>
            <a:grpSpLocks/>
          </p:cNvGrpSpPr>
          <p:nvPr/>
        </p:nvGrpSpPr>
        <p:grpSpPr bwMode="auto">
          <a:xfrm>
            <a:off x="4356100" y="1733957"/>
            <a:ext cx="4162425" cy="685800"/>
            <a:chOff x="2494" y="906"/>
            <a:chExt cx="2622" cy="432"/>
          </a:xfrm>
        </p:grpSpPr>
        <p:sp>
          <p:nvSpPr>
            <p:cNvPr id="2517054" name="Rectangle 62"/>
            <p:cNvSpPr>
              <a:spLocks noChangeArrowheads="1"/>
            </p:cNvSpPr>
            <p:nvPr/>
          </p:nvSpPr>
          <p:spPr bwMode="auto">
            <a:xfrm>
              <a:off x="2537" y="906"/>
              <a:ext cx="3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RR (q=1) </a:t>
              </a:r>
              <a:endParaRPr lang="en-US" sz="1800" b="1">
                <a:latin typeface="Times New Roman" pitchFamily="18" charset="0"/>
              </a:endParaRPr>
            </a:p>
          </p:txBody>
        </p:sp>
        <p:sp>
          <p:nvSpPr>
            <p:cNvPr id="2517055" name="Rectangle 63"/>
            <p:cNvSpPr>
              <a:spLocks noChangeArrowheads="1"/>
            </p:cNvSpPr>
            <p:nvPr/>
          </p:nvSpPr>
          <p:spPr bwMode="auto">
            <a:xfrm>
              <a:off x="2958" y="1015"/>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056" name="Rectangle 64"/>
            <p:cNvSpPr>
              <a:spLocks noChangeArrowheads="1"/>
            </p:cNvSpPr>
            <p:nvPr/>
          </p:nvSpPr>
          <p:spPr bwMode="auto">
            <a:xfrm>
              <a:off x="3407" y="101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057" name="Rectangle 65"/>
            <p:cNvSpPr>
              <a:spLocks noChangeArrowheads="1"/>
            </p:cNvSpPr>
            <p:nvPr/>
          </p:nvSpPr>
          <p:spPr bwMode="auto">
            <a:xfrm>
              <a:off x="3665"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18</a:t>
              </a:r>
              <a:endParaRPr lang="en-US" sz="1800">
                <a:latin typeface="Times New Roman" pitchFamily="18" charset="0"/>
              </a:endParaRPr>
            </a:p>
          </p:txBody>
        </p:sp>
        <p:sp>
          <p:nvSpPr>
            <p:cNvPr id="2517058" name="Rectangle 66"/>
            <p:cNvSpPr>
              <a:spLocks noChangeArrowheads="1"/>
            </p:cNvSpPr>
            <p:nvPr/>
          </p:nvSpPr>
          <p:spPr bwMode="auto">
            <a:xfrm>
              <a:off x="3972"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17</a:t>
              </a:r>
              <a:endParaRPr lang="en-US" sz="1800">
                <a:latin typeface="Times New Roman" pitchFamily="18" charset="0"/>
              </a:endParaRPr>
            </a:p>
          </p:txBody>
        </p:sp>
        <p:sp>
          <p:nvSpPr>
            <p:cNvPr id="2517059" name="Rectangle 67"/>
            <p:cNvSpPr>
              <a:spLocks noChangeArrowheads="1"/>
            </p:cNvSpPr>
            <p:nvPr/>
          </p:nvSpPr>
          <p:spPr bwMode="auto">
            <a:xfrm>
              <a:off x="4280"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060" name="Rectangle 68"/>
            <p:cNvSpPr>
              <a:spLocks noChangeArrowheads="1"/>
            </p:cNvSpPr>
            <p:nvPr/>
          </p:nvSpPr>
          <p:spPr bwMode="auto">
            <a:xfrm>
              <a:off x="4588"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061" name="Rectangle 69"/>
            <p:cNvSpPr>
              <a:spLocks noChangeArrowheads="1"/>
            </p:cNvSpPr>
            <p:nvPr/>
          </p:nvSpPr>
          <p:spPr bwMode="auto">
            <a:xfrm>
              <a:off x="2739" y="1123"/>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062" name="Rectangle 70"/>
            <p:cNvSpPr>
              <a:spLocks noChangeArrowheads="1"/>
            </p:cNvSpPr>
            <p:nvPr/>
          </p:nvSpPr>
          <p:spPr bwMode="auto">
            <a:xfrm>
              <a:off x="3407" y="112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063" name="Rectangle 71"/>
            <p:cNvSpPr>
              <a:spLocks noChangeArrowheads="1"/>
            </p:cNvSpPr>
            <p:nvPr/>
          </p:nvSpPr>
          <p:spPr bwMode="auto">
            <a:xfrm>
              <a:off x="3665"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16</a:t>
              </a:r>
              <a:endParaRPr lang="en-US" sz="1800">
                <a:latin typeface="Times New Roman" pitchFamily="18" charset="0"/>
              </a:endParaRPr>
            </a:p>
          </p:txBody>
        </p:sp>
        <p:sp>
          <p:nvSpPr>
            <p:cNvPr id="2517064" name="Rectangle 72"/>
            <p:cNvSpPr>
              <a:spLocks noChangeArrowheads="1"/>
            </p:cNvSpPr>
            <p:nvPr/>
          </p:nvSpPr>
          <p:spPr bwMode="auto">
            <a:xfrm>
              <a:off x="3972"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a:t>
              </a:r>
              <a:endParaRPr lang="en-US" sz="1800">
                <a:latin typeface="Times New Roman" pitchFamily="18" charset="0"/>
              </a:endParaRPr>
            </a:p>
          </p:txBody>
        </p:sp>
        <p:sp>
          <p:nvSpPr>
            <p:cNvPr id="2517065" name="Rectangle 73"/>
            <p:cNvSpPr>
              <a:spLocks noChangeArrowheads="1"/>
            </p:cNvSpPr>
            <p:nvPr/>
          </p:nvSpPr>
          <p:spPr bwMode="auto">
            <a:xfrm>
              <a:off x="4280"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066" name="Rectangle 74"/>
            <p:cNvSpPr>
              <a:spLocks noChangeArrowheads="1"/>
            </p:cNvSpPr>
            <p:nvPr/>
          </p:nvSpPr>
          <p:spPr bwMode="auto">
            <a:xfrm>
              <a:off x="4638" y="112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067" name="Rectangle 75"/>
            <p:cNvSpPr>
              <a:spLocks noChangeArrowheads="1"/>
            </p:cNvSpPr>
            <p:nvPr/>
          </p:nvSpPr>
          <p:spPr bwMode="auto">
            <a:xfrm>
              <a:off x="4829" y="1123"/>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10.80</a:t>
              </a:r>
              <a:endParaRPr lang="en-US" sz="1800">
                <a:latin typeface="Times New Roman" pitchFamily="18" charset="0"/>
              </a:endParaRPr>
            </a:p>
          </p:txBody>
        </p:sp>
        <p:sp>
          <p:nvSpPr>
            <p:cNvPr id="2517068" name="Rectangle 76"/>
            <p:cNvSpPr>
              <a:spLocks noChangeArrowheads="1"/>
            </p:cNvSpPr>
            <p:nvPr/>
          </p:nvSpPr>
          <p:spPr bwMode="auto">
            <a:xfrm>
              <a:off x="2941" y="1232"/>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069" name="Rectangle 77"/>
            <p:cNvSpPr>
              <a:spLocks noChangeArrowheads="1"/>
            </p:cNvSpPr>
            <p:nvPr/>
          </p:nvSpPr>
          <p:spPr bwMode="auto">
            <a:xfrm>
              <a:off x="3284"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1.33</a:t>
              </a:r>
              <a:endParaRPr lang="en-US" sz="1800">
                <a:latin typeface="Times New Roman" pitchFamily="18" charset="0"/>
              </a:endParaRPr>
            </a:p>
          </p:txBody>
        </p:sp>
        <p:sp>
          <p:nvSpPr>
            <p:cNvPr id="2517070" name="Rectangle 78"/>
            <p:cNvSpPr>
              <a:spLocks noChangeArrowheads="1"/>
            </p:cNvSpPr>
            <p:nvPr/>
          </p:nvSpPr>
          <p:spPr bwMode="auto">
            <a:xfrm>
              <a:off x="3591"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2.67</a:t>
              </a:r>
              <a:endParaRPr lang="en-US" sz="1800">
                <a:latin typeface="Times New Roman" pitchFamily="18" charset="0"/>
              </a:endParaRPr>
            </a:p>
          </p:txBody>
        </p:sp>
        <p:sp>
          <p:nvSpPr>
            <p:cNvPr id="2517071" name="Rectangle 79"/>
            <p:cNvSpPr>
              <a:spLocks noChangeArrowheads="1"/>
            </p:cNvSpPr>
            <p:nvPr/>
          </p:nvSpPr>
          <p:spPr bwMode="auto">
            <a:xfrm>
              <a:off x="3899"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3.25</a:t>
              </a:r>
              <a:endParaRPr lang="en-US" sz="1800">
                <a:latin typeface="Times New Roman" pitchFamily="18" charset="0"/>
              </a:endParaRPr>
            </a:p>
          </p:txBody>
        </p:sp>
        <p:sp>
          <p:nvSpPr>
            <p:cNvPr id="2517072" name="Rectangle 80"/>
            <p:cNvSpPr>
              <a:spLocks noChangeArrowheads="1"/>
            </p:cNvSpPr>
            <p:nvPr/>
          </p:nvSpPr>
          <p:spPr bwMode="auto">
            <a:xfrm>
              <a:off x="4207"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073" name="Rectangle 81"/>
            <p:cNvSpPr>
              <a:spLocks noChangeArrowheads="1"/>
            </p:cNvSpPr>
            <p:nvPr/>
          </p:nvSpPr>
          <p:spPr bwMode="auto">
            <a:xfrm>
              <a:off x="4515"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3.50</a:t>
              </a:r>
              <a:endParaRPr lang="en-US" sz="1800">
                <a:latin typeface="Times New Roman" pitchFamily="18" charset="0"/>
              </a:endParaRPr>
            </a:p>
          </p:txBody>
        </p:sp>
        <p:sp>
          <p:nvSpPr>
            <p:cNvPr id="2517074" name="Rectangle 82"/>
            <p:cNvSpPr>
              <a:spLocks noChangeArrowheads="1"/>
            </p:cNvSpPr>
            <p:nvPr/>
          </p:nvSpPr>
          <p:spPr bwMode="auto">
            <a:xfrm>
              <a:off x="4880"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2.71</a:t>
              </a:r>
              <a:endParaRPr lang="en-US" sz="1800">
                <a:latin typeface="Times New Roman" pitchFamily="18" charset="0"/>
              </a:endParaRPr>
            </a:p>
          </p:txBody>
        </p:sp>
        <p:sp>
          <p:nvSpPr>
            <p:cNvPr id="2517075" name="Rectangle 83"/>
            <p:cNvSpPr>
              <a:spLocks noChangeArrowheads="1"/>
            </p:cNvSpPr>
            <p:nvPr/>
          </p:nvSpPr>
          <p:spPr bwMode="auto">
            <a:xfrm>
              <a:off x="2494" y="1004"/>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076" name="Line 84"/>
            <p:cNvSpPr>
              <a:spLocks noChangeShapeType="1"/>
            </p:cNvSpPr>
            <p:nvPr/>
          </p:nvSpPr>
          <p:spPr bwMode="auto">
            <a:xfrm>
              <a:off x="2494" y="1112"/>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77" name="Rectangle 85"/>
            <p:cNvSpPr>
              <a:spLocks noChangeArrowheads="1"/>
            </p:cNvSpPr>
            <p:nvPr/>
          </p:nvSpPr>
          <p:spPr bwMode="auto">
            <a:xfrm>
              <a:off x="2494" y="1221"/>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078" name="Rectangle 86"/>
            <p:cNvSpPr>
              <a:spLocks noChangeArrowheads="1"/>
            </p:cNvSpPr>
            <p:nvPr/>
          </p:nvSpPr>
          <p:spPr bwMode="auto">
            <a:xfrm>
              <a:off x="2494" y="1329"/>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517079" name="Group 87"/>
          <p:cNvGrpSpPr>
            <a:grpSpLocks/>
          </p:cNvGrpSpPr>
          <p:nvPr/>
        </p:nvGrpSpPr>
        <p:grpSpPr bwMode="auto">
          <a:xfrm>
            <a:off x="4356100" y="2422932"/>
            <a:ext cx="4162425" cy="684213"/>
            <a:chOff x="2494" y="1340"/>
            <a:chExt cx="2622" cy="431"/>
          </a:xfrm>
        </p:grpSpPr>
        <p:sp>
          <p:nvSpPr>
            <p:cNvPr id="2517080" name="Rectangle 88"/>
            <p:cNvSpPr>
              <a:spLocks noChangeArrowheads="1"/>
            </p:cNvSpPr>
            <p:nvPr/>
          </p:nvSpPr>
          <p:spPr bwMode="auto">
            <a:xfrm>
              <a:off x="2537" y="1340"/>
              <a:ext cx="3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RR (q=4) </a:t>
              </a:r>
              <a:endParaRPr lang="en-US" sz="1800" b="1">
                <a:latin typeface="Times New Roman" pitchFamily="18" charset="0"/>
              </a:endParaRPr>
            </a:p>
          </p:txBody>
        </p:sp>
        <p:sp>
          <p:nvSpPr>
            <p:cNvPr id="2517081" name="Rectangle 89"/>
            <p:cNvSpPr>
              <a:spLocks noChangeArrowheads="1"/>
            </p:cNvSpPr>
            <p:nvPr/>
          </p:nvSpPr>
          <p:spPr bwMode="auto">
            <a:xfrm>
              <a:off x="2958" y="1449"/>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082" name="Rectangle 90"/>
            <p:cNvSpPr>
              <a:spLocks noChangeArrowheads="1"/>
            </p:cNvSpPr>
            <p:nvPr/>
          </p:nvSpPr>
          <p:spPr bwMode="auto">
            <a:xfrm>
              <a:off x="3407" y="14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083" name="Rectangle 91"/>
            <p:cNvSpPr>
              <a:spLocks noChangeArrowheads="1"/>
            </p:cNvSpPr>
            <p:nvPr/>
          </p:nvSpPr>
          <p:spPr bwMode="auto">
            <a:xfrm>
              <a:off x="3665"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17</a:t>
              </a:r>
              <a:endParaRPr lang="en-US" sz="1800">
                <a:latin typeface="Times New Roman" pitchFamily="18" charset="0"/>
              </a:endParaRPr>
            </a:p>
          </p:txBody>
        </p:sp>
        <p:sp>
          <p:nvSpPr>
            <p:cNvPr id="2517084" name="Rectangle 92"/>
            <p:cNvSpPr>
              <a:spLocks noChangeArrowheads="1"/>
            </p:cNvSpPr>
            <p:nvPr/>
          </p:nvSpPr>
          <p:spPr bwMode="auto">
            <a:xfrm>
              <a:off x="3972"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a:t>
              </a:r>
              <a:endParaRPr lang="en-US" sz="1800">
                <a:latin typeface="Times New Roman" pitchFamily="18" charset="0"/>
              </a:endParaRPr>
            </a:p>
          </p:txBody>
        </p:sp>
        <p:sp>
          <p:nvSpPr>
            <p:cNvPr id="2517085" name="Rectangle 93"/>
            <p:cNvSpPr>
              <a:spLocks noChangeArrowheads="1"/>
            </p:cNvSpPr>
            <p:nvPr/>
          </p:nvSpPr>
          <p:spPr bwMode="auto">
            <a:xfrm>
              <a:off x="4280"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086" name="Rectangle 94"/>
            <p:cNvSpPr>
              <a:spLocks noChangeArrowheads="1"/>
            </p:cNvSpPr>
            <p:nvPr/>
          </p:nvSpPr>
          <p:spPr bwMode="auto">
            <a:xfrm>
              <a:off x="4588"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19</a:t>
              </a:r>
              <a:endParaRPr lang="en-US" sz="1800">
                <a:latin typeface="Times New Roman" pitchFamily="18" charset="0"/>
              </a:endParaRPr>
            </a:p>
          </p:txBody>
        </p:sp>
        <p:sp>
          <p:nvSpPr>
            <p:cNvPr id="2517087" name="Rectangle 95"/>
            <p:cNvSpPr>
              <a:spLocks noChangeArrowheads="1"/>
            </p:cNvSpPr>
            <p:nvPr/>
          </p:nvSpPr>
          <p:spPr bwMode="auto">
            <a:xfrm>
              <a:off x="2739" y="1557"/>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088" name="Rectangle 96"/>
            <p:cNvSpPr>
              <a:spLocks noChangeArrowheads="1"/>
            </p:cNvSpPr>
            <p:nvPr/>
          </p:nvSpPr>
          <p:spPr bwMode="auto">
            <a:xfrm>
              <a:off x="3407" y="15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089" name="Rectangle 97"/>
            <p:cNvSpPr>
              <a:spLocks noChangeArrowheads="1"/>
            </p:cNvSpPr>
            <p:nvPr/>
          </p:nvSpPr>
          <p:spPr bwMode="auto">
            <a:xfrm>
              <a:off x="3665"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090" name="Rectangle 98"/>
            <p:cNvSpPr>
              <a:spLocks noChangeArrowheads="1"/>
            </p:cNvSpPr>
            <p:nvPr/>
          </p:nvSpPr>
          <p:spPr bwMode="auto">
            <a:xfrm>
              <a:off x="4023" y="15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091" name="Rectangle 99"/>
            <p:cNvSpPr>
              <a:spLocks noChangeArrowheads="1"/>
            </p:cNvSpPr>
            <p:nvPr/>
          </p:nvSpPr>
          <p:spPr bwMode="auto">
            <a:xfrm>
              <a:off x="4280"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092" name="Rectangle 100"/>
            <p:cNvSpPr>
              <a:spLocks noChangeArrowheads="1"/>
            </p:cNvSpPr>
            <p:nvPr/>
          </p:nvSpPr>
          <p:spPr bwMode="auto">
            <a:xfrm>
              <a:off x="4588"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a:t>
              </a:r>
              <a:endParaRPr lang="en-US" sz="1800">
                <a:latin typeface="Times New Roman" pitchFamily="18" charset="0"/>
              </a:endParaRPr>
            </a:p>
          </p:txBody>
        </p:sp>
        <p:sp>
          <p:nvSpPr>
            <p:cNvPr id="2517093" name="Rectangle 101"/>
            <p:cNvSpPr>
              <a:spLocks noChangeArrowheads="1"/>
            </p:cNvSpPr>
            <p:nvPr/>
          </p:nvSpPr>
          <p:spPr bwMode="auto">
            <a:xfrm>
              <a:off x="4829" y="1557"/>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10.00</a:t>
              </a:r>
              <a:endParaRPr lang="en-US" sz="1800">
                <a:latin typeface="Times New Roman" pitchFamily="18" charset="0"/>
              </a:endParaRPr>
            </a:p>
          </p:txBody>
        </p:sp>
        <p:sp>
          <p:nvSpPr>
            <p:cNvPr id="2517094" name="Rectangle 102"/>
            <p:cNvSpPr>
              <a:spLocks noChangeArrowheads="1"/>
            </p:cNvSpPr>
            <p:nvPr/>
          </p:nvSpPr>
          <p:spPr bwMode="auto">
            <a:xfrm>
              <a:off x="2941" y="1665"/>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095" name="Rectangle 103"/>
            <p:cNvSpPr>
              <a:spLocks noChangeArrowheads="1"/>
            </p:cNvSpPr>
            <p:nvPr/>
          </p:nvSpPr>
          <p:spPr bwMode="auto">
            <a:xfrm>
              <a:off x="3284"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096" name="Rectangle 104"/>
            <p:cNvSpPr>
              <a:spLocks noChangeArrowheads="1"/>
            </p:cNvSpPr>
            <p:nvPr/>
          </p:nvSpPr>
          <p:spPr bwMode="auto">
            <a:xfrm>
              <a:off x="3591"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2.50</a:t>
              </a:r>
              <a:endParaRPr lang="en-US" sz="1800">
                <a:latin typeface="Times New Roman" pitchFamily="18" charset="0"/>
              </a:endParaRPr>
            </a:p>
          </p:txBody>
        </p:sp>
        <p:sp>
          <p:nvSpPr>
            <p:cNvPr id="2517097" name="Rectangle 105"/>
            <p:cNvSpPr>
              <a:spLocks noChangeArrowheads="1"/>
            </p:cNvSpPr>
            <p:nvPr/>
          </p:nvSpPr>
          <p:spPr bwMode="auto">
            <a:xfrm>
              <a:off x="3899"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1.75</a:t>
              </a:r>
              <a:endParaRPr lang="en-US" sz="1800">
                <a:latin typeface="Times New Roman" pitchFamily="18" charset="0"/>
              </a:endParaRPr>
            </a:p>
          </p:txBody>
        </p:sp>
        <p:sp>
          <p:nvSpPr>
            <p:cNvPr id="2517098" name="Rectangle 106"/>
            <p:cNvSpPr>
              <a:spLocks noChangeArrowheads="1"/>
            </p:cNvSpPr>
            <p:nvPr/>
          </p:nvSpPr>
          <p:spPr bwMode="auto">
            <a:xfrm>
              <a:off x="4207"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099" name="Rectangle 107"/>
            <p:cNvSpPr>
              <a:spLocks noChangeArrowheads="1"/>
            </p:cNvSpPr>
            <p:nvPr/>
          </p:nvSpPr>
          <p:spPr bwMode="auto">
            <a:xfrm>
              <a:off x="4515"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5.50</a:t>
              </a:r>
              <a:endParaRPr lang="en-US" sz="1800">
                <a:latin typeface="Times New Roman" pitchFamily="18" charset="0"/>
              </a:endParaRPr>
            </a:p>
          </p:txBody>
        </p:sp>
        <p:sp>
          <p:nvSpPr>
            <p:cNvPr id="2517100" name="Rectangle 108"/>
            <p:cNvSpPr>
              <a:spLocks noChangeArrowheads="1"/>
            </p:cNvSpPr>
            <p:nvPr/>
          </p:nvSpPr>
          <p:spPr bwMode="auto">
            <a:xfrm>
              <a:off x="4880"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2.71</a:t>
              </a:r>
              <a:endParaRPr lang="en-US" sz="1800">
                <a:latin typeface="Times New Roman" pitchFamily="18" charset="0"/>
              </a:endParaRPr>
            </a:p>
          </p:txBody>
        </p:sp>
        <p:sp>
          <p:nvSpPr>
            <p:cNvPr id="2517101" name="Line 109"/>
            <p:cNvSpPr>
              <a:spLocks noChangeShapeType="1"/>
            </p:cNvSpPr>
            <p:nvPr/>
          </p:nvSpPr>
          <p:spPr bwMode="auto">
            <a:xfrm>
              <a:off x="2494" y="1438"/>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02" name="Rectangle 110"/>
            <p:cNvSpPr>
              <a:spLocks noChangeArrowheads="1"/>
            </p:cNvSpPr>
            <p:nvPr/>
          </p:nvSpPr>
          <p:spPr bwMode="auto">
            <a:xfrm>
              <a:off x="2494" y="1546"/>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103" name="Line 111"/>
            <p:cNvSpPr>
              <a:spLocks noChangeShapeType="1"/>
            </p:cNvSpPr>
            <p:nvPr/>
          </p:nvSpPr>
          <p:spPr bwMode="auto">
            <a:xfrm>
              <a:off x="2494" y="1655"/>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04" name="Line 112"/>
            <p:cNvSpPr>
              <a:spLocks noChangeShapeType="1"/>
            </p:cNvSpPr>
            <p:nvPr/>
          </p:nvSpPr>
          <p:spPr bwMode="auto">
            <a:xfrm>
              <a:off x="2494" y="1763"/>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17105" name="Group 113"/>
          <p:cNvGrpSpPr>
            <a:grpSpLocks/>
          </p:cNvGrpSpPr>
          <p:nvPr/>
        </p:nvGrpSpPr>
        <p:grpSpPr bwMode="auto">
          <a:xfrm>
            <a:off x="4356100" y="3111907"/>
            <a:ext cx="4162425" cy="684213"/>
            <a:chOff x="2494" y="1774"/>
            <a:chExt cx="2622" cy="431"/>
          </a:xfrm>
        </p:grpSpPr>
        <p:sp>
          <p:nvSpPr>
            <p:cNvPr id="2517106" name="Rectangle 114"/>
            <p:cNvSpPr>
              <a:spLocks noChangeArrowheads="1"/>
            </p:cNvSpPr>
            <p:nvPr/>
          </p:nvSpPr>
          <p:spPr bwMode="auto">
            <a:xfrm>
              <a:off x="2539" y="1774"/>
              <a:ext cx="2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SPN </a:t>
              </a:r>
              <a:endParaRPr lang="en-US" sz="1800" b="1">
                <a:latin typeface="Times New Roman" pitchFamily="18" charset="0"/>
              </a:endParaRPr>
            </a:p>
          </p:txBody>
        </p:sp>
        <p:sp>
          <p:nvSpPr>
            <p:cNvPr id="2517107" name="Rectangle 115"/>
            <p:cNvSpPr>
              <a:spLocks noChangeArrowheads="1"/>
            </p:cNvSpPr>
            <p:nvPr/>
          </p:nvSpPr>
          <p:spPr bwMode="auto">
            <a:xfrm>
              <a:off x="2958" y="1882"/>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108" name="Rectangle 116"/>
            <p:cNvSpPr>
              <a:spLocks noChangeArrowheads="1"/>
            </p:cNvSpPr>
            <p:nvPr/>
          </p:nvSpPr>
          <p:spPr bwMode="auto">
            <a:xfrm>
              <a:off x="3407" y="188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09" name="Rectangle 117"/>
            <p:cNvSpPr>
              <a:spLocks noChangeArrowheads="1"/>
            </p:cNvSpPr>
            <p:nvPr/>
          </p:nvSpPr>
          <p:spPr bwMode="auto">
            <a:xfrm>
              <a:off x="3715" y="188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9</a:t>
              </a:r>
              <a:endParaRPr lang="en-US" sz="1800">
                <a:latin typeface="Times New Roman" pitchFamily="18" charset="0"/>
              </a:endParaRPr>
            </a:p>
          </p:txBody>
        </p:sp>
        <p:sp>
          <p:nvSpPr>
            <p:cNvPr id="2517110" name="Rectangle 118"/>
            <p:cNvSpPr>
              <a:spLocks noChangeArrowheads="1"/>
            </p:cNvSpPr>
            <p:nvPr/>
          </p:nvSpPr>
          <p:spPr bwMode="auto">
            <a:xfrm>
              <a:off x="3972"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111" name="Rectangle 119"/>
            <p:cNvSpPr>
              <a:spLocks noChangeArrowheads="1"/>
            </p:cNvSpPr>
            <p:nvPr/>
          </p:nvSpPr>
          <p:spPr bwMode="auto">
            <a:xfrm>
              <a:off x="4280"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112" name="Rectangle 120"/>
            <p:cNvSpPr>
              <a:spLocks noChangeArrowheads="1"/>
            </p:cNvSpPr>
            <p:nvPr/>
          </p:nvSpPr>
          <p:spPr bwMode="auto">
            <a:xfrm>
              <a:off x="4588"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a:t>
              </a:r>
              <a:endParaRPr lang="en-US" sz="1800">
                <a:latin typeface="Times New Roman" pitchFamily="18" charset="0"/>
              </a:endParaRPr>
            </a:p>
          </p:txBody>
        </p:sp>
        <p:sp>
          <p:nvSpPr>
            <p:cNvPr id="2517113" name="Rectangle 121"/>
            <p:cNvSpPr>
              <a:spLocks noChangeArrowheads="1"/>
            </p:cNvSpPr>
            <p:nvPr/>
          </p:nvSpPr>
          <p:spPr bwMode="auto">
            <a:xfrm>
              <a:off x="2739" y="1991"/>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114" name="Rectangle 122"/>
            <p:cNvSpPr>
              <a:spLocks noChangeArrowheads="1"/>
            </p:cNvSpPr>
            <p:nvPr/>
          </p:nvSpPr>
          <p:spPr bwMode="auto">
            <a:xfrm>
              <a:off x="3407"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15" name="Rectangle 123"/>
            <p:cNvSpPr>
              <a:spLocks noChangeArrowheads="1"/>
            </p:cNvSpPr>
            <p:nvPr/>
          </p:nvSpPr>
          <p:spPr bwMode="auto">
            <a:xfrm>
              <a:off x="3715"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116" name="Rectangle 124"/>
            <p:cNvSpPr>
              <a:spLocks noChangeArrowheads="1"/>
            </p:cNvSpPr>
            <p:nvPr/>
          </p:nvSpPr>
          <p:spPr bwMode="auto">
            <a:xfrm>
              <a:off x="3972" y="199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a:t>
              </a:r>
              <a:endParaRPr lang="en-US" sz="1800">
                <a:latin typeface="Times New Roman" pitchFamily="18" charset="0"/>
              </a:endParaRPr>
            </a:p>
          </p:txBody>
        </p:sp>
        <p:sp>
          <p:nvSpPr>
            <p:cNvPr id="2517117" name="Rectangle 125"/>
            <p:cNvSpPr>
              <a:spLocks noChangeArrowheads="1"/>
            </p:cNvSpPr>
            <p:nvPr/>
          </p:nvSpPr>
          <p:spPr bwMode="auto">
            <a:xfrm>
              <a:off x="4280" y="199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118" name="Rectangle 126"/>
            <p:cNvSpPr>
              <a:spLocks noChangeArrowheads="1"/>
            </p:cNvSpPr>
            <p:nvPr/>
          </p:nvSpPr>
          <p:spPr bwMode="auto">
            <a:xfrm>
              <a:off x="4638"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19" name="Rectangle 127"/>
            <p:cNvSpPr>
              <a:spLocks noChangeArrowheads="1"/>
            </p:cNvSpPr>
            <p:nvPr/>
          </p:nvSpPr>
          <p:spPr bwMode="auto">
            <a:xfrm>
              <a:off x="4880" y="199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7.60</a:t>
              </a:r>
              <a:endParaRPr lang="en-US" sz="1800">
                <a:latin typeface="Times New Roman" pitchFamily="18" charset="0"/>
              </a:endParaRPr>
            </a:p>
          </p:txBody>
        </p:sp>
        <p:sp>
          <p:nvSpPr>
            <p:cNvPr id="2517120" name="Rectangle 128"/>
            <p:cNvSpPr>
              <a:spLocks noChangeArrowheads="1"/>
            </p:cNvSpPr>
            <p:nvPr/>
          </p:nvSpPr>
          <p:spPr bwMode="auto">
            <a:xfrm>
              <a:off x="2941" y="2099"/>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121" name="Rectangle 129"/>
            <p:cNvSpPr>
              <a:spLocks noChangeArrowheads="1"/>
            </p:cNvSpPr>
            <p:nvPr/>
          </p:nvSpPr>
          <p:spPr bwMode="auto">
            <a:xfrm>
              <a:off x="3284"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122" name="Rectangle 130"/>
            <p:cNvSpPr>
              <a:spLocks noChangeArrowheads="1"/>
            </p:cNvSpPr>
            <p:nvPr/>
          </p:nvSpPr>
          <p:spPr bwMode="auto">
            <a:xfrm>
              <a:off x="3591"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1.17</a:t>
              </a:r>
              <a:endParaRPr lang="en-US" sz="1800">
                <a:latin typeface="Times New Roman" pitchFamily="18" charset="0"/>
              </a:endParaRPr>
            </a:p>
          </p:txBody>
        </p:sp>
        <p:sp>
          <p:nvSpPr>
            <p:cNvPr id="2517123" name="Rectangle 131"/>
            <p:cNvSpPr>
              <a:spLocks noChangeArrowheads="1"/>
            </p:cNvSpPr>
            <p:nvPr/>
          </p:nvSpPr>
          <p:spPr bwMode="auto">
            <a:xfrm>
              <a:off x="3899"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2.75</a:t>
              </a:r>
              <a:endParaRPr lang="en-US" sz="1800">
                <a:latin typeface="Times New Roman" pitchFamily="18" charset="0"/>
              </a:endParaRPr>
            </a:p>
          </p:txBody>
        </p:sp>
        <p:sp>
          <p:nvSpPr>
            <p:cNvPr id="2517124" name="Rectangle 132"/>
            <p:cNvSpPr>
              <a:spLocks noChangeArrowheads="1"/>
            </p:cNvSpPr>
            <p:nvPr/>
          </p:nvSpPr>
          <p:spPr bwMode="auto">
            <a:xfrm>
              <a:off x="4207"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125" name="Rectangle 133"/>
            <p:cNvSpPr>
              <a:spLocks noChangeArrowheads="1"/>
            </p:cNvSpPr>
            <p:nvPr/>
          </p:nvSpPr>
          <p:spPr bwMode="auto">
            <a:xfrm>
              <a:off x="4515"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1.50</a:t>
              </a:r>
              <a:endParaRPr lang="en-US" sz="1800">
                <a:latin typeface="Times New Roman" pitchFamily="18" charset="0"/>
              </a:endParaRPr>
            </a:p>
          </p:txBody>
        </p:sp>
        <p:sp>
          <p:nvSpPr>
            <p:cNvPr id="2517126" name="Rectangle 134"/>
            <p:cNvSpPr>
              <a:spLocks noChangeArrowheads="1"/>
            </p:cNvSpPr>
            <p:nvPr/>
          </p:nvSpPr>
          <p:spPr bwMode="auto">
            <a:xfrm>
              <a:off x="4880"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1.84</a:t>
              </a:r>
              <a:endParaRPr lang="en-US" sz="1800">
                <a:latin typeface="Times New Roman" pitchFamily="18" charset="0"/>
              </a:endParaRPr>
            </a:p>
          </p:txBody>
        </p:sp>
        <p:sp>
          <p:nvSpPr>
            <p:cNvPr id="2517127" name="Line 135"/>
            <p:cNvSpPr>
              <a:spLocks noChangeShapeType="1"/>
            </p:cNvSpPr>
            <p:nvPr/>
          </p:nvSpPr>
          <p:spPr bwMode="auto">
            <a:xfrm>
              <a:off x="2494" y="1872"/>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28" name="Rectangle 136"/>
            <p:cNvSpPr>
              <a:spLocks noChangeArrowheads="1"/>
            </p:cNvSpPr>
            <p:nvPr/>
          </p:nvSpPr>
          <p:spPr bwMode="auto">
            <a:xfrm>
              <a:off x="2494" y="1872"/>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129" name="Line 137"/>
            <p:cNvSpPr>
              <a:spLocks noChangeShapeType="1"/>
            </p:cNvSpPr>
            <p:nvPr/>
          </p:nvSpPr>
          <p:spPr bwMode="auto">
            <a:xfrm>
              <a:off x="2494" y="1980"/>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30" name="Line 138"/>
            <p:cNvSpPr>
              <a:spLocks noChangeShapeType="1"/>
            </p:cNvSpPr>
            <p:nvPr/>
          </p:nvSpPr>
          <p:spPr bwMode="auto">
            <a:xfrm>
              <a:off x="2494" y="2089"/>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31" name="Line 139"/>
            <p:cNvSpPr>
              <a:spLocks noChangeShapeType="1"/>
            </p:cNvSpPr>
            <p:nvPr/>
          </p:nvSpPr>
          <p:spPr bwMode="auto">
            <a:xfrm>
              <a:off x="2494" y="2197"/>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17132" name="Group 140"/>
          <p:cNvGrpSpPr>
            <a:grpSpLocks/>
          </p:cNvGrpSpPr>
          <p:nvPr/>
        </p:nvGrpSpPr>
        <p:grpSpPr bwMode="auto">
          <a:xfrm>
            <a:off x="4356100" y="3800882"/>
            <a:ext cx="4162425" cy="684213"/>
            <a:chOff x="2494" y="2208"/>
            <a:chExt cx="2622" cy="431"/>
          </a:xfrm>
        </p:grpSpPr>
        <p:sp>
          <p:nvSpPr>
            <p:cNvPr id="2517133" name="Rectangle 141"/>
            <p:cNvSpPr>
              <a:spLocks noChangeArrowheads="1"/>
            </p:cNvSpPr>
            <p:nvPr/>
          </p:nvSpPr>
          <p:spPr bwMode="auto">
            <a:xfrm>
              <a:off x="2539" y="2208"/>
              <a:ext cx="2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SRT </a:t>
              </a:r>
              <a:endParaRPr lang="en-US" sz="1800" b="1">
                <a:latin typeface="Times New Roman" pitchFamily="18" charset="0"/>
              </a:endParaRPr>
            </a:p>
          </p:txBody>
        </p:sp>
        <p:sp>
          <p:nvSpPr>
            <p:cNvPr id="2517134" name="Rectangle 142"/>
            <p:cNvSpPr>
              <a:spLocks noChangeArrowheads="1"/>
            </p:cNvSpPr>
            <p:nvPr/>
          </p:nvSpPr>
          <p:spPr bwMode="auto">
            <a:xfrm>
              <a:off x="2958" y="2316"/>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135" name="Rectangle 143"/>
            <p:cNvSpPr>
              <a:spLocks noChangeArrowheads="1"/>
            </p:cNvSpPr>
            <p:nvPr/>
          </p:nvSpPr>
          <p:spPr bwMode="auto">
            <a:xfrm>
              <a:off x="3407" y="231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36" name="Rectangle 144"/>
            <p:cNvSpPr>
              <a:spLocks noChangeArrowheads="1"/>
            </p:cNvSpPr>
            <p:nvPr/>
          </p:nvSpPr>
          <p:spPr bwMode="auto">
            <a:xfrm>
              <a:off x="3665"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137" name="Rectangle 145"/>
            <p:cNvSpPr>
              <a:spLocks noChangeArrowheads="1"/>
            </p:cNvSpPr>
            <p:nvPr/>
          </p:nvSpPr>
          <p:spPr bwMode="auto">
            <a:xfrm>
              <a:off x="4023" y="231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8</a:t>
              </a:r>
              <a:endParaRPr lang="en-US" sz="1800">
                <a:latin typeface="Times New Roman" pitchFamily="18" charset="0"/>
              </a:endParaRPr>
            </a:p>
          </p:txBody>
        </p:sp>
        <p:sp>
          <p:nvSpPr>
            <p:cNvPr id="2517138" name="Rectangle 146"/>
            <p:cNvSpPr>
              <a:spLocks noChangeArrowheads="1"/>
            </p:cNvSpPr>
            <p:nvPr/>
          </p:nvSpPr>
          <p:spPr bwMode="auto">
            <a:xfrm>
              <a:off x="4280"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139" name="Rectangle 147"/>
            <p:cNvSpPr>
              <a:spLocks noChangeArrowheads="1"/>
            </p:cNvSpPr>
            <p:nvPr/>
          </p:nvSpPr>
          <p:spPr bwMode="auto">
            <a:xfrm>
              <a:off x="4588"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a:t>
              </a:r>
              <a:endParaRPr lang="en-US" sz="1800">
                <a:latin typeface="Times New Roman" pitchFamily="18" charset="0"/>
              </a:endParaRPr>
            </a:p>
          </p:txBody>
        </p:sp>
        <p:sp>
          <p:nvSpPr>
            <p:cNvPr id="2517140" name="Rectangle 148"/>
            <p:cNvSpPr>
              <a:spLocks noChangeArrowheads="1"/>
            </p:cNvSpPr>
            <p:nvPr/>
          </p:nvSpPr>
          <p:spPr bwMode="auto">
            <a:xfrm>
              <a:off x="2739" y="2425"/>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141" name="Rectangle 149"/>
            <p:cNvSpPr>
              <a:spLocks noChangeArrowheads="1"/>
            </p:cNvSpPr>
            <p:nvPr/>
          </p:nvSpPr>
          <p:spPr bwMode="auto">
            <a:xfrm>
              <a:off x="3407"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42" name="Rectangle 150"/>
            <p:cNvSpPr>
              <a:spLocks noChangeArrowheads="1"/>
            </p:cNvSpPr>
            <p:nvPr/>
          </p:nvSpPr>
          <p:spPr bwMode="auto">
            <a:xfrm>
              <a:off x="3665" y="242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a:t>
              </a:r>
              <a:endParaRPr lang="en-US" sz="1800">
                <a:latin typeface="Times New Roman" pitchFamily="18" charset="0"/>
              </a:endParaRPr>
            </a:p>
          </p:txBody>
        </p:sp>
        <p:sp>
          <p:nvSpPr>
            <p:cNvPr id="2517143" name="Rectangle 151"/>
            <p:cNvSpPr>
              <a:spLocks noChangeArrowheads="1"/>
            </p:cNvSpPr>
            <p:nvPr/>
          </p:nvSpPr>
          <p:spPr bwMode="auto">
            <a:xfrm>
              <a:off x="4023"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144" name="Rectangle 152"/>
            <p:cNvSpPr>
              <a:spLocks noChangeArrowheads="1"/>
            </p:cNvSpPr>
            <p:nvPr/>
          </p:nvSpPr>
          <p:spPr bwMode="auto">
            <a:xfrm>
              <a:off x="4280" y="242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145" name="Rectangle 153"/>
            <p:cNvSpPr>
              <a:spLocks noChangeArrowheads="1"/>
            </p:cNvSpPr>
            <p:nvPr/>
          </p:nvSpPr>
          <p:spPr bwMode="auto">
            <a:xfrm>
              <a:off x="4638"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a:t>
              </a:r>
              <a:endParaRPr lang="en-US" sz="1800">
                <a:latin typeface="Times New Roman" pitchFamily="18" charset="0"/>
              </a:endParaRPr>
            </a:p>
          </p:txBody>
        </p:sp>
        <p:sp>
          <p:nvSpPr>
            <p:cNvPr id="2517146" name="Rectangle 154"/>
            <p:cNvSpPr>
              <a:spLocks noChangeArrowheads="1"/>
            </p:cNvSpPr>
            <p:nvPr/>
          </p:nvSpPr>
          <p:spPr bwMode="auto">
            <a:xfrm>
              <a:off x="4880" y="242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7.20</a:t>
              </a:r>
              <a:endParaRPr lang="en-US" sz="1800">
                <a:latin typeface="Times New Roman" pitchFamily="18" charset="0"/>
              </a:endParaRPr>
            </a:p>
          </p:txBody>
        </p:sp>
        <p:sp>
          <p:nvSpPr>
            <p:cNvPr id="2517147" name="Rectangle 155"/>
            <p:cNvSpPr>
              <a:spLocks noChangeArrowheads="1"/>
            </p:cNvSpPr>
            <p:nvPr/>
          </p:nvSpPr>
          <p:spPr bwMode="auto">
            <a:xfrm>
              <a:off x="2941" y="2533"/>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148" name="Rectangle 156"/>
            <p:cNvSpPr>
              <a:spLocks noChangeArrowheads="1"/>
            </p:cNvSpPr>
            <p:nvPr/>
          </p:nvSpPr>
          <p:spPr bwMode="auto">
            <a:xfrm>
              <a:off x="3284"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149" name="Rectangle 157"/>
            <p:cNvSpPr>
              <a:spLocks noChangeArrowheads="1"/>
            </p:cNvSpPr>
            <p:nvPr/>
          </p:nvSpPr>
          <p:spPr bwMode="auto">
            <a:xfrm>
              <a:off x="3591"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2.17</a:t>
              </a:r>
              <a:endParaRPr lang="en-US" sz="1800">
                <a:latin typeface="Times New Roman" pitchFamily="18" charset="0"/>
              </a:endParaRPr>
            </a:p>
          </p:txBody>
        </p:sp>
        <p:sp>
          <p:nvSpPr>
            <p:cNvPr id="2517150" name="Rectangle 158"/>
            <p:cNvSpPr>
              <a:spLocks noChangeArrowheads="1"/>
            </p:cNvSpPr>
            <p:nvPr/>
          </p:nvSpPr>
          <p:spPr bwMode="auto">
            <a:xfrm>
              <a:off x="3899"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151" name="Rectangle 159"/>
            <p:cNvSpPr>
              <a:spLocks noChangeArrowheads="1"/>
            </p:cNvSpPr>
            <p:nvPr/>
          </p:nvSpPr>
          <p:spPr bwMode="auto">
            <a:xfrm>
              <a:off x="4207"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152" name="Rectangle 160"/>
            <p:cNvSpPr>
              <a:spLocks noChangeArrowheads="1"/>
            </p:cNvSpPr>
            <p:nvPr/>
          </p:nvSpPr>
          <p:spPr bwMode="auto">
            <a:xfrm>
              <a:off x="4515"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153" name="Rectangle 161"/>
            <p:cNvSpPr>
              <a:spLocks noChangeArrowheads="1"/>
            </p:cNvSpPr>
            <p:nvPr/>
          </p:nvSpPr>
          <p:spPr bwMode="auto">
            <a:xfrm>
              <a:off x="4880"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1.59</a:t>
              </a:r>
              <a:endParaRPr lang="en-US" sz="1800">
                <a:latin typeface="Times New Roman" pitchFamily="18" charset="0"/>
              </a:endParaRPr>
            </a:p>
          </p:txBody>
        </p:sp>
        <p:sp>
          <p:nvSpPr>
            <p:cNvPr id="2517154" name="Rectangle 162"/>
            <p:cNvSpPr>
              <a:spLocks noChangeArrowheads="1"/>
            </p:cNvSpPr>
            <p:nvPr/>
          </p:nvSpPr>
          <p:spPr bwMode="auto">
            <a:xfrm>
              <a:off x="2494" y="2305"/>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155" name="Rectangle 163"/>
            <p:cNvSpPr>
              <a:spLocks noChangeArrowheads="1"/>
            </p:cNvSpPr>
            <p:nvPr/>
          </p:nvSpPr>
          <p:spPr bwMode="auto">
            <a:xfrm>
              <a:off x="2494" y="2414"/>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156" name="Rectangle 164"/>
            <p:cNvSpPr>
              <a:spLocks noChangeArrowheads="1"/>
            </p:cNvSpPr>
            <p:nvPr/>
          </p:nvSpPr>
          <p:spPr bwMode="auto">
            <a:xfrm>
              <a:off x="2494" y="2522"/>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157" name="Rectangle 165"/>
            <p:cNvSpPr>
              <a:spLocks noChangeArrowheads="1"/>
            </p:cNvSpPr>
            <p:nvPr/>
          </p:nvSpPr>
          <p:spPr bwMode="auto">
            <a:xfrm>
              <a:off x="2494" y="2631"/>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517158" name="Group 166"/>
          <p:cNvGrpSpPr>
            <a:grpSpLocks/>
          </p:cNvGrpSpPr>
          <p:nvPr/>
        </p:nvGrpSpPr>
        <p:grpSpPr bwMode="auto">
          <a:xfrm>
            <a:off x="4356100" y="4489857"/>
            <a:ext cx="4162425" cy="684213"/>
            <a:chOff x="2494" y="2642"/>
            <a:chExt cx="2622" cy="431"/>
          </a:xfrm>
        </p:grpSpPr>
        <p:sp>
          <p:nvSpPr>
            <p:cNvPr id="2517159" name="Rectangle 167"/>
            <p:cNvSpPr>
              <a:spLocks noChangeArrowheads="1"/>
            </p:cNvSpPr>
            <p:nvPr/>
          </p:nvSpPr>
          <p:spPr bwMode="auto">
            <a:xfrm>
              <a:off x="2539" y="2642"/>
              <a:ext cx="2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HRRN </a:t>
              </a:r>
              <a:endParaRPr lang="en-US" sz="1800" b="1">
                <a:latin typeface="Times New Roman" pitchFamily="18" charset="0"/>
              </a:endParaRPr>
            </a:p>
          </p:txBody>
        </p:sp>
        <p:sp>
          <p:nvSpPr>
            <p:cNvPr id="2517160" name="Rectangle 168"/>
            <p:cNvSpPr>
              <a:spLocks noChangeArrowheads="1"/>
            </p:cNvSpPr>
            <p:nvPr/>
          </p:nvSpPr>
          <p:spPr bwMode="auto">
            <a:xfrm>
              <a:off x="2958" y="2750"/>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161" name="Rectangle 169"/>
            <p:cNvSpPr>
              <a:spLocks noChangeArrowheads="1"/>
            </p:cNvSpPr>
            <p:nvPr/>
          </p:nvSpPr>
          <p:spPr bwMode="auto">
            <a:xfrm>
              <a:off x="3407" y="275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62" name="Rectangle 170"/>
            <p:cNvSpPr>
              <a:spLocks noChangeArrowheads="1"/>
            </p:cNvSpPr>
            <p:nvPr/>
          </p:nvSpPr>
          <p:spPr bwMode="auto">
            <a:xfrm>
              <a:off x="3715" y="275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9</a:t>
              </a:r>
              <a:endParaRPr lang="en-US" sz="1800">
                <a:latin typeface="Times New Roman" pitchFamily="18" charset="0"/>
              </a:endParaRPr>
            </a:p>
          </p:txBody>
        </p:sp>
        <p:sp>
          <p:nvSpPr>
            <p:cNvPr id="2517163" name="Rectangle 171"/>
            <p:cNvSpPr>
              <a:spLocks noChangeArrowheads="1"/>
            </p:cNvSpPr>
            <p:nvPr/>
          </p:nvSpPr>
          <p:spPr bwMode="auto">
            <a:xfrm>
              <a:off x="3972"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a:t>
              </a:r>
              <a:endParaRPr lang="en-US" sz="1800">
                <a:latin typeface="Times New Roman" pitchFamily="18" charset="0"/>
              </a:endParaRPr>
            </a:p>
          </p:txBody>
        </p:sp>
        <p:sp>
          <p:nvSpPr>
            <p:cNvPr id="2517164" name="Rectangle 172"/>
            <p:cNvSpPr>
              <a:spLocks noChangeArrowheads="1"/>
            </p:cNvSpPr>
            <p:nvPr/>
          </p:nvSpPr>
          <p:spPr bwMode="auto">
            <a:xfrm>
              <a:off x="4280"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165" name="Rectangle 173"/>
            <p:cNvSpPr>
              <a:spLocks noChangeArrowheads="1"/>
            </p:cNvSpPr>
            <p:nvPr/>
          </p:nvSpPr>
          <p:spPr bwMode="auto">
            <a:xfrm>
              <a:off x="4588"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166" name="Rectangle 174"/>
            <p:cNvSpPr>
              <a:spLocks noChangeArrowheads="1"/>
            </p:cNvSpPr>
            <p:nvPr/>
          </p:nvSpPr>
          <p:spPr bwMode="auto">
            <a:xfrm>
              <a:off x="2739" y="2859"/>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167" name="Rectangle 175"/>
            <p:cNvSpPr>
              <a:spLocks noChangeArrowheads="1"/>
            </p:cNvSpPr>
            <p:nvPr/>
          </p:nvSpPr>
          <p:spPr bwMode="auto">
            <a:xfrm>
              <a:off x="3407"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68" name="Rectangle 176"/>
            <p:cNvSpPr>
              <a:spLocks noChangeArrowheads="1"/>
            </p:cNvSpPr>
            <p:nvPr/>
          </p:nvSpPr>
          <p:spPr bwMode="auto">
            <a:xfrm>
              <a:off x="3715"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169" name="Rectangle 177"/>
            <p:cNvSpPr>
              <a:spLocks noChangeArrowheads="1"/>
            </p:cNvSpPr>
            <p:nvPr/>
          </p:nvSpPr>
          <p:spPr bwMode="auto">
            <a:xfrm>
              <a:off x="4023"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9</a:t>
              </a:r>
              <a:endParaRPr lang="en-US" sz="1800">
                <a:latin typeface="Times New Roman" pitchFamily="18" charset="0"/>
              </a:endParaRPr>
            </a:p>
          </p:txBody>
        </p:sp>
        <p:sp>
          <p:nvSpPr>
            <p:cNvPr id="2517170" name="Rectangle 178"/>
            <p:cNvSpPr>
              <a:spLocks noChangeArrowheads="1"/>
            </p:cNvSpPr>
            <p:nvPr/>
          </p:nvSpPr>
          <p:spPr bwMode="auto">
            <a:xfrm>
              <a:off x="4280" y="285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171" name="Rectangle 179"/>
            <p:cNvSpPr>
              <a:spLocks noChangeArrowheads="1"/>
            </p:cNvSpPr>
            <p:nvPr/>
          </p:nvSpPr>
          <p:spPr bwMode="auto">
            <a:xfrm>
              <a:off x="4638"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7</a:t>
              </a:r>
              <a:endParaRPr lang="en-US" sz="1800">
                <a:latin typeface="Times New Roman" pitchFamily="18" charset="0"/>
              </a:endParaRPr>
            </a:p>
          </p:txBody>
        </p:sp>
        <p:sp>
          <p:nvSpPr>
            <p:cNvPr id="2517172" name="Rectangle 180"/>
            <p:cNvSpPr>
              <a:spLocks noChangeArrowheads="1"/>
            </p:cNvSpPr>
            <p:nvPr/>
          </p:nvSpPr>
          <p:spPr bwMode="auto">
            <a:xfrm>
              <a:off x="4880" y="285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8.00</a:t>
              </a:r>
              <a:endParaRPr lang="en-US" sz="1800">
                <a:latin typeface="Times New Roman" pitchFamily="18" charset="0"/>
              </a:endParaRPr>
            </a:p>
          </p:txBody>
        </p:sp>
        <p:sp>
          <p:nvSpPr>
            <p:cNvPr id="2517173" name="Rectangle 181"/>
            <p:cNvSpPr>
              <a:spLocks noChangeArrowheads="1"/>
            </p:cNvSpPr>
            <p:nvPr/>
          </p:nvSpPr>
          <p:spPr bwMode="auto">
            <a:xfrm>
              <a:off x="2941" y="2967"/>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174" name="Rectangle 182"/>
            <p:cNvSpPr>
              <a:spLocks noChangeArrowheads="1"/>
            </p:cNvSpPr>
            <p:nvPr/>
          </p:nvSpPr>
          <p:spPr bwMode="auto">
            <a:xfrm>
              <a:off x="3284"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a:t>
              </a:r>
              <a:endParaRPr lang="en-US" sz="1800">
                <a:latin typeface="Times New Roman" pitchFamily="18" charset="0"/>
              </a:endParaRPr>
            </a:p>
          </p:txBody>
        </p:sp>
        <p:sp>
          <p:nvSpPr>
            <p:cNvPr id="2517175" name="Rectangle 183"/>
            <p:cNvSpPr>
              <a:spLocks noChangeArrowheads="1"/>
            </p:cNvSpPr>
            <p:nvPr/>
          </p:nvSpPr>
          <p:spPr bwMode="auto">
            <a:xfrm>
              <a:off x="3591"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1.17</a:t>
              </a:r>
              <a:endParaRPr lang="en-US" sz="1800">
                <a:latin typeface="Times New Roman" pitchFamily="18" charset="0"/>
              </a:endParaRPr>
            </a:p>
          </p:txBody>
        </p:sp>
        <p:sp>
          <p:nvSpPr>
            <p:cNvPr id="2517176" name="Rectangle 184"/>
            <p:cNvSpPr>
              <a:spLocks noChangeArrowheads="1"/>
            </p:cNvSpPr>
            <p:nvPr/>
          </p:nvSpPr>
          <p:spPr bwMode="auto">
            <a:xfrm>
              <a:off x="3899"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2.25</a:t>
              </a:r>
              <a:endParaRPr lang="en-US" sz="1800">
                <a:latin typeface="Times New Roman" pitchFamily="18" charset="0"/>
              </a:endParaRPr>
            </a:p>
          </p:txBody>
        </p:sp>
        <p:sp>
          <p:nvSpPr>
            <p:cNvPr id="2517177" name="Rectangle 185"/>
            <p:cNvSpPr>
              <a:spLocks noChangeArrowheads="1"/>
            </p:cNvSpPr>
            <p:nvPr/>
          </p:nvSpPr>
          <p:spPr bwMode="auto">
            <a:xfrm>
              <a:off x="4207"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178" name="Rectangle 186"/>
            <p:cNvSpPr>
              <a:spLocks noChangeArrowheads="1"/>
            </p:cNvSpPr>
            <p:nvPr/>
          </p:nvSpPr>
          <p:spPr bwMode="auto">
            <a:xfrm>
              <a:off x="4515"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3.50</a:t>
              </a:r>
              <a:endParaRPr lang="en-US" sz="1800">
                <a:latin typeface="Times New Roman" pitchFamily="18" charset="0"/>
              </a:endParaRPr>
            </a:p>
          </p:txBody>
        </p:sp>
        <p:sp>
          <p:nvSpPr>
            <p:cNvPr id="2517179" name="Rectangle 187"/>
            <p:cNvSpPr>
              <a:spLocks noChangeArrowheads="1"/>
            </p:cNvSpPr>
            <p:nvPr/>
          </p:nvSpPr>
          <p:spPr bwMode="auto">
            <a:xfrm>
              <a:off x="4880"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2.14</a:t>
              </a:r>
              <a:endParaRPr lang="en-US" sz="1800">
                <a:latin typeface="Times New Roman" pitchFamily="18" charset="0"/>
              </a:endParaRPr>
            </a:p>
          </p:txBody>
        </p:sp>
        <p:sp>
          <p:nvSpPr>
            <p:cNvPr id="2517180" name="Line 188"/>
            <p:cNvSpPr>
              <a:spLocks noChangeShapeType="1"/>
            </p:cNvSpPr>
            <p:nvPr/>
          </p:nvSpPr>
          <p:spPr bwMode="auto">
            <a:xfrm>
              <a:off x="2494" y="2739"/>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81" name="Line 189"/>
            <p:cNvSpPr>
              <a:spLocks noChangeShapeType="1"/>
            </p:cNvSpPr>
            <p:nvPr/>
          </p:nvSpPr>
          <p:spPr bwMode="auto">
            <a:xfrm>
              <a:off x="2494" y="2848"/>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82" name="Line 190"/>
            <p:cNvSpPr>
              <a:spLocks noChangeShapeType="1"/>
            </p:cNvSpPr>
            <p:nvPr/>
          </p:nvSpPr>
          <p:spPr bwMode="auto">
            <a:xfrm>
              <a:off x="2494" y="2956"/>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183" name="Rectangle 191"/>
            <p:cNvSpPr>
              <a:spLocks noChangeArrowheads="1"/>
            </p:cNvSpPr>
            <p:nvPr/>
          </p:nvSpPr>
          <p:spPr bwMode="auto">
            <a:xfrm>
              <a:off x="2494" y="3065"/>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517184" name="Group 192"/>
          <p:cNvGrpSpPr>
            <a:grpSpLocks/>
          </p:cNvGrpSpPr>
          <p:nvPr/>
        </p:nvGrpSpPr>
        <p:grpSpPr bwMode="auto">
          <a:xfrm>
            <a:off x="4356100" y="5178832"/>
            <a:ext cx="4162425" cy="684213"/>
            <a:chOff x="2494" y="3076"/>
            <a:chExt cx="2622" cy="431"/>
          </a:xfrm>
        </p:grpSpPr>
        <p:sp>
          <p:nvSpPr>
            <p:cNvPr id="2517185" name="Rectangle 193"/>
            <p:cNvSpPr>
              <a:spLocks noChangeArrowheads="1"/>
            </p:cNvSpPr>
            <p:nvPr/>
          </p:nvSpPr>
          <p:spPr bwMode="auto">
            <a:xfrm>
              <a:off x="2527" y="3076"/>
              <a:ext cx="66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Feedback (q=1) </a:t>
              </a:r>
              <a:endParaRPr lang="en-US" sz="1800" b="1">
                <a:latin typeface="Times New Roman" pitchFamily="18" charset="0"/>
              </a:endParaRPr>
            </a:p>
          </p:txBody>
        </p:sp>
        <p:sp>
          <p:nvSpPr>
            <p:cNvPr id="2517186" name="Rectangle 194"/>
            <p:cNvSpPr>
              <a:spLocks noChangeArrowheads="1"/>
            </p:cNvSpPr>
            <p:nvPr/>
          </p:nvSpPr>
          <p:spPr bwMode="auto">
            <a:xfrm>
              <a:off x="2958" y="3184"/>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187" name="Rectangle 195"/>
            <p:cNvSpPr>
              <a:spLocks noChangeArrowheads="1"/>
            </p:cNvSpPr>
            <p:nvPr/>
          </p:nvSpPr>
          <p:spPr bwMode="auto">
            <a:xfrm>
              <a:off x="3407" y="318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188" name="Rectangle 196"/>
            <p:cNvSpPr>
              <a:spLocks noChangeArrowheads="1"/>
            </p:cNvSpPr>
            <p:nvPr/>
          </p:nvSpPr>
          <p:spPr bwMode="auto">
            <a:xfrm>
              <a:off x="3665" y="3184"/>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189" name="Rectangle 197"/>
            <p:cNvSpPr>
              <a:spLocks noChangeArrowheads="1"/>
            </p:cNvSpPr>
            <p:nvPr/>
          </p:nvSpPr>
          <p:spPr bwMode="auto">
            <a:xfrm>
              <a:off x="3972" y="3184"/>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16</a:t>
              </a:r>
              <a:endParaRPr lang="en-US" sz="1800">
                <a:latin typeface="Times New Roman" pitchFamily="18" charset="0"/>
              </a:endParaRPr>
            </a:p>
          </p:txBody>
        </p:sp>
        <p:sp>
          <p:nvSpPr>
            <p:cNvPr id="2517190" name="Rectangle 198"/>
            <p:cNvSpPr>
              <a:spLocks noChangeArrowheads="1"/>
            </p:cNvSpPr>
            <p:nvPr/>
          </p:nvSpPr>
          <p:spPr bwMode="auto">
            <a:xfrm>
              <a:off x="4280" y="3184"/>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19</a:t>
              </a:r>
              <a:endParaRPr lang="en-US" sz="1800">
                <a:latin typeface="Times New Roman" pitchFamily="18" charset="0"/>
              </a:endParaRPr>
            </a:p>
          </p:txBody>
        </p:sp>
        <p:sp>
          <p:nvSpPr>
            <p:cNvPr id="2517191" name="Rectangle 199"/>
            <p:cNvSpPr>
              <a:spLocks noChangeArrowheads="1"/>
            </p:cNvSpPr>
            <p:nvPr/>
          </p:nvSpPr>
          <p:spPr bwMode="auto">
            <a:xfrm>
              <a:off x="4588" y="3184"/>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11</a:t>
              </a:r>
              <a:endParaRPr lang="en-US" sz="1800">
                <a:latin typeface="Times New Roman" pitchFamily="18" charset="0"/>
              </a:endParaRPr>
            </a:p>
          </p:txBody>
        </p:sp>
        <p:sp>
          <p:nvSpPr>
            <p:cNvPr id="2517192" name="Rectangle 200"/>
            <p:cNvSpPr>
              <a:spLocks noChangeArrowheads="1"/>
            </p:cNvSpPr>
            <p:nvPr/>
          </p:nvSpPr>
          <p:spPr bwMode="auto">
            <a:xfrm>
              <a:off x="2739" y="3293"/>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193" name="Rectangle 201"/>
            <p:cNvSpPr>
              <a:spLocks noChangeArrowheads="1"/>
            </p:cNvSpPr>
            <p:nvPr/>
          </p:nvSpPr>
          <p:spPr bwMode="auto">
            <a:xfrm>
              <a:off x="3407" y="329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194" name="Rectangle 202"/>
            <p:cNvSpPr>
              <a:spLocks noChangeArrowheads="1"/>
            </p:cNvSpPr>
            <p:nvPr/>
          </p:nvSpPr>
          <p:spPr bwMode="auto">
            <a:xfrm>
              <a:off x="3665" y="329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18</a:t>
              </a:r>
              <a:endParaRPr lang="en-US" sz="1800">
                <a:latin typeface="Times New Roman" pitchFamily="18" charset="0"/>
              </a:endParaRPr>
            </a:p>
          </p:txBody>
        </p:sp>
        <p:sp>
          <p:nvSpPr>
            <p:cNvPr id="2517195" name="Rectangle 203"/>
            <p:cNvSpPr>
              <a:spLocks noChangeArrowheads="1"/>
            </p:cNvSpPr>
            <p:nvPr/>
          </p:nvSpPr>
          <p:spPr bwMode="auto">
            <a:xfrm>
              <a:off x="3972" y="329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12</a:t>
              </a:r>
              <a:endParaRPr lang="en-US" sz="1800">
                <a:latin typeface="Times New Roman" pitchFamily="18" charset="0"/>
              </a:endParaRPr>
            </a:p>
          </p:txBody>
        </p:sp>
        <p:sp>
          <p:nvSpPr>
            <p:cNvPr id="2517196" name="Rectangle 204"/>
            <p:cNvSpPr>
              <a:spLocks noChangeArrowheads="1"/>
            </p:cNvSpPr>
            <p:nvPr/>
          </p:nvSpPr>
          <p:spPr bwMode="auto">
            <a:xfrm>
              <a:off x="4280" y="329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a:t>
              </a:r>
              <a:endParaRPr lang="en-US" sz="1800">
                <a:latin typeface="Times New Roman" pitchFamily="18" charset="0"/>
              </a:endParaRPr>
            </a:p>
          </p:txBody>
        </p:sp>
        <p:sp>
          <p:nvSpPr>
            <p:cNvPr id="2517197" name="Rectangle 205"/>
            <p:cNvSpPr>
              <a:spLocks noChangeArrowheads="1"/>
            </p:cNvSpPr>
            <p:nvPr/>
          </p:nvSpPr>
          <p:spPr bwMode="auto">
            <a:xfrm>
              <a:off x="4638" y="329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a:t>
              </a:r>
              <a:endParaRPr lang="en-US" sz="1800">
                <a:latin typeface="Times New Roman" pitchFamily="18" charset="0"/>
              </a:endParaRPr>
            </a:p>
          </p:txBody>
        </p:sp>
        <p:sp>
          <p:nvSpPr>
            <p:cNvPr id="2517198" name="Rectangle 206"/>
            <p:cNvSpPr>
              <a:spLocks noChangeArrowheads="1"/>
            </p:cNvSpPr>
            <p:nvPr/>
          </p:nvSpPr>
          <p:spPr bwMode="auto">
            <a:xfrm>
              <a:off x="4829" y="3293"/>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10.00</a:t>
              </a:r>
              <a:endParaRPr lang="en-US" sz="1800">
                <a:latin typeface="Times New Roman" pitchFamily="18" charset="0"/>
              </a:endParaRPr>
            </a:p>
          </p:txBody>
        </p:sp>
        <p:sp>
          <p:nvSpPr>
            <p:cNvPr id="2517199" name="Rectangle 207"/>
            <p:cNvSpPr>
              <a:spLocks noChangeArrowheads="1"/>
            </p:cNvSpPr>
            <p:nvPr/>
          </p:nvSpPr>
          <p:spPr bwMode="auto">
            <a:xfrm>
              <a:off x="2941" y="3401"/>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sp>
          <p:nvSpPr>
            <p:cNvPr id="2517200" name="Rectangle 208"/>
            <p:cNvSpPr>
              <a:spLocks noChangeArrowheads="1"/>
            </p:cNvSpPr>
            <p:nvPr/>
          </p:nvSpPr>
          <p:spPr bwMode="auto">
            <a:xfrm>
              <a:off x="3284"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1.33</a:t>
              </a:r>
              <a:endParaRPr lang="en-US" sz="1800">
                <a:latin typeface="Times New Roman" pitchFamily="18" charset="0"/>
              </a:endParaRPr>
            </a:p>
          </p:txBody>
        </p:sp>
        <p:sp>
          <p:nvSpPr>
            <p:cNvPr id="2517201" name="Rectangle 209"/>
            <p:cNvSpPr>
              <a:spLocks noChangeArrowheads="1"/>
            </p:cNvSpPr>
            <p:nvPr/>
          </p:nvSpPr>
          <p:spPr bwMode="auto">
            <a:xfrm>
              <a:off x="3591"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3.00</a:t>
              </a:r>
              <a:endParaRPr lang="en-US" sz="1800">
                <a:latin typeface="Times New Roman" pitchFamily="18" charset="0"/>
              </a:endParaRPr>
            </a:p>
          </p:txBody>
        </p:sp>
        <p:sp>
          <p:nvSpPr>
            <p:cNvPr id="2517202" name="Rectangle 210"/>
            <p:cNvSpPr>
              <a:spLocks noChangeArrowheads="1"/>
            </p:cNvSpPr>
            <p:nvPr/>
          </p:nvSpPr>
          <p:spPr bwMode="auto">
            <a:xfrm>
              <a:off x="3899"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3.00</a:t>
              </a:r>
              <a:endParaRPr lang="en-US" sz="1800">
                <a:latin typeface="Times New Roman" pitchFamily="18" charset="0"/>
              </a:endParaRPr>
            </a:p>
          </p:txBody>
        </p:sp>
        <p:sp>
          <p:nvSpPr>
            <p:cNvPr id="2517203" name="Rectangle 211"/>
            <p:cNvSpPr>
              <a:spLocks noChangeArrowheads="1"/>
            </p:cNvSpPr>
            <p:nvPr/>
          </p:nvSpPr>
          <p:spPr bwMode="auto">
            <a:xfrm>
              <a:off x="4207"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2.60</a:t>
              </a:r>
              <a:endParaRPr lang="en-US" sz="1800">
                <a:latin typeface="Times New Roman" pitchFamily="18" charset="0"/>
              </a:endParaRPr>
            </a:p>
          </p:txBody>
        </p:sp>
        <p:sp>
          <p:nvSpPr>
            <p:cNvPr id="2517204" name="Rectangle 212"/>
            <p:cNvSpPr>
              <a:spLocks noChangeArrowheads="1"/>
            </p:cNvSpPr>
            <p:nvPr/>
          </p:nvSpPr>
          <p:spPr bwMode="auto">
            <a:xfrm>
              <a:off x="4515"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1.50</a:t>
              </a:r>
              <a:endParaRPr lang="en-US" sz="1800">
                <a:latin typeface="Times New Roman" pitchFamily="18" charset="0"/>
              </a:endParaRPr>
            </a:p>
          </p:txBody>
        </p:sp>
        <p:sp>
          <p:nvSpPr>
            <p:cNvPr id="2517205" name="Rectangle 213"/>
            <p:cNvSpPr>
              <a:spLocks noChangeArrowheads="1"/>
            </p:cNvSpPr>
            <p:nvPr/>
          </p:nvSpPr>
          <p:spPr bwMode="auto">
            <a:xfrm>
              <a:off x="4880" y="340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2.29</a:t>
              </a:r>
              <a:endParaRPr lang="en-US" sz="1800">
                <a:latin typeface="Times New Roman" pitchFamily="18" charset="0"/>
              </a:endParaRPr>
            </a:p>
          </p:txBody>
        </p:sp>
        <p:sp>
          <p:nvSpPr>
            <p:cNvPr id="2517206" name="Rectangle 214"/>
            <p:cNvSpPr>
              <a:spLocks noChangeArrowheads="1"/>
            </p:cNvSpPr>
            <p:nvPr/>
          </p:nvSpPr>
          <p:spPr bwMode="auto">
            <a:xfrm>
              <a:off x="2494" y="3173"/>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207" name="Line 215"/>
            <p:cNvSpPr>
              <a:spLocks noChangeShapeType="1"/>
            </p:cNvSpPr>
            <p:nvPr/>
          </p:nvSpPr>
          <p:spPr bwMode="auto">
            <a:xfrm>
              <a:off x="2494" y="3282"/>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208" name="Rectangle 216"/>
            <p:cNvSpPr>
              <a:spLocks noChangeArrowheads="1"/>
            </p:cNvSpPr>
            <p:nvPr/>
          </p:nvSpPr>
          <p:spPr bwMode="auto">
            <a:xfrm>
              <a:off x="2494" y="3390"/>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209" name="Rectangle 217"/>
            <p:cNvSpPr>
              <a:spLocks noChangeArrowheads="1"/>
            </p:cNvSpPr>
            <p:nvPr/>
          </p:nvSpPr>
          <p:spPr bwMode="auto">
            <a:xfrm>
              <a:off x="2494" y="3499"/>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aphicFrame>
        <p:nvGraphicFramePr>
          <p:cNvPr id="2517210" name="Object 218"/>
          <p:cNvGraphicFramePr>
            <a:graphicFrameLocks noChangeAspect="1"/>
          </p:cNvGraphicFramePr>
          <p:nvPr>
            <p:extLst>
              <p:ext uri="{D42A27DB-BD31-4B8C-83A1-F6EECF244321}">
                <p14:modId xmlns:p14="http://schemas.microsoft.com/office/powerpoint/2010/main" val="679778940"/>
              </p:ext>
            </p:extLst>
          </p:nvPr>
        </p:nvGraphicFramePr>
        <p:xfrm>
          <a:off x="1325563" y="3152949"/>
          <a:ext cx="2279650" cy="3378200"/>
        </p:xfrm>
        <a:graphic>
          <a:graphicData uri="http://schemas.openxmlformats.org/presentationml/2006/ole">
            <mc:AlternateContent xmlns:mc="http://schemas.openxmlformats.org/markup-compatibility/2006">
              <mc:Choice xmlns:v="urn:schemas-microsoft-com:vml" Requires="v">
                <p:oleObj spid="_x0000_s2517245" name="Bitmap Image" r:id="rId3" imgW="2438520" imgH="4400860" progId="Paint.Picture">
                  <p:embed/>
                </p:oleObj>
              </mc:Choice>
              <mc:Fallback>
                <p:oleObj name="Bitmap Image" r:id="rId3" imgW="2438520" imgH="4400860" progId="Paint.Picture">
                  <p:embed/>
                  <p:pic>
                    <p:nvPicPr>
                      <p:cNvPr id="0" name="Object 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3152949"/>
                        <a:ext cx="22796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17211" name="Rectangle 219"/>
          <p:cNvSpPr>
            <a:spLocks noGrp="1" noChangeArrowheads="1"/>
          </p:cNvSpPr>
          <p:nvPr>
            <p:ph type="body" idx="1"/>
          </p:nvPr>
        </p:nvSpPr>
        <p:spPr>
          <a:xfrm>
            <a:off x="869950" y="1392411"/>
            <a:ext cx="2851150" cy="990600"/>
          </a:xfrm>
          <a:noFill/>
          <a:ln/>
        </p:spPr>
        <p:txBody>
          <a:bodyPr lIns="92075" tIns="46038" rIns="92075" bIns="46038"/>
          <a:lstStyle/>
          <a:p>
            <a:pPr>
              <a:lnSpc>
                <a:spcPct val="90000"/>
              </a:lnSpc>
            </a:pPr>
            <a:r>
              <a:rPr lang="en-US" sz="1200"/>
              <a:t>P1: arrives at time 0, requires 3 units</a:t>
            </a:r>
          </a:p>
          <a:p>
            <a:pPr>
              <a:lnSpc>
                <a:spcPct val="90000"/>
              </a:lnSpc>
            </a:pPr>
            <a:r>
              <a:rPr lang="en-US" sz="1200"/>
              <a:t>P2: arrives at time 2, requires 6 units</a:t>
            </a:r>
          </a:p>
          <a:p>
            <a:pPr>
              <a:lnSpc>
                <a:spcPct val="90000"/>
              </a:lnSpc>
            </a:pPr>
            <a:r>
              <a:rPr lang="en-US" sz="1200"/>
              <a:t>P3: arrives at time 4, requires 4 units</a:t>
            </a:r>
          </a:p>
          <a:p>
            <a:pPr>
              <a:lnSpc>
                <a:spcPct val="90000"/>
              </a:lnSpc>
            </a:pPr>
            <a:r>
              <a:rPr lang="en-US" sz="1200"/>
              <a:t>P4: arrives at time 6, requires 5 units</a:t>
            </a:r>
          </a:p>
          <a:p>
            <a:pPr>
              <a:lnSpc>
                <a:spcPct val="90000"/>
              </a:lnSpc>
            </a:pPr>
            <a:r>
              <a:rPr lang="en-US" sz="1200"/>
              <a:t>P5: arrives at time 8, requires 2 units</a:t>
            </a:r>
          </a:p>
        </p:txBody>
      </p:sp>
      <p:grpSp>
        <p:nvGrpSpPr>
          <p:cNvPr id="2517212" name="Group 220"/>
          <p:cNvGrpSpPr>
            <a:grpSpLocks/>
          </p:cNvGrpSpPr>
          <p:nvPr/>
        </p:nvGrpSpPr>
        <p:grpSpPr bwMode="auto">
          <a:xfrm>
            <a:off x="4356100" y="5867807"/>
            <a:ext cx="4162425" cy="687388"/>
            <a:chOff x="2494" y="3510"/>
            <a:chExt cx="2622" cy="433"/>
          </a:xfrm>
        </p:grpSpPr>
        <p:sp>
          <p:nvSpPr>
            <p:cNvPr id="2517213" name="Rectangle 221"/>
            <p:cNvSpPr>
              <a:spLocks noChangeArrowheads="1"/>
            </p:cNvSpPr>
            <p:nvPr/>
          </p:nvSpPr>
          <p:spPr bwMode="auto">
            <a:xfrm>
              <a:off x="2520" y="3510"/>
              <a:ext cx="90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Feedback ( q=2^(i-1) )</a:t>
              </a:r>
              <a:endParaRPr lang="en-US" sz="1800" b="1">
                <a:latin typeface="Times New Roman" pitchFamily="18" charset="0"/>
              </a:endParaRPr>
            </a:p>
          </p:txBody>
        </p:sp>
        <p:sp>
          <p:nvSpPr>
            <p:cNvPr id="2517214" name="Rectangle 222"/>
            <p:cNvSpPr>
              <a:spLocks noChangeArrowheads="1"/>
            </p:cNvSpPr>
            <p:nvPr/>
          </p:nvSpPr>
          <p:spPr bwMode="auto">
            <a:xfrm>
              <a:off x="3407" y="361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215" name="Rectangle 223"/>
            <p:cNvSpPr>
              <a:spLocks noChangeArrowheads="1"/>
            </p:cNvSpPr>
            <p:nvPr/>
          </p:nvSpPr>
          <p:spPr bwMode="auto">
            <a:xfrm>
              <a:off x="3665" y="3618"/>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17</a:t>
              </a:r>
              <a:endParaRPr lang="en-US" sz="1800">
                <a:latin typeface="Times New Roman" pitchFamily="18" charset="0"/>
              </a:endParaRPr>
            </a:p>
          </p:txBody>
        </p:sp>
        <p:sp>
          <p:nvSpPr>
            <p:cNvPr id="2517216" name="Rectangle 224"/>
            <p:cNvSpPr>
              <a:spLocks noChangeArrowheads="1"/>
            </p:cNvSpPr>
            <p:nvPr/>
          </p:nvSpPr>
          <p:spPr bwMode="auto">
            <a:xfrm>
              <a:off x="3972" y="3618"/>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18</a:t>
              </a:r>
              <a:endParaRPr lang="en-US" sz="1800">
                <a:latin typeface="Times New Roman" pitchFamily="18" charset="0"/>
              </a:endParaRPr>
            </a:p>
          </p:txBody>
        </p:sp>
        <p:sp>
          <p:nvSpPr>
            <p:cNvPr id="2517217" name="Rectangle 225"/>
            <p:cNvSpPr>
              <a:spLocks noChangeArrowheads="1"/>
            </p:cNvSpPr>
            <p:nvPr/>
          </p:nvSpPr>
          <p:spPr bwMode="auto">
            <a:xfrm>
              <a:off x="4280" y="3618"/>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20</a:t>
              </a:r>
              <a:endParaRPr lang="en-US" sz="1800">
                <a:latin typeface="Times New Roman" pitchFamily="18" charset="0"/>
              </a:endParaRPr>
            </a:p>
          </p:txBody>
        </p:sp>
        <p:sp>
          <p:nvSpPr>
            <p:cNvPr id="2517218" name="Rectangle 226"/>
            <p:cNvSpPr>
              <a:spLocks noChangeArrowheads="1"/>
            </p:cNvSpPr>
            <p:nvPr/>
          </p:nvSpPr>
          <p:spPr bwMode="auto">
            <a:xfrm>
              <a:off x="4588" y="3618"/>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219" name="Rectangle 227"/>
            <p:cNvSpPr>
              <a:spLocks noChangeArrowheads="1"/>
            </p:cNvSpPr>
            <p:nvPr/>
          </p:nvSpPr>
          <p:spPr bwMode="auto">
            <a:xfrm>
              <a:off x="3407" y="37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4</a:t>
              </a:r>
              <a:endParaRPr lang="en-US" sz="1800">
                <a:latin typeface="Times New Roman" pitchFamily="18" charset="0"/>
              </a:endParaRPr>
            </a:p>
          </p:txBody>
        </p:sp>
        <p:sp>
          <p:nvSpPr>
            <p:cNvPr id="2517220" name="Rectangle 228"/>
            <p:cNvSpPr>
              <a:spLocks noChangeArrowheads="1"/>
            </p:cNvSpPr>
            <p:nvPr/>
          </p:nvSpPr>
          <p:spPr bwMode="auto">
            <a:xfrm>
              <a:off x="3665" y="372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15</a:t>
              </a:r>
              <a:endParaRPr lang="en-US" sz="1800">
                <a:latin typeface="Times New Roman" pitchFamily="18" charset="0"/>
              </a:endParaRPr>
            </a:p>
          </p:txBody>
        </p:sp>
        <p:sp>
          <p:nvSpPr>
            <p:cNvPr id="2517221" name="Rectangle 229"/>
            <p:cNvSpPr>
              <a:spLocks noChangeArrowheads="1"/>
            </p:cNvSpPr>
            <p:nvPr/>
          </p:nvSpPr>
          <p:spPr bwMode="auto">
            <a:xfrm>
              <a:off x="3972" y="372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222" name="Rectangle 230"/>
            <p:cNvSpPr>
              <a:spLocks noChangeArrowheads="1"/>
            </p:cNvSpPr>
            <p:nvPr/>
          </p:nvSpPr>
          <p:spPr bwMode="auto">
            <a:xfrm>
              <a:off x="4280" y="372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14</a:t>
              </a:r>
              <a:endParaRPr lang="en-US" sz="1800">
                <a:latin typeface="Times New Roman" pitchFamily="18" charset="0"/>
              </a:endParaRPr>
            </a:p>
          </p:txBody>
        </p:sp>
        <p:sp>
          <p:nvSpPr>
            <p:cNvPr id="2517223" name="Rectangle 231"/>
            <p:cNvSpPr>
              <a:spLocks noChangeArrowheads="1"/>
            </p:cNvSpPr>
            <p:nvPr/>
          </p:nvSpPr>
          <p:spPr bwMode="auto">
            <a:xfrm>
              <a:off x="4638" y="37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6</a:t>
              </a:r>
              <a:endParaRPr lang="en-US" sz="1800">
                <a:latin typeface="Times New Roman" pitchFamily="18" charset="0"/>
              </a:endParaRPr>
            </a:p>
          </p:txBody>
        </p:sp>
        <p:sp>
          <p:nvSpPr>
            <p:cNvPr id="2517224" name="Rectangle 232"/>
            <p:cNvSpPr>
              <a:spLocks noChangeArrowheads="1"/>
            </p:cNvSpPr>
            <p:nvPr/>
          </p:nvSpPr>
          <p:spPr bwMode="auto">
            <a:xfrm>
              <a:off x="4829" y="3726"/>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10.60</a:t>
              </a:r>
              <a:endParaRPr lang="en-US" sz="1800">
                <a:latin typeface="Times New Roman" pitchFamily="18" charset="0"/>
              </a:endParaRPr>
            </a:p>
          </p:txBody>
        </p:sp>
        <p:sp>
          <p:nvSpPr>
            <p:cNvPr id="2517225" name="Rectangle 233"/>
            <p:cNvSpPr>
              <a:spLocks noChangeArrowheads="1"/>
            </p:cNvSpPr>
            <p:nvPr/>
          </p:nvSpPr>
          <p:spPr bwMode="auto">
            <a:xfrm>
              <a:off x="3284"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1.33</a:t>
              </a:r>
              <a:endParaRPr lang="en-US" sz="1800">
                <a:latin typeface="Times New Roman" pitchFamily="18" charset="0"/>
              </a:endParaRPr>
            </a:p>
          </p:txBody>
        </p:sp>
        <p:sp>
          <p:nvSpPr>
            <p:cNvPr id="2517226" name="Rectangle 234"/>
            <p:cNvSpPr>
              <a:spLocks noChangeArrowheads="1"/>
            </p:cNvSpPr>
            <p:nvPr/>
          </p:nvSpPr>
          <p:spPr bwMode="auto">
            <a:xfrm>
              <a:off x="3591"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2.50</a:t>
              </a:r>
              <a:endParaRPr lang="en-US" sz="1800">
                <a:latin typeface="Times New Roman" pitchFamily="18" charset="0"/>
              </a:endParaRPr>
            </a:p>
          </p:txBody>
        </p:sp>
        <p:sp>
          <p:nvSpPr>
            <p:cNvPr id="2517227" name="Rectangle 235"/>
            <p:cNvSpPr>
              <a:spLocks noChangeArrowheads="1"/>
            </p:cNvSpPr>
            <p:nvPr/>
          </p:nvSpPr>
          <p:spPr bwMode="auto">
            <a:xfrm>
              <a:off x="3899"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3.50</a:t>
              </a:r>
              <a:endParaRPr lang="en-US" sz="1800">
                <a:latin typeface="Times New Roman" pitchFamily="18" charset="0"/>
              </a:endParaRPr>
            </a:p>
          </p:txBody>
        </p:sp>
        <p:sp>
          <p:nvSpPr>
            <p:cNvPr id="2517228" name="Rectangle 236"/>
            <p:cNvSpPr>
              <a:spLocks noChangeArrowheads="1"/>
            </p:cNvSpPr>
            <p:nvPr/>
          </p:nvSpPr>
          <p:spPr bwMode="auto">
            <a:xfrm>
              <a:off x="4207"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2.80</a:t>
              </a:r>
              <a:endParaRPr lang="en-US" sz="1800">
                <a:latin typeface="Times New Roman" pitchFamily="18" charset="0"/>
              </a:endParaRPr>
            </a:p>
          </p:txBody>
        </p:sp>
        <p:sp>
          <p:nvSpPr>
            <p:cNvPr id="2517229" name="Rectangle 237"/>
            <p:cNvSpPr>
              <a:spLocks noChangeArrowheads="1"/>
            </p:cNvSpPr>
            <p:nvPr/>
          </p:nvSpPr>
          <p:spPr bwMode="auto">
            <a:xfrm>
              <a:off x="4515"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3.00</a:t>
              </a:r>
              <a:endParaRPr lang="en-US" sz="1800">
                <a:latin typeface="Times New Roman" pitchFamily="18" charset="0"/>
              </a:endParaRPr>
            </a:p>
          </p:txBody>
        </p:sp>
        <p:sp>
          <p:nvSpPr>
            <p:cNvPr id="2517230" name="Rectangle 238"/>
            <p:cNvSpPr>
              <a:spLocks noChangeArrowheads="1"/>
            </p:cNvSpPr>
            <p:nvPr/>
          </p:nvSpPr>
          <p:spPr bwMode="auto">
            <a:xfrm>
              <a:off x="4880" y="383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2.63</a:t>
              </a:r>
              <a:endParaRPr lang="en-US" sz="1800">
                <a:latin typeface="Times New Roman" pitchFamily="18" charset="0"/>
              </a:endParaRPr>
            </a:p>
          </p:txBody>
        </p:sp>
        <p:sp>
          <p:nvSpPr>
            <p:cNvPr id="2517231" name="Line 239"/>
            <p:cNvSpPr>
              <a:spLocks noChangeShapeType="1"/>
            </p:cNvSpPr>
            <p:nvPr/>
          </p:nvSpPr>
          <p:spPr bwMode="auto">
            <a:xfrm>
              <a:off x="3193" y="3613"/>
              <a:ext cx="1" cy="3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232" name="Rectangle 240"/>
            <p:cNvSpPr>
              <a:spLocks noChangeArrowheads="1"/>
            </p:cNvSpPr>
            <p:nvPr/>
          </p:nvSpPr>
          <p:spPr bwMode="auto">
            <a:xfrm>
              <a:off x="3189" y="3613"/>
              <a:ext cx="5" cy="3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233" name="Rectangle 241"/>
            <p:cNvSpPr>
              <a:spLocks noChangeArrowheads="1"/>
            </p:cNvSpPr>
            <p:nvPr/>
          </p:nvSpPr>
          <p:spPr bwMode="auto">
            <a:xfrm>
              <a:off x="2494" y="3607"/>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234" name="Line 242"/>
            <p:cNvSpPr>
              <a:spLocks noChangeShapeType="1"/>
            </p:cNvSpPr>
            <p:nvPr/>
          </p:nvSpPr>
          <p:spPr bwMode="auto">
            <a:xfrm>
              <a:off x="2494" y="3716"/>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235" name="Line 243"/>
            <p:cNvSpPr>
              <a:spLocks noChangeShapeType="1"/>
            </p:cNvSpPr>
            <p:nvPr/>
          </p:nvSpPr>
          <p:spPr bwMode="auto">
            <a:xfrm>
              <a:off x="2494" y="3824"/>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236" name="Rectangle 244"/>
            <p:cNvSpPr>
              <a:spLocks noChangeArrowheads="1"/>
            </p:cNvSpPr>
            <p:nvPr/>
          </p:nvSpPr>
          <p:spPr bwMode="auto">
            <a:xfrm>
              <a:off x="2494" y="3824"/>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237" name="Line 245"/>
            <p:cNvSpPr>
              <a:spLocks noChangeShapeType="1"/>
            </p:cNvSpPr>
            <p:nvPr/>
          </p:nvSpPr>
          <p:spPr bwMode="auto">
            <a:xfrm>
              <a:off x="2494" y="3933"/>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238" name="Rectangle 246"/>
            <p:cNvSpPr>
              <a:spLocks noChangeArrowheads="1"/>
            </p:cNvSpPr>
            <p:nvPr/>
          </p:nvSpPr>
          <p:spPr bwMode="auto">
            <a:xfrm>
              <a:off x="2928" y="3610"/>
              <a:ext cx="2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Arial" pitchFamily="34" charset="0"/>
                </a:rPr>
                <a:t>Finish</a:t>
              </a:r>
              <a:endParaRPr lang="en-US" sz="1800">
                <a:latin typeface="Times New Roman" pitchFamily="18" charset="0"/>
              </a:endParaRPr>
            </a:p>
          </p:txBody>
        </p:sp>
        <p:sp>
          <p:nvSpPr>
            <p:cNvPr id="2517239" name="Rectangle 247"/>
            <p:cNvSpPr>
              <a:spLocks noChangeArrowheads="1"/>
            </p:cNvSpPr>
            <p:nvPr/>
          </p:nvSpPr>
          <p:spPr bwMode="auto">
            <a:xfrm>
              <a:off x="2709" y="3719"/>
              <a:ext cx="4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Turnaround</a:t>
              </a:r>
            </a:p>
          </p:txBody>
        </p:sp>
        <p:sp>
          <p:nvSpPr>
            <p:cNvPr id="2517240" name="Rectangle 248"/>
            <p:cNvSpPr>
              <a:spLocks noChangeArrowheads="1"/>
            </p:cNvSpPr>
            <p:nvPr/>
          </p:nvSpPr>
          <p:spPr bwMode="auto">
            <a:xfrm>
              <a:off x="2911" y="3827"/>
              <a:ext cx="2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a:solidFill>
                    <a:srgbClr val="000000"/>
                  </a:solidFill>
                  <a:latin typeface="Arial" pitchFamily="34" charset="0"/>
                </a:rPr>
                <a:t>Tr / Ts</a:t>
              </a:r>
            </a:p>
          </p:txBody>
        </p:sp>
      </p:grpSp>
      <p:sp>
        <p:nvSpPr>
          <p:cNvPr id="252"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Comparisons</a:t>
            </a:r>
            <a:endParaRPr lang="en-US" sz="18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17026"/>
                                        </p:tgtEl>
                                        <p:attrNameLst>
                                          <p:attrName>style.visibility</p:attrName>
                                        </p:attrNameLst>
                                      </p:cBhvr>
                                      <p:to>
                                        <p:strVal val="visible"/>
                                      </p:to>
                                    </p:set>
                                    <p:animEffect transition="in" filter="wipe(left)">
                                      <p:cBhvr>
                                        <p:cTn id="7" dur="500"/>
                                        <p:tgtEl>
                                          <p:spTgt spid="251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7053"/>
                                        </p:tgtEl>
                                        <p:attrNameLst>
                                          <p:attrName>style.visibility</p:attrName>
                                        </p:attrNameLst>
                                      </p:cBhvr>
                                      <p:to>
                                        <p:strVal val="visible"/>
                                      </p:to>
                                    </p:set>
                                    <p:animEffect transition="in" filter="wipe(left)">
                                      <p:cBhvr>
                                        <p:cTn id="12" dur="500"/>
                                        <p:tgtEl>
                                          <p:spTgt spid="2517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17079"/>
                                        </p:tgtEl>
                                        <p:attrNameLst>
                                          <p:attrName>style.visibility</p:attrName>
                                        </p:attrNameLst>
                                      </p:cBhvr>
                                      <p:to>
                                        <p:strVal val="visible"/>
                                      </p:to>
                                    </p:set>
                                    <p:animEffect transition="in" filter="wipe(left)">
                                      <p:cBhvr>
                                        <p:cTn id="17" dur="500"/>
                                        <p:tgtEl>
                                          <p:spTgt spid="2517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17105"/>
                                        </p:tgtEl>
                                        <p:attrNameLst>
                                          <p:attrName>style.visibility</p:attrName>
                                        </p:attrNameLst>
                                      </p:cBhvr>
                                      <p:to>
                                        <p:strVal val="visible"/>
                                      </p:to>
                                    </p:set>
                                    <p:animEffect transition="in" filter="wipe(left)">
                                      <p:cBhvr>
                                        <p:cTn id="22" dur="500"/>
                                        <p:tgtEl>
                                          <p:spTgt spid="2517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17132"/>
                                        </p:tgtEl>
                                        <p:attrNameLst>
                                          <p:attrName>style.visibility</p:attrName>
                                        </p:attrNameLst>
                                      </p:cBhvr>
                                      <p:to>
                                        <p:strVal val="visible"/>
                                      </p:to>
                                    </p:set>
                                    <p:animEffect transition="in" filter="wipe(left)">
                                      <p:cBhvr>
                                        <p:cTn id="27" dur="500"/>
                                        <p:tgtEl>
                                          <p:spTgt spid="2517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17158"/>
                                        </p:tgtEl>
                                        <p:attrNameLst>
                                          <p:attrName>style.visibility</p:attrName>
                                        </p:attrNameLst>
                                      </p:cBhvr>
                                      <p:to>
                                        <p:strVal val="visible"/>
                                      </p:to>
                                    </p:set>
                                    <p:animEffect transition="in" filter="wipe(left)">
                                      <p:cBhvr>
                                        <p:cTn id="32" dur="500"/>
                                        <p:tgtEl>
                                          <p:spTgt spid="25171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17184"/>
                                        </p:tgtEl>
                                        <p:attrNameLst>
                                          <p:attrName>style.visibility</p:attrName>
                                        </p:attrNameLst>
                                      </p:cBhvr>
                                      <p:to>
                                        <p:strVal val="visible"/>
                                      </p:to>
                                    </p:set>
                                    <p:animEffect transition="in" filter="wipe(left)">
                                      <p:cBhvr>
                                        <p:cTn id="37" dur="500"/>
                                        <p:tgtEl>
                                          <p:spTgt spid="2517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17212"/>
                                        </p:tgtEl>
                                        <p:attrNameLst>
                                          <p:attrName>style.visibility</p:attrName>
                                        </p:attrNameLst>
                                      </p:cBhvr>
                                      <p:to>
                                        <p:strVal val="visible"/>
                                      </p:to>
                                    </p:set>
                                    <p:animEffect transition="in" filter="wipe(left)">
                                      <p:cBhvr>
                                        <p:cTn id="42" dur="500"/>
                                        <p:tgtEl>
                                          <p:spTgt spid="2517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Scheduling</a:t>
            </a:r>
          </a:p>
        </p:txBody>
      </p:sp>
      <p:sp>
        <p:nvSpPr>
          <p:cNvPr id="6" name="Slide Number Placeholder 3"/>
          <p:cNvSpPr>
            <a:spLocks noGrp="1"/>
          </p:cNvSpPr>
          <p:nvPr>
            <p:ph type="sldNum" sz="quarter" idx="12"/>
          </p:nvPr>
        </p:nvSpPr>
        <p:spPr/>
        <p:txBody>
          <a:bodyPr/>
          <a:lstStyle/>
          <a:p>
            <a:fld id="{6B656BC3-42C0-4D63-914E-B727DC08BDD7}" type="slidenum">
              <a:rPr lang="en-US"/>
              <a:pPr/>
              <a:t>33</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Guaranteed Scheduling</a:t>
            </a:r>
          </a:p>
        </p:txBody>
      </p:sp>
      <p:sp>
        <p:nvSpPr>
          <p:cNvPr id="2641923" name="Content Placeholder 2"/>
          <p:cNvSpPr>
            <a:spLocks noGrp="1"/>
          </p:cNvSpPr>
          <p:nvPr>
            <p:ph idx="4294967295"/>
          </p:nvPr>
        </p:nvSpPr>
        <p:spPr/>
        <p:txBody>
          <a:bodyPr lIns="182880" tIns="91440"/>
          <a:lstStyle/>
          <a:p>
            <a:pPr marL="265113" indent="-265113"/>
            <a:r>
              <a:rPr lang="en-US" sz="2800"/>
              <a:t>If </a:t>
            </a:r>
            <a:r>
              <a:rPr lang="en-US" sz="2800" i="1"/>
              <a:t>n</a:t>
            </a:r>
            <a:r>
              <a:rPr lang="en-US" sz="2800"/>
              <a:t> users then you get 1/</a:t>
            </a:r>
            <a:r>
              <a:rPr lang="en-US" sz="2800" i="1"/>
              <a:t>n</a:t>
            </a:r>
            <a:r>
              <a:rPr lang="en-US" sz="2800"/>
              <a:t> of CPU</a:t>
            </a:r>
          </a:p>
          <a:p>
            <a:pPr marL="265113" indent="-265113"/>
            <a:r>
              <a:rPr lang="en-US" sz="2800"/>
              <a:t>Or if </a:t>
            </a:r>
            <a:r>
              <a:rPr lang="en-US" sz="2800" i="1"/>
              <a:t>n</a:t>
            </a:r>
            <a:r>
              <a:rPr lang="en-US" sz="2800"/>
              <a:t> processes then you get 1/</a:t>
            </a:r>
            <a:r>
              <a:rPr lang="en-US" sz="2800" i="1"/>
              <a:t>n</a:t>
            </a:r>
            <a:r>
              <a:rPr lang="en-US" sz="2800"/>
              <a:t> of CPU</a:t>
            </a:r>
          </a:p>
          <a:p>
            <a:pPr marL="265113" indent="-265113"/>
            <a:r>
              <a:rPr lang="en-US" sz="2800"/>
              <a:t>Track creation time</a:t>
            </a:r>
          </a:p>
          <a:p>
            <a:pPr marL="265113" indent="-265113"/>
            <a:r>
              <a:rPr lang="en-US" sz="2800"/>
              <a:t>Track time actually used</a:t>
            </a:r>
          </a:p>
          <a:p>
            <a:pPr marL="265113" indent="-265113"/>
            <a:r>
              <a:rPr lang="en-US" sz="2800"/>
              <a:t>Compute </a:t>
            </a:r>
            <a:r>
              <a:rPr lang="en-US" sz="2800" i="1"/>
              <a:t>time since</a:t>
            </a:r>
            <a:r>
              <a:rPr lang="en-US" sz="2800"/>
              <a:t> </a:t>
            </a:r>
            <a:r>
              <a:rPr lang="en-US" sz="2800" i="1"/>
              <a:t>creation</a:t>
            </a:r>
            <a:r>
              <a:rPr lang="en-US" sz="2800"/>
              <a:t> divided by </a:t>
            </a:r>
            <a:r>
              <a:rPr lang="en-US" sz="2800" i="1"/>
              <a:t>n</a:t>
            </a:r>
            <a:r>
              <a:rPr lang="en-US" sz="2800"/>
              <a:t> --- this is the time you are entitled too</a:t>
            </a:r>
          </a:p>
          <a:p>
            <a:pPr marL="265113" indent="-265113"/>
            <a:r>
              <a:rPr lang="en-US" sz="2800"/>
              <a:t>CPU Consumed / CPU entitled</a:t>
            </a:r>
          </a:p>
          <a:p>
            <a:pPr marL="265113" indent="-265113"/>
            <a:r>
              <a:rPr lang="en-US" sz="2800"/>
              <a:t>0.5 </a:t>
            </a:r>
            <a:r>
              <a:rPr lang="en-US" sz="2800">
                <a:sym typeface="Wingdings" pitchFamily="2" charset="2"/>
              </a:rPr>
              <a:t> only half of what it should have had</a:t>
            </a:r>
          </a:p>
          <a:p>
            <a:pPr marL="265113" indent="-265113"/>
            <a:r>
              <a:rPr lang="en-US" sz="2800">
                <a:sym typeface="Wingdings" pitchFamily="2" charset="2"/>
              </a:rPr>
              <a:t>2.0  Twice more than entitled</a:t>
            </a:r>
          </a:p>
          <a:p>
            <a:pPr marL="265113" indent="-265113"/>
            <a:r>
              <a:rPr lang="en-US" sz="2800">
                <a:sym typeface="Wingdings" pitchFamily="2" charset="2"/>
              </a:rPr>
              <a:t>Choose process with least ratio</a:t>
            </a:r>
          </a:p>
        </p:txBody>
      </p:sp>
      <p:sp>
        <p:nvSpPr>
          <p:cNvPr id="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Guaranteed Scheduling</a:t>
            </a:r>
            <a:endParaRPr lang="en-US" sz="1800" b="1" dirty="0">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r>
              <a:rPr lang="en-US"/>
              <a:t>BYU CS 345</a:t>
            </a:r>
          </a:p>
        </p:txBody>
      </p:sp>
      <p:sp>
        <p:nvSpPr>
          <p:cNvPr id="30" name="Footer Placeholder 2"/>
          <p:cNvSpPr>
            <a:spLocks noGrp="1"/>
          </p:cNvSpPr>
          <p:nvPr>
            <p:ph type="ftr" sz="quarter" idx="11"/>
          </p:nvPr>
        </p:nvSpPr>
        <p:spPr/>
        <p:txBody>
          <a:bodyPr/>
          <a:lstStyle/>
          <a:p>
            <a:r>
              <a:rPr lang="en-US"/>
              <a:t>Scheduling</a:t>
            </a:r>
          </a:p>
        </p:txBody>
      </p:sp>
      <p:sp>
        <p:nvSpPr>
          <p:cNvPr id="31" name="Slide Number Placeholder 3"/>
          <p:cNvSpPr>
            <a:spLocks noGrp="1"/>
          </p:cNvSpPr>
          <p:nvPr>
            <p:ph type="sldNum" sz="quarter" idx="12"/>
          </p:nvPr>
        </p:nvSpPr>
        <p:spPr/>
        <p:txBody>
          <a:bodyPr/>
          <a:lstStyle/>
          <a:p>
            <a:fld id="{DFC746BE-D3C1-4492-9337-165B434EF296}" type="slidenum">
              <a:rPr lang="en-US"/>
              <a:pPr/>
              <a:t>34</a:t>
            </a:fld>
            <a:endParaRPr lang="en-US"/>
          </a:p>
        </p:txBody>
      </p:sp>
      <p:sp>
        <p:nvSpPr>
          <p:cNvPr id="28" name="Rounded Rectangle 27"/>
          <p:cNvSpPr/>
          <p:nvPr/>
        </p:nvSpPr>
        <p:spPr>
          <a:xfrm>
            <a:off x="2819400" y="2152650"/>
            <a:ext cx="1447800" cy="42021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endParaRPr lang="en-US" sz="1800"/>
          </a:p>
        </p:txBody>
      </p:sp>
      <p:sp>
        <p:nvSpPr>
          <p:cNvPr id="2" name="Title 1"/>
          <p:cNvSpPr>
            <a:spLocks noGrp="1"/>
          </p:cNvSpPr>
          <p:nvPr>
            <p:ph type="title" idx="4294967295"/>
          </p:nvPr>
        </p:nvSpPr>
        <p:spPr/>
        <p:txBody>
          <a:bodyPr>
            <a:normAutofit/>
          </a:bodyPr>
          <a:lstStyle/>
          <a:p>
            <a:r>
              <a:rPr lang="en-US">
                <a:effectLst>
                  <a:outerShdw blurRad="38100" dist="38100" dir="2700000" algn="tl">
                    <a:srgbClr val="C0C0C0"/>
                  </a:outerShdw>
                </a:effectLst>
              </a:rPr>
              <a:t>Guaranteed Scheduling</a:t>
            </a:r>
          </a:p>
        </p:txBody>
      </p:sp>
      <p:sp>
        <p:nvSpPr>
          <p:cNvPr id="6" name="Rectangle 5"/>
          <p:cNvSpPr/>
          <p:nvPr/>
        </p:nvSpPr>
        <p:spPr>
          <a:xfrm>
            <a:off x="15240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0</a:t>
            </a:r>
          </a:p>
        </p:txBody>
      </p:sp>
      <p:sp>
        <p:nvSpPr>
          <p:cNvPr id="7" name="Rectangle 6"/>
          <p:cNvSpPr/>
          <p:nvPr/>
        </p:nvSpPr>
        <p:spPr>
          <a:xfrm>
            <a:off x="30480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2</a:t>
            </a:r>
          </a:p>
        </p:txBody>
      </p:sp>
      <p:sp>
        <p:nvSpPr>
          <p:cNvPr id="8" name="Rectangle 7"/>
          <p:cNvSpPr/>
          <p:nvPr/>
        </p:nvSpPr>
        <p:spPr>
          <a:xfrm>
            <a:off x="47244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3</a:t>
            </a:r>
          </a:p>
        </p:txBody>
      </p:sp>
      <p:sp>
        <p:nvSpPr>
          <p:cNvPr id="10" name="Rectangle 9"/>
          <p:cNvSpPr/>
          <p:nvPr/>
        </p:nvSpPr>
        <p:spPr>
          <a:xfrm>
            <a:off x="64008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4</a:t>
            </a:r>
          </a:p>
        </p:txBody>
      </p:sp>
      <p:sp>
        <p:nvSpPr>
          <p:cNvPr id="12" name="TextBox 11"/>
          <p:cNvSpPr txBox="1">
            <a:spLocks noChangeArrowheads="1"/>
          </p:cNvSpPr>
          <p:nvPr/>
        </p:nvSpPr>
        <p:spPr bwMode="auto">
          <a:xfrm>
            <a:off x="15240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0</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4</a:t>
            </a:r>
          </a:p>
        </p:txBody>
      </p:sp>
      <p:sp>
        <p:nvSpPr>
          <p:cNvPr id="2639881" name="TextBox 12"/>
          <p:cNvSpPr txBox="1">
            <a:spLocks noChangeArrowheads="1"/>
          </p:cNvSpPr>
          <p:nvPr/>
        </p:nvSpPr>
        <p:spPr bwMode="auto">
          <a:xfrm>
            <a:off x="3048000" y="1782763"/>
            <a:ext cx="281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ea typeface="ＭＳ Ｐゴシック" pitchFamily="34" charset="-128"/>
              </a:rPr>
              <a:t>Current time is 13</a:t>
            </a:r>
          </a:p>
        </p:txBody>
      </p:sp>
      <p:sp>
        <p:nvSpPr>
          <p:cNvPr id="15" name="TextBox 14"/>
          <p:cNvSpPr txBox="1">
            <a:spLocks noChangeArrowheads="1"/>
          </p:cNvSpPr>
          <p:nvPr/>
        </p:nvSpPr>
        <p:spPr bwMode="auto">
          <a:xfrm>
            <a:off x="30480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2</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1</a:t>
            </a:r>
          </a:p>
        </p:txBody>
      </p:sp>
      <p:sp>
        <p:nvSpPr>
          <p:cNvPr id="16" name="TextBox 15"/>
          <p:cNvSpPr txBox="1">
            <a:spLocks noChangeArrowheads="1"/>
          </p:cNvSpPr>
          <p:nvPr/>
        </p:nvSpPr>
        <p:spPr bwMode="auto">
          <a:xfrm>
            <a:off x="47244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2</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2</a:t>
            </a:r>
          </a:p>
        </p:txBody>
      </p:sp>
      <p:sp>
        <p:nvSpPr>
          <p:cNvPr id="17" name="TextBox 16"/>
          <p:cNvSpPr txBox="1">
            <a:spLocks noChangeArrowheads="1"/>
          </p:cNvSpPr>
          <p:nvPr/>
        </p:nvSpPr>
        <p:spPr bwMode="auto">
          <a:xfrm>
            <a:off x="6400800" y="3687763"/>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4</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6</a:t>
            </a:r>
          </a:p>
        </p:txBody>
      </p:sp>
      <p:sp>
        <p:nvSpPr>
          <p:cNvPr id="19" name="TextBox 18"/>
          <p:cNvSpPr txBox="1">
            <a:spLocks noChangeArrowheads="1"/>
          </p:cNvSpPr>
          <p:nvPr/>
        </p:nvSpPr>
        <p:spPr bwMode="auto">
          <a:xfrm>
            <a:off x="1524000" y="45656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13 / 4</a:t>
            </a:r>
          </a:p>
          <a:p>
            <a:r>
              <a:rPr lang="en-US" sz="1800">
                <a:ea typeface="ＭＳ Ｐゴシック" pitchFamily="34" charset="-128"/>
              </a:rPr>
              <a:t>    =  3.25</a:t>
            </a:r>
          </a:p>
        </p:txBody>
      </p:sp>
      <p:sp>
        <p:nvSpPr>
          <p:cNvPr id="21" name="TextBox 20"/>
          <p:cNvSpPr txBox="1">
            <a:spLocks noChangeArrowheads="1"/>
          </p:cNvSpPr>
          <p:nvPr/>
        </p:nvSpPr>
        <p:spPr bwMode="auto">
          <a:xfrm>
            <a:off x="3048000" y="452596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11 / 4</a:t>
            </a:r>
          </a:p>
          <a:p>
            <a:r>
              <a:rPr lang="en-US" sz="1800">
                <a:ea typeface="ＭＳ Ｐゴシック" pitchFamily="34" charset="-128"/>
              </a:rPr>
              <a:t>    = 2.75</a:t>
            </a:r>
          </a:p>
        </p:txBody>
      </p:sp>
      <p:sp>
        <p:nvSpPr>
          <p:cNvPr id="22" name="TextBox 21"/>
          <p:cNvSpPr txBox="1">
            <a:spLocks noChangeArrowheads="1"/>
          </p:cNvSpPr>
          <p:nvPr/>
        </p:nvSpPr>
        <p:spPr bwMode="auto">
          <a:xfrm>
            <a:off x="4724400" y="4525963"/>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11 / 4</a:t>
            </a:r>
          </a:p>
          <a:p>
            <a:r>
              <a:rPr lang="en-US" sz="1800">
                <a:ea typeface="ＭＳ Ｐゴシック" pitchFamily="34" charset="-128"/>
              </a:rPr>
              <a:t>    = 2.75</a:t>
            </a:r>
          </a:p>
        </p:txBody>
      </p:sp>
      <p:sp>
        <p:nvSpPr>
          <p:cNvPr id="23" name="TextBox 22"/>
          <p:cNvSpPr txBox="1">
            <a:spLocks noChangeArrowheads="1"/>
          </p:cNvSpPr>
          <p:nvPr/>
        </p:nvSpPr>
        <p:spPr bwMode="auto">
          <a:xfrm>
            <a:off x="6400800" y="4525963"/>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9 / 4</a:t>
            </a:r>
          </a:p>
          <a:p>
            <a:r>
              <a:rPr lang="en-US" sz="1800">
                <a:ea typeface="ＭＳ Ｐゴシック" pitchFamily="34" charset="-128"/>
              </a:rPr>
              <a:t>    = 2.25</a:t>
            </a:r>
          </a:p>
        </p:txBody>
      </p:sp>
      <p:sp>
        <p:nvSpPr>
          <p:cNvPr id="24" name="TextBox 23"/>
          <p:cNvSpPr txBox="1">
            <a:spLocks noChangeArrowheads="1"/>
          </p:cNvSpPr>
          <p:nvPr/>
        </p:nvSpPr>
        <p:spPr bwMode="auto">
          <a:xfrm>
            <a:off x="1524000" y="540385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 </a:t>
            </a:r>
            <a:r>
              <a:rPr lang="en-US" sz="1800">
                <a:ea typeface="ＭＳ Ｐゴシック" pitchFamily="34" charset="-128"/>
              </a:rPr>
              <a:t>= 4 / 3.25</a:t>
            </a:r>
          </a:p>
          <a:p>
            <a:r>
              <a:rPr lang="en-US" sz="1800">
                <a:ea typeface="ＭＳ Ｐゴシック" pitchFamily="34" charset="-128"/>
              </a:rPr>
              <a:t>    =  1.23</a:t>
            </a:r>
          </a:p>
        </p:txBody>
      </p:sp>
      <p:sp>
        <p:nvSpPr>
          <p:cNvPr id="25" name="TextBox 24"/>
          <p:cNvSpPr txBox="1">
            <a:spLocks noChangeArrowheads="1"/>
          </p:cNvSpPr>
          <p:nvPr/>
        </p:nvSpPr>
        <p:spPr bwMode="auto">
          <a:xfrm>
            <a:off x="3048000" y="536416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a:t>
            </a:r>
            <a:r>
              <a:rPr lang="en-US" sz="1800">
                <a:ea typeface="ＭＳ Ｐゴシック" pitchFamily="34" charset="-128"/>
              </a:rPr>
              <a:t> = 1 / 2.75</a:t>
            </a:r>
          </a:p>
          <a:p>
            <a:r>
              <a:rPr lang="en-US" sz="1800">
                <a:ea typeface="ＭＳ Ｐゴシック" pitchFamily="34" charset="-128"/>
              </a:rPr>
              <a:t>    = 0.36</a:t>
            </a:r>
          </a:p>
        </p:txBody>
      </p:sp>
      <p:sp>
        <p:nvSpPr>
          <p:cNvPr id="26" name="TextBox 25"/>
          <p:cNvSpPr txBox="1">
            <a:spLocks noChangeArrowheads="1"/>
          </p:cNvSpPr>
          <p:nvPr/>
        </p:nvSpPr>
        <p:spPr bwMode="auto">
          <a:xfrm>
            <a:off x="4724400" y="5364163"/>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a:t>
            </a:r>
            <a:r>
              <a:rPr lang="en-US" sz="1800">
                <a:ea typeface="ＭＳ Ｐゴシック" pitchFamily="34" charset="-128"/>
              </a:rPr>
              <a:t> = 2 / 2.75</a:t>
            </a:r>
          </a:p>
          <a:p>
            <a:r>
              <a:rPr lang="en-US" sz="1800">
                <a:ea typeface="ＭＳ Ｐゴシック" pitchFamily="34" charset="-128"/>
              </a:rPr>
              <a:t>    = 0.72</a:t>
            </a:r>
          </a:p>
        </p:txBody>
      </p:sp>
      <p:sp>
        <p:nvSpPr>
          <p:cNvPr id="27" name="TextBox 26"/>
          <p:cNvSpPr txBox="1">
            <a:spLocks noChangeArrowheads="1"/>
          </p:cNvSpPr>
          <p:nvPr/>
        </p:nvSpPr>
        <p:spPr bwMode="auto">
          <a:xfrm>
            <a:off x="6400800" y="53641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6 / 2.25</a:t>
            </a:r>
          </a:p>
          <a:p>
            <a:r>
              <a:rPr lang="en-US" sz="1800">
                <a:ea typeface="ＭＳ Ｐゴシック" pitchFamily="34" charset="-128"/>
              </a:rPr>
              <a:t>    = 2.66</a:t>
            </a:r>
          </a:p>
        </p:txBody>
      </p:sp>
      <p:sp>
        <p:nvSpPr>
          <p:cNvPr id="32"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Guaranteed Scheduling</a:t>
            </a:r>
            <a:endParaRPr lang="en-US" sz="18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 grpId="0"/>
      <p:bldP spid="15" grpId="0"/>
      <p:bldP spid="16" grpId="0"/>
      <p:bldP spid="17" grpId="0"/>
      <p:bldP spid="19" grpId="0"/>
      <p:bldP spid="21" grpId="0"/>
      <p:bldP spid="22" grpId="0"/>
      <p:bldP spid="23" grpId="0"/>
      <p:bldP spid="24" grpId="0"/>
      <p:bldP spid="25"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Scheduling</a:t>
            </a:r>
          </a:p>
        </p:txBody>
      </p:sp>
      <p:sp>
        <p:nvSpPr>
          <p:cNvPr id="6" name="Slide Number Placeholder 3"/>
          <p:cNvSpPr>
            <a:spLocks noGrp="1"/>
          </p:cNvSpPr>
          <p:nvPr>
            <p:ph type="sldNum" sz="quarter" idx="12"/>
          </p:nvPr>
        </p:nvSpPr>
        <p:spPr/>
        <p:txBody>
          <a:bodyPr/>
          <a:lstStyle/>
          <a:p>
            <a:fld id="{BBE5F9F5-BFA2-49CB-B9D0-90154A211DA8}" type="slidenum">
              <a:rPr lang="en-US"/>
              <a:pPr/>
              <a:t>35</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Lottery Scheduling</a:t>
            </a:r>
          </a:p>
        </p:txBody>
      </p:sp>
      <p:sp>
        <p:nvSpPr>
          <p:cNvPr id="2646019" name="Content Placeholder 2"/>
          <p:cNvSpPr>
            <a:spLocks noGrp="1"/>
          </p:cNvSpPr>
          <p:nvPr>
            <p:ph idx="4294967295"/>
          </p:nvPr>
        </p:nvSpPr>
        <p:spPr/>
        <p:txBody>
          <a:bodyPr lIns="182880" tIns="91440"/>
          <a:lstStyle/>
          <a:p>
            <a:pPr marL="265113" indent="-265113"/>
            <a:r>
              <a:rPr lang="en-US" sz="2800"/>
              <a:t>Issue tickets to process</a:t>
            </a:r>
          </a:p>
          <a:p>
            <a:pPr marL="265113" indent="-265113"/>
            <a:r>
              <a:rPr lang="en-US" sz="2800"/>
              <a:t>Choose random ticket as the next job</a:t>
            </a:r>
          </a:p>
          <a:p>
            <a:pPr marL="265113" indent="-265113"/>
            <a:r>
              <a:rPr lang="en-US" sz="2800"/>
              <a:t>If you have the ticket, then its you</a:t>
            </a:r>
          </a:p>
          <a:p>
            <a:pPr marL="265113" indent="-265113"/>
            <a:r>
              <a:rPr lang="en-US" sz="2800"/>
              <a:t>Assign number of tickets by priority</a:t>
            </a:r>
          </a:p>
          <a:p>
            <a:pPr marL="265113" indent="-265113"/>
            <a:r>
              <a:rPr lang="en-US" sz="2800"/>
              <a:t>If 100 tickets, if process has 20 tickets, then 20% chance it wins the lottery</a:t>
            </a:r>
          </a:p>
          <a:p>
            <a:pPr marL="265113" indent="-265113"/>
            <a:r>
              <a:rPr lang="en-US" sz="2800"/>
              <a:t>Can exchange tickets</a:t>
            </a:r>
          </a:p>
          <a:p>
            <a:pPr marL="265113" indent="-265113"/>
            <a:r>
              <a:rPr lang="en-US" sz="2800"/>
              <a:t>Can award tickets to priority boost</a:t>
            </a:r>
          </a:p>
        </p:txBody>
      </p:sp>
      <p:sp>
        <p:nvSpPr>
          <p:cNvPr id="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Lottery Scheduling</a:t>
            </a:r>
            <a:endParaRPr lang="en-US" sz="1800" b="1" dirty="0">
              <a:latin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1"/>
          <p:cNvSpPr>
            <a:spLocks noGrp="1"/>
          </p:cNvSpPr>
          <p:nvPr>
            <p:ph type="dt" sz="half" idx="10"/>
          </p:nvPr>
        </p:nvSpPr>
        <p:spPr/>
        <p:txBody>
          <a:bodyPr/>
          <a:lstStyle/>
          <a:p>
            <a:r>
              <a:rPr lang="en-US"/>
              <a:t>BYU CS 345</a:t>
            </a:r>
          </a:p>
        </p:txBody>
      </p:sp>
      <p:sp>
        <p:nvSpPr>
          <p:cNvPr id="45" name="Footer Placeholder 2"/>
          <p:cNvSpPr>
            <a:spLocks noGrp="1"/>
          </p:cNvSpPr>
          <p:nvPr>
            <p:ph type="ftr" sz="quarter" idx="11"/>
          </p:nvPr>
        </p:nvSpPr>
        <p:spPr/>
        <p:txBody>
          <a:bodyPr/>
          <a:lstStyle/>
          <a:p>
            <a:r>
              <a:rPr lang="en-US"/>
              <a:t>Scheduling</a:t>
            </a:r>
          </a:p>
        </p:txBody>
      </p:sp>
      <p:sp>
        <p:nvSpPr>
          <p:cNvPr id="46" name="Slide Number Placeholder 3"/>
          <p:cNvSpPr>
            <a:spLocks noGrp="1"/>
          </p:cNvSpPr>
          <p:nvPr>
            <p:ph type="sldNum" sz="quarter" idx="12"/>
          </p:nvPr>
        </p:nvSpPr>
        <p:spPr/>
        <p:txBody>
          <a:bodyPr/>
          <a:lstStyle/>
          <a:p>
            <a:fld id="{46111A8F-C16D-4278-B7BA-2BCAB9BEE062}" type="slidenum">
              <a:rPr lang="en-US"/>
              <a:pPr/>
              <a:t>36</a:t>
            </a:fld>
            <a:endParaRPr lang="en-US"/>
          </a:p>
        </p:txBody>
      </p:sp>
      <p:sp>
        <p:nvSpPr>
          <p:cNvPr id="2" name="Title 1"/>
          <p:cNvSpPr>
            <a:spLocks noGrp="1"/>
          </p:cNvSpPr>
          <p:nvPr>
            <p:ph type="title" idx="4294967295"/>
          </p:nvPr>
        </p:nvSpPr>
        <p:spPr/>
        <p:txBody>
          <a:bodyPr>
            <a:normAutofit/>
          </a:bodyPr>
          <a:lstStyle/>
          <a:p>
            <a:r>
              <a:rPr lang="en-US">
                <a:effectLst>
                  <a:outerShdw blurRad="38100" dist="38100" dir="2700000" algn="tl">
                    <a:srgbClr val="C0C0C0"/>
                  </a:outerShdw>
                </a:effectLst>
              </a:rPr>
              <a:t>Lottery Scheduling</a:t>
            </a:r>
          </a:p>
        </p:txBody>
      </p:sp>
      <p:sp>
        <p:nvSpPr>
          <p:cNvPr id="6" name="Rectangle 5"/>
          <p:cNvSpPr/>
          <p:nvPr/>
        </p:nvSpPr>
        <p:spPr>
          <a:xfrm>
            <a:off x="15240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0</a:t>
            </a:r>
            <a:endParaRPr lang="en-US" sz="1800" dirty="0"/>
          </a:p>
          <a:p>
            <a:pPr algn="ctr" eaLnBrk="0" hangingPunct="0">
              <a:defRPr/>
            </a:pPr>
            <a:r>
              <a:rPr lang="en-US" sz="1800" dirty="0"/>
              <a:t>30%</a:t>
            </a:r>
          </a:p>
        </p:txBody>
      </p:sp>
      <p:sp>
        <p:nvSpPr>
          <p:cNvPr id="7" name="Rectangle 6"/>
          <p:cNvSpPr/>
          <p:nvPr/>
        </p:nvSpPr>
        <p:spPr>
          <a:xfrm>
            <a:off x="30480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2</a:t>
            </a:r>
          </a:p>
          <a:p>
            <a:pPr algn="ctr" eaLnBrk="0" hangingPunct="0">
              <a:defRPr/>
            </a:pPr>
            <a:r>
              <a:rPr lang="en-US" sz="1800" dirty="0"/>
              <a:t>15%</a:t>
            </a:r>
          </a:p>
        </p:txBody>
      </p:sp>
      <p:sp>
        <p:nvSpPr>
          <p:cNvPr id="8" name="Rectangle 7"/>
          <p:cNvSpPr/>
          <p:nvPr/>
        </p:nvSpPr>
        <p:spPr>
          <a:xfrm>
            <a:off x="47244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3</a:t>
            </a:r>
          </a:p>
          <a:p>
            <a:pPr algn="ctr" eaLnBrk="0" hangingPunct="0">
              <a:defRPr/>
            </a:pPr>
            <a:r>
              <a:rPr lang="en-US" sz="1800" dirty="0"/>
              <a:t>25%</a:t>
            </a:r>
          </a:p>
        </p:txBody>
      </p:sp>
      <p:sp>
        <p:nvSpPr>
          <p:cNvPr id="9" name="Rectangle 8"/>
          <p:cNvSpPr/>
          <p:nvPr/>
        </p:nvSpPr>
        <p:spPr>
          <a:xfrm>
            <a:off x="64008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4</a:t>
            </a:r>
          </a:p>
          <a:p>
            <a:pPr algn="ctr" eaLnBrk="0" hangingPunct="0">
              <a:defRPr/>
            </a:pPr>
            <a:r>
              <a:rPr lang="en-US" sz="1800" dirty="0"/>
              <a:t>30%</a:t>
            </a:r>
          </a:p>
        </p:txBody>
      </p:sp>
      <p:sp>
        <p:nvSpPr>
          <p:cNvPr id="2643975" name="TextBox 10"/>
          <p:cNvSpPr txBox="1">
            <a:spLocks noChangeArrowheads="1"/>
          </p:cNvSpPr>
          <p:nvPr/>
        </p:nvSpPr>
        <p:spPr bwMode="auto">
          <a:xfrm>
            <a:off x="3048000" y="1592263"/>
            <a:ext cx="335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smtClean="0">
                <a:latin typeface="+mj-lt"/>
                <a:ea typeface="ＭＳ Ｐゴシック" pitchFamily="34" charset="-128"/>
              </a:rPr>
              <a:t>Issue 100 </a:t>
            </a:r>
            <a:r>
              <a:rPr lang="en-US" sz="1800" dirty="0">
                <a:latin typeface="+mj-lt"/>
                <a:ea typeface="ＭＳ Ｐゴシック" pitchFamily="34" charset="-128"/>
              </a:rPr>
              <a:t>Lottery Tickets</a:t>
            </a:r>
          </a:p>
        </p:txBody>
      </p:sp>
      <p:sp>
        <p:nvSpPr>
          <p:cNvPr id="12" name="TextBox 11"/>
          <p:cNvSpPr txBox="1">
            <a:spLocks noChangeArrowheads="1"/>
          </p:cNvSpPr>
          <p:nvPr/>
        </p:nvSpPr>
        <p:spPr bwMode="auto">
          <a:xfrm>
            <a:off x="15240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30</a:t>
            </a:r>
          </a:p>
        </p:txBody>
      </p:sp>
      <p:sp>
        <p:nvSpPr>
          <p:cNvPr id="13" name="TextBox 12"/>
          <p:cNvSpPr txBox="1">
            <a:spLocks noChangeArrowheads="1"/>
          </p:cNvSpPr>
          <p:nvPr/>
        </p:nvSpPr>
        <p:spPr bwMode="auto">
          <a:xfrm>
            <a:off x="30480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15</a:t>
            </a:r>
          </a:p>
        </p:txBody>
      </p:sp>
      <p:sp>
        <p:nvSpPr>
          <p:cNvPr id="14" name="TextBox 13"/>
          <p:cNvSpPr txBox="1">
            <a:spLocks noChangeArrowheads="1"/>
          </p:cNvSpPr>
          <p:nvPr/>
        </p:nvSpPr>
        <p:spPr bwMode="auto">
          <a:xfrm>
            <a:off x="47244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25</a:t>
            </a:r>
          </a:p>
        </p:txBody>
      </p:sp>
      <p:sp>
        <p:nvSpPr>
          <p:cNvPr id="15" name="TextBox 14"/>
          <p:cNvSpPr txBox="1">
            <a:spLocks noChangeArrowheads="1"/>
          </p:cNvSpPr>
          <p:nvPr/>
        </p:nvSpPr>
        <p:spPr bwMode="auto">
          <a:xfrm>
            <a:off x="6400800" y="34210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30</a:t>
            </a:r>
          </a:p>
        </p:txBody>
      </p:sp>
      <p:cxnSp>
        <p:nvCxnSpPr>
          <p:cNvPr id="17" name="Straight Connector 16"/>
          <p:cNvCxnSpPr>
            <a:cxnSpLocks noChangeShapeType="1"/>
          </p:cNvCxnSpPr>
          <p:nvPr/>
        </p:nvCxnSpPr>
        <p:spPr bwMode="auto">
          <a:xfrm rot="5400000">
            <a:off x="2247900" y="5364163"/>
            <a:ext cx="9906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2743200" y="5859463"/>
            <a:ext cx="10668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rot="5400000">
            <a:off x="3314700" y="5364163"/>
            <a:ext cx="9906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sp>
        <p:nvSpPr>
          <p:cNvPr id="21" name="Rounded Rectangle 20"/>
          <p:cNvSpPr>
            <a:spLocks noChangeArrowheads="1"/>
          </p:cNvSpPr>
          <p:nvPr/>
        </p:nvSpPr>
        <p:spPr bwMode="auto">
          <a:xfrm>
            <a:off x="2971800" y="5249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2" name="Rounded Rectangle 21"/>
          <p:cNvSpPr>
            <a:spLocks noChangeArrowheads="1"/>
          </p:cNvSpPr>
          <p:nvPr/>
        </p:nvSpPr>
        <p:spPr bwMode="auto">
          <a:xfrm>
            <a:off x="31242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3" name="Rounded Rectangle 22"/>
          <p:cNvSpPr>
            <a:spLocks noChangeArrowheads="1"/>
          </p:cNvSpPr>
          <p:nvPr/>
        </p:nvSpPr>
        <p:spPr bwMode="auto">
          <a:xfrm>
            <a:off x="32766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4" name="Rounded Rectangle 23"/>
          <p:cNvSpPr>
            <a:spLocks noChangeArrowheads="1"/>
          </p:cNvSpPr>
          <p:nvPr/>
        </p:nvSpPr>
        <p:spPr bwMode="auto">
          <a:xfrm>
            <a:off x="34290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5" name="Rounded Rectangle 24"/>
          <p:cNvSpPr>
            <a:spLocks noChangeArrowheads="1"/>
          </p:cNvSpPr>
          <p:nvPr/>
        </p:nvSpPr>
        <p:spPr bwMode="auto">
          <a:xfrm>
            <a:off x="32766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6" name="Rounded Rectangle 25"/>
          <p:cNvSpPr>
            <a:spLocks noChangeArrowheads="1"/>
          </p:cNvSpPr>
          <p:nvPr/>
        </p:nvSpPr>
        <p:spPr bwMode="auto">
          <a:xfrm>
            <a:off x="2819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7" name="Rounded Rectangle 26"/>
          <p:cNvSpPr>
            <a:spLocks noChangeArrowheads="1"/>
          </p:cNvSpPr>
          <p:nvPr/>
        </p:nvSpPr>
        <p:spPr bwMode="auto">
          <a:xfrm>
            <a:off x="30480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8" name="Rounded Rectangle 27"/>
          <p:cNvSpPr>
            <a:spLocks noChangeArrowheads="1"/>
          </p:cNvSpPr>
          <p:nvPr/>
        </p:nvSpPr>
        <p:spPr bwMode="auto">
          <a:xfrm>
            <a:off x="34290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9" name="Rounded Rectangle 28"/>
          <p:cNvSpPr>
            <a:spLocks noChangeArrowheads="1"/>
          </p:cNvSpPr>
          <p:nvPr/>
        </p:nvSpPr>
        <p:spPr bwMode="auto">
          <a:xfrm>
            <a:off x="3581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0" name="Rounded Rectangle 29"/>
          <p:cNvSpPr>
            <a:spLocks noChangeArrowheads="1"/>
          </p:cNvSpPr>
          <p:nvPr/>
        </p:nvSpPr>
        <p:spPr bwMode="auto">
          <a:xfrm>
            <a:off x="29718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1" name="Rounded Rectangle 30"/>
          <p:cNvSpPr>
            <a:spLocks noChangeArrowheads="1"/>
          </p:cNvSpPr>
          <p:nvPr/>
        </p:nvSpPr>
        <p:spPr bwMode="auto">
          <a:xfrm>
            <a:off x="36576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2" name="Rounded Rectangle 31"/>
          <p:cNvSpPr>
            <a:spLocks noChangeArrowheads="1"/>
          </p:cNvSpPr>
          <p:nvPr/>
        </p:nvSpPr>
        <p:spPr bwMode="auto">
          <a:xfrm>
            <a:off x="3200400" y="5249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3" name="Rounded Rectangle 32"/>
          <p:cNvSpPr>
            <a:spLocks noChangeArrowheads="1"/>
          </p:cNvSpPr>
          <p:nvPr/>
        </p:nvSpPr>
        <p:spPr bwMode="auto">
          <a:xfrm>
            <a:off x="36576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4" name="Rounded Rectangle 33"/>
          <p:cNvSpPr>
            <a:spLocks noChangeArrowheads="1"/>
          </p:cNvSpPr>
          <p:nvPr/>
        </p:nvSpPr>
        <p:spPr bwMode="auto">
          <a:xfrm>
            <a:off x="33528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5" name="Rounded Rectangle 34"/>
          <p:cNvSpPr>
            <a:spLocks noChangeArrowheads="1"/>
          </p:cNvSpPr>
          <p:nvPr/>
        </p:nvSpPr>
        <p:spPr bwMode="auto">
          <a:xfrm>
            <a:off x="35052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6" name="Rounded Rectangle 35"/>
          <p:cNvSpPr>
            <a:spLocks noChangeArrowheads="1"/>
          </p:cNvSpPr>
          <p:nvPr/>
        </p:nvSpPr>
        <p:spPr bwMode="auto">
          <a:xfrm>
            <a:off x="29718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7" name="Rounded Rectangle 36"/>
          <p:cNvSpPr>
            <a:spLocks noChangeArrowheads="1"/>
          </p:cNvSpPr>
          <p:nvPr/>
        </p:nvSpPr>
        <p:spPr bwMode="auto">
          <a:xfrm>
            <a:off x="33528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8" name="Rounded Rectangle 37"/>
          <p:cNvSpPr>
            <a:spLocks noChangeArrowheads="1"/>
          </p:cNvSpPr>
          <p:nvPr/>
        </p:nvSpPr>
        <p:spPr bwMode="auto">
          <a:xfrm>
            <a:off x="28956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9" name="Rounded Rectangle 38"/>
          <p:cNvSpPr>
            <a:spLocks noChangeArrowheads="1"/>
          </p:cNvSpPr>
          <p:nvPr/>
        </p:nvSpPr>
        <p:spPr bwMode="auto">
          <a:xfrm>
            <a:off x="28194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0" name="Rounded Rectangle 39"/>
          <p:cNvSpPr>
            <a:spLocks noChangeArrowheads="1"/>
          </p:cNvSpPr>
          <p:nvPr/>
        </p:nvSpPr>
        <p:spPr bwMode="auto">
          <a:xfrm>
            <a:off x="3200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1" name="Rounded Rectangle 40"/>
          <p:cNvSpPr>
            <a:spLocks noChangeArrowheads="1"/>
          </p:cNvSpPr>
          <p:nvPr/>
        </p:nvSpPr>
        <p:spPr bwMode="auto">
          <a:xfrm>
            <a:off x="31242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2" name="Curved Down Arrow 41"/>
          <p:cNvSpPr/>
          <p:nvPr/>
        </p:nvSpPr>
        <p:spPr>
          <a:xfrm>
            <a:off x="3352800" y="4411663"/>
            <a:ext cx="12954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800">
              <a:solidFill>
                <a:schemeClr val="tx1"/>
              </a:solidFill>
            </a:endParaRPr>
          </a:p>
        </p:txBody>
      </p:sp>
      <p:sp>
        <p:nvSpPr>
          <p:cNvPr id="43" name="Rounded Rectangle 42"/>
          <p:cNvSpPr>
            <a:spLocks noChangeArrowheads="1"/>
          </p:cNvSpPr>
          <p:nvPr/>
        </p:nvSpPr>
        <p:spPr bwMode="auto">
          <a:xfrm>
            <a:off x="4495800" y="5173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644006" name="TextBox 43"/>
          <p:cNvSpPr txBox="1">
            <a:spLocks noChangeArrowheads="1"/>
          </p:cNvSpPr>
          <p:nvPr/>
        </p:nvSpPr>
        <p:spPr bwMode="auto">
          <a:xfrm>
            <a:off x="5257800" y="4716463"/>
            <a:ext cx="190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latin typeface="+mn-lt"/>
                <a:ea typeface="ＭＳ Ｐゴシック" pitchFamily="34" charset="-128"/>
              </a:rPr>
              <a:t>Ticket holder gets CPU until next drawing</a:t>
            </a:r>
          </a:p>
        </p:txBody>
      </p:sp>
      <p:sp>
        <p:nvSpPr>
          <p:cNvPr id="4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Lottery Scheduling</a:t>
            </a:r>
            <a:endParaRPr lang="en-US" sz="18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42" grpId="0" animBg="1"/>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Scheduling</a:t>
            </a:r>
          </a:p>
        </p:txBody>
      </p:sp>
      <p:sp>
        <p:nvSpPr>
          <p:cNvPr id="6" name="Slide Number Placeholder 3"/>
          <p:cNvSpPr>
            <a:spLocks noGrp="1"/>
          </p:cNvSpPr>
          <p:nvPr>
            <p:ph type="sldNum" sz="quarter" idx="12"/>
          </p:nvPr>
        </p:nvSpPr>
        <p:spPr/>
        <p:txBody>
          <a:bodyPr/>
          <a:lstStyle/>
          <a:p>
            <a:fld id="{BD3F2CF3-733C-47CB-A25E-1343C3B58437}" type="slidenum">
              <a:rPr lang="en-US"/>
              <a:pPr/>
              <a:t>37</a:t>
            </a:fld>
            <a:endParaRPr lang="en-US"/>
          </a:p>
        </p:txBody>
      </p:sp>
      <p:sp>
        <p:nvSpPr>
          <p:cNvPr id="38917" name="Rectangle 2"/>
          <p:cNvSpPr>
            <a:spLocks noGrp="1" noChangeArrowheads="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Fair Scheduling</a:t>
            </a:r>
          </a:p>
        </p:txBody>
      </p:sp>
      <p:sp>
        <p:nvSpPr>
          <p:cNvPr id="2647043" name="Rectangle 3"/>
          <p:cNvSpPr>
            <a:spLocks noGrp="1" noChangeArrowheads="1"/>
          </p:cNvSpPr>
          <p:nvPr>
            <p:ph idx="4294967295"/>
          </p:nvPr>
        </p:nvSpPr>
        <p:spPr>
          <a:xfrm>
            <a:off x="481013" y="1441450"/>
            <a:ext cx="8183562" cy="4651375"/>
          </a:xfrm>
        </p:spPr>
        <p:txBody>
          <a:bodyPr lIns="182880" tIns="91440"/>
          <a:lstStyle/>
          <a:p>
            <a:pPr marL="265113" indent="-265113">
              <a:lnSpc>
                <a:spcPct val="80000"/>
              </a:lnSpc>
            </a:pPr>
            <a:r>
              <a:rPr lang="en-US" sz="2400" dirty="0" smtClean="0"/>
              <a:t>User’</a:t>
            </a:r>
            <a:r>
              <a:rPr lang="en-US" altLang="ja-JP" sz="2400" dirty="0" smtClean="0">
                <a:ea typeface="ＭＳ Ｐゴシック" pitchFamily="34" charset="-128"/>
              </a:rPr>
              <a:t>s </a:t>
            </a:r>
            <a:r>
              <a:rPr lang="en-US" altLang="ja-JP" sz="2400" dirty="0">
                <a:ea typeface="ＭＳ Ｐゴシック" pitchFamily="34" charset="-128"/>
              </a:rPr>
              <a:t>application runs as a collection of processes (threads)</a:t>
            </a:r>
          </a:p>
          <a:p>
            <a:pPr marL="265113" indent="-265113">
              <a:lnSpc>
                <a:spcPct val="80000"/>
              </a:lnSpc>
            </a:pPr>
            <a:r>
              <a:rPr lang="en-US" sz="2400" dirty="0" smtClean="0"/>
              <a:t>Unfair to </a:t>
            </a:r>
            <a:r>
              <a:rPr lang="en-US" sz="2400" dirty="0"/>
              <a:t>make scheduling decisions </a:t>
            </a:r>
            <a:r>
              <a:rPr lang="en-US" sz="2400" dirty="0" smtClean="0"/>
              <a:t>solely based </a:t>
            </a:r>
            <a:r>
              <a:rPr lang="en-US" sz="2400" dirty="0"/>
              <a:t>on </a:t>
            </a:r>
            <a:r>
              <a:rPr lang="en-US" sz="2400" dirty="0" smtClean="0"/>
              <a:t>individual processes/threads</a:t>
            </a:r>
          </a:p>
          <a:p>
            <a:pPr marL="265113" indent="-265113">
              <a:lnSpc>
                <a:spcPct val="80000"/>
              </a:lnSpc>
            </a:pPr>
            <a:r>
              <a:rPr lang="en-US" sz="2400" dirty="0" smtClean="0"/>
              <a:t>More fair to allocate time according to groups</a:t>
            </a:r>
            <a:endParaRPr lang="en-US" sz="2400" dirty="0"/>
          </a:p>
          <a:p>
            <a:pPr marL="665163" lvl="1" indent="-265113">
              <a:lnSpc>
                <a:spcPct val="80000"/>
              </a:lnSpc>
            </a:pPr>
            <a:r>
              <a:rPr lang="en-US" sz="2000" dirty="0"/>
              <a:t>First allocate time </a:t>
            </a:r>
            <a:r>
              <a:rPr lang="en-US" sz="2000" dirty="0" smtClean="0"/>
              <a:t>fairly to group</a:t>
            </a:r>
          </a:p>
          <a:p>
            <a:pPr marL="665163" lvl="1" indent="-265113">
              <a:lnSpc>
                <a:spcPct val="80000"/>
              </a:lnSpc>
            </a:pPr>
            <a:r>
              <a:rPr lang="en-US" sz="2000" dirty="0" smtClean="0"/>
              <a:t>then divide the time between processes </a:t>
            </a:r>
            <a:r>
              <a:rPr lang="en-US" sz="2000" dirty="0"/>
              <a:t>owned by </a:t>
            </a:r>
            <a:r>
              <a:rPr lang="en-US" sz="2000" dirty="0" smtClean="0"/>
              <a:t>the group</a:t>
            </a:r>
          </a:p>
          <a:p>
            <a:pPr marL="665163" lvl="1" indent="-265113">
              <a:lnSpc>
                <a:spcPct val="80000"/>
              </a:lnSpc>
            </a:pPr>
            <a:r>
              <a:rPr lang="en-US" sz="2000" dirty="0" smtClean="0"/>
              <a:t>Repeat recursively</a:t>
            </a:r>
            <a:endParaRPr lang="en-US" sz="2000" dirty="0"/>
          </a:p>
          <a:p>
            <a:pPr marL="265113" indent="-265113">
              <a:lnSpc>
                <a:spcPct val="80000"/>
              </a:lnSpc>
            </a:pPr>
            <a:r>
              <a:rPr lang="en-US" sz="2400" dirty="0" smtClean="0"/>
              <a:t>User </a:t>
            </a:r>
            <a:r>
              <a:rPr lang="en-US" sz="2400" dirty="0"/>
              <a:t>1: ABCD, User 2: </a:t>
            </a:r>
            <a:r>
              <a:rPr lang="en-US" sz="2400" dirty="0" smtClean="0"/>
              <a:t>E. To be fair, </a:t>
            </a:r>
            <a:r>
              <a:rPr lang="en-US" sz="2400" dirty="0"/>
              <a:t>each gets ½</a:t>
            </a:r>
          </a:p>
          <a:p>
            <a:pPr marL="665163" lvl="1" indent="-265113">
              <a:lnSpc>
                <a:spcPct val="80000"/>
              </a:lnSpc>
            </a:pPr>
            <a:r>
              <a:rPr lang="en-US" sz="2000" dirty="0"/>
              <a:t>Standard RR: ABCDEABCDE…</a:t>
            </a:r>
          </a:p>
          <a:p>
            <a:pPr marL="665163" lvl="1" indent="-265113">
              <a:lnSpc>
                <a:spcPct val="80000"/>
              </a:lnSpc>
            </a:pPr>
            <a:r>
              <a:rPr lang="en-US" sz="2000" dirty="0"/>
              <a:t>Each user has fair share: AEBECEDE…</a:t>
            </a:r>
          </a:p>
          <a:p>
            <a:pPr marL="665163" lvl="1" indent="-265113">
              <a:lnSpc>
                <a:spcPct val="80000"/>
              </a:lnSpc>
            </a:pPr>
            <a:r>
              <a:rPr lang="en-US" sz="2000" dirty="0"/>
              <a:t>But if user 1 entitled to twice as much…</a:t>
            </a:r>
          </a:p>
          <a:p>
            <a:pPr marL="665163" lvl="1" indent="-265113">
              <a:lnSpc>
                <a:spcPct val="80000"/>
              </a:lnSpc>
            </a:pPr>
            <a:r>
              <a:rPr lang="en-US" sz="2000" dirty="0"/>
              <a:t>Fair Scheduling: ABECDEABECDE…</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Fair Scheduling</a:t>
            </a:r>
            <a:endParaRPr lang="en-US" sz="1800" b="1" dirty="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47043">
                                            <p:txEl>
                                              <p:pRg st="0" end="0"/>
                                            </p:txEl>
                                          </p:spTgt>
                                        </p:tgtEl>
                                        <p:attrNameLst>
                                          <p:attrName>style.visibility</p:attrName>
                                        </p:attrNameLst>
                                      </p:cBhvr>
                                      <p:to>
                                        <p:strVal val="visible"/>
                                      </p:to>
                                    </p:set>
                                    <p:animEffect transition="in" filter="fade">
                                      <p:cBhvr>
                                        <p:cTn id="7" dur="500"/>
                                        <p:tgtEl>
                                          <p:spTgt spid="264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47043">
                                            <p:txEl>
                                              <p:pRg st="1" end="1"/>
                                            </p:txEl>
                                          </p:spTgt>
                                        </p:tgtEl>
                                        <p:attrNameLst>
                                          <p:attrName>style.visibility</p:attrName>
                                        </p:attrNameLst>
                                      </p:cBhvr>
                                      <p:to>
                                        <p:strVal val="visible"/>
                                      </p:to>
                                    </p:set>
                                    <p:animEffect transition="in" filter="fade">
                                      <p:cBhvr>
                                        <p:cTn id="12" dur="500"/>
                                        <p:tgtEl>
                                          <p:spTgt spid="264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47043">
                                            <p:txEl>
                                              <p:pRg st="2" end="2"/>
                                            </p:txEl>
                                          </p:spTgt>
                                        </p:tgtEl>
                                        <p:attrNameLst>
                                          <p:attrName>style.visibility</p:attrName>
                                        </p:attrNameLst>
                                      </p:cBhvr>
                                      <p:to>
                                        <p:strVal val="visible"/>
                                      </p:to>
                                    </p:set>
                                    <p:animEffect transition="in" filter="fade">
                                      <p:cBhvr>
                                        <p:cTn id="17" dur="500"/>
                                        <p:tgtEl>
                                          <p:spTgt spid="264704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47043">
                                            <p:txEl>
                                              <p:pRg st="3" end="3"/>
                                            </p:txEl>
                                          </p:spTgt>
                                        </p:tgtEl>
                                        <p:attrNameLst>
                                          <p:attrName>style.visibility</p:attrName>
                                        </p:attrNameLst>
                                      </p:cBhvr>
                                      <p:to>
                                        <p:strVal val="visible"/>
                                      </p:to>
                                    </p:set>
                                    <p:animEffect transition="in" filter="fade">
                                      <p:cBhvr>
                                        <p:cTn id="20" dur="500"/>
                                        <p:tgtEl>
                                          <p:spTgt spid="264704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47043">
                                            <p:txEl>
                                              <p:pRg st="4" end="4"/>
                                            </p:txEl>
                                          </p:spTgt>
                                        </p:tgtEl>
                                        <p:attrNameLst>
                                          <p:attrName>style.visibility</p:attrName>
                                        </p:attrNameLst>
                                      </p:cBhvr>
                                      <p:to>
                                        <p:strVal val="visible"/>
                                      </p:to>
                                    </p:set>
                                    <p:animEffect transition="in" filter="fade">
                                      <p:cBhvr>
                                        <p:cTn id="23" dur="500"/>
                                        <p:tgtEl>
                                          <p:spTgt spid="264704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47043">
                                            <p:txEl>
                                              <p:pRg st="5" end="5"/>
                                            </p:txEl>
                                          </p:spTgt>
                                        </p:tgtEl>
                                        <p:attrNameLst>
                                          <p:attrName>style.visibility</p:attrName>
                                        </p:attrNameLst>
                                      </p:cBhvr>
                                      <p:to>
                                        <p:strVal val="visible"/>
                                      </p:to>
                                    </p:set>
                                    <p:animEffect transition="in" filter="fade">
                                      <p:cBhvr>
                                        <p:cTn id="26" dur="500"/>
                                        <p:tgtEl>
                                          <p:spTgt spid="26470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47043">
                                            <p:txEl>
                                              <p:pRg st="6" end="6"/>
                                            </p:txEl>
                                          </p:spTgt>
                                        </p:tgtEl>
                                        <p:attrNameLst>
                                          <p:attrName>style.visibility</p:attrName>
                                        </p:attrNameLst>
                                      </p:cBhvr>
                                      <p:to>
                                        <p:strVal val="visible"/>
                                      </p:to>
                                    </p:set>
                                    <p:animEffect transition="in" filter="fade">
                                      <p:cBhvr>
                                        <p:cTn id="31" dur="500"/>
                                        <p:tgtEl>
                                          <p:spTgt spid="264704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47043">
                                            <p:txEl>
                                              <p:pRg st="7" end="7"/>
                                            </p:txEl>
                                          </p:spTgt>
                                        </p:tgtEl>
                                        <p:attrNameLst>
                                          <p:attrName>style.visibility</p:attrName>
                                        </p:attrNameLst>
                                      </p:cBhvr>
                                      <p:to>
                                        <p:strVal val="visible"/>
                                      </p:to>
                                    </p:set>
                                    <p:animEffect transition="in" filter="fade">
                                      <p:cBhvr>
                                        <p:cTn id="34" dur="500"/>
                                        <p:tgtEl>
                                          <p:spTgt spid="26470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47043">
                                            <p:txEl>
                                              <p:pRg st="8" end="8"/>
                                            </p:txEl>
                                          </p:spTgt>
                                        </p:tgtEl>
                                        <p:attrNameLst>
                                          <p:attrName>style.visibility</p:attrName>
                                        </p:attrNameLst>
                                      </p:cBhvr>
                                      <p:to>
                                        <p:strVal val="visible"/>
                                      </p:to>
                                    </p:set>
                                    <p:animEffect transition="in" filter="fade">
                                      <p:cBhvr>
                                        <p:cTn id="37" dur="500"/>
                                        <p:tgtEl>
                                          <p:spTgt spid="26470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47043">
                                            <p:txEl>
                                              <p:pRg st="9" end="9"/>
                                            </p:txEl>
                                          </p:spTgt>
                                        </p:tgtEl>
                                        <p:attrNameLst>
                                          <p:attrName>style.visibility</p:attrName>
                                        </p:attrNameLst>
                                      </p:cBhvr>
                                      <p:to>
                                        <p:strVal val="visible"/>
                                      </p:to>
                                    </p:set>
                                    <p:animEffect transition="in" filter="fade">
                                      <p:cBhvr>
                                        <p:cTn id="40" dur="500"/>
                                        <p:tgtEl>
                                          <p:spTgt spid="264704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47043">
                                            <p:txEl>
                                              <p:pRg st="10" end="10"/>
                                            </p:txEl>
                                          </p:spTgt>
                                        </p:tgtEl>
                                        <p:attrNameLst>
                                          <p:attrName>style.visibility</p:attrName>
                                        </p:attrNameLst>
                                      </p:cBhvr>
                                      <p:to>
                                        <p:strVal val="visible"/>
                                      </p:to>
                                    </p:set>
                                    <p:animEffect transition="in" filter="fade">
                                      <p:cBhvr>
                                        <p:cTn id="43" dur="500"/>
                                        <p:tgtEl>
                                          <p:spTgt spid="2647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0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en-US"/>
              <a:t>BYU CS 345</a:t>
            </a:r>
          </a:p>
        </p:txBody>
      </p:sp>
      <p:sp>
        <p:nvSpPr>
          <p:cNvPr id="24" name="Footer Placeholder 2"/>
          <p:cNvSpPr>
            <a:spLocks noGrp="1"/>
          </p:cNvSpPr>
          <p:nvPr>
            <p:ph type="ftr" sz="quarter" idx="11"/>
          </p:nvPr>
        </p:nvSpPr>
        <p:spPr/>
        <p:txBody>
          <a:bodyPr/>
          <a:lstStyle/>
          <a:p>
            <a:r>
              <a:rPr lang="en-US"/>
              <a:t>Scheduling</a:t>
            </a:r>
          </a:p>
        </p:txBody>
      </p:sp>
      <p:sp>
        <p:nvSpPr>
          <p:cNvPr id="25" name="Slide Number Placeholder 3"/>
          <p:cNvSpPr>
            <a:spLocks noGrp="1"/>
          </p:cNvSpPr>
          <p:nvPr>
            <p:ph type="sldNum" sz="quarter" idx="12"/>
          </p:nvPr>
        </p:nvSpPr>
        <p:spPr/>
        <p:txBody>
          <a:bodyPr/>
          <a:lstStyle/>
          <a:p>
            <a:fld id="{1DBFA6A1-DC6A-478F-87E3-BB2CBAB5F137}" type="slidenum">
              <a:rPr lang="en-US"/>
              <a:pPr/>
              <a:t>38</a:t>
            </a:fld>
            <a:endParaRPr lang="en-US"/>
          </a:p>
        </p:txBody>
      </p:sp>
      <p:sp>
        <p:nvSpPr>
          <p:cNvPr id="2" name="Title 1"/>
          <p:cNvSpPr>
            <a:spLocks noGrp="1"/>
          </p:cNvSpPr>
          <p:nvPr>
            <p:ph type="title" idx="4294967295"/>
          </p:nvPr>
        </p:nvSpPr>
        <p:spPr/>
        <p:txBody>
          <a:bodyPr>
            <a:normAutofit fontScale="90000"/>
          </a:bodyPr>
          <a:lstStyle/>
          <a:p>
            <a:r>
              <a:rPr lang="en-US" sz="3200">
                <a:effectLst>
                  <a:outerShdw blurRad="38100" dist="38100" dir="2700000" algn="tl">
                    <a:srgbClr val="C0C0C0"/>
                  </a:outerShdw>
                </a:effectLst>
              </a:rPr>
              <a:t>Linux 2.6.21</a:t>
            </a:r>
            <a:br>
              <a:rPr lang="en-US" sz="3200">
                <a:effectLst>
                  <a:outerShdw blurRad="38100" dist="38100" dir="2700000" algn="tl">
                    <a:srgbClr val="C0C0C0"/>
                  </a:outerShdw>
                </a:effectLst>
              </a:rPr>
            </a:br>
            <a:r>
              <a:rPr lang="en-US" sz="3200">
                <a:effectLst>
                  <a:outerShdw blurRad="38100" dist="38100" dir="2700000" algn="tl">
                    <a:srgbClr val="C0C0C0"/>
                  </a:outerShdw>
                </a:effectLst>
              </a:rPr>
              <a:t>Completely Fair Scheduler (CFS)</a:t>
            </a:r>
          </a:p>
        </p:txBody>
      </p:sp>
      <p:sp>
        <p:nvSpPr>
          <p:cNvPr id="6" name="Oval 5"/>
          <p:cNvSpPr>
            <a:spLocks noChangeArrowheads="1"/>
          </p:cNvSpPr>
          <p:nvPr/>
        </p:nvSpPr>
        <p:spPr bwMode="auto">
          <a:xfrm>
            <a:off x="4376738" y="2130425"/>
            <a:ext cx="609600" cy="533400"/>
          </a:xfrm>
          <a:prstGeom prst="ellipse">
            <a:avLst/>
          </a:prstGeom>
          <a:gradFill rotWithShape="1">
            <a:gsLst>
              <a:gs pos="0">
                <a:srgbClr val="DBDBDB"/>
              </a:gs>
              <a:gs pos="75000">
                <a:srgbClr val="AAAAAA"/>
              </a:gs>
              <a:gs pos="100000">
                <a:srgbClr val="A0A0A0"/>
              </a:gs>
            </a:gsLst>
            <a:lin ang="5400000" scaled="1"/>
          </a:gradFill>
          <a:ln w="9525">
            <a:solidFill>
              <a:srgbClr val="000000"/>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27</a:t>
            </a:r>
          </a:p>
        </p:txBody>
      </p:sp>
      <p:sp>
        <p:nvSpPr>
          <p:cNvPr id="7" name="Oval 6"/>
          <p:cNvSpPr>
            <a:spLocks noChangeArrowheads="1"/>
          </p:cNvSpPr>
          <p:nvPr/>
        </p:nvSpPr>
        <p:spPr bwMode="auto">
          <a:xfrm>
            <a:off x="1524000" y="4111625"/>
            <a:ext cx="609600" cy="533400"/>
          </a:xfrm>
          <a:prstGeom prst="ellipse">
            <a:avLst/>
          </a:prstGeom>
          <a:gradFill rotWithShape="1">
            <a:gsLst>
              <a:gs pos="0">
                <a:srgbClr val="DBDBDB"/>
              </a:gs>
              <a:gs pos="75000">
                <a:srgbClr val="AAAAAA"/>
              </a:gs>
              <a:gs pos="100000">
                <a:srgbClr val="A0A0A0"/>
              </a:gs>
            </a:gsLst>
            <a:lin ang="5400000" scaled="1"/>
          </a:gradFill>
          <a:ln w="9525">
            <a:solidFill>
              <a:srgbClr val="000000"/>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7</a:t>
            </a:r>
          </a:p>
        </p:txBody>
      </p:sp>
      <p:sp>
        <p:nvSpPr>
          <p:cNvPr id="8" name="Oval 7"/>
          <p:cNvSpPr>
            <a:spLocks noChangeArrowheads="1"/>
          </p:cNvSpPr>
          <p:nvPr/>
        </p:nvSpPr>
        <p:spPr bwMode="auto">
          <a:xfrm>
            <a:off x="3276600" y="4111625"/>
            <a:ext cx="609600" cy="533400"/>
          </a:xfrm>
          <a:prstGeom prst="ellipse">
            <a:avLst/>
          </a:prstGeom>
          <a:gradFill rotWithShape="1">
            <a:gsLst>
              <a:gs pos="0">
                <a:srgbClr val="DBDBDB"/>
              </a:gs>
              <a:gs pos="75000">
                <a:srgbClr val="AAAAAA"/>
              </a:gs>
              <a:gs pos="100000">
                <a:srgbClr val="A0A0A0"/>
              </a:gs>
            </a:gsLst>
            <a:lin ang="5400000" scaled="1"/>
          </a:gradFill>
          <a:ln w="9525">
            <a:solidFill>
              <a:srgbClr val="000000"/>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25</a:t>
            </a:r>
          </a:p>
        </p:txBody>
      </p:sp>
      <p:sp>
        <p:nvSpPr>
          <p:cNvPr id="9" name="Oval 8"/>
          <p:cNvSpPr>
            <a:spLocks noChangeArrowheads="1"/>
          </p:cNvSpPr>
          <p:nvPr/>
        </p:nvSpPr>
        <p:spPr bwMode="auto">
          <a:xfrm>
            <a:off x="5091113" y="4111625"/>
            <a:ext cx="609600" cy="533400"/>
          </a:xfrm>
          <a:prstGeom prst="ellipse">
            <a:avLst/>
          </a:prstGeom>
          <a:gradFill rotWithShape="1">
            <a:gsLst>
              <a:gs pos="0">
                <a:srgbClr val="DBDBDB"/>
              </a:gs>
              <a:gs pos="75000">
                <a:srgbClr val="AAAAAA"/>
              </a:gs>
              <a:gs pos="100000">
                <a:srgbClr val="A0A0A0"/>
              </a:gs>
            </a:gsLst>
            <a:lin ang="5400000" scaled="1"/>
          </a:gradFill>
          <a:ln w="9525">
            <a:solidFill>
              <a:srgbClr val="000000"/>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31</a:t>
            </a:r>
          </a:p>
        </p:txBody>
      </p:sp>
      <p:sp>
        <p:nvSpPr>
          <p:cNvPr id="10" name="Oval 9"/>
          <p:cNvSpPr>
            <a:spLocks noChangeArrowheads="1"/>
          </p:cNvSpPr>
          <p:nvPr/>
        </p:nvSpPr>
        <p:spPr bwMode="auto">
          <a:xfrm>
            <a:off x="6934200" y="4111625"/>
            <a:ext cx="609600" cy="533400"/>
          </a:xfrm>
          <a:prstGeom prst="ellipse">
            <a:avLst/>
          </a:prstGeom>
          <a:gradFill rotWithShape="1">
            <a:gsLst>
              <a:gs pos="0">
                <a:srgbClr val="DBDBDB"/>
              </a:gs>
              <a:gs pos="75000">
                <a:srgbClr val="AAAAAA"/>
              </a:gs>
              <a:gs pos="100000">
                <a:srgbClr val="A0A0A0"/>
              </a:gs>
            </a:gsLst>
            <a:lin ang="5400000" scaled="1"/>
          </a:gradFill>
          <a:ln w="9525">
            <a:solidFill>
              <a:srgbClr val="000000"/>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65</a:t>
            </a:r>
          </a:p>
        </p:txBody>
      </p:sp>
      <p:sp>
        <p:nvSpPr>
          <p:cNvPr id="11" name="Oval 10"/>
          <p:cNvSpPr>
            <a:spLocks noChangeArrowheads="1"/>
          </p:cNvSpPr>
          <p:nvPr/>
        </p:nvSpPr>
        <p:spPr bwMode="auto">
          <a:xfrm>
            <a:off x="2438400" y="3044825"/>
            <a:ext cx="609600" cy="533400"/>
          </a:xfrm>
          <a:prstGeom prst="ellipse">
            <a:avLst/>
          </a:prstGeom>
          <a:gradFill rotWithShape="1">
            <a:gsLst>
              <a:gs pos="0">
                <a:srgbClr val="FBCACC"/>
              </a:gs>
              <a:gs pos="75000">
                <a:srgbClr val="ED8C91"/>
              </a:gs>
              <a:gs pos="100000">
                <a:srgbClr val="E78388"/>
              </a:gs>
            </a:gsLst>
            <a:lin ang="5400000" scaled="1"/>
          </a:gradFill>
          <a:ln w="9525">
            <a:solidFill>
              <a:srgbClr val="BD0C1F"/>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19</a:t>
            </a:r>
          </a:p>
        </p:txBody>
      </p:sp>
      <p:sp>
        <p:nvSpPr>
          <p:cNvPr id="12" name="Oval 11"/>
          <p:cNvSpPr>
            <a:spLocks noChangeArrowheads="1"/>
          </p:cNvSpPr>
          <p:nvPr/>
        </p:nvSpPr>
        <p:spPr bwMode="auto">
          <a:xfrm>
            <a:off x="6019800" y="3044825"/>
            <a:ext cx="609600" cy="533400"/>
          </a:xfrm>
          <a:prstGeom prst="ellipse">
            <a:avLst/>
          </a:prstGeom>
          <a:gradFill rotWithShape="1">
            <a:gsLst>
              <a:gs pos="0">
                <a:srgbClr val="FBCACC"/>
              </a:gs>
              <a:gs pos="75000">
                <a:srgbClr val="ED8C91"/>
              </a:gs>
              <a:gs pos="100000">
                <a:srgbClr val="E78388"/>
              </a:gs>
            </a:gsLst>
            <a:lin ang="5400000" scaled="1"/>
          </a:gradFill>
          <a:ln w="9525">
            <a:solidFill>
              <a:srgbClr val="BD0C1F"/>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34</a:t>
            </a:r>
          </a:p>
        </p:txBody>
      </p:sp>
      <p:sp>
        <p:nvSpPr>
          <p:cNvPr id="13" name="Oval 12"/>
          <p:cNvSpPr>
            <a:spLocks noChangeArrowheads="1"/>
          </p:cNvSpPr>
          <p:nvPr/>
        </p:nvSpPr>
        <p:spPr bwMode="auto">
          <a:xfrm>
            <a:off x="533400" y="5178425"/>
            <a:ext cx="609600" cy="533400"/>
          </a:xfrm>
          <a:prstGeom prst="ellipse">
            <a:avLst/>
          </a:prstGeom>
          <a:gradFill rotWithShape="1">
            <a:gsLst>
              <a:gs pos="0">
                <a:srgbClr val="FBCACC"/>
              </a:gs>
              <a:gs pos="75000">
                <a:srgbClr val="ED8C91"/>
              </a:gs>
              <a:gs pos="100000">
                <a:srgbClr val="E78388"/>
              </a:gs>
            </a:gsLst>
            <a:lin ang="5400000" scaled="1"/>
          </a:gradFill>
          <a:ln w="9525">
            <a:solidFill>
              <a:srgbClr val="BD0C1F"/>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2</a:t>
            </a:r>
          </a:p>
        </p:txBody>
      </p:sp>
      <p:sp>
        <p:nvSpPr>
          <p:cNvPr id="14" name="Oval 13"/>
          <p:cNvSpPr>
            <a:spLocks noChangeArrowheads="1"/>
          </p:cNvSpPr>
          <p:nvPr/>
        </p:nvSpPr>
        <p:spPr bwMode="auto">
          <a:xfrm>
            <a:off x="5943600" y="5178425"/>
            <a:ext cx="609600" cy="533400"/>
          </a:xfrm>
          <a:prstGeom prst="ellipse">
            <a:avLst/>
          </a:prstGeom>
          <a:gradFill rotWithShape="1">
            <a:gsLst>
              <a:gs pos="0">
                <a:srgbClr val="FBCACC"/>
              </a:gs>
              <a:gs pos="75000">
                <a:srgbClr val="ED8C91"/>
              </a:gs>
              <a:gs pos="100000">
                <a:srgbClr val="E78388"/>
              </a:gs>
            </a:gsLst>
            <a:lin ang="5400000" scaled="1"/>
          </a:gradFill>
          <a:ln w="9525">
            <a:solidFill>
              <a:srgbClr val="BD0C1F"/>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49</a:t>
            </a:r>
          </a:p>
        </p:txBody>
      </p:sp>
      <p:sp>
        <p:nvSpPr>
          <p:cNvPr id="15" name="Oval 14"/>
          <p:cNvSpPr>
            <a:spLocks noChangeArrowheads="1"/>
          </p:cNvSpPr>
          <p:nvPr/>
        </p:nvSpPr>
        <p:spPr bwMode="auto">
          <a:xfrm>
            <a:off x="7848600" y="5178425"/>
            <a:ext cx="609600" cy="533400"/>
          </a:xfrm>
          <a:prstGeom prst="ellipse">
            <a:avLst/>
          </a:prstGeom>
          <a:gradFill rotWithShape="1">
            <a:gsLst>
              <a:gs pos="0">
                <a:srgbClr val="FBCACC"/>
              </a:gs>
              <a:gs pos="75000">
                <a:srgbClr val="ED8C91"/>
              </a:gs>
              <a:gs pos="100000">
                <a:srgbClr val="E78388"/>
              </a:gs>
            </a:gsLst>
            <a:lin ang="5400000" scaled="1"/>
          </a:gradFill>
          <a:ln w="9525">
            <a:solidFill>
              <a:srgbClr val="BD0C1F"/>
            </a:solidFill>
            <a:round/>
            <a:headEnd/>
            <a:tailEnd/>
          </a:ln>
          <a:effectLst>
            <a:outerShdw blurRad="65500" dist="38100" dir="5400000" rotWithShape="0">
              <a:srgbClr val="808080">
                <a:alpha val="39999"/>
              </a:srgbClr>
            </a:outerShdw>
          </a:effectLst>
        </p:spPr>
        <p:txBody>
          <a:bodyPr anchor="ctr"/>
          <a:lstStyle/>
          <a:p>
            <a:pPr algn="ctr" eaLnBrk="0" hangingPunct="0">
              <a:defRPr/>
            </a:pPr>
            <a:r>
              <a:rPr lang="en-US" sz="1800" dirty="0">
                <a:solidFill>
                  <a:schemeClr val="dk1"/>
                </a:solidFill>
                <a:latin typeface="+mn-lt"/>
              </a:rPr>
              <a:t>98</a:t>
            </a:r>
          </a:p>
        </p:txBody>
      </p:sp>
      <p:cxnSp>
        <p:nvCxnSpPr>
          <p:cNvPr id="17" name="Straight Connector 16"/>
          <p:cNvCxnSpPr>
            <a:cxnSpLocks noChangeShapeType="1"/>
            <a:stCxn id="6" idx="3"/>
            <a:endCxn id="11" idx="7"/>
          </p:cNvCxnSpPr>
          <p:nvPr/>
        </p:nvCxnSpPr>
        <p:spPr bwMode="auto">
          <a:xfrm flipH="1">
            <a:off x="2959100" y="2586038"/>
            <a:ext cx="1506538" cy="5365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a:stCxn id="6" idx="5"/>
            <a:endCxn id="12" idx="1"/>
          </p:cNvCxnSpPr>
          <p:nvPr/>
        </p:nvCxnSpPr>
        <p:spPr bwMode="auto">
          <a:xfrm>
            <a:off x="4897438" y="2586038"/>
            <a:ext cx="1211262" cy="5365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a:stCxn id="11" idx="3"/>
            <a:endCxn id="7" idx="7"/>
          </p:cNvCxnSpPr>
          <p:nvPr/>
        </p:nvCxnSpPr>
        <p:spPr bwMode="auto">
          <a:xfrm flipH="1">
            <a:off x="2044700" y="3500438"/>
            <a:ext cx="4826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a:stCxn id="8" idx="1"/>
            <a:endCxn id="11" idx="5"/>
          </p:cNvCxnSpPr>
          <p:nvPr/>
        </p:nvCxnSpPr>
        <p:spPr bwMode="auto">
          <a:xfrm flipH="1" flipV="1">
            <a:off x="2959100" y="3500438"/>
            <a:ext cx="4064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6" name="Straight Connector 25"/>
          <p:cNvCxnSpPr>
            <a:cxnSpLocks noChangeShapeType="1"/>
            <a:stCxn id="13" idx="7"/>
            <a:endCxn id="7" idx="3"/>
          </p:cNvCxnSpPr>
          <p:nvPr/>
        </p:nvCxnSpPr>
        <p:spPr bwMode="auto">
          <a:xfrm flipV="1">
            <a:off x="1054100" y="4567238"/>
            <a:ext cx="5588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9" name="Straight Connector 28"/>
          <p:cNvCxnSpPr>
            <a:cxnSpLocks noChangeShapeType="1"/>
            <a:stCxn id="9" idx="7"/>
            <a:endCxn id="12" idx="3"/>
          </p:cNvCxnSpPr>
          <p:nvPr/>
        </p:nvCxnSpPr>
        <p:spPr bwMode="auto">
          <a:xfrm flipV="1">
            <a:off x="5611813" y="3500438"/>
            <a:ext cx="496887"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10" idx="1"/>
            <a:endCxn id="12" idx="5"/>
          </p:cNvCxnSpPr>
          <p:nvPr/>
        </p:nvCxnSpPr>
        <p:spPr bwMode="auto">
          <a:xfrm flipH="1" flipV="1">
            <a:off x="6540500" y="3500438"/>
            <a:ext cx="4826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a:stCxn id="14" idx="7"/>
            <a:endCxn id="10" idx="3"/>
          </p:cNvCxnSpPr>
          <p:nvPr/>
        </p:nvCxnSpPr>
        <p:spPr bwMode="auto">
          <a:xfrm flipV="1">
            <a:off x="6464300" y="4567238"/>
            <a:ext cx="5588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38" name="Straight Connector 37"/>
          <p:cNvCxnSpPr>
            <a:cxnSpLocks noChangeShapeType="1"/>
            <a:stCxn id="15" idx="1"/>
            <a:endCxn id="10" idx="5"/>
          </p:cNvCxnSpPr>
          <p:nvPr/>
        </p:nvCxnSpPr>
        <p:spPr bwMode="auto">
          <a:xfrm flipH="1" flipV="1">
            <a:off x="7454900" y="4567238"/>
            <a:ext cx="482600" cy="688975"/>
          </a:xfrm>
          <a:prstGeom prst="line">
            <a:avLst/>
          </a:prstGeom>
          <a:noFill/>
          <a:ln w="42500">
            <a:solidFill>
              <a:schemeClr val="tx1"/>
            </a:solidFill>
            <a:round/>
            <a:headEnd/>
            <a:tailEnd/>
          </a:ln>
          <a:effectLst>
            <a:outerShdw blurRad="65500" dist="381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Fair Scheduling</a:t>
            </a:r>
            <a:endParaRPr lang="en-US" sz="1800" b="1" dirty="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Scheduling</a:t>
            </a:r>
          </a:p>
        </p:txBody>
      </p:sp>
      <p:sp>
        <p:nvSpPr>
          <p:cNvPr id="6" name="Slide Number Placeholder 3"/>
          <p:cNvSpPr>
            <a:spLocks noGrp="1"/>
          </p:cNvSpPr>
          <p:nvPr>
            <p:ph type="sldNum" sz="quarter" idx="12"/>
          </p:nvPr>
        </p:nvSpPr>
        <p:spPr/>
        <p:txBody>
          <a:bodyPr/>
          <a:lstStyle/>
          <a:p>
            <a:fld id="{8DD9EE86-EA08-4980-9631-6BAC16E731FA}" type="slidenum">
              <a:rPr lang="en-US"/>
              <a:pPr/>
              <a:t>39</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Conclusion</a:t>
            </a:r>
          </a:p>
        </p:txBody>
      </p:sp>
      <p:sp>
        <p:nvSpPr>
          <p:cNvPr id="2601987" name="Content Placeholder 2"/>
          <p:cNvSpPr>
            <a:spLocks noGrp="1"/>
          </p:cNvSpPr>
          <p:nvPr>
            <p:ph idx="4294967295"/>
          </p:nvPr>
        </p:nvSpPr>
        <p:spPr/>
        <p:txBody>
          <a:bodyPr lIns="182880" tIns="91440"/>
          <a:lstStyle/>
          <a:p>
            <a:pPr marL="265113" indent="-265113"/>
            <a:r>
              <a:rPr lang="en-US" sz="2800" dirty="0"/>
              <a:t>Scheduling critical to performance</a:t>
            </a:r>
          </a:p>
          <a:p>
            <a:pPr marL="265113" indent="-265113"/>
            <a:r>
              <a:rPr lang="en-US" sz="2800" dirty="0"/>
              <a:t>Must be tuned to work-load and system</a:t>
            </a:r>
          </a:p>
          <a:p>
            <a:pPr marL="265113" indent="-265113"/>
            <a:r>
              <a:rPr lang="en-US" sz="2800" dirty="0"/>
              <a:t>Real desktop schedulers use same ideas</a:t>
            </a:r>
          </a:p>
          <a:p>
            <a:pPr marL="265113" indent="-265113"/>
            <a:r>
              <a:rPr lang="en-US" sz="2800" dirty="0"/>
              <a:t>Much more complex to account for the varying workload of several applications</a:t>
            </a:r>
          </a:p>
          <a:p>
            <a:pPr marL="265113" indent="-265113"/>
            <a:r>
              <a:rPr lang="en-US" sz="2800" dirty="0"/>
              <a:t>Must bet both responsive and serve CPU-bound processes as well</a:t>
            </a:r>
          </a:p>
          <a:p>
            <a:pPr marL="265113" indent="-265113"/>
            <a:r>
              <a:rPr lang="en-US" sz="2800" dirty="0"/>
              <a:t>More to come…</a:t>
            </a:r>
          </a:p>
        </p:txBody>
      </p:sp>
    </p:spTree>
    <p:extLst>
      <p:ext uri="{BB962C8B-B14F-4D97-AF65-F5344CB8AC3E}">
        <p14:creationId xmlns:p14="http://schemas.microsoft.com/office/powerpoint/2010/main" val="1197927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
          <p:cNvSpPr>
            <a:spLocks noGrp="1"/>
          </p:cNvSpPr>
          <p:nvPr>
            <p:ph type="dt" sz="half" idx="10"/>
          </p:nvPr>
        </p:nvSpPr>
        <p:spPr/>
        <p:txBody>
          <a:bodyPr/>
          <a:lstStyle/>
          <a:p>
            <a:r>
              <a:rPr lang="en-US"/>
              <a:t>BYU CS 345</a:t>
            </a:r>
          </a:p>
        </p:txBody>
      </p:sp>
      <p:sp>
        <p:nvSpPr>
          <p:cNvPr id="20" name="Footer Placeholder 2"/>
          <p:cNvSpPr>
            <a:spLocks noGrp="1"/>
          </p:cNvSpPr>
          <p:nvPr>
            <p:ph type="ftr" sz="quarter" idx="11"/>
          </p:nvPr>
        </p:nvSpPr>
        <p:spPr/>
        <p:txBody>
          <a:bodyPr/>
          <a:lstStyle/>
          <a:p>
            <a:r>
              <a:rPr lang="en-US"/>
              <a:t>Scheduling</a:t>
            </a:r>
          </a:p>
        </p:txBody>
      </p:sp>
      <p:sp>
        <p:nvSpPr>
          <p:cNvPr id="24" name="Slide Number Placeholder 3"/>
          <p:cNvSpPr>
            <a:spLocks noGrp="1"/>
          </p:cNvSpPr>
          <p:nvPr>
            <p:ph type="sldNum" sz="quarter" idx="12"/>
          </p:nvPr>
        </p:nvSpPr>
        <p:spPr/>
        <p:txBody>
          <a:bodyPr/>
          <a:lstStyle/>
          <a:p>
            <a:fld id="{68FE9E8B-9F23-4123-8F33-371081F85E0B}" type="slidenum">
              <a:rPr lang="en-US"/>
              <a:pPr/>
              <a:t>4</a:t>
            </a:fld>
            <a:endParaRPr lang="en-US"/>
          </a:p>
        </p:txBody>
      </p:sp>
      <p:sp>
        <p:nvSpPr>
          <p:cNvPr id="2" name="Title 1"/>
          <p:cNvSpPr>
            <a:spLocks noGrp="1"/>
          </p:cNvSpPr>
          <p:nvPr>
            <p:ph type="title" idx="4294967295"/>
          </p:nvPr>
        </p:nvSpPr>
        <p:spPr/>
        <p:txBody>
          <a:bodyPr>
            <a:normAutofit/>
          </a:bodyPr>
          <a:lstStyle/>
          <a:p>
            <a:r>
              <a:rPr lang="en-US">
                <a:effectLst>
                  <a:outerShdw blurRad="38100" dist="38100" dir="2700000" algn="tl">
                    <a:srgbClr val="C0C0C0"/>
                  </a:outerShdw>
                </a:effectLst>
              </a:rPr>
              <a:t>Switching is Expensive</a:t>
            </a:r>
          </a:p>
        </p:txBody>
      </p:sp>
      <p:sp>
        <p:nvSpPr>
          <p:cNvPr id="7" name="Rectangle 6"/>
          <p:cNvSpPr/>
          <p:nvPr/>
        </p:nvSpPr>
        <p:spPr>
          <a:xfrm>
            <a:off x="1174750" y="2074863"/>
            <a:ext cx="1370013" cy="137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Process A</a:t>
            </a:r>
          </a:p>
        </p:txBody>
      </p:sp>
      <p:sp>
        <p:nvSpPr>
          <p:cNvPr id="8" name="Rectangle 7"/>
          <p:cNvSpPr/>
          <p:nvPr/>
        </p:nvSpPr>
        <p:spPr>
          <a:xfrm>
            <a:off x="1166813" y="3889375"/>
            <a:ext cx="1370012" cy="137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Process B</a:t>
            </a:r>
          </a:p>
        </p:txBody>
      </p:sp>
      <p:sp>
        <p:nvSpPr>
          <p:cNvPr id="9" name="Rectangle 8"/>
          <p:cNvSpPr/>
          <p:nvPr/>
        </p:nvSpPr>
        <p:spPr>
          <a:xfrm>
            <a:off x="4132263" y="32512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Kernel</a:t>
            </a:r>
          </a:p>
        </p:txBody>
      </p:sp>
      <p:cxnSp>
        <p:nvCxnSpPr>
          <p:cNvPr id="11" name="Straight Arrow Connector 10"/>
          <p:cNvCxnSpPr>
            <a:stCxn id="7" idx="3"/>
            <a:endCxn id="9" idx="1"/>
          </p:cNvCxnSpPr>
          <p:nvPr/>
        </p:nvCxnSpPr>
        <p:spPr>
          <a:xfrm>
            <a:off x="2565400" y="2762250"/>
            <a:ext cx="1546225" cy="946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2684463" y="25781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Switch to Kernel</a:t>
            </a:r>
          </a:p>
        </p:txBody>
      </p:sp>
      <p:sp>
        <p:nvSpPr>
          <p:cNvPr id="13" name="Oval 12"/>
          <p:cNvSpPr/>
          <p:nvPr/>
        </p:nvSpPr>
        <p:spPr>
          <a:xfrm>
            <a:off x="5884863" y="4775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Memory</a:t>
            </a:r>
          </a:p>
        </p:txBody>
      </p:sp>
      <p:cxnSp>
        <p:nvCxnSpPr>
          <p:cNvPr id="15" name="Straight Arrow Connector 14"/>
          <p:cNvCxnSpPr>
            <a:stCxn id="9" idx="2"/>
            <a:endCxn id="13" idx="1"/>
          </p:cNvCxnSpPr>
          <p:nvPr/>
        </p:nvCxnSpPr>
        <p:spPr>
          <a:xfrm rot="16200000" flipH="1">
            <a:off x="5307013" y="4095750"/>
            <a:ext cx="742950" cy="882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656263" y="41656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Reset MMU</a:t>
            </a:r>
          </a:p>
        </p:txBody>
      </p:sp>
      <p:sp>
        <p:nvSpPr>
          <p:cNvPr id="17" name="TextBox 16"/>
          <p:cNvSpPr txBox="1">
            <a:spLocks noChangeArrowheads="1"/>
          </p:cNvSpPr>
          <p:nvPr/>
        </p:nvSpPr>
        <p:spPr bwMode="auto">
          <a:xfrm>
            <a:off x="6494463" y="344963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Pick a process</a:t>
            </a:r>
          </a:p>
        </p:txBody>
      </p:sp>
      <p:sp>
        <p:nvSpPr>
          <p:cNvPr id="21" name="TextBox 20"/>
          <p:cNvSpPr txBox="1">
            <a:spLocks noChangeArrowheads="1"/>
          </p:cNvSpPr>
          <p:nvPr/>
        </p:nvSpPr>
        <p:spPr bwMode="auto">
          <a:xfrm>
            <a:off x="4665663" y="4318000"/>
            <a:ext cx="1219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Store Process State</a:t>
            </a:r>
          </a:p>
        </p:txBody>
      </p:sp>
      <p:sp>
        <p:nvSpPr>
          <p:cNvPr id="22" name="Rectangle 21"/>
          <p:cNvSpPr/>
          <p:nvPr/>
        </p:nvSpPr>
        <p:spPr>
          <a:xfrm>
            <a:off x="1165225" y="3860800"/>
            <a:ext cx="1381125" cy="137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r>
              <a:rPr lang="en-US" sz="1800" dirty="0"/>
              <a:t>Process B</a:t>
            </a:r>
          </a:p>
        </p:txBody>
      </p:sp>
      <p:sp>
        <p:nvSpPr>
          <p:cNvPr id="23" name="Rectangle 22"/>
          <p:cNvSpPr/>
          <p:nvPr/>
        </p:nvSpPr>
        <p:spPr>
          <a:xfrm>
            <a:off x="1165225" y="2032000"/>
            <a:ext cx="1381125" cy="137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r>
              <a:rPr lang="en-US" sz="1800" dirty="0"/>
              <a:t>Process A</a:t>
            </a:r>
          </a:p>
        </p:txBody>
      </p:sp>
      <p:cxnSp>
        <p:nvCxnSpPr>
          <p:cNvPr id="25" name="Straight Arrow Connector 24"/>
          <p:cNvCxnSpPr>
            <a:cxnSpLocks noChangeShapeType="1"/>
            <a:stCxn id="13" idx="1"/>
            <a:endCxn id="22" idx="3"/>
          </p:cNvCxnSpPr>
          <p:nvPr/>
        </p:nvCxnSpPr>
        <p:spPr bwMode="auto">
          <a:xfrm flipH="1" flipV="1">
            <a:off x="2566988" y="4548188"/>
            <a:ext cx="3552825" cy="339725"/>
          </a:xfrm>
          <a:prstGeom prst="straightConnector1">
            <a:avLst/>
          </a:prstGeom>
          <a:noFill/>
          <a:ln w="9525">
            <a:solidFill>
              <a:srgbClr val="FF8000"/>
            </a:solidFill>
            <a:round/>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4627563" y="4384675"/>
            <a:ext cx="1219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Load Process State</a:t>
            </a:r>
          </a:p>
        </p:txBody>
      </p:sp>
      <p:cxnSp>
        <p:nvCxnSpPr>
          <p:cNvPr id="30" name="Straight Arrow Connector 29"/>
          <p:cNvCxnSpPr>
            <a:cxnSpLocks noChangeShapeType="1"/>
            <a:stCxn id="9" idx="1"/>
            <a:endCxn id="22" idx="3"/>
          </p:cNvCxnSpPr>
          <p:nvPr/>
        </p:nvCxnSpPr>
        <p:spPr bwMode="auto">
          <a:xfrm flipH="1">
            <a:off x="2566988" y="3708400"/>
            <a:ext cx="1544637" cy="839788"/>
          </a:xfrm>
          <a:prstGeom prst="straightConnector1">
            <a:avLst/>
          </a:prstGeom>
          <a:noFill/>
          <a:ln w="9525">
            <a:solidFill>
              <a:srgbClr val="FF8000"/>
            </a:solidFill>
            <a:round/>
            <a:headEnd/>
            <a:tailEnd type="arrow" w="med" len="me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2546350" y="3519488"/>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Switch to User</a:t>
            </a:r>
          </a:p>
        </p:txBody>
      </p:sp>
      <p:sp>
        <p:nvSpPr>
          <p:cNvPr id="2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6" grpId="0"/>
      <p:bldP spid="16" grpId="1"/>
      <p:bldP spid="17" grpId="0"/>
      <p:bldP spid="17" grpId="1"/>
      <p:bldP spid="21" grpId="0"/>
      <p:bldP spid="21" grpId="1"/>
      <p:bldP spid="22" grpId="0" animBg="1"/>
      <p:bldP spid="23" grpId="0" animBg="1"/>
      <p:bldP spid="26" grpId="0"/>
      <p:bldP spid="26" grpId="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p:txBody>
          <a:bodyPr/>
          <a:lstStyle/>
          <a:p>
            <a:r>
              <a:rPr lang="en-US"/>
              <a:t>BYU CS 345</a:t>
            </a:r>
          </a:p>
        </p:txBody>
      </p:sp>
      <p:sp>
        <p:nvSpPr>
          <p:cNvPr id="15" name="Footer Placeholder 2"/>
          <p:cNvSpPr>
            <a:spLocks noGrp="1"/>
          </p:cNvSpPr>
          <p:nvPr>
            <p:ph type="ftr" sz="quarter" idx="11"/>
          </p:nvPr>
        </p:nvSpPr>
        <p:spPr/>
        <p:txBody>
          <a:bodyPr/>
          <a:lstStyle/>
          <a:p>
            <a:r>
              <a:rPr lang="en-US"/>
              <a:t>Scheduling</a:t>
            </a:r>
          </a:p>
        </p:txBody>
      </p:sp>
      <p:sp>
        <p:nvSpPr>
          <p:cNvPr id="16" name="Slide Number Placeholder 3"/>
          <p:cNvSpPr>
            <a:spLocks noGrp="1"/>
          </p:cNvSpPr>
          <p:nvPr>
            <p:ph type="sldNum" sz="quarter" idx="12"/>
          </p:nvPr>
        </p:nvSpPr>
        <p:spPr/>
        <p:txBody>
          <a:bodyPr/>
          <a:lstStyle/>
          <a:p>
            <a:fld id="{74B473F2-A78C-43F3-83F3-87AF522E1CAD}" type="slidenum">
              <a:rPr lang="en-US"/>
              <a:pPr/>
              <a:t>5</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Overhead</a:t>
            </a:r>
          </a:p>
        </p:txBody>
      </p:sp>
      <p:sp>
        <p:nvSpPr>
          <p:cNvPr id="2614275" name="Content Placeholder 2"/>
          <p:cNvSpPr>
            <a:spLocks noGrp="1"/>
          </p:cNvSpPr>
          <p:nvPr>
            <p:ph idx="4294967295"/>
          </p:nvPr>
        </p:nvSpPr>
        <p:spPr/>
        <p:txBody>
          <a:bodyPr lIns="182880" tIns="91440"/>
          <a:lstStyle/>
          <a:p>
            <a:pPr marL="265113" indent="-265113"/>
            <a:r>
              <a:rPr lang="en-US" sz="2400" b="1" u="sng" dirty="0"/>
              <a:t>Direct Cost</a:t>
            </a:r>
            <a:r>
              <a:rPr lang="en-US" sz="2400" dirty="0"/>
              <a:t>: time to actually switch</a:t>
            </a:r>
          </a:p>
          <a:p>
            <a:pPr marL="265113" indent="-265113"/>
            <a:r>
              <a:rPr lang="en-US" sz="2400" b="1" u="sng" dirty="0"/>
              <a:t>Indirect Cost</a:t>
            </a:r>
            <a:r>
              <a:rPr lang="en-US" sz="2400" dirty="0"/>
              <a:t>: performance hit from memory (dirty cache, swapped out pages, etc.) </a:t>
            </a:r>
          </a:p>
        </p:txBody>
      </p:sp>
      <p:sp>
        <p:nvSpPr>
          <p:cNvPr id="10246" name="Rectangle 3"/>
          <p:cNvSpPr>
            <a:spLocks noChangeArrowheads="1"/>
          </p:cNvSpPr>
          <p:nvPr/>
        </p:nvSpPr>
        <p:spPr bwMode="auto">
          <a:xfrm>
            <a:off x="525463" y="2741613"/>
            <a:ext cx="4935537" cy="358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p>
            <a:pPr marL="265113" indent="-265113">
              <a:lnSpc>
                <a:spcPct val="90000"/>
              </a:lnSpc>
              <a:spcBef>
                <a:spcPct val="20000"/>
              </a:spcBef>
              <a:buClr>
                <a:schemeClr val="folHlink"/>
              </a:buClr>
              <a:buSzPct val="60000"/>
              <a:buFont typeface="Wingdings" pitchFamily="2" charset="2"/>
              <a:buChar char="n"/>
            </a:pPr>
            <a:r>
              <a:rPr lang="en-US">
                <a:latin typeface="Arial" pitchFamily="34" charset="0"/>
              </a:rPr>
              <a:t>Processes are dependent</a:t>
            </a:r>
          </a:p>
          <a:p>
            <a:pPr marL="265113" indent="-265113">
              <a:lnSpc>
                <a:spcPct val="80000"/>
              </a:lnSpc>
              <a:buClr>
                <a:schemeClr val="folHlink"/>
              </a:buClr>
              <a:buSzPct val="60000"/>
              <a:buFont typeface="Monotype Sorts" charset="2"/>
              <a:buNone/>
            </a:pPr>
            <a:r>
              <a:rPr lang="en-US">
                <a:latin typeface="Arial" pitchFamily="34" charset="0"/>
              </a:rPr>
              <a:t>	on I/O</a:t>
            </a:r>
          </a:p>
          <a:p>
            <a:pPr marL="547688" lvl="1" indent="-200025">
              <a:lnSpc>
                <a:spcPct val="90000"/>
              </a:lnSpc>
              <a:spcBef>
                <a:spcPct val="20000"/>
              </a:spcBef>
              <a:buClr>
                <a:schemeClr val="hlink"/>
              </a:buClr>
              <a:buSzPct val="55000"/>
              <a:buFont typeface="Wingdings" pitchFamily="2" charset="2"/>
              <a:buChar char="n"/>
            </a:pPr>
            <a:r>
              <a:rPr lang="en-US" sz="2200">
                <a:latin typeface="Arial" pitchFamily="34" charset="0"/>
              </a:rPr>
              <a:t>dependency level varies</a:t>
            </a:r>
          </a:p>
          <a:p>
            <a:pPr marL="265113" indent="-265113">
              <a:lnSpc>
                <a:spcPct val="90000"/>
              </a:lnSpc>
              <a:spcBef>
                <a:spcPct val="20000"/>
              </a:spcBef>
              <a:buClr>
                <a:schemeClr val="folHlink"/>
              </a:buClr>
              <a:buSzPct val="60000"/>
              <a:buFont typeface="Wingdings" pitchFamily="2" charset="2"/>
              <a:buChar char="n"/>
            </a:pPr>
            <a:r>
              <a:rPr lang="en-US">
                <a:latin typeface="Arial" pitchFamily="34" charset="0"/>
              </a:rPr>
              <a:t>Process cycle</a:t>
            </a:r>
          </a:p>
          <a:p>
            <a:pPr marL="547688" lvl="1" indent="-200025">
              <a:lnSpc>
                <a:spcPct val="90000"/>
              </a:lnSpc>
              <a:spcBef>
                <a:spcPct val="20000"/>
              </a:spcBef>
              <a:buClr>
                <a:schemeClr val="hlink"/>
              </a:buClr>
              <a:buSzPct val="55000"/>
              <a:buFont typeface="Wingdings" pitchFamily="2" charset="2"/>
              <a:buChar char="n"/>
            </a:pPr>
            <a:r>
              <a:rPr lang="en-US" sz="2200">
                <a:latin typeface="Arial" pitchFamily="34" charset="0"/>
              </a:rPr>
              <a:t>compute</a:t>
            </a:r>
          </a:p>
          <a:p>
            <a:pPr marL="547688" lvl="1" indent="-200025">
              <a:lnSpc>
                <a:spcPct val="90000"/>
              </a:lnSpc>
              <a:spcBef>
                <a:spcPct val="20000"/>
              </a:spcBef>
              <a:buClr>
                <a:schemeClr val="hlink"/>
              </a:buClr>
              <a:buSzPct val="55000"/>
              <a:buFont typeface="Wingdings" pitchFamily="2" charset="2"/>
              <a:buChar char="n"/>
            </a:pPr>
            <a:r>
              <a:rPr lang="en-US" sz="2200">
                <a:latin typeface="Arial" pitchFamily="34" charset="0"/>
              </a:rPr>
              <a:t>wait for I/O</a:t>
            </a:r>
          </a:p>
          <a:p>
            <a:pPr marL="265113" indent="-265113">
              <a:lnSpc>
                <a:spcPct val="90000"/>
              </a:lnSpc>
              <a:spcBef>
                <a:spcPct val="20000"/>
              </a:spcBef>
              <a:buClr>
                <a:schemeClr val="folHlink"/>
              </a:buClr>
              <a:buSzPct val="60000"/>
              <a:buFont typeface="Wingdings" pitchFamily="2" charset="2"/>
              <a:buChar char="n"/>
            </a:pPr>
            <a:r>
              <a:rPr lang="en-US">
                <a:latin typeface="Arial" pitchFamily="34" charset="0"/>
              </a:rPr>
              <a:t>Process execution is characterized by</a:t>
            </a:r>
          </a:p>
          <a:p>
            <a:pPr marL="547688" lvl="1" indent="-200025">
              <a:lnSpc>
                <a:spcPct val="90000"/>
              </a:lnSpc>
              <a:spcBef>
                <a:spcPct val="20000"/>
              </a:spcBef>
              <a:buClr>
                <a:schemeClr val="hlink"/>
              </a:buClr>
              <a:buSzPct val="55000"/>
              <a:buFont typeface="Wingdings" pitchFamily="2" charset="2"/>
              <a:buChar char="n"/>
            </a:pPr>
            <a:r>
              <a:rPr lang="en-US" sz="2200">
                <a:latin typeface="Arial" pitchFamily="34" charset="0"/>
              </a:rPr>
              <a:t>length of CPU burst</a:t>
            </a:r>
          </a:p>
          <a:p>
            <a:pPr marL="547688" lvl="1" indent="-200025">
              <a:lnSpc>
                <a:spcPct val="90000"/>
              </a:lnSpc>
              <a:spcBef>
                <a:spcPct val="20000"/>
              </a:spcBef>
              <a:buClr>
                <a:schemeClr val="hlink"/>
              </a:buClr>
              <a:buSzPct val="55000"/>
              <a:buFont typeface="Wingdings" pitchFamily="2" charset="2"/>
              <a:buChar char="n"/>
            </a:pPr>
            <a:r>
              <a:rPr lang="en-US" sz="2200">
                <a:latin typeface="Arial" pitchFamily="34" charset="0"/>
              </a:rPr>
              <a:t>number of bursts</a:t>
            </a:r>
          </a:p>
        </p:txBody>
      </p:sp>
      <p:grpSp>
        <p:nvGrpSpPr>
          <p:cNvPr id="2614277" name="Group 5"/>
          <p:cNvGrpSpPr>
            <a:grpSpLocks/>
          </p:cNvGrpSpPr>
          <p:nvPr/>
        </p:nvGrpSpPr>
        <p:grpSpPr bwMode="auto">
          <a:xfrm>
            <a:off x="4810125" y="2930525"/>
            <a:ext cx="3849688" cy="2686050"/>
            <a:chOff x="473" y="654"/>
            <a:chExt cx="4437" cy="3308"/>
          </a:xfrm>
        </p:grpSpPr>
        <p:sp>
          <p:nvSpPr>
            <p:cNvPr id="2614278" name="Line 6"/>
            <p:cNvSpPr>
              <a:spLocks noChangeShapeType="1"/>
            </p:cNvSpPr>
            <p:nvPr/>
          </p:nvSpPr>
          <p:spPr bwMode="auto">
            <a:xfrm flipV="1">
              <a:off x="1182" y="846"/>
              <a:ext cx="0" cy="24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14279" name="Line 7"/>
            <p:cNvSpPr>
              <a:spLocks noChangeShapeType="1"/>
            </p:cNvSpPr>
            <p:nvPr/>
          </p:nvSpPr>
          <p:spPr bwMode="auto">
            <a:xfrm>
              <a:off x="1182" y="3342"/>
              <a:ext cx="36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14280" name="Freeform 8"/>
            <p:cNvSpPr>
              <a:spLocks/>
            </p:cNvSpPr>
            <p:nvPr/>
          </p:nvSpPr>
          <p:spPr bwMode="auto">
            <a:xfrm>
              <a:off x="1182" y="1134"/>
              <a:ext cx="3600" cy="2112"/>
            </a:xfrm>
            <a:custGeom>
              <a:avLst/>
              <a:gdLst>
                <a:gd name="T0" fmla="*/ 0 w 3600"/>
                <a:gd name="T1" fmla="*/ 1776 h 2112"/>
                <a:gd name="T2" fmla="*/ 240 w 3600"/>
                <a:gd name="T3" fmla="*/ 0 h 2112"/>
                <a:gd name="T4" fmla="*/ 432 w 3600"/>
                <a:gd name="T5" fmla="*/ 1728 h 2112"/>
                <a:gd name="T6" fmla="*/ 720 w 3600"/>
                <a:gd name="T7" fmla="*/ 2112 h 2112"/>
                <a:gd name="T8" fmla="*/ 3600 w 3600"/>
                <a:gd name="T9" fmla="*/ 2112 h 2112"/>
                <a:gd name="T10" fmla="*/ 0 60000 65536"/>
                <a:gd name="T11" fmla="*/ 0 60000 65536"/>
                <a:gd name="T12" fmla="*/ 0 60000 65536"/>
                <a:gd name="T13" fmla="*/ 0 60000 65536"/>
                <a:gd name="T14" fmla="*/ 0 60000 65536"/>
                <a:gd name="T15" fmla="*/ 0 w 3600"/>
                <a:gd name="T16" fmla="*/ 0 h 2112"/>
                <a:gd name="T17" fmla="*/ 3600 w 3600"/>
                <a:gd name="T18" fmla="*/ 2112 h 2112"/>
              </a:gdLst>
              <a:ahLst/>
              <a:cxnLst>
                <a:cxn ang="T10">
                  <a:pos x="T0" y="T1"/>
                </a:cxn>
                <a:cxn ang="T11">
                  <a:pos x="T2" y="T3"/>
                </a:cxn>
                <a:cxn ang="T12">
                  <a:pos x="T4" y="T5"/>
                </a:cxn>
                <a:cxn ang="T13">
                  <a:pos x="T6" y="T7"/>
                </a:cxn>
                <a:cxn ang="T14">
                  <a:pos x="T8" y="T9"/>
                </a:cxn>
              </a:cxnLst>
              <a:rect l="T15" t="T16" r="T17" b="T18"/>
              <a:pathLst>
                <a:path w="3600" h="2112">
                  <a:moveTo>
                    <a:pt x="0" y="1776"/>
                  </a:moveTo>
                  <a:lnTo>
                    <a:pt x="240" y="0"/>
                  </a:lnTo>
                  <a:lnTo>
                    <a:pt x="432" y="1728"/>
                  </a:lnTo>
                  <a:lnTo>
                    <a:pt x="720" y="2112"/>
                  </a:lnTo>
                  <a:lnTo>
                    <a:pt x="3600"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14281" name="Text Box 9"/>
            <p:cNvSpPr txBox="1">
              <a:spLocks noChangeArrowheads="1"/>
            </p:cNvSpPr>
            <p:nvPr/>
          </p:nvSpPr>
          <p:spPr bwMode="auto">
            <a:xfrm>
              <a:off x="1527" y="3587"/>
              <a:ext cx="266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a:ea typeface="ＭＳ Ｐゴシック" pitchFamily="34" charset="-128"/>
                </a:rPr>
                <a:t>Burst Duration (milliseconds)</a:t>
              </a:r>
            </a:p>
          </p:txBody>
        </p:sp>
        <p:sp>
          <p:nvSpPr>
            <p:cNvPr id="2614282" name="Text Box 10"/>
            <p:cNvSpPr txBox="1">
              <a:spLocks noChangeArrowheads="1"/>
            </p:cNvSpPr>
            <p:nvPr/>
          </p:nvSpPr>
          <p:spPr bwMode="auto">
            <a:xfrm>
              <a:off x="1075" y="3346"/>
              <a:ext cx="383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ea typeface="ＭＳ Ｐゴシック" pitchFamily="34" charset="-128"/>
                </a:rPr>
                <a:t>0	   8	     16	         </a:t>
              </a:r>
            </a:p>
          </p:txBody>
        </p:sp>
        <p:sp>
          <p:nvSpPr>
            <p:cNvPr id="2614283" name="Text Box 11"/>
            <p:cNvSpPr txBox="1">
              <a:spLocks noChangeArrowheads="1"/>
            </p:cNvSpPr>
            <p:nvPr/>
          </p:nvSpPr>
          <p:spPr bwMode="auto">
            <a:xfrm rot="-5400000">
              <a:off x="73" y="1989"/>
              <a:ext cx="115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a:ea typeface="ＭＳ Ｐゴシック" pitchFamily="34" charset="-128"/>
                </a:rPr>
                <a:t>Frequency</a:t>
              </a:r>
            </a:p>
          </p:txBody>
        </p:sp>
        <p:sp>
          <p:nvSpPr>
            <p:cNvPr id="2614284" name="Text Box 12"/>
            <p:cNvSpPr txBox="1">
              <a:spLocks noChangeArrowheads="1"/>
            </p:cNvSpPr>
            <p:nvPr/>
          </p:nvSpPr>
          <p:spPr bwMode="auto">
            <a:xfrm>
              <a:off x="656" y="654"/>
              <a:ext cx="520" cy="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ct val="130000"/>
                </a:lnSpc>
              </a:pPr>
              <a:r>
                <a:rPr lang="en-US" sz="1400">
                  <a:ea typeface="ＭＳ Ｐゴシック" pitchFamily="34" charset="-128"/>
                </a:rPr>
                <a:t>160</a:t>
              </a:r>
            </a:p>
            <a:p>
              <a:pPr algn="r">
                <a:lnSpc>
                  <a:spcPct val="130000"/>
                </a:lnSpc>
              </a:pPr>
              <a:r>
                <a:rPr lang="en-US" sz="1400">
                  <a:ea typeface="ＭＳ Ｐゴシック" pitchFamily="34" charset="-128"/>
                </a:rPr>
                <a:t>140</a:t>
              </a:r>
            </a:p>
            <a:p>
              <a:pPr algn="r">
                <a:lnSpc>
                  <a:spcPct val="130000"/>
                </a:lnSpc>
              </a:pPr>
              <a:r>
                <a:rPr lang="en-US" sz="1400">
                  <a:ea typeface="ＭＳ Ｐゴシック" pitchFamily="34" charset="-128"/>
                </a:rPr>
                <a:t>120</a:t>
              </a:r>
            </a:p>
            <a:p>
              <a:pPr algn="r">
                <a:lnSpc>
                  <a:spcPct val="130000"/>
                </a:lnSpc>
              </a:pPr>
              <a:r>
                <a:rPr lang="en-US" sz="1400">
                  <a:ea typeface="ＭＳ Ｐゴシック" pitchFamily="34" charset="-128"/>
                </a:rPr>
                <a:t>100</a:t>
              </a:r>
            </a:p>
            <a:p>
              <a:pPr algn="r">
                <a:lnSpc>
                  <a:spcPct val="130000"/>
                </a:lnSpc>
              </a:pPr>
              <a:r>
                <a:rPr lang="en-US" sz="1400">
                  <a:ea typeface="ＭＳ Ｐゴシック" pitchFamily="34" charset="-128"/>
                </a:rPr>
                <a:t>80</a:t>
              </a:r>
            </a:p>
            <a:p>
              <a:pPr algn="r">
                <a:lnSpc>
                  <a:spcPct val="130000"/>
                </a:lnSpc>
              </a:pPr>
              <a:r>
                <a:rPr lang="en-US" sz="1400">
                  <a:ea typeface="ＭＳ Ｐゴシック" pitchFamily="34" charset="-128"/>
                </a:rPr>
                <a:t>60</a:t>
              </a:r>
            </a:p>
            <a:p>
              <a:pPr algn="r">
                <a:lnSpc>
                  <a:spcPct val="130000"/>
                </a:lnSpc>
              </a:pPr>
              <a:r>
                <a:rPr lang="en-US" sz="1400">
                  <a:ea typeface="ＭＳ Ｐゴシック" pitchFamily="34" charset="-128"/>
                </a:rPr>
                <a:t>40</a:t>
              </a:r>
            </a:p>
            <a:p>
              <a:pPr algn="r">
                <a:lnSpc>
                  <a:spcPct val="130000"/>
                </a:lnSpc>
              </a:pPr>
              <a:r>
                <a:rPr lang="en-US" sz="1400">
                  <a:ea typeface="ＭＳ Ｐゴシック" pitchFamily="34" charset="-128"/>
                </a:rPr>
                <a:t>20</a:t>
              </a:r>
            </a:p>
          </p:txBody>
        </p:sp>
        <p:sp>
          <p:nvSpPr>
            <p:cNvPr id="2614285" name="AutoShape 13"/>
            <p:cNvSpPr>
              <a:spLocks noChangeArrowheads="1"/>
            </p:cNvSpPr>
            <p:nvPr/>
          </p:nvSpPr>
          <p:spPr bwMode="auto">
            <a:xfrm>
              <a:off x="2142" y="990"/>
              <a:ext cx="2592" cy="1440"/>
            </a:xfrm>
            <a:prstGeom prst="cloudCallout">
              <a:avLst>
                <a:gd name="adj1" fmla="val -57329"/>
                <a:gd name="adj2" fmla="val 60694"/>
              </a:avLst>
            </a:prstGeom>
            <a:solidFill>
              <a:schemeClr val="bg1"/>
            </a:solidFill>
            <a:ln w="9525">
              <a:solidFill>
                <a:schemeClr val="tx1"/>
              </a:solidFill>
              <a:round/>
              <a:headEnd/>
              <a:tailEnd/>
            </a:ln>
          </p:spPr>
          <p:txBody>
            <a:bodyPr wrap="none" anchor="ctr"/>
            <a:lstStyle/>
            <a:p>
              <a:pPr algn="ctr" eaLnBrk="0" hangingPunct="0"/>
              <a:r>
                <a:rPr lang="en-US" sz="1400">
                  <a:latin typeface="Times New Roman" pitchFamily="18" charset="0"/>
                  <a:ea typeface="ＭＳ Ｐゴシック" pitchFamily="34" charset="-128"/>
                </a:rPr>
                <a:t>Most processes have a</a:t>
              </a:r>
            </a:p>
            <a:p>
              <a:pPr algn="ctr" eaLnBrk="0" hangingPunct="0"/>
              <a:r>
                <a:rPr lang="en-US" sz="1400">
                  <a:latin typeface="Times New Roman" pitchFamily="18" charset="0"/>
                  <a:ea typeface="ＭＳ Ｐゴシック" pitchFamily="34" charset="-128"/>
                </a:rPr>
                <a:t>large number of short</a:t>
              </a:r>
            </a:p>
            <a:p>
              <a:pPr algn="ctr" eaLnBrk="0" hangingPunct="0"/>
              <a:r>
                <a:rPr lang="en-US" sz="1400">
                  <a:latin typeface="Times New Roman" pitchFamily="18" charset="0"/>
                  <a:ea typeface="ＭＳ Ｐゴシック" pitchFamily="34" charset="-128"/>
                </a:rPr>
                <a:t>CPU bursts</a:t>
              </a:r>
            </a:p>
          </p:txBody>
        </p:sp>
      </p:grpSp>
      <p:sp>
        <p:nvSpPr>
          <p:cNvPr id="1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1"/>
          <p:cNvSpPr>
            <a:spLocks noGrp="1"/>
          </p:cNvSpPr>
          <p:nvPr>
            <p:ph type="dt" sz="half" idx="10"/>
          </p:nvPr>
        </p:nvSpPr>
        <p:spPr/>
        <p:txBody>
          <a:bodyPr/>
          <a:lstStyle/>
          <a:p>
            <a:r>
              <a:rPr lang="en-US"/>
              <a:t>BYU CS 345</a:t>
            </a:r>
          </a:p>
        </p:txBody>
      </p:sp>
      <p:sp>
        <p:nvSpPr>
          <p:cNvPr id="27" name="Footer Placeholder 2"/>
          <p:cNvSpPr>
            <a:spLocks noGrp="1"/>
          </p:cNvSpPr>
          <p:nvPr>
            <p:ph type="ftr" sz="quarter" idx="11"/>
          </p:nvPr>
        </p:nvSpPr>
        <p:spPr/>
        <p:txBody>
          <a:bodyPr/>
          <a:lstStyle/>
          <a:p>
            <a:r>
              <a:rPr lang="en-US"/>
              <a:t>Scheduling</a:t>
            </a:r>
          </a:p>
        </p:txBody>
      </p:sp>
      <p:sp>
        <p:nvSpPr>
          <p:cNvPr id="28" name="Slide Number Placeholder 3"/>
          <p:cNvSpPr>
            <a:spLocks noGrp="1"/>
          </p:cNvSpPr>
          <p:nvPr>
            <p:ph type="sldNum" sz="quarter" idx="12"/>
          </p:nvPr>
        </p:nvSpPr>
        <p:spPr/>
        <p:txBody>
          <a:bodyPr/>
          <a:lstStyle/>
          <a:p>
            <a:fld id="{49688DDF-1877-4285-AB15-3D8D2FB5D430}" type="slidenum">
              <a:rPr lang="en-US"/>
              <a:pPr/>
              <a:t>6</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When to Schedule?</a:t>
            </a:r>
          </a:p>
        </p:txBody>
      </p:sp>
      <p:sp>
        <p:nvSpPr>
          <p:cNvPr id="2617347" name="Content Placeholder 2"/>
          <p:cNvSpPr>
            <a:spLocks noGrp="1"/>
          </p:cNvSpPr>
          <p:nvPr>
            <p:ph idx="4294967295"/>
          </p:nvPr>
        </p:nvSpPr>
        <p:spPr/>
        <p:txBody>
          <a:bodyPr lIns="182880" tIns="91440"/>
          <a:lstStyle/>
          <a:p>
            <a:pPr marL="265113" indent="-265113"/>
            <a:r>
              <a:rPr lang="en-US" sz="2400" dirty="0"/>
              <a:t>Process creation</a:t>
            </a:r>
          </a:p>
          <a:p>
            <a:pPr marL="265113" indent="-265113"/>
            <a:r>
              <a:rPr lang="en-US" sz="2400" dirty="0"/>
              <a:t>Process exit</a:t>
            </a:r>
          </a:p>
          <a:p>
            <a:pPr marL="265113" indent="-265113"/>
            <a:r>
              <a:rPr lang="en-US" sz="2400" dirty="0"/>
              <a:t>Process blocks</a:t>
            </a:r>
          </a:p>
          <a:p>
            <a:pPr marL="265113" indent="-265113"/>
            <a:r>
              <a:rPr lang="en-US" sz="2400" dirty="0"/>
              <a:t>I/O Interrupt</a:t>
            </a:r>
          </a:p>
          <a:p>
            <a:pPr marL="265113" indent="-265113"/>
            <a:r>
              <a:rPr lang="en-US" sz="2400" dirty="0"/>
              <a:t>Non-preemptive: wait until exit or block</a:t>
            </a:r>
          </a:p>
          <a:p>
            <a:pPr marL="265113" indent="-265113"/>
            <a:r>
              <a:rPr lang="en-US" sz="2400" dirty="0"/>
              <a:t>Preemptive: interrupt if necessary</a:t>
            </a:r>
          </a:p>
        </p:txBody>
      </p:sp>
      <p:grpSp>
        <p:nvGrpSpPr>
          <p:cNvPr id="2617370" name="Group 26"/>
          <p:cNvGrpSpPr>
            <a:grpSpLocks/>
          </p:cNvGrpSpPr>
          <p:nvPr/>
        </p:nvGrpSpPr>
        <p:grpSpPr bwMode="auto">
          <a:xfrm>
            <a:off x="1100138" y="4684546"/>
            <a:ext cx="6934200" cy="563562"/>
            <a:chOff x="693" y="3169"/>
            <a:chExt cx="4368" cy="355"/>
          </a:xfrm>
        </p:grpSpPr>
        <p:cxnSp>
          <p:nvCxnSpPr>
            <p:cNvPr id="7" name="Straight Arrow Connector 6"/>
            <p:cNvCxnSpPr/>
            <p:nvPr/>
          </p:nvCxnSpPr>
          <p:spPr>
            <a:xfrm>
              <a:off x="693" y="3476"/>
              <a:ext cx="436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93" y="3428"/>
              <a:ext cx="76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0" name="Rectangle 9"/>
            <p:cNvSpPr/>
            <p:nvPr/>
          </p:nvSpPr>
          <p:spPr>
            <a:xfrm>
              <a:off x="1797" y="3428"/>
              <a:ext cx="105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1" name="Rectangle 10"/>
            <p:cNvSpPr/>
            <p:nvPr/>
          </p:nvSpPr>
          <p:spPr>
            <a:xfrm>
              <a:off x="2997" y="3428"/>
              <a:ext cx="57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2" name="Rectangle 11"/>
            <p:cNvSpPr/>
            <p:nvPr/>
          </p:nvSpPr>
          <p:spPr>
            <a:xfrm>
              <a:off x="3909" y="3428"/>
              <a:ext cx="105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617354" name="TextBox 23"/>
            <p:cNvSpPr txBox="1">
              <a:spLocks noChangeArrowheads="1"/>
            </p:cNvSpPr>
            <p:nvPr/>
          </p:nvSpPr>
          <p:spPr bwMode="auto">
            <a:xfrm>
              <a:off x="1893" y="3169"/>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Compute-bound</a:t>
              </a:r>
            </a:p>
          </p:txBody>
        </p:sp>
      </p:grpSp>
      <p:grpSp>
        <p:nvGrpSpPr>
          <p:cNvPr id="2617369" name="Group 25"/>
          <p:cNvGrpSpPr>
            <a:grpSpLocks/>
          </p:cNvGrpSpPr>
          <p:nvPr/>
        </p:nvGrpSpPr>
        <p:grpSpPr bwMode="auto">
          <a:xfrm>
            <a:off x="1089025" y="5500521"/>
            <a:ext cx="6934200" cy="519112"/>
            <a:chOff x="686" y="3683"/>
            <a:chExt cx="4368" cy="327"/>
          </a:xfrm>
        </p:grpSpPr>
        <p:cxnSp>
          <p:nvCxnSpPr>
            <p:cNvPr id="8" name="Straight Arrow Connector 7"/>
            <p:cNvCxnSpPr/>
            <p:nvPr/>
          </p:nvCxnSpPr>
          <p:spPr>
            <a:xfrm>
              <a:off x="686" y="3961"/>
              <a:ext cx="436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6"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4" name="Rectangle 13"/>
            <p:cNvSpPr/>
            <p:nvPr/>
          </p:nvSpPr>
          <p:spPr>
            <a:xfrm>
              <a:off x="1550" y="3914"/>
              <a:ext cx="4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5" name="Rectangle 14"/>
            <p:cNvSpPr/>
            <p:nvPr/>
          </p:nvSpPr>
          <p:spPr>
            <a:xfrm>
              <a:off x="1694" y="3914"/>
              <a:ext cx="4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6" name="Rectangle 15"/>
            <p:cNvSpPr/>
            <p:nvPr/>
          </p:nvSpPr>
          <p:spPr>
            <a:xfrm>
              <a:off x="2414"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7" name="Rectangle 16"/>
            <p:cNvSpPr/>
            <p:nvPr/>
          </p:nvSpPr>
          <p:spPr>
            <a:xfrm>
              <a:off x="1982" y="3914"/>
              <a:ext cx="9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8" name="Rectangle 17"/>
            <p:cNvSpPr/>
            <p:nvPr/>
          </p:nvSpPr>
          <p:spPr>
            <a:xfrm>
              <a:off x="2942" y="3914"/>
              <a:ext cx="9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19" name="Rectangle 18"/>
            <p:cNvSpPr/>
            <p:nvPr/>
          </p:nvSpPr>
          <p:spPr>
            <a:xfrm>
              <a:off x="3470" y="3914"/>
              <a:ext cx="240"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0" name="Rectangle 19"/>
            <p:cNvSpPr/>
            <p:nvPr/>
          </p:nvSpPr>
          <p:spPr>
            <a:xfrm>
              <a:off x="3249" y="3914"/>
              <a:ext cx="29"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1" name="Rectangle 20"/>
            <p:cNvSpPr/>
            <p:nvPr/>
          </p:nvSpPr>
          <p:spPr>
            <a:xfrm>
              <a:off x="3902" y="3914"/>
              <a:ext cx="29"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2" name="Rectangle 21"/>
            <p:cNvSpPr/>
            <p:nvPr/>
          </p:nvSpPr>
          <p:spPr>
            <a:xfrm>
              <a:off x="4209" y="3914"/>
              <a:ext cx="125"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3" name="Rectangle 22"/>
            <p:cNvSpPr/>
            <p:nvPr/>
          </p:nvSpPr>
          <p:spPr>
            <a:xfrm>
              <a:off x="4574"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5" name="TextBox 24"/>
            <p:cNvSpPr txBox="1">
              <a:spLocks noChangeArrowheads="1"/>
            </p:cNvSpPr>
            <p:nvPr/>
          </p:nvSpPr>
          <p:spPr bwMode="auto">
            <a:xfrm>
              <a:off x="1934" y="3683"/>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I/O-bound</a:t>
              </a:r>
            </a:p>
          </p:txBody>
        </p:sp>
      </p:grpSp>
      <p:sp>
        <p:nvSpPr>
          <p:cNvPr id="2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7347">
                                            <p:txEl>
                                              <p:pRg st="0" end="0"/>
                                            </p:txEl>
                                          </p:spTgt>
                                        </p:tgtEl>
                                        <p:attrNameLst>
                                          <p:attrName>style.visibility</p:attrName>
                                        </p:attrNameLst>
                                      </p:cBhvr>
                                      <p:to>
                                        <p:strVal val="visible"/>
                                      </p:to>
                                    </p:set>
                                    <p:animEffect transition="in" filter="dissolve">
                                      <p:cBhvr>
                                        <p:cTn id="7" dur="500"/>
                                        <p:tgtEl>
                                          <p:spTgt spid="261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7347">
                                            <p:txEl>
                                              <p:pRg st="1" end="1"/>
                                            </p:txEl>
                                          </p:spTgt>
                                        </p:tgtEl>
                                        <p:attrNameLst>
                                          <p:attrName>style.visibility</p:attrName>
                                        </p:attrNameLst>
                                      </p:cBhvr>
                                      <p:to>
                                        <p:strVal val="visible"/>
                                      </p:to>
                                    </p:set>
                                    <p:animEffect transition="in" filter="dissolve">
                                      <p:cBhvr>
                                        <p:cTn id="12" dur="500"/>
                                        <p:tgtEl>
                                          <p:spTgt spid="261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17347">
                                            <p:txEl>
                                              <p:pRg st="2" end="2"/>
                                            </p:txEl>
                                          </p:spTgt>
                                        </p:tgtEl>
                                        <p:attrNameLst>
                                          <p:attrName>style.visibility</p:attrName>
                                        </p:attrNameLst>
                                      </p:cBhvr>
                                      <p:to>
                                        <p:strVal val="visible"/>
                                      </p:to>
                                    </p:set>
                                    <p:animEffect transition="in" filter="dissolve">
                                      <p:cBhvr>
                                        <p:cTn id="17" dur="500"/>
                                        <p:tgtEl>
                                          <p:spTgt spid="261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17347">
                                            <p:txEl>
                                              <p:pRg st="3" end="3"/>
                                            </p:txEl>
                                          </p:spTgt>
                                        </p:tgtEl>
                                        <p:attrNameLst>
                                          <p:attrName>style.visibility</p:attrName>
                                        </p:attrNameLst>
                                      </p:cBhvr>
                                      <p:to>
                                        <p:strVal val="visible"/>
                                      </p:to>
                                    </p:set>
                                    <p:animEffect transition="in" filter="dissolve">
                                      <p:cBhvr>
                                        <p:cTn id="22" dur="500"/>
                                        <p:tgtEl>
                                          <p:spTgt spid="261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17347">
                                            <p:txEl>
                                              <p:pRg st="4" end="4"/>
                                            </p:txEl>
                                          </p:spTgt>
                                        </p:tgtEl>
                                        <p:attrNameLst>
                                          <p:attrName>style.visibility</p:attrName>
                                        </p:attrNameLst>
                                      </p:cBhvr>
                                      <p:to>
                                        <p:strVal val="visible"/>
                                      </p:to>
                                    </p:set>
                                    <p:animEffect transition="in" filter="dissolve">
                                      <p:cBhvr>
                                        <p:cTn id="27" dur="500"/>
                                        <p:tgtEl>
                                          <p:spTgt spid="2617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17347">
                                            <p:txEl>
                                              <p:pRg st="5" end="5"/>
                                            </p:txEl>
                                          </p:spTgt>
                                        </p:tgtEl>
                                        <p:attrNameLst>
                                          <p:attrName>style.visibility</p:attrName>
                                        </p:attrNameLst>
                                      </p:cBhvr>
                                      <p:to>
                                        <p:strVal val="visible"/>
                                      </p:to>
                                    </p:set>
                                    <p:animEffect transition="in" filter="dissolve">
                                      <p:cBhvr>
                                        <p:cTn id="32" dur="500"/>
                                        <p:tgtEl>
                                          <p:spTgt spid="261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17370"/>
                                        </p:tgtEl>
                                        <p:attrNameLst>
                                          <p:attrName>style.visibility</p:attrName>
                                        </p:attrNameLst>
                                      </p:cBhvr>
                                      <p:to>
                                        <p:strVal val="visible"/>
                                      </p:to>
                                    </p:set>
                                    <p:animEffect transition="in" filter="dissolve">
                                      <p:cBhvr>
                                        <p:cTn id="37" dur="500"/>
                                        <p:tgtEl>
                                          <p:spTgt spid="261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617369"/>
                                        </p:tgtEl>
                                        <p:attrNameLst>
                                          <p:attrName>style.visibility</p:attrName>
                                        </p:attrNameLst>
                                      </p:cBhvr>
                                      <p:to>
                                        <p:strVal val="visible"/>
                                      </p:to>
                                    </p:set>
                                    <p:animEffect transition="in" filter="dissolve">
                                      <p:cBhvr>
                                        <p:cTn id="42" dur="500"/>
                                        <p:tgtEl>
                                          <p:spTgt spid="261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73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Scheduling</a:t>
            </a:r>
          </a:p>
        </p:txBody>
      </p:sp>
      <p:sp>
        <p:nvSpPr>
          <p:cNvPr id="6" name="Slide Number Placeholder 3"/>
          <p:cNvSpPr>
            <a:spLocks noGrp="1"/>
          </p:cNvSpPr>
          <p:nvPr>
            <p:ph type="sldNum" sz="quarter" idx="12"/>
          </p:nvPr>
        </p:nvSpPr>
        <p:spPr/>
        <p:txBody>
          <a:bodyPr/>
          <a:lstStyle/>
          <a:p>
            <a:fld id="{5092E3E8-A2A5-49D1-B9D9-E954F9608845}" type="slidenum">
              <a:rPr lang="en-US"/>
              <a:pPr/>
              <a:t>7</a:t>
            </a:fld>
            <a:endParaRPr lang="en-US"/>
          </a:p>
        </p:txBody>
      </p:sp>
      <p:sp>
        <p:nvSpPr>
          <p:cNvPr id="2" name="Title 1"/>
          <p:cNvSpPr>
            <a:spLocks noGrp="1"/>
          </p:cNvSpPr>
          <p:nvPr>
            <p:ph type="title" idx="4294967295"/>
          </p:nvPr>
        </p:nvSpPr>
        <p:spPr>
          <a:xfrm>
            <a:off x="1150938" y="190500"/>
            <a:ext cx="7793037" cy="868363"/>
          </a:xfrm>
        </p:spPr>
        <p:txBody>
          <a:bodyPr>
            <a:normAutofit/>
          </a:bodyPr>
          <a:lstStyle/>
          <a:p>
            <a:r>
              <a:rPr lang="en-US">
                <a:effectLst>
                  <a:outerShdw blurRad="38100" dist="38100" dir="2700000" algn="tl">
                    <a:srgbClr val="C0C0C0"/>
                  </a:outerShdw>
                </a:effectLst>
              </a:rPr>
              <a:t>Different Needs</a:t>
            </a:r>
          </a:p>
        </p:txBody>
      </p:sp>
      <p:sp>
        <p:nvSpPr>
          <p:cNvPr id="2618371" name="Content Placeholder 2"/>
          <p:cNvSpPr>
            <a:spLocks noGrp="1"/>
          </p:cNvSpPr>
          <p:nvPr>
            <p:ph idx="4294967295"/>
          </p:nvPr>
        </p:nvSpPr>
        <p:spPr/>
        <p:txBody>
          <a:bodyPr lIns="182880" tIns="91440"/>
          <a:lstStyle/>
          <a:p>
            <a:pPr marL="265113" indent="-265113"/>
            <a:r>
              <a:rPr lang="en-US"/>
              <a:t>Batch: no terminal users</a:t>
            </a:r>
          </a:p>
          <a:p>
            <a:pPr marL="547688" lvl="1" indent="-200025"/>
            <a:r>
              <a:rPr lang="en-US"/>
              <a:t>payroll, inventory, interest calculation, etc.</a:t>
            </a:r>
          </a:p>
          <a:p>
            <a:pPr marL="265113" indent="-265113"/>
            <a:r>
              <a:rPr lang="en-US"/>
              <a:t>Interactive: lots-of-I/O from users</a:t>
            </a:r>
          </a:p>
          <a:p>
            <a:pPr marL="265113" indent="-265113"/>
            <a:r>
              <a:rPr lang="en-US"/>
              <a:t>Real-time: process must run and complete on time</a:t>
            </a:r>
          </a:p>
          <a:p>
            <a:pPr marL="547688" lvl="1" indent="-200025"/>
            <a:r>
              <a:rPr lang="en-US"/>
              <a:t>Typically real-time only runs processes specific to the application at hand</a:t>
            </a:r>
          </a:p>
          <a:p>
            <a:pPr marL="265113" indent="-265113"/>
            <a:r>
              <a:rPr lang="en-US"/>
              <a:t>General Purpose (clueless)</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8371">
                                            <p:txEl>
                                              <p:pRg st="0" end="0"/>
                                            </p:txEl>
                                          </p:spTgt>
                                        </p:tgtEl>
                                        <p:attrNameLst>
                                          <p:attrName>style.visibility</p:attrName>
                                        </p:attrNameLst>
                                      </p:cBhvr>
                                      <p:to>
                                        <p:strVal val="visible"/>
                                      </p:to>
                                    </p:set>
                                    <p:animEffect transition="in" filter="dissolve">
                                      <p:cBhvr>
                                        <p:cTn id="7" dur="500"/>
                                        <p:tgtEl>
                                          <p:spTgt spid="26183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18371">
                                            <p:txEl>
                                              <p:pRg st="1" end="1"/>
                                            </p:txEl>
                                          </p:spTgt>
                                        </p:tgtEl>
                                        <p:attrNameLst>
                                          <p:attrName>style.visibility</p:attrName>
                                        </p:attrNameLst>
                                      </p:cBhvr>
                                      <p:to>
                                        <p:strVal val="visible"/>
                                      </p:to>
                                    </p:set>
                                    <p:animEffect transition="in" filter="dissolve">
                                      <p:cBhvr>
                                        <p:cTn id="10" dur="500"/>
                                        <p:tgtEl>
                                          <p:spTgt spid="26183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18371">
                                            <p:txEl>
                                              <p:pRg st="2" end="2"/>
                                            </p:txEl>
                                          </p:spTgt>
                                        </p:tgtEl>
                                        <p:attrNameLst>
                                          <p:attrName>style.visibility</p:attrName>
                                        </p:attrNameLst>
                                      </p:cBhvr>
                                      <p:to>
                                        <p:strVal val="visible"/>
                                      </p:to>
                                    </p:set>
                                    <p:animEffect transition="in" filter="dissolve">
                                      <p:cBhvr>
                                        <p:cTn id="15" dur="500"/>
                                        <p:tgtEl>
                                          <p:spTgt spid="26183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18371">
                                            <p:txEl>
                                              <p:pRg st="3" end="3"/>
                                            </p:txEl>
                                          </p:spTgt>
                                        </p:tgtEl>
                                        <p:attrNameLst>
                                          <p:attrName>style.visibility</p:attrName>
                                        </p:attrNameLst>
                                      </p:cBhvr>
                                      <p:to>
                                        <p:strVal val="visible"/>
                                      </p:to>
                                    </p:set>
                                    <p:animEffect transition="in" filter="dissolve">
                                      <p:cBhvr>
                                        <p:cTn id="20" dur="500"/>
                                        <p:tgtEl>
                                          <p:spTgt spid="2618371">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618371">
                                            <p:txEl>
                                              <p:pRg st="4" end="4"/>
                                            </p:txEl>
                                          </p:spTgt>
                                        </p:tgtEl>
                                        <p:attrNameLst>
                                          <p:attrName>style.visibility</p:attrName>
                                        </p:attrNameLst>
                                      </p:cBhvr>
                                      <p:to>
                                        <p:strVal val="visible"/>
                                      </p:to>
                                    </p:set>
                                    <p:animEffect transition="in" filter="dissolve">
                                      <p:cBhvr>
                                        <p:cTn id="23" dur="500"/>
                                        <p:tgtEl>
                                          <p:spTgt spid="26183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18371">
                                            <p:txEl>
                                              <p:pRg st="5" end="5"/>
                                            </p:txEl>
                                          </p:spTgt>
                                        </p:tgtEl>
                                        <p:attrNameLst>
                                          <p:attrName>style.visibility</p:attrName>
                                        </p:attrNameLst>
                                      </p:cBhvr>
                                      <p:to>
                                        <p:strVal val="visible"/>
                                      </p:to>
                                    </p:set>
                                    <p:animEffect transition="in" filter="dissolve">
                                      <p:cBhvr>
                                        <p:cTn id="28" dur="500"/>
                                        <p:tgtEl>
                                          <p:spTgt spid="261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837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Scheduling</a:t>
            </a:r>
          </a:p>
        </p:txBody>
      </p:sp>
      <p:sp>
        <p:nvSpPr>
          <p:cNvPr id="7" name="Slide Number Placeholder 5"/>
          <p:cNvSpPr>
            <a:spLocks noGrp="1"/>
          </p:cNvSpPr>
          <p:nvPr>
            <p:ph type="sldNum" sz="quarter" idx="12"/>
          </p:nvPr>
        </p:nvSpPr>
        <p:spPr/>
        <p:txBody>
          <a:bodyPr/>
          <a:lstStyle/>
          <a:p>
            <a:fld id="{5E4C26EA-860A-49B5-925C-23A70EA00106}" type="slidenum">
              <a:rPr lang="en-US"/>
              <a:pPr/>
              <a:t>8</a:t>
            </a:fld>
            <a:endParaRPr lang="en-US"/>
          </a:p>
        </p:txBody>
      </p:sp>
      <p:sp>
        <p:nvSpPr>
          <p:cNvPr id="2477058" name="Rectangle 2"/>
          <p:cNvSpPr>
            <a:spLocks noGrp="1" noChangeArrowheads="1"/>
          </p:cNvSpPr>
          <p:nvPr>
            <p:ph type="title"/>
          </p:nvPr>
        </p:nvSpPr>
        <p:spPr>
          <a:noFill/>
          <a:ln/>
        </p:spPr>
        <p:txBody>
          <a:bodyPr lIns="92075" tIns="46038" rIns="92075" bIns="46038"/>
          <a:lstStyle/>
          <a:p>
            <a:r>
              <a:rPr lang="en-US"/>
              <a:t>Type of Scheduling</a:t>
            </a:r>
          </a:p>
        </p:txBody>
      </p:sp>
      <p:sp>
        <p:nvSpPr>
          <p:cNvPr id="2477059" name="Rectangle 3"/>
          <p:cNvSpPr>
            <a:spLocks noGrp="1" noChangeArrowheads="1"/>
          </p:cNvSpPr>
          <p:nvPr>
            <p:ph type="body" idx="1"/>
          </p:nvPr>
        </p:nvSpPr>
        <p:spPr>
          <a:noFill/>
          <a:ln/>
        </p:spPr>
        <p:txBody>
          <a:bodyPr lIns="92075" tIns="46038" rIns="92075" bIns="46038"/>
          <a:lstStyle/>
          <a:p>
            <a:pPr>
              <a:lnSpc>
                <a:spcPct val="90000"/>
              </a:lnSpc>
            </a:pPr>
            <a:r>
              <a:rPr lang="en-US" sz="2800"/>
              <a:t>Long-term</a:t>
            </a:r>
          </a:p>
          <a:p>
            <a:pPr lvl="1">
              <a:lnSpc>
                <a:spcPct val="90000"/>
              </a:lnSpc>
            </a:pPr>
            <a:r>
              <a:rPr lang="en-US" sz="2400"/>
              <a:t>performed when new process is created</a:t>
            </a:r>
          </a:p>
          <a:p>
            <a:pPr lvl="1">
              <a:lnSpc>
                <a:spcPct val="90000"/>
              </a:lnSpc>
            </a:pPr>
            <a:r>
              <a:rPr lang="en-US" sz="2400"/>
              <a:t>the more processes created, the smaller the percentage of time for each process</a:t>
            </a:r>
          </a:p>
          <a:p>
            <a:pPr lvl="1">
              <a:lnSpc>
                <a:spcPct val="90000"/>
              </a:lnSpc>
            </a:pPr>
            <a:r>
              <a:rPr lang="en-US" sz="2400"/>
              <a:t>keep a mix of processor-bound and I/O-bound</a:t>
            </a:r>
          </a:p>
          <a:p>
            <a:pPr>
              <a:lnSpc>
                <a:spcPct val="90000"/>
              </a:lnSpc>
            </a:pPr>
            <a:r>
              <a:rPr lang="en-US" sz="2800"/>
              <a:t>Medium-term</a:t>
            </a:r>
          </a:p>
          <a:p>
            <a:pPr lvl="1">
              <a:lnSpc>
                <a:spcPct val="90000"/>
              </a:lnSpc>
            </a:pPr>
            <a:r>
              <a:rPr lang="en-US" sz="2400"/>
              <a:t>swapping to maintain a degree of multiprogramming</a:t>
            </a:r>
          </a:p>
          <a:p>
            <a:pPr lvl="1">
              <a:lnSpc>
                <a:spcPct val="90000"/>
              </a:lnSpc>
            </a:pPr>
            <a:r>
              <a:rPr lang="en-US" sz="2400"/>
              <a:t>memory management an issue (virtual memory)</a:t>
            </a:r>
          </a:p>
          <a:p>
            <a:pPr>
              <a:lnSpc>
                <a:spcPct val="90000"/>
              </a:lnSpc>
            </a:pPr>
            <a:r>
              <a:rPr lang="en-US" sz="2800"/>
              <a:t>Short-term</a:t>
            </a:r>
          </a:p>
          <a:p>
            <a:pPr lvl="1">
              <a:lnSpc>
                <a:spcPct val="90000"/>
              </a:lnSpc>
            </a:pPr>
            <a:r>
              <a:rPr lang="en-US" sz="2400"/>
              <a:t>which ready process to execute next – dispatcher</a:t>
            </a:r>
          </a:p>
          <a:p>
            <a:pPr lvl="1">
              <a:lnSpc>
                <a:spcPct val="90000"/>
              </a:lnSpc>
            </a:pPr>
            <a:r>
              <a:rPr lang="en-US" sz="2400"/>
              <a:t>due to clock interrupts, I/O interrupts, system calls, signals</a:t>
            </a:r>
          </a:p>
        </p:txBody>
      </p:sp>
      <p:sp>
        <p:nvSpPr>
          <p:cNvPr id="247706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7059">
                                            <p:txEl>
                                              <p:pRg st="0" end="0"/>
                                            </p:txEl>
                                          </p:spTgt>
                                        </p:tgtEl>
                                        <p:attrNameLst>
                                          <p:attrName>style.visibility</p:attrName>
                                        </p:attrNameLst>
                                      </p:cBhvr>
                                      <p:to>
                                        <p:strVal val="visible"/>
                                      </p:to>
                                    </p:set>
                                    <p:animEffect transition="in" filter="wipe(left)">
                                      <p:cBhvr>
                                        <p:cTn id="7" dur="500"/>
                                        <p:tgtEl>
                                          <p:spTgt spid="24770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77059">
                                            <p:txEl>
                                              <p:pRg st="1" end="1"/>
                                            </p:txEl>
                                          </p:spTgt>
                                        </p:tgtEl>
                                        <p:attrNameLst>
                                          <p:attrName>style.visibility</p:attrName>
                                        </p:attrNameLst>
                                      </p:cBhvr>
                                      <p:to>
                                        <p:strVal val="visible"/>
                                      </p:to>
                                    </p:set>
                                    <p:animEffect transition="in" filter="wipe(left)">
                                      <p:cBhvr>
                                        <p:cTn id="10" dur="500"/>
                                        <p:tgtEl>
                                          <p:spTgt spid="24770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77059">
                                            <p:txEl>
                                              <p:pRg st="2" end="2"/>
                                            </p:txEl>
                                          </p:spTgt>
                                        </p:tgtEl>
                                        <p:attrNameLst>
                                          <p:attrName>style.visibility</p:attrName>
                                        </p:attrNameLst>
                                      </p:cBhvr>
                                      <p:to>
                                        <p:strVal val="visible"/>
                                      </p:to>
                                    </p:set>
                                    <p:animEffect transition="in" filter="wipe(left)">
                                      <p:cBhvr>
                                        <p:cTn id="13" dur="500"/>
                                        <p:tgtEl>
                                          <p:spTgt spid="247705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77059">
                                            <p:txEl>
                                              <p:pRg st="3" end="3"/>
                                            </p:txEl>
                                          </p:spTgt>
                                        </p:tgtEl>
                                        <p:attrNameLst>
                                          <p:attrName>style.visibility</p:attrName>
                                        </p:attrNameLst>
                                      </p:cBhvr>
                                      <p:to>
                                        <p:strVal val="visible"/>
                                      </p:to>
                                    </p:set>
                                    <p:animEffect transition="in" filter="wipe(left)">
                                      <p:cBhvr>
                                        <p:cTn id="16" dur="500"/>
                                        <p:tgtEl>
                                          <p:spTgt spid="24770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77059">
                                            <p:txEl>
                                              <p:pRg st="4" end="4"/>
                                            </p:txEl>
                                          </p:spTgt>
                                        </p:tgtEl>
                                        <p:attrNameLst>
                                          <p:attrName>style.visibility</p:attrName>
                                        </p:attrNameLst>
                                      </p:cBhvr>
                                      <p:to>
                                        <p:strVal val="visible"/>
                                      </p:to>
                                    </p:set>
                                    <p:animEffect transition="in" filter="wipe(left)">
                                      <p:cBhvr>
                                        <p:cTn id="21" dur="500"/>
                                        <p:tgtEl>
                                          <p:spTgt spid="24770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77059">
                                            <p:txEl>
                                              <p:pRg st="5" end="5"/>
                                            </p:txEl>
                                          </p:spTgt>
                                        </p:tgtEl>
                                        <p:attrNameLst>
                                          <p:attrName>style.visibility</p:attrName>
                                        </p:attrNameLst>
                                      </p:cBhvr>
                                      <p:to>
                                        <p:strVal val="visible"/>
                                      </p:to>
                                    </p:set>
                                    <p:animEffect transition="in" filter="wipe(left)">
                                      <p:cBhvr>
                                        <p:cTn id="24" dur="500"/>
                                        <p:tgtEl>
                                          <p:spTgt spid="24770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77059">
                                            <p:txEl>
                                              <p:pRg st="6" end="6"/>
                                            </p:txEl>
                                          </p:spTgt>
                                        </p:tgtEl>
                                        <p:attrNameLst>
                                          <p:attrName>style.visibility</p:attrName>
                                        </p:attrNameLst>
                                      </p:cBhvr>
                                      <p:to>
                                        <p:strVal val="visible"/>
                                      </p:to>
                                    </p:set>
                                    <p:animEffect transition="in" filter="wipe(left)">
                                      <p:cBhvr>
                                        <p:cTn id="27" dur="500"/>
                                        <p:tgtEl>
                                          <p:spTgt spid="24770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7059">
                                            <p:txEl>
                                              <p:pRg st="7" end="7"/>
                                            </p:txEl>
                                          </p:spTgt>
                                        </p:tgtEl>
                                        <p:attrNameLst>
                                          <p:attrName>style.visibility</p:attrName>
                                        </p:attrNameLst>
                                      </p:cBhvr>
                                      <p:to>
                                        <p:strVal val="visible"/>
                                      </p:to>
                                    </p:set>
                                    <p:animEffect transition="in" filter="wipe(left)">
                                      <p:cBhvr>
                                        <p:cTn id="32" dur="500"/>
                                        <p:tgtEl>
                                          <p:spTgt spid="247705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77059">
                                            <p:txEl>
                                              <p:pRg st="8" end="8"/>
                                            </p:txEl>
                                          </p:spTgt>
                                        </p:tgtEl>
                                        <p:attrNameLst>
                                          <p:attrName>style.visibility</p:attrName>
                                        </p:attrNameLst>
                                      </p:cBhvr>
                                      <p:to>
                                        <p:strVal val="visible"/>
                                      </p:to>
                                    </p:set>
                                    <p:animEffect transition="in" filter="wipe(left)">
                                      <p:cBhvr>
                                        <p:cTn id="35" dur="500"/>
                                        <p:tgtEl>
                                          <p:spTgt spid="2477059">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77059">
                                            <p:txEl>
                                              <p:pRg st="9" end="9"/>
                                            </p:txEl>
                                          </p:spTgt>
                                        </p:tgtEl>
                                        <p:attrNameLst>
                                          <p:attrName>style.visibility</p:attrName>
                                        </p:attrNameLst>
                                      </p:cBhvr>
                                      <p:to>
                                        <p:strVal val="visible"/>
                                      </p:to>
                                    </p:set>
                                    <p:animEffect transition="in" filter="wipe(left)">
                                      <p:cBhvr>
                                        <p:cTn id="38" dur="500"/>
                                        <p:tgtEl>
                                          <p:spTgt spid="2477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70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e Placeholder 1"/>
          <p:cNvSpPr>
            <a:spLocks noGrp="1"/>
          </p:cNvSpPr>
          <p:nvPr>
            <p:ph type="dt" sz="half" idx="10"/>
          </p:nvPr>
        </p:nvSpPr>
        <p:spPr/>
        <p:txBody>
          <a:bodyPr/>
          <a:lstStyle/>
          <a:p>
            <a:r>
              <a:rPr lang="en-US"/>
              <a:t>BYU CS 345</a:t>
            </a:r>
          </a:p>
        </p:txBody>
      </p:sp>
      <p:sp>
        <p:nvSpPr>
          <p:cNvPr id="120" name="Footer Placeholder 2"/>
          <p:cNvSpPr>
            <a:spLocks noGrp="1"/>
          </p:cNvSpPr>
          <p:nvPr>
            <p:ph type="ftr" sz="quarter" idx="11"/>
          </p:nvPr>
        </p:nvSpPr>
        <p:spPr/>
        <p:txBody>
          <a:bodyPr/>
          <a:lstStyle/>
          <a:p>
            <a:r>
              <a:rPr lang="en-US"/>
              <a:t>Scheduling</a:t>
            </a:r>
          </a:p>
        </p:txBody>
      </p:sp>
      <p:sp>
        <p:nvSpPr>
          <p:cNvPr id="121" name="Slide Number Placeholder 3"/>
          <p:cNvSpPr>
            <a:spLocks noGrp="1"/>
          </p:cNvSpPr>
          <p:nvPr>
            <p:ph type="sldNum" sz="quarter" idx="12"/>
          </p:nvPr>
        </p:nvSpPr>
        <p:spPr/>
        <p:txBody>
          <a:bodyPr/>
          <a:lstStyle/>
          <a:p>
            <a:fld id="{DC237B7B-10A8-4A41-A566-AB20DB5DEAA0}" type="slidenum">
              <a:rPr lang="en-US"/>
              <a:pPr/>
              <a:t>9</a:t>
            </a:fld>
            <a:endParaRPr lang="en-US"/>
          </a:p>
        </p:txBody>
      </p:sp>
      <p:sp>
        <p:nvSpPr>
          <p:cNvPr id="9221" name="Rectangle 2"/>
          <p:cNvSpPr>
            <a:spLocks noGrp="1" noChangeArrowheads="1"/>
          </p:cNvSpPr>
          <p:nvPr>
            <p:ph type="title" idx="4294967295"/>
          </p:nvPr>
        </p:nvSpPr>
        <p:spPr/>
        <p:txBody>
          <a:bodyPr>
            <a:normAutofit/>
          </a:bodyPr>
          <a:lstStyle/>
          <a:p>
            <a:r>
              <a:rPr lang="en-US" sz="3200">
                <a:effectLst>
                  <a:outerShdw blurRad="38100" dist="38100" dir="2700000" algn="tl">
                    <a:srgbClr val="C0C0C0"/>
                  </a:outerShdw>
                </a:effectLst>
              </a:rPr>
              <a:t>Queuing Diagram for Scheduling</a:t>
            </a:r>
          </a:p>
        </p:txBody>
      </p:sp>
      <p:grpSp>
        <p:nvGrpSpPr>
          <p:cNvPr id="2" name="Group 3"/>
          <p:cNvGrpSpPr>
            <a:grpSpLocks/>
          </p:cNvGrpSpPr>
          <p:nvPr/>
        </p:nvGrpSpPr>
        <p:grpSpPr bwMode="auto">
          <a:xfrm>
            <a:off x="3341688" y="3019425"/>
            <a:ext cx="3279775" cy="1524000"/>
            <a:chOff x="2101" y="1722"/>
            <a:chExt cx="2066" cy="960"/>
          </a:xfrm>
        </p:grpSpPr>
        <p:sp>
          <p:nvSpPr>
            <p:cNvPr id="2621444" name="Rectangle 4"/>
            <p:cNvSpPr>
              <a:spLocks noChangeArrowheads="1"/>
            </p:cNvSpPr>
            <p:nvPr/>
          </p:nvSpPr>
          <p:spPr bwMode="auto">
            <a:xfrm>
              <a:off x="3475" y="239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Medium-term</a:t>
              </a:r>
            </a:p>
            <a:p>
              <a:pPr algn="ctr" eaLnBrk="0" hangingPunct="0"/>
              <a:r>
                <a:rPr lang="en-US" sz="1200" b="1">
                  <a:latin typeface="Times New Roman" pitchFamily="18" charset="0"/>
                  <a:ea typeface="ＭＳ Ｐゴシック" pitchFamily="34" charset="-128"/>
                </a:rPr>
                <a:t>scheduling</a:t>
              </a:r>
            </a:p>
          </p:txBody>
        </p:sp>
        <p:grpSp>
          <p:nvGrpSpPr>
            <p:cNvPr id="2621445" name="Group 5"/>
            <p:cNvGrpSpPr>
              <a:grpSpLocks/>
            </p:cNvGrpSpPr>
            <p:nvPr/>
          </p:nvGrpSpPr>
          <p:grpSpPr bwMode="auto">
            <a:xfrm>
              <a:off x="2101" y="1722"/>
              <a:ext cx="692" cy="480"/>
              <a:chOff x="2101" y="1722"/>
              <a:chExt cx="692" cy="480"/>
            </a:xfrm>
          </p:grpSpPr>
          <p:sp>
            <p:nvSpPr>
              <p:cNvPr id="2621446" name="Line 6"/>
              <p:cNvSpPr>
                <a:spLocks noChangeShapeType="1"/>
              </p:cNvSpPr>
              <p:nvPr/>
            </p:nvSpPr>
            <p:spPr bwMode="auto">
              <a:xfrm>
                <a:off x="2178" y="1915"/>
                <a:ext cx="0" cy="287"/>
              </a:xfrm>
              <a:prstGeom prst="line">
                <a:avLst/>
              </a:prstGeom>
              <a:noFill/>
              <a:ln w="127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447" name="Rectangle 7"/>
              <p:cNvSpPr>
                <a:spLocks noChangeArrowheads="1"/>
              </p:cNvSpPr>
              <p:nvPr/>
            </p:nvSpPr>
            <p:spPr bwMode="auto">
              <a:xfrm>
                <a:off x="2101" y="172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Medium-term</a:t>
                </a:r>
              </a:p>
              <a:p>
                <a:pPr algn="ctr" eaLnBrk="0" hangingPunct="0"/>
                <a:r>
                  <a:rPr lang="en-US" sz="1200" b="1">
                    <a:latin typeface="Times New Roman" pitchFamily="18" charset="0"/>
                    <a:ea typeface="ＭＳ Ｐゴシック" pitchFamily="34" charset="-128"/>
                  </a:rPr>
                  <a:t>scheduling</a:t>
                </a:r>
              </a:p>
            </p:txBody>
          </p:sp>
        </p:grpSp>
      </p:grpSp>
      <p:sp>
        <p:nvSpPr>
          <p:cNvPr id="979976" name="Rectangle 8"/>
          <p:cNvSpPr>
            <a:spLocks noChangeArrowheads="1"/>
          </p:cNvSpPr>
          <p:nvPr/>
        </p:nvSpPr>
        <p:spPr bwMode="auto">
          <a:xfrm>
            <a:off x="4867275" y="2276475"/>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Short-term</a:t>
            </a:r>
          </a:p>
          <a:p>
            <a:pPr algn="ctr" eaLnBrk="0" hangingPunct="0"/>
            <a:r>
              <a:rPr lang="en-US" sz="1200" b="1">
                <a:latin typeface="Times New Roman" pitchFamily="18" charset="0"/>
                <a:ea typeface="ＭＳ Ｐゴシック" pitchFamily="34" charset="-128"/>
              </a:rPr>
              <a:t>scheduling</a:t>
            </a:r>
          </a:p>
        </p:txBody>
      </p:sp>
      <p:grpSp>
        <p:nvGrpSpPr>
          <p:cNvPr id="4" name="Group 9"/>
          <p:cNvGrpSpPr>
            <a:grpSpLocks/>
          </p:cNvGrpSpPr>
          <p:nvPr/>
        </p:nvGrpSpPr>
        <p:grpSpPr bwMode="auto">
          <a:xfrm>
            <a:off x="2579688" y="2809875"/>
            <a:ext cx="4189412" cy="3276600"/>
            <a:chOff x="1603" y="1626"/>
            <a:chExt cx="2639" cy="2064"/>
          </a:xfrm>
        </p:grpSpPr>
        <p:grpSp>
          <p:nvGrpSpPr>
            <p:cNvPr id="2621450" name="Group 10"/>
            <p:cNvGrpSpPr>
              <a:grpSpLocks/>
            </p:cNvGrpSpPr>
            <p:nvPr/>
          </p:nvGrpSpPr>
          <p:grpSpPr bwMode="auto">
            <a:xfrm>
              <a:off x="2226" y="3450"/>
              <a:ext cx="768" cy="192"/>
              <a:chOff x="2352" y="3600"/>
              <a:chExt cx="768" cy="192"/>
            </a:xfrm>
          </p:grpSpPr>
          <p:sp>
            <p:nvSpPr>
              <p:cNvPr id="2621451" name="Rectangle 11"/>
              <p:cNvSpPr>
                <a:spLocks noChangeArrowheads="1"/>
              </p:cNvSpPr>
              <p:nvPr/>
            </p:nvSpPr>
            <p:spPr bwMode="auto">
              <a:xfrm>
                <a:off x="2352" y="3600"/>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52" name="Line 12"/>
              <p:cNvSpPr>
                <a:spLocks noChangeShapeType="1"/>
              </p:cNvSpPr>
              <p:nvPr/>
            </p:nvSpPr>
            <p:spPr bwMode="auto">
              <a:xfrm>
                <a:off x="2448"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3" name="Line 13"/>
              <p:cNvSpPr>
                <a:spLocks noChangeShapeType="1"/>
              </p:cNvSpPr>
              <p:nvPr/>
            </p:nvSpPr>
            <p:spPr bwMode="auto">
              <a:xfrm>
                <a:off x="2544"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4" name="Line 14"/>
              <p:cNvSpPr>
                <a:spLocks noChangeShapeType="1"/>
              </p:cNvSpPr>
              <p:nvPr/>
            </p:nvSpPr>
            <p:spPr bwMode="auto">
              <a:xfrm>
                <a:off x="2640"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5" name="Line 15"/>
              <p:cNvSpPr>
                <a:spLocks noChangeShapeType="1"/>
              </p:cNvSpPr>
              <p:nvPr/>
            </p:nvSpPr>
            <p:spPr bwMode="auto">
              <a:xfrm>
                <a:off x="2736"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6" name="Line 16"/>
              <p:cNvSpPr>
                <a:spLocks noChangeShapeType="1"/>
              </p:cNvSpPr>
              <p:nvPr/>
            </p:nvSpPr>
            <p:spPr bwMode="auto">
              <a:xfrm>
                <a:off x="2832"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7" name="Line 17"/>
              <p:cNvSpPr>
                <a:spLocks noChangeShapeType="1"/>
              </p:cNvSpPr>
              <p:nvPr/>
            </p:nvSpPr>
            <p:spPr bwMode="auto">
              <a:xfrm>
                <a:off x="2928"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8" name="Line 18"/>
              <p:cNvSpPr>
                <a:spLocks noChangeShapeType="1"/>
              </p:cNvSpPr>
              <p:nvPr/>
            </p:nvSpPr>
            <p:spPr bwMode="auto">
              <a:xfrm>
                <a:off x="2353" y="3600"/>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9" name="Line 19"/>
              <p:cNvSpPr>
                <a:spLocks noChangeShapeType="1"/>
              </p:cNvSpPr>
              <p:nvPr/>
            </p:nvSpPr>
            <p:spPr bwMode="auto">
              <a:xfrm>
                <a:off x="2353" y="379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0" name="Line 20"/>
              <p:cNvSpPr>
                <a:spLocks noChangeShapeType="1"/>
              </p:cNvSpPr>
              <p:nvPr/>
            </p:nvSpPr>
            <p:spPr bwMode="auto">
              <a:xfrm>
                <a:off x="3024"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1" name="Line 21"/>
              <p:cNvSpPr>
                <a:spLocks noChangeShapeType="1"/>
              </p:cNvSpPr>
              <p:nvPr/>
            </p:nvSpPr>
            <p:spPr bwMode="auto">
              <a:xfrm>
                <a:off x="2352"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462" name="Line 22"/>
            <p:cNvSpPr>
              <a:spLocks noChangeShapeType="1"/>
            </p:cNvSpPr>
            <p:nvPr/>
          </p:nvSpPr>
          <p:spPr bwMode="auto">
            <a:xfrm flipH="1">
              <a:off x="2035" y="3594"/>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3" name="Rectangle 23"/>
            <p:cNvSpPr>
              <a:spLocks noChangeArrowheads="1"/>
            </p:cNvSpPr>
            <p:nvPr/>
          </p:nvSpPr>
          <p:spPr bwMode="auto">
            <a:xfrm>
              <a:off x="2184" y="3289"/>
              <a:ext cx="7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Blocked Queue</a:t>
              </a:r>
            </a:p>
          </p:txBody>
        </p:sp>
        <p:sp>
          <p:nvSpPr>
            <p:cNvPr id="2621464" name="Rectangle 24"/>
            <p:cNvSpPr>
              <a:spLocks noChangeArrowheads="1"/>
            </p:cNvSpPr>
            <p:nvPr/>
          </p:nvSpPr>
          <p:spPr bwMode="auto">
            <a:xfrm>
              <a:off x="1603" y="340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Event</a:t>
              </a:r>
            </a:p>
            <a:p>
              <a:pPr algn="ctr" eaLnBrk="0" hangingPunct="0"/>
              <a:r>
                <a:rPr lang="en-US" sz="1200" b="1">
                  <a:latin typeface="Times New Roman" pitchFamily="18" charset="0"/>
                  <a:ea typeface="ＭＳ Ｐゴシック" pitchFamily="34" charset="-128"/>
                </a:rPr>
                <a:t>Occurs</a:t>
              </a:r>
            </a:p>
          </p:txBody>
        </p:sp>
        <p:sp>
          <p:nvSpPr>
            <p:cNvPr id="2621465" name="Rectangle 25"/>
            <p:cNvSpPr>
              <a:spLocks noChangeArrowheads="1"/>
            </p:cNvSpPr>
            <p:nvPr/>
          </p:nvSpPr>
          <p:spPr bwMode="auto">
            <a:xfrm>
              <a:off x="3282" y="3354"/>
              <a:ext cx="5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Event Wait</a:t>
              </a:r>
            </a:p>
          </p:txBody>
        </p:sp>
        <p:sp>
          <p:nvSpPr>
            <p:cNvPr id="2621466" name="Line 26"/>
            <p:cNvSpPr>
              <a:spLocks noChangeShapeType="1"/>
            </p:cNvSpPr>
            <p:nvPr/>
          </p:nvSpPr>
          <p:spPr bwMode="auto">
            <a:xfrm>
              <a:off x="4051" y="1626"/>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7" name="Line 27"/>
            <p:cNvSpPr>
              <a:spLocks noChangeShapeType="1"/>
            </p:cNvSpPr>
            <p:nvPr/>
          </p:nvSpPr>
          <p:spPr bwMode="auto">
            <a:xfrm>
              <a:off x="4242" y="1627"/>
              <a:ext cx="0" cy="19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8" name="Line 28"/>
            <p:cNvSpPr>
              <a:spLocks noChangeShapeType="1"/>
            </p:cNvSpPr>
            <p:nvPr/>
          </p:nvSpPr>
          <p:spPr bwMode="auto">
            <a:xfrm flipH="1">
              <a:off x="2995" y="3546"/>
              <a:ext cx="124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469" name="Line 29"/>
            <p:cNvSpPr>
              <a:spLocks noChangeShapeType="1"/>
            </p:cNvSpPr>
            <p:nvPr/>
          </p:nvSpPr>
          <p:spPr bwMode="auto">
            <a:xfrm flipV="1">
              <a:off x="2032" y="2256"/>
              <a:ext cx="0" cy="13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 name="Group 30"/>
          <p:cNvGrpSpPr>
            <a:grpSpLocks/>
          </p:cNvGrpSpPr>
          <p:nvPr/>
        </p:nvGrpSpPr>
        <p:grpSpPr bwMode="auto">
          <a:xfrm>
            <a:off x="1054100" y="1849438"/>
            <a:ext cx="6618288" cy="1203325"/>
            <a:chOff x="642" y="1021"/>
            <a:chExt cx="4169" cy="758"/>
          </a:xfrm>
        </p:grpSpPr>
        <p:sp>
          <p:nvSpPr>
            <p:cNvPr id="2621471" name="Rectangle 31"/>
            <p:cNvSpPr>
              <a:spLocks noChangeArrowheads="1"/>
            </p:cNvSpPr>
            <p:nvPr/>
          </p:nvSpPr>
          <p:spPr bwMode="auto">
            <a:xfrm>
              <a:off x="2274" y="1482"/>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72" name="Line 32"/>
            <p:cNvSpPr>
              <a:spLocks noChangeShapeType="1"/>
            </p:cNvSpPr>
            <p:nvPr/>
          </p:nvSpPr>
          <p:spPr bwMode="auto">
            <a:xfrm>
              <a:off x="237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3" name="Line 33"/>
            <p:cNvSpPr>
              <a:spLocks noChangeShapeType="1"/>
            </p:cNvSpPr>
            <p:nvPr/>
          </p:nvSpPr>
          <p:spPr bwMode="auto">
            <a:xfrm>
              <a:off x="246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4" name="Line 34"/>
            <p:cNvSpPr>
              <a:spLocks noChangeShapeType="1"/>
            </p:cNvSpPr>
            <p:nvPr/>
          </p:nvSpPr>
          <p:spPr bwMode="auto">
            <a:xfrm>
              <a:off x="256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5" name="Line 35"/>
            <p:cNvSpPr>
              <a:spLocks noChangeShapeType="1"/>
            </p:cNvSpPr>
            <p:nvPr/>
          </p:nvSpPr>
          <p:spPr bwMode="auto">
            <a:xfrm>
              <a:off x="265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6" name="Line 36"/>
            <p:cNvSpPr>
              <a:spLocks noChangeShapeType="1"/>
            </p:cNvSpPr>
            <p:nvPr/>
          </p:nvSpPr>
          <p:spPr bwMode="auto">
            <a:xfrm>
              <a:off x="275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7" name="Line 37"/>
            <p:cNvSpPr>
              <a:spLocks noChangeShapeType="1"/>
            </p:cNvSpPr>
            <p:nvPr/>
          </p:nvSpPr>
          <p:spPr bwMode="auto">
            <a:xfrm>
              <a:off x="285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8" name="Line 38"/>
            <p:cNvSpPr>
              <a:spLocks noChangeShapeType="1"/>
            </p:cNvSpPr>
            <p:nvPr/>
          </p:nvSpPr>
          <p:spPr bwMode="auto">
            <a:xfrm>
              <a:off x="2275" y="148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9" name="Line 39"/>
            <p:cNvSpPr>
              <a:spLocks noChangeShapeType="1"/>
            </p:cNvSpPr>
            <p:nvPr/>
          </p:nvSpPr>
          <p:spPr bwMode="auto">
            <a:xfrm>
              <a:off x="2275" y="167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0" name="Line 40"/>
            <p:cNvSpPr>
              <a:spLocks noChangeShapeType="1"/>
            </p:cNvSpPr>
            <p:nvPr/>
          </p:nvSpPr>
          <p:spPr bwMode="auto">
            <a:xfrm>
              <a:off x="294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1" name="Line 41"/>
            <p:cNvSpPr>
              <a:spLocks noChangeShapeType="1"/>
            </p:cNvSpPr>
            <p:nvPr/>
          </p:nvSpPr>
          <p:spPr bwMode="auto">
            <a:xfrm>
              <a:off x="304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2" name="Rectangle 42"/>
            <p:cNvSpPr>
              <a:spLocks noChangeArrowheads="1"/>
            </p:cNvSpPr>
            <p:nvPr/>
          </p:nvSpPr>
          <p:spPr bwMode="auto">
            <a:xfrm>
              <a:off x="1026" y="1482"/>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83" name="Line 43"/>
            <p:cNvSpPr>
              <a:spLocks noChangeShapeType="1"/>
            </p:cNvSpPr>
            <p:nvPr/>
          </p:nvSpPr>
          <p:spPr bwMode="auto">
            <a:xfrm>
              <a:off x="112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4" name="Line 44"/>
            <p:cNvSpPr>
              <a:spLocks noChangeShapeType="1"/>
            </p:cNvSpPr>
            <p:nvPr/>
          </p:nvSpPr>
          <p:spPr bwMode="auto">
            <a:xfrm>
              <a:off x="121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5" name="Line 45"/>
            <p:cNvSpPr>
              <a:spLocks noChangeShapeType="1"/>
            </p:cNvSpPr>
            <p:nvPr/>
          </p:nvSpPr>
          <p:spPr bwMode="auto">
            <a:xfrm>
              <a:off x="131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6" name="Line 46"/>
            <p:cNvSpPr>
              <a:spLocks noChangeShapeType="1"/>
            </p:cNvSpPr>
            <p:nvPr/>
          </p:nvSpPr>
          <p:spPr bwMode="auto">
            <a:xfrm>
              <a:off x="141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7" name="Line 47"/>
            <p:cNvSpPr>
              <a:spLocks noChangeShapeType="1"/>
            </p:cNvSpPr>
            <p:nvPr/>
          </p:nvSpPr>
          <p:spPr bwMode="auto">
            <a:xfrm>
              <a:off x="150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8" name="Line 48"/>
            <p:cNvSpPr>
              <a:spLocks noChangeShapeType="1"/>
            </p:cNvSpPr>
            <p:nvPr/>
          </p:nvSpPr>
          <p:spPr bwMode="auto">
            <a:xfrm>
              <a:off x="160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9" name="Line 49"/>
            <p:cNvSpPr>
              <a:spLocks noChangeShapeType="1"/>
            </p:cNvSpPr>
            <p:nvPr/>
          </p:nvSpPr>
          <p:spPr bwMode="auto">
            <a:xfrm>
              <a:off x="1027" y="148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0" name="Line 50"/>
            <p:cNvSpPr>
              <a:spLocks noChangeShapeType="1"/>
            </p:cNvSpPr>
            <p:nvPr/>
          </p:nvSpPr>
          <p:spPr bwMode="auto">
            <a:xfrm>
              <a:off x="1027" y="167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1" name="Line 51"/>
            <p:cNvSpPr>
              <a:spLocks noChangeShapeType="1"/>
            </p:cNvSpPr>
            <p:nvPr/>
          </p:nvSpPr>
          <p:spPr bwMode="auto">
            <a:xfrm>
              <a:off x="169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2" name="Line 52"/>
            <p:cNvSpPr>
              <a:spLocks noChangeShapeType="1"/>
            </p:cNvSpPr>
            <p:nvPr/>
          </p:nvSpPr>
          <p:spPr bwMode="auto">
            <a:xfrm>
              <a:off x="179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3" name="Line 53"/>
            <p:cNvSpPr>
              <a:spLocks noChangeShapeType="1"/>
            </p:cNvSpPr>
            <p:nvPr/>
          </p:nvSpPr>
          <p:spPr bwMode="auto">
            <a:xfrm>
              <a:off x="739" y="1578"/>
              <a:ext cx="28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494" name="Line 54"/>
            <p:cNvSpPr>
              <a:spLocks noChangeShapeType="1"/>
            </p:cNvSpPr>
            <p:nvPr/>
          </p:nvSpPr>
          <p:spPr bwMode="auto">
            <a:xfrm>
              <a:off x="1795" y="1626"/>
              <a:ext cx="4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2621495" name="Group 55"/>
            <p:cNvGrpSpPr>
              <a:grpSpLocks/>
            </p:cNvGrpSpPr>
            <p:nvPr/>
          </p:nvGrpSpPr>
          <p:grpSpPr bwMode="auto">
            <a:xfrm>
              <a:off x="3665" y="1331"/>
              <a:ext cx="448" cy="448"/>
              <a:chOff x="3791" y="1481"/>
              <a:chExt cx="448" cy="448"/>
            </a:xfrm>
          </p:grpSpPr>
          <p:pic>
            <p:nvPicPr>
              <p:cNvPr id="262149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 y="1481"/>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497" name="Rectangle 57"/>
              <p:cNvSpPr>
                <a:spLocks noChangeArrowheads="1"/>
              </p:cNvSpPr>
              <p:nvPr/>
            </p:nvSpPr>
            <p:spPr bwMode="auto">
              <a:xfrm>
                <a:off x="3854" y="1617"/>
                <a:ext cx="21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r>
                  <a:rPr lang="en-US" sz="1000" b="1">
                    <a:latin typeface="Times New Roman" pitchFamily="18" charset="0"/>
                    <a:ea typeface="ＭＳ Ｐゴシック" pitchFamily="34" charset="-128"/>
                  </a:rPr>
                  <a:t>Processor</a:t>
                </a:r>
              </a:p>
            </p:txBody>
          </p:sp>
        </p:grpSp>
        <p:sp>
          <p:nvSpPr>
            <p:cNvPr id="2621498" name="Line 58"/>
            <p:cNvSpPr>
              <a:spLocks noChangeShapeType="1"/>
            </p:cNvSpPr>
            <p:nvPr/>
          </p:nvSpPr>
          <p:spPr bwMode="auto">
            <a:xfrm>
              <a:off x="4051" y="1482"/>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9" name="Line 59"/>
            <p:cNvSpPr>
              <a:spLocks noChangeShapeType="1"/>
            </p:cNvSpPr>
            <p:nvPr/>
          </p:nvSpPr>
          <p:spPr bwMode="auto">
            <a:xfrm flipV="1">
              <a:off x="4242" y="1195"/>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0" name="Line 60"/>
            <p:cNvSpPr>
              <a:spLocks noChangeShapeType="1"/>
            </p:cNvSpPr>
            <p:nvPr/>
          </p:nvSpPr>
          <p:spPr bwMode="auto">
            <a:xfrm flipH="1">
              <a:off x="2035" y="1194"/>
              <a:ext cx="22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1" name="Line 61"/>
            <p:cNvSpPr>
              <a:spLocks noChangeShapeType="1"/>
            </p:cNvSpPr>
            <p:nvPr/>
          </p:nvSpPr>
          <p:spPr bwMode="auto">
            <a:xfrm>
              <a:off x="2034" y="1195"/>
              <a:ext cx="0" cy="3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2" name="Line 62"/>
            <p:cNvSpPr>
              <a:spLocks noChangeShapeType="1"/>
            </p:cNvSpPr>
            <p:nvPr/>
          </p:nvSpPr>
          <p:spPr bwMode="auto">
            <a:xfrm>
              <a:off x="2035" y="1548"/>
              <a:ext cx="23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3" name="Line 63"/>
            <p:cNvSpPr>
              <a:spLocks noChangeShapeType="1"/>
            </p:cNvSpPr>
            <p:nvPr/>
          </p:nvSpPr>
          <p:spPr bwMode="auto">
            <a:xfrm>
              <a:off x="3043" y="1578"/>
              <a:ext cx="62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4" name="Line 64"/>
            <p:cNvSpPr>
              <a:spLocks noChangeShapeType="1"/>
            </p:cNvSpPr>
            <p:nvPr/>
          </p:nvSpPr>
          <p:spPr bwMode="auto">
            <a:xfrm>
              <a:off x="4051" y="1530"/>
              <a:ext cx="5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5" name="Rectangle 65"/>
            <p:cNvSpPr>
              <a:spLocks noChangeArrowheads="1"/>
            </p:cNvSpPr>
            <p:nvPr/>
          </p:nvSpPr>
          <p:spPr bwMode="auto">
            <a:xfrm>
              <a:off x="642" y="129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Batch</a:t>
              </a:r>
            </a:p>
            <a:p>
              <a:pPr algn="ctr" eaLnBrk="0" hangingPunct="0"/>
              <a:r>
                <a:rPr lang="en-US" sz="1200" b="1">
                  <a:latin typeface="Times New Roman" pitchFamily="18" charset="0"/>
                  <a:ea typeface="ＭＳ Ｐゴシック" pitchFamily="34" charset="-128"/>
                </a:rPr>
                <a:t>jobs</a:t>
              </a:r>
            </a:p>
          </p:txBody>
        </p:sp>
        <p:sp>
          <p:nvSpPr>
            <p:cNvPr id="2621506" name="Rectangle 66"/>
            <p:cNvSpPr>
              <a:spLocks noChangeArrowheads="1"/>
            </p:cNvSpPr>
            <p:nvPr/>
          </p:nvSpPr>
          <p:spPr bwMode="auto">
            <a:xfrm>
              <a:off x="2850" y="1021"/>
              <a:ext cx="4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Time-out</a:t>
              </a:r>
            </a:p>
          </p:txBody>
        </p:sp>
        <p:sp>
          <p:nvSpPr>
            <p:cNvPr id="2621507" name="Rectangle 67"/>
            <p:cNvSpPr>
              <a:spLocks noChangeArrowheads="1"/>
            </p:cNvSpPr>
            <p:nvPr/>
          </p:nvSpPr>
          <p:spPr bwMode="auto">
            <a:xfrm>
              <a:off x="2274" y="1338"/>
              <a:ext cx="6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Ready Queue</a:t>
              </a:r>
            </a:p>
          </p:txBody>
        </p:sp>
        <p:sp>
          <p:nvSpPr>
            <p:cNvPr id="2621508" name="Rectangle 68"/>
            <p:cNvSpPr>
              <a:spLocks noChangeArrowheads="1"/>
            </p:cNvSpPr>
            <p:nvPr/>
          </p:nvSpPr>
          <p:spPr bwMode="auto">
            <a:xfrm>
              <a:off x="4386" y="1338"/>
              <a:ext cx="4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Release</a:t>
              </a:r>
            </a:p>
          </p:txBody>
        </p:sp>
      </p:grpSp>
      <p:grpSp>
        <p:nvGrpSpPr>
          <p:cNvPr id="8" name="Group 69"/>
          <p:cNvGrpSpPr>
            <a:grpSpLocks/>
          </p:cNvGrpSpPr>
          <p:nvPr/>
        </p:nvGrpSpPr>
        <p:grpSpPr bwMode="auto">
          <a:xfrm>
            <a:off x="3263900" y="2798763"/>
            <a:ext cx="2133600" cy="1163637"/>
            <a:chOff x="2034" y="1613"/>
            <a:chExt cx="1344" cy="733"/>
          </a:xfrm>
        </p:grpSpPr>
        <p:grpSp>
          <p:nvGrpSpPr>
            <p:cNvPr id="2621510" name="Group 70"/>
            <p:cNvGrpSpPr>
              <a:grpSpLocks/>
            </p:cNvGrpSpPr>
            <p:nvPr/>
          </p:nvGrpSpPr>
          <p:grpSpPr bwMode="auto">
            <a:xfrm>
              <a:off x="2226" y="2154"/>
              <a:ext cx="768" cy="192"/>
              <a:chOff x="2352" y="2304"/>
              <a:chExt cx="768" cy="192"/>
            </a:xfrm>
          </p:grpSpPr>
          <p:sp>
            <p:nvSpPr>
              <p:cNvPr id="2621511" name="Rectangle 71"/>
              <p:cNvSpPr>
                <a:spLocks noChangeArrowheads="1"/>
              </p:cNvSpPr>
              <p:nvPr/>
            </p:nvSpPr>
            <p:spPr bwMode="auto">
              <a:xfrm>
                <a:off x="2352" y="2304"/>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512" name="Line 72"/>
              <p:cNvSpPr>
                <a:spLocks noChangeShapeType="1"/>
              </p:cNvSpPr>
              <p:nvPr/>
            </p:nvSpPr>
            <p:spPr bwMode="auto">
              <a:xfrm>
                <a:off x="2448"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3" name="Line 73"/>
              <p:cNvSpPr>
                <a:spLocks noChangeShapeType="1"/>
              </p:cNvSpPr>
              <p:nvPr/>
            </p:nvSpPr>
            <p:spPr bwMode="auto">
              <a:xfrm>
                <a:off x="2544"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4" name="Line 74"/>
              <p:cNvSpPr>
                <a:spLocks noChangeShapeType="1"/>
              </p:cNvSpPr>
              <p:nvPr/>
            </p:nvSpPr>
            <p:spPr bwMode="auto">
              <a:xfrm>
                <a:off x="2640"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5" name="Line 75"/>
              <p:cNvSpPr>
                <a:spLocks noChangeShapeType="1"/>
              </p:cNvSpPr>
              <p:nvPr/>
            </p:nvSpPr>
            <p:spPr bwMode="auto">
              <a:xfrm>
                <a:off x="2736"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6" name="Line 76"/>
              <p:cNvSpPr>
                <a:spLocks noChangeShapeType="1"/>
              </p:cNvSpPr>
              <p:nvPr/>
            </p:nvSpPr>
            <p:spPr bwMode="auto">
              <a:xfrm>
                <a:off x="2832"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7" name="Line 77"/>
              <p:cNvSpPr>
                <a:spLocks noChangeShapeType="1"/>
              </p:cNvSpPr>
              <p:nvPr/>
            </p:nvSpPr>
            <p:spPr bwMode="auto">
              <a:xfrm>
                <a:off x="2928"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8" name="Line 78"/>
              <p:cNvSpPr>
                <a:spLocks noChangeShapeType="1"/>
              </p:cNvSpPr>
              <p:nvPr/>
            </p:nvSpPr>
            <p:spPr bwMode="auto">
              <a:xfrm>
                <a:off x="2353" y="230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9" name="Line 79"/>
              <p:cNvSpPr>
                <a:spLocks noChangeShapeType="1"/>
              </p:cNvSpPr>
              <p:nvPr/>
            </p:nvSpPr>
            <p:spPr bwMode="auto">
              <a:xfrm>
                <a:off x="2353" y="2496"/>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0" name="Line 80"/>
              <p:cNvSpPr>
                <a:spLocks noChangeShapeType="1"/>
              </p:cNvSpPr>
              <p:nvPr/>
            </p:nvSpPr>
            <p:spPr bwMode="auto">
              <a:xfrm>
                <a:off x="3024"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1" name="Line 81"/>
              <p:cNvSpPr>
                <a:spLocks noChangeShapeType="1"/>
              </p:cNvSpPr>
              <p:nvPr/>
            </p:nvSpPr>
            <p:spPr bwMode="auto">
              <a:xfrm>
                <a:off x="2352"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522" name="Line 82"/>
            <p:cNvSpPr>
              <a:spLocks noChangeShapeType="1"/>
            </p:cNvSpPr>
            <p:nvPr/>
          </p:nvSpPr>
          <p:spPr bwMode="auto">
            <a:xfrm flipV="1">
              <a:off x="2034" y="1613"/>
              <a:ext cx="0" cy="64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3" name="Line 83"/>
            <p:cNvSpPr>
              <a:spLocks noChangeShapeType="1"/>
            </p:cNvSpPr>
            <p:nvPr/>
          </p:nvSpPr>
          <p:spPr bwMode="auto">
            <a:xfrm>
              <a:off x="3043" y="1626"/>
              <a:ext cx="3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4" name="Line 84"/>
            <p:cNvSpPr>
              <a:spLocks noChangeShapeType="1"/>
            </p:cNvSpPr>
            <p:nvPr/>
          </p:nvSpPr>
          <p:spPr bwMode="auto">
            <a:xfrm>
              <a:off x="3378" y="1627"/>
              <a:ext cx="0" cy="5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5" name="Line 85"/>
            <p:cNvSpPr>
              <a:spLocks noChangeShapeType="1"/>
            </p:cNvSpPr>
            <p:nvPr/>
          </p:nvSpPr>
          <p:spPr bwMode="auto">
            <a:xfrm flipH="1">
              <a:off x="2986" y="2202"/>
              <a:ext cx="39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6" name="Line 86"/>
            <p:cNvSpPr>
              <a:spLocks noChangeShapeType="1"/>
            </p:cNvSpPr>
            <p:nvPr/>
          </p:nvSpPr>
          <p:spPr bwMode="auto">
            <a:xfrm flipH="1">
              <a:off x="2035" y="2250"/>
              <a:ext cx="191"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7" name="Rectangle 87"/>
            <p:cNvSpPr>
              <a:spLocks noChangeArrowheads="1"/>
            </p:cNvSpPr>
            <p:nvPr/>
          </p:nvSpPr>
          <p:spPr bwMode="auto">
            <a:xfrm>
              <a:off x="2184" y="1992"/>
              <a:ext cx="10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Ready, Suspend Queue</a:t>
              </a:r>
            </a:p>
          </p:txBody>
        </p:sp>
      </p:grpSp>
      <p:grpSp>
        <p:nvGrpSpPr>
          <p:cNvPr id="10" name="Group 88"/>
          <p:cNvGrpSpPr>
            <a:grpSpLocks/>
          </p:cNvGrpSpPr>
          <p:nvPr/>
        </p:nvGrpSpPr>
        <p:grpSpPr bwMode="auto">
          <a:xfrm>
            <a:off x="3416300" y="3876675"/>
            <a:ext cx="1990725" cy="1905000"/>
            <a:chOff x="2130" y="2298"/>
            <a:chExt cx="1254" cy="1200"/>
          </a:xfrm>
        </p:grpSpPr>
        <p:grpSp>
          <p:nvGrpSpPr>
            <p:cNvPr id="2621529" name="Group 89"/>
            <p:cNvGrpSpPr>
              <a:grpSpLocks/>
            </p:cNvGrpSpPr>
            <p:nvPr/>
          </p:nvGrpSpPr>
          <p:grpSpPr bwMode="auto">
            <a:xfrm>
              <a:off x="2226" y="2778"/>
              <a:ext cx="768" cy="192"/>
              <a:chOff x="2352" y="2928"/>
              <a:chExt cx="768" cy="192"/>
            </a:xfrm>
          </p:grpSpPr>
          <p:sp>
            <p:nvSpPr>
              <p:cNvPr id="2621530" name="Rectangle 90"/>
              <p:cNvSpPr>
                <a:spLocks noChangeArrowheads="1"/>
              </p:cNvSpPr>
              <p:nvPr/>
            </p:nvSpPr>
            <p:spPr bwMode="auto">
              <a:xfrm>
                <a:off x="2352" y="2928"/>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531" name="Line 91"/>
              <p:cNvSpPr>
                <a:spLocks noChangeShapeType="1"/>
              </p:cNvSpPr>
              <p:nvPr/>
            </p:nvSpPr>
            <p:spPr bwMode="auto">
              <a:xfrm>
                <a:off x="2448"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2" name="Line 92"/>
              <p:cNvSpPr>
                <a:spLocks noChangeShapeType="1"/>
              </p:cNvSpPr>
              <p:nvPr/>
            </p:nvSpPr>
            <p:spPr bwMode="auto">
              <a:xfrm>
                <a:off x="2544"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3" name="Line 93"/>
              <p:cNvSpPr>
                <a:spLocks noChangeShapeType="1"/>
              </p:cNvSpPr>
              <p:nvPr/>
            </p:nvSpPr>
            <p:spPr bwMode="auto">
              <a:xfrm>
                <a:off x="2640"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4" name="Line 94"/>
              <p:cNvSpPr>
                <a:spLocks noChangeShapeType="1"/>
              </p:cNvSpPr>
              <p:nvPr/>
            </p:nvSpPr>
            <p:spPr bwMode="auto">
              <a:xfrm>
                <a:off x="2736"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5" name="Line 95"/>
              <p:cNvSpPr>
                <a:spLocks noChangeShapeType="1"/>
              </p:cNvSpPr>
              <p:nvPr/>
            </p:nvSpPr>
            <p:spPr bwMode="auto">
              <a:xfrm>
                <a:off x="2832"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6" name="Line 96"/>
              <p:cNvSpPr>
                <a:spLocks noChangeShapeType="1"/>
              </p:cNvSpPr>
              <p:nvPr/>
            </p:nvSpPr>
            <p:spPr bwMode="auto">
              <a:xfrm>
                <a:off x="2928"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7" name="Line 97"/>
              <p:cNvSpPr>
                <a:spLocks noChangeShapeType="1"/>
              </p:cNvSpPr>
              <p:nvPr/>
            </p:nvSpPr>
            <p:spPr bwMode="auto">
              <a:xfrm>
                <a:off x="2353" y="2928"/>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8" name="Line 98"/>
              <p:cNvSpPr>
                <a:spLocks noChangeShapeType="1"/>
              </p:cNvSpPr>
              <p:nvPr/>
            </p:nvSpPr>
            <p:spPr bwMode="auto">
              <a:xfrm>
                <a:off x="2353" y="3120"/>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9" name="Line 99"/>
              <p:cNvSpPr>
                <a:spLocks noChangeShapeType="1"/>
              </p:cNvSpPr>
              <p:nvPr/>
            </p:nvSpPr>
            <p:spPr bwMode="auto">
              <a:xfrm>
                <a:off x="3024"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0" name="Line 100"/>
              <p:cNvSpPr>
                <a:spLocks noChangeShapeType="1"/>
              </p:cNvSpPr>
              <p:nvPr/>
            </p:nvSpPr>
            <p:spPr bwMode="auto">
              <a:xfrm>
                <a:off x="2352"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541" name="Line 101"/>
            <p:cNvSpPr>
              <a:spLocks noChangeShapeType="1"/>
            </p:cNvSpPr>
            <p:nvPr/>
          </p:nvSpPr>
          <p:spPr bwMode="auto">
            <a:xfrm flipH="1">
              <a:off x="2131" y="3498"/>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2" name="Line 102"/>
            <p:cNvSpPr>
              <a:spLocks noChangeShapeType="1"/>
            </p:cNvSpPr>
            <p:nvPr/>
          </p:nvSpPr>
          <p:spPr bwMode="auto">
            <a:xfrm flipV="1">
              <a:off x="2130" y="3163"/>
              <a:ext cx="0" cy="3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3" name="Line 103"/>
            <p:cNvSpPr>
              <a:spLocks noChangeShapeType="1"/>
            </p:cNvSpPr>
            <p:nvPr/>
          </p:nvSpPr>
          <p:spPr bwMode="auto">
            <a:xfrm>
              <a:off x="2131" y="3162"/>
              <a:ext cx="12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4" name="Line 104"/>
            <p:cNvSpPr>
              <a:spLocks noChangeShapeType="1"/>
            </p:cNvSpPr>
            <p:nvPr/>
          </p:nvSpPr>
          <p:spPr bwMode="auto">
            <a:xfrm flipV="1">
              <a:off x="3378" y="2875"/>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5" name="Line 105"/>
            <p:cNvSpPr>
              <a:spLocks noChangeShapeType="1"/>
            </p:cNvSpPr>
            <p:nvPr/>
          </p:nvSpPr>
          <p:spPr bwMode="auto">
            <a:xfrm flipH="1">
              <a:off x="2999" y="2874"/>
              <a:ext cx="37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46" name="Line 106"/>
            <p:cNvSpPr>
              <a:spLocks noChangeShapeType="1"/>
            </p:cNvSpPr>
            <p:nvPr/>
          </p:nvSpPr>
          <p:spPr bwMode="auto">
            <a:xfrm flipH="1">
              <a:off x="2131" y="2874"/>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7" name="Line 107"/>
            <p:cNvSpPr>
              <a:spLocks noChangeShapeType="1"/>
            </p:cNvSpPr>
            <p:nvPr/>
          </p:nvSpPr>
          <p:spPr bwMode="auto">
            <a:xfrm flipV="1">
              <a:off x="2130" y="2491"/>
              <a:ext cx="0" cy="3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8" name="Line 108"/>
            <p:cNvSpPr>
              <a:spLocks noChangeShapeType="1"/>
            </p:cNvSpPr>
            <p:nvPr/>
          </p:nvSpPr>
          <p:spPr bwMode="auto">
            <a:xfrm>
              <a:off x="2131" y="2490"/>
              <a:ext cx="12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9" name="Line 109"/>
            <p:cNvSpPr>
              <a:spLocks noChangeShapeType="1"/>
            </p:cNvSpPr>
            <p:nvPr/>
          </p:nvSpPr>
          <p:spPr bwMode="auto">
            <a:xfrm flipV="1">
              <a:off x="3378" y="229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50" name="Rectangle 110"/>
            <p:cNvSpPr>
              <a:spLocks noChangeArrowheads="1"/>
            </p:cNvSpPr>
            <p:nvPr/>
          </p:nvSpPr>
          <p:spPr bwMode="auto">
            <a:xfrm>
              <a:off x="2172" y="2623"/>
              <a:ext cx="11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Blocked, Suspend Queue</a:t>
              </a:r>
            </a:p>
          </p:txBody>
        </p:sp>
        <p:sp>
          <p:nvSpPr>
            <p:cNvPr id="2621551" name="Line 111"/>
            <p:cNvSpPr>
              <a:spLocks noChangeShapeType="1"/>
            </p:cNvSpPr>
            <p:nvPr/>
          </p:nvSpPr>
          <p:spPr bwMode="auto">
            <a:xfrm flipH="1">
              <a:off x="3005" y="2298"/>
              <a:ext cx="37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112"/>
          <p:cNvGrpSpPr>
            <a:grpSpLocks/>
          </p:cNvGrpSpPr>
          <p:nvPr/>
        </p:nvGrpSpPr>
        <p:grpSpPr bwMode="auto">
          <a:xfrm>
            <a:off x="2122488" y="1800225"/>
            <a:ext cx="962025" cy="1981200"/>
            <a:chOff x="1315" y="1002"/>
            <a:chExt cx="606" cy="1248"/>
          </a:xfrm>
        </p:grpSpPr>
        <p:sp>
          <p:nvSpPr>
            <p:cNvPr id="2621553" name="Line 113"/>
            <p:cNvSpPr>
              <a:spLocks noChangeShapeType="1"/>
            </p:cNvSpPr>
            <p:nvPr/>
          </p:nvSpPr>
          <p:spPr bwMode="auto">
            <a:xfrm>
              <a:off x="1890" y="1275"/>
              <a:ext cx="0" cy="353"/>
            </a:xfrm>
            <a:prstGeom prst="line">
              <a:avLst/>
            </a:prstGeom>
            <a:noFill/>
            <a:ln w="127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54" name="Rectangle 114"/>
            <p:cNvSpPr>
              <a:spLocks noChangeArrowheads="1"/>
            </p:cNvSpPr>
            <p:nvPr/>
          </p:nvSpPr>
          <p:spPr bwMode="auto">
            <a:xfrm>
              <a:off x="1362" y="1002"/>
              <a:ext cx="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Long-term</a:t>
              </a:r>
            </a:p>
            <a:p>
              <a:pPr eaLnBrk="0" hangingPunct="0"/>
              <a:r>
                <a:rPr lang="en-US" sz="1200" b="1">
                  <a:latin typeface="Times New Roman" pitchFamily="18" charset="0"/>
                  <a:ea typeface="ＭＳ Ｐゴシック" pitchFamily="34" charset="-128"/>
                </a:rPr>
                <a:t>scheduling</a:t>
              </a:r>
            </a:p>
          </p:txBody>
        </p:sp>
        <p:sp>
          <p:nvSpPr>
            <p:cNvPr id="2621555" name="Line 115"/>
            <p:cNvSpPr>
              <a:spLocks noChangeShapeType="1"/>
            </p:cNvSpPr>
            <p:nvPr/>
          </p:nvSpPr>
          <p:spPr bwMode="auto">
            <a:xfrm>
              <a:off x="1315" y="1962"/>
              <a:ext cx="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56" name="Rectangle 116"/>
            <p:cNvSpPr>
              <a:spLocks noChangeArrowheads="1"/>
            </p:cNvSpPr>
            <p:nvPr/>
          </p:nvSpPr>
          <p:spPr bwMode="auto">
            <a:xfrm>
              <a:off x="1315" y="1962"/>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Interactive</a:t>
              </a:r>
            </a:p>
            <a:p>
              <a:pPr algn="ctr" eaLnBrk="0" hangingPunct="0"/>
              <a:r>
                <a:rPr lang="en-US" sz="1200" b="1">
                  <a:latin typeface="Times New Roman" pitchFamily="18" charset="0"/>
                  <a:ea typeface="ＭＳ Ｐゴシック" pitchFamily="34" charset="-128"/>
                </a:rPr>
                <a:t>users</a:t>
              </a:r>
            </a:p>
          </p:txBody>
        </p:sp>
        <p:sp>
          <p:nvSpPr>
            <p:cNvPr id="2621557" name="Line 117"/>
            <p:cNvSpPr>
              <a:spLocks noChangeShapeType="1"/>
            </p:cNvSpPr>
            <p:nvPr/>
          </p:nvSpPr>
          <p:spPr bwMode="auto">
            <a:xfrm flipV="1">
              <a:off x="1890" y="1637"/>
              <a:ext cx="0" cy="3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122"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79976"/>
                                        </p:tgtEl>
                                        <p:attrNameLst>
                                          <p:attrName>style.visibility</p:attrName>
                                        </p:attrNameLst>
                                      </p:cBhvr>
                                      <p:to>
                                        <p:strVal val="visible"/>
                                      </p:to>
                                    </p:set>
                                    <p:animEffect transition="in" filter="dissolve">
                                      <p:cBhvr>
                                        <p:cTn id="37" dur="500"/>
                                        <p:tgtEl>
                                          <p:spTgt spid="97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6" grpId="0"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4271</TotalTime>
  <Words>3405</Words>
  <Application>Microsoft Office PowerPoint</Application>
  <PresentationFormat>On-screen Show (4:3)</PresentationFormat>
  <Paragraphs>953</Paragraphs>
  <Slides>39</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2" baseType="lpstr">
      <vt:lpstr>Times New Roman</vt:lpstr>
      <vt:lpstr>Arial</vt:lpstr>
      <vt:lpstr>Tahoma</vt:lpstr>
      <vt:lpstr>Wingdings</vt:lpstr>
      <vt:lpstr>Verdana</vt:lpstr>
      <vt:lpstr>ＭＳ Ｐゴシック</vt:lpstr>
      <vt:lpstr>Monotype Sorts</vt:lpstr>
      <vt:lpstr>Symbol</vt:lpstr>
      <vt:lpstr>Arial Narrow</vt:lpstr>
      <vt:lpstr>Wingdings 2</vt:lpstr>
      <vt:lpstr>Blends</vt:lpstr>
      <vt:lpstr>Microsoft Photo Editor 3.0 Photo</vt:lpstr>
      <vt:lpstr>Bitmap Image</vt:lpstr>
      <vt:lpstr>Chapter 9 - Scheduling</vt:lpstr>
      <vt:lpstr>Topics to Cover…</vt:lpstr>
      <vt:lpstr>CPU Scheduling</vt:lpstr>
      <vt:lpstr>Switching is Expensive</vt:lpstr>
      <vt:lpstr>Overhead</vt:lpstr>
      <vt:lpstr>When to Schedule?</vt:lpstr>
      <vt:lpstr>Different Needs</vt:lpstr>
      <vt:lpstr>Type of Scheduling</vt:lpstr>
      <vt:lpstr>Queuing Diagram for Scheduling</vt:lpstr>
      <vt:lpstr>Goals</vt:lpstr>
      <vt:lpstr>Scheduling Criteria</vt:lpstr>
      <vt:lpstr>Scheduling Criteria</vt:lpstr>
      <vt:lpstr>Preemptive vs. Non-preemptive</vt:lpstr>
      <vt:lpstr>Response Time</vt:lpstr>
      <vt:lpstr>Response Time (continued…)</vt:lpstr>
      <vt:lpstr>Response Times (continued…)</vt:lpstr>
      <vt:lpstr>Scheduling</vt:lpstr>
      <vt:lpstr>Scheduling Algorithms</vt:lpstr>
      <vt:lpstr>First-Come-First-Served (FCFS)</vt:lpstr>
      <vt:lpstr>FCFS (continued…)</vt:lpstr>
      <vt:lpstr>Round-Robin (RR)</vt:lpstr>
      <vt:lpstr>Round Robin (continued…)</vt:lpstr>
      <vt:lpstr>Shortest Process Next (SPN)</vt:lpstr>
      <vt:lpstr>Shortest Process Next</vt:lpstr>
      <vt:lpstr>Shortest Remaining Time (SRT)</vt:lpstr>
      <vt:lpstr>Shortest Remaining Time</vt:lpstr>
      <vt:lpstr>Highest Response Ratio Next (HRRN)</vt:lpstr>
      <vt:lpstr>Highest Response Ration Next</vt:lpstr>
      <vt:lpstr>Feedback</vt:lpstr>
      <vt:lpstr>Feedback (continued…)</vt:lpstr>
      <vt:lpstr>Comparisons</vt:lpstr>
      <vt:lpstr>Comparisons</vt:lpstr>
      <vt:lpstr>Guaranteed Scheduling</vt:lpstr>
      <vt:lpstr>Guaranteed Scheduling</vt:lpstr>
      <vt:lpstr>Lottery Scheduling</vt:lpstr>
      <vt:lpstr>Lottery Scheduling</vt:lpstr>
      <vt:lpstr>Fair Scheduling</vt:lpstr>
      <vt:lpstr>Linux 2.6.21 Completely Fair Scheduler (CFS)</vt:lpstr>
      <vt:lpstr>Conclusion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07 - Scheduling</dc:title>
  <dc:creator>Paul Roper</dc:creator>
  <cp:lastModifiedBy>Paul R Roper</cp:lastModifiedBy>
  <cp:revision>314</cp:revision>
  <cp:lastPrinted>2000-08-31T19:14:43Z</cp:lastPrinted>
  <dcterms:created xsi:type="dcterms:W3CDTF">2000-08-22T23:43:45Z</dcterms:created>
  <dcterms:modified xsi:type="dcterms:W3CDTF">2012-07-17T20:52:41Z</dcterms:modified>
</cp:coreProperties>
</file>