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2" r:id="rId7"/>
    <p:sldId id="276" r:id="rId8"/>
    <p:sldId id="277" r:id="rId9"/>
    <p:sldId id="278" r:id="rId10"/>
    <p:sldId id="279" r:id="rId11"/>
    <p:sldId id="280" r:id="rId12"/>
    <p:sldId id="281" r:id="rId13"/>
    <p:sldId id="267" r:id="rId14"/>
    <p:sldId id="261" r:id="rId15"/>
    <p:sldId id="262" r:id="rId16"/>
    <p:sldId id="266" r:id="rId17"/>
    <p:sldId id="263" r:id="rId18"/>
    <p:sldId id="264" r:id="rId19"/>
    <p:sldId id="265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CCFB-9E3A-0E43-98AC-EBF31E6F56F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A2141-A31A-E143-B7F1-15CAF805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Hooking up- 72%</a:t>
            </a:r>
            <a:r>
              <a:rPr lang="en-US" baseline="0" dirty="0" smtClean="0"/>
              <a:t> of all college students </a:t>
            </a:r>
            <a:r>
              <a:rPr lang="en-US" baseline="0" dirty="0" err="1" smtClean="0"/>
              <a:t>engag</a:t>
            </a:r>
            <a:r>
              <a:rPr lang="en-US" baseline="0" dirty="0" smtClean="0"/>
              <a:t> in some degree of sexual activity with a person with no expectation of seeing that person again. ---40% intercourse. 35% kissing and touching, 12% hand and genital contact. 12% oral sex.---(2012, </a:t>
            </a:r>
            <a:r>
              <a:rPr lang="en-US" baseline="0" dirty="0" err="1" smtClean="0"/>
              <a:t>Blackstrom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African Americans are less </a:t>
            </a:r>
            <a:r>
              <a:rPr lang="en-US" baseline="0" dirty="0" err="1" smtClean="0"/>
              <a:t>likel</a:t>
            </a:r>
            <a:r>
              <a:rPr lang="en-US" baseline="0" dirty="0" smtClean="0"/>
              <a:t> to hook up. 35%. </a:t>
            </a:r>
            <a:r>
              <a:rPr lang="en-US" baseline="0" dirty="0" err="1" smtClean="0"/>
              <a:t>Caucasion</a:t>
            </a:r>
            <a:r>
              <a:rPr lang="en-US" baseline="0" dirty="0" smtClean="0"/>
              <a:t> 60%. (Jayson, 2011)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A2141-A31A-E143-B7F1-15CAF805F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1628775"/>
            <a:ext cx="6537325" cy="747713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75" y="2473325"/>
            <a:ext cx="6519863" cy="479425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788150" y="333375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411413" y="6245225"/>
            <a:ext cx="4264025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025" y="6245225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50481-C8C5-40CD-8817-7CC5F2E8FB5E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C8460-026F-41FE-99A7-33A49E50191E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8838" y="188913"/>
            <a:ext cx="1622425" cy="5472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75" y="188913"/>
            <a:ext cx="4716463" cy="5472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63491-8E68-4A4A-8A46-9CD8B4CC8F8C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A55C2-9257-40E5-8258-5CEABD6852BF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77CAF-DDDD-4B00-A349-3194BB7BD21B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5" y="1600200"/>
            <a:ext cx="3163888" cy="406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6263" y="1600200"/>
            <a:ext cx="3163887" cy="406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966E-6CA9-4259-866A-E60BAB9CD4E0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070AD-9CE9-46B5-8299-E36977172FFD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22B7A-21AB-4FF6-BD2F-F7DA5460EF44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9DDD7-D4F5-4EBF-9D5A-CCCE14DBEEE4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1A1B8-ECCE-4496-B56B-EE4427F3DC01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A33B3-DB91-4E10-BD41-AB309440901A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188913"/>
            <a:ext cx="649128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9975" y="1600200"/>
            <a:ext cx="648017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C0000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CC0000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5225"/>
            <a:ext cx="1187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CC0000"/>
                </a:solidFill>
              </a:defRPr>
            </a:lvl1pPr>
          </a:lstStyle>
          <a:p>
            <a:fld id="{DF923B2C-E6C1-444C-BAC8-F3F4998B4B47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CC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CC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CC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CC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RqaNi0UfOoI&amp;feature=relat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guinBnWWuK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uR7EUHfFi4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0bomkgXeDk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OF5VVrsnpzo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ud5GMba3rIw" TargetMode="Externa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7LQt3Uj5ROw&amp;feature=related" TargetMode="Externa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f_qhdPflUb8" TargetMode="Externa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pple Chancery"/>
                <a:cs typeface="Apple Chancery"/>
              </a:rPr>
              <a:t>Chapter 11</a:t>
            </a:r>
            <a:endParaRPr lang="ru-RU" dirty="0">
              <a:latin typeface="Apple Chancery"/>
              <a:cs typeface="Apple Chancery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pple Chancery"/>
                <a:cs typeface="Apple Chancery"/>
              </a:rPr>
              <a:t>Committed Romantic Relationships</a:t>
            </a:r>
            <a:endParaRPr lang="ru-RU" dirty="0">
              <a:latin typeface="Apple Chancery"/>
              <a:cs typeface="Apple Chance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I can love someone that I don’t like.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1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The person that I love will also be my best friend.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4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I will tell the person that I love everything.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4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As you wish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2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Styles of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Eros – powerful, passionate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Storge</a:t>
            </a:r>
            <a:r>
              <a:rPr lang="en-US" dirty="0" smtClean="0"/>
              <a:t>- comfortable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Ludus</a:t>
            </a:r>
            <a:r>
              <a:rPr lang="en-US" dirty="0" smtClean="0"/>
              <a:t>- playful</a:t>
            </a:r>
            <a:endParaRPr lang="en-US" dirty="0"/>
          </a:p>
        </p:txBody>
      </p:sp>
      <p:pic>
        <p:nvPicPr>
          <p:cNvPr id="4" name="Picture 3" descr="images-7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54500"/>
            <a:ext cx="3124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Pragma- practical </a:t>
            </a:r>
          </a:p>
          <a:p>
            <a:pPr lvl="1"/>
            <a:r>
              <a:rPr lang="en-US" dirty="0" smtClean="0"/>
              <a:t>What is your criteria?</a:t>
            </a:r>
          </a:p>
          <a:p>
            <a:r>
              <a:rPr lang="en-US" dirty="0" smtClean="0"/>
              <a:t>5. Mania- manic (blend of ludic and </a:t>
            </a:r>
            <a:r>
              <a:rPr lang="en-US" dirty="0" err="1" smtClean="0"/>
              <a:t>eros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6. Agape- generous and selfless (blend of </a:t>
            </a:r>
            <a:r>
              <a:rPr lang="en-US" dirty="0" err="1" smtClean="0"/>
              <a:t>eros</a:t>
            </a:r>
            <a:r>
              <a:rPr lang="en-US" dirty="0" smtClean="0"/>
              <a:t> and </a:t>
            </a:r>
            <a:r>
              <a:rPr lang="en-US" dirty="0" err="1" smtClean="0"/>
              <a:t>storge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s-6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18" y="4077072"/>
            <a:ext cx="1850581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4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975" y="188640"/>
            <a:ext cx="6480175" cy="5472385"/>
          </a:xfrm>
        </p:spPr>
        <p:txBody>
          <a:bodyPr/>
          <a:lstStyle/>
          <a:p>
            <a:r>
              <a:rPr lang="en-US" sz="2400" dirty="0" smtClean="0"/>
              <a:t>I want to tell my partner everything about me as soon as I fall in love.</a:t>
            </a:r>
          </a:p>
          <a:p>
            <a:r>
              <a:rPr lang="en-US" sz="2400" dirty="0" smtClean="0"/>
              <a:t>My partner is my best friend.</a:t>
            </a:r>
          </a:p>
          <a:p>
            <a:r>
              <a:rPr lang="en-US" sz="2400" dirty="0" smtClean="0"/>
              <a:t>I could only fall in love with someone who wants to have kids.</a:t>
            </a:r>
          </a:p>
          <a:p>
            <a:r>
              <a:rPr lang="en-US" sz="2400" dirty="0" smtClean="0"/>
              <a:t>Love’s a game; I never take it too seriously.</a:t>
            </a:r>
          </a:p>
          <a:p>
            <a:r>
              <a:rPr lang="en-US" sz="2400" dirty="0" smtClean="0"/>
              <a:t>I wish I could be sure Pat loves me.  I worry all the time.</a:t>
            </a:r>
          </a:p>
          <a:p>
            <a:r>
              <a:rPr lang="en-US" sz="2400" dirty="0" smtClean="0"/>
              <a:t>I am not looking for a committed relationship, just some fun.</a:t>
            </a:r>
          </a:p>
          <a:p>
            <a:r>
              <a:rPr lang="en-US" sz="2400" dirty="0" smtClean="0"/>
              <a:t>I am happiest when my partner is happy.</a:t>
            </a:r>
          </a:p>
          <a:p>
            <a:r>
              <a:rPr lang="en-US" sz="2400" dirty="0" smtClean="0"/>
              <a:t>I put their welfare and desires ahead of my 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098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Romantic relationships follow a path.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</a:p>
          <a:p>
            <a:pPr lvl="1"/>
            <a:r>
              <a:rPr lang="en-US" dirty="0" smtClean="0"/>
              <a:t>Individuality</a:t>
            </a:r>
          </a:p>
          <a:p>
            <a:pPr lvl="1"/>
            <a:r>
              <a:rPr lang="en-US" dirty="0" smtClean="0"/>
              <a:t>Invitational Communication</a:t>
            </a:r>
          </a:p>
          <a:p>
            <a:pPr lvl="2"/>
            <a:r>
              <a:rPr lang="en-US" dirty="0" smtClean="0"/>
              <a:t>I’m interested</a:t>
            </a:r>
          </a:p>
          <a:p>
            <a:pPr lvl="1"/>
            <a:r>
              <a:rPr lang="en-US" dirty="0" err="1" smtClean="0"/>
              <a:t>Explorational</a:t>
            </a:r>
            <a:r>
              <a:rPr lang="en-US" dirty="0" smtClean="0"/>
              <a:t> Communication</a:t>
            </a:r>
          </a:p>
          <a:p>
            <a:pPr lvl="2"/>
            <a:r>
              <a:rPr lang="en-US" dirty="0" smtClean="0"/>
              <a:t>What are the possibilities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Do you like jazz?</a:t>
            </a:r>
            <a:endParaRPr lang="en-US" dirty="0" smtClean="0"/>
          </a:p>
          <a:p>
            <a:pPr lvl="1"/>
            <a:r>
              <a:rPr lang="en-US" dirty="0" smtClean="0"/>
              <a:t>Intensifying Communication</a:t>
            </a:r>
          </a:p>
          <a:p>
            <a:pPr lvl="2"/>
            <a:r>
              <a:rPr lang="en-US" dirty="0" smtClean="0"/>
              <a:t>Express thoughts and create culture</a:t>
            </a:r>
          </a:p>
          <a:p>
            <a:pPr lvl="1"/>
            <a:r>
              <a:rPr lang="en-US" dirty="0" smtClean="0"/>
              <a:t>Revising Communication</a:t>
            </a:r>
          </a:p>
          <a:p>
            <a:pPr lvl="2"/>
            <a:r>
              <a:rPr lang="en-US" dirty="0" smtClean="0"/>
              <a:t>What are our problems?</a:t>
            </a:r>
          </a:p>
          <a:p>
            <a:pPr lvl="1"/>
            <a:r>
              <a:rPr lang="en-US" dirty="0" smtClean="0"/>
              <a:t>Commitment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Interviews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3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– adjusting, working through problems, accommodating</a:t>
            </a:r>
          </a:p>
          <a:p>
            <a:pPr lvl="1"/>
            <a:r>
              <a:rPr lang="en-US" dirty="0" smtClean="0"/>
              <a:t>Relational culture- rules</a:t>
            </a:r>
          </a:p>
          <a:p>
            <a:pPr lvl="1"/>
            <a:r>
              <a:rPr lang="en-US" dirty="0" err="1" smtClean="0"/>
              <a:t>Placemaking</a:t>
            </a:r>
            <a:r>
              <a:rPr lang="en-US" dirty="0" smtClean="0"/>
              <a:t>- creating your environment</a:t>
            </a:r>
            <a:endParaRPr lang="en-US" dirty="0"/>
          </a:p>
        </p:txBody>
      </p:sp>
      <p:pic>
        <p:nvPicPr>
          <p:cNvPr id="7" name="Picture 6" descr="Screen Shot 2015-01-18 at 4.5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36" y="4005064"/>
            <a:ext cx="4717673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Deterioration</a:t>
            </a:r>
          </a:p>
          <a:p>
            <a:pPr lvl="1"/>
            <a:r>
              <a:rPr lang="en-US" dirty="0" smtClean="0"/>
              <a:t>Feeling of dissatisfaction</a:t>
            </a:r>
          </a:p>
          <a:p>
            <a:pPr lvl="1"/>
            <a:r>
              <a:rPr lang="en-US" dirty="0" smtClean="0"/>
              <a:t>Breakdown of patterns, rules, rituals</a:t>
            </a:r>
          </a:p>
          <a:p>
            <a:pPr lvl="1"/>
            <a:r>
              <a:rPr lang="en-US" dirty="0" smtClean="0"/>
              <a:t>Look for other social support</a:t>
            </a:r>
          </a:p>
          <a:p>
            <a:pPr lvl="1"/>
            <a:r>
              <a:rPr lang="en-US" dirty="0" smtClean="0"/>
              <a:t>Accepting the end</a:t>
            </a:r>
          </a:p>
          <a:p>
            <a:pPr lvl="2"/>
            <a:r>
              <a:rPr lang="en-US" dirty="0" smtClean="0"/>
              <a:t>“what if” is not healthy</a:t>
            </a:r>
          </a:p>
          <a:p>
            <a:pPr lvl="1"/>
            <a:r>
              <a:rPr lang="en-US" dirty="0" smtClean="0"/>
              <a:t>Move on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hlinkClick r:id="rId2"/>
              </a:rPr>
              <a:t>500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188913"/>
            <a:ext cx="6491288" cy="791815"/>
          </a:xfrm>
        </p:spPr>
        <p:txBody>
          <a:bodyPr/>
          <a:lstStyle/>
          <a:p>
            <a:r>
              <a:rPr lang="en-US" dirty="0" smtClean="0"/>
              <a:t>Romantic Love</a:t>
            </a:r>
            <a:endParaRPr lang="ru-R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Romantic love consists of </a:t>
            </a:r>
          </a:p>
          <a:p>
            <a:pPr marL="0" indent="0">
              <a:buNone/>
            </a:pPr>
            <a:r>
              <a:rPr lang="en-US" dirty="0" smtClean="0"/>
              <a:t>	-passion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-commitment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-intimacy</a:t>
            </a:r>
            <a:endParaRPr lang="ru-RU" dirty="0"/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46" y="40005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History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19</a:t>
            </a:r>
            <a:r>
              <a:rPr lang="en-US" baseline="30000" dirty="0" smtClean="0"/>
              <a:t>th</a:t>
            </a:r>
            <a:r>
              <a:rPr lang="en-US" dirty="0" smtClean="0"/>
              <a:t> Century – “calling”</a:t>
            </a:r>
          </a:p>
          <a:p>
            <a:pPr lvl="1"/>
            <a:r>
              <a:rPr lang="en-US" dirty="0" smtClean="0"/>
              <a:t>Sat in parlor</a:t>
            </a:r>
          </a:p>
          <a:p>
            <a:r>
              <a:rPr lang="en-US" dirty="0" smtClean="0"/>
              <a:t>1920’s – “date”</a:t>
            </a:r>
          </a:p>
          <a:p>
            <a:pPr lvl="1"/>
            <a:r>
              <a:rPr lang="en-US" dirty="0" smtClean="0"/>
              <a:t>Courtship was about marriage.</a:t>
            </a:r>
          </a:p>
          <a:p>
            <a:pPr lvl="1"/>
            <a:r>
              <a:rPr lang="en-US" dirty="0" smtClean="0"/>
              <a:t>Dating was about </a:t>
            </a:r>
            <a:r>
              <a:rPr lang="en-US" dirty="0" err="1" smtClean="0"/>
              <a:t>competion</a:t>
            </a:r>
            <a:endParaRPr lang="en-US" dirty="0" smtClean="0"/>
          </a:p>
          <a:p>
            <a:r>
              <a:rPr lang="en-US" dirty="0" smtClean="0"/>
              <a:t>After WWII – valued a stable and safe relationship</a:t>
            </a:r>
          </a:p>
          <a:p>
            <a:r>
              <a:rPr lang="en-US" dirty="0" smtClean="0"/>
              <a:t>13 years old and didn’t date- late bloomer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Colonial Americans- intimacy in terms of physical not psychological</a:t>
            </a:r>
          </a:p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Century – Had a romantic self hidden within</a:t>
            </a:r>
          </a:p>
          <a:p>
            <a:pPr lvl="1"/>
            <a:r>
              <a:rPr lang="en-US" dirty="0" smtClean="0"/>
              <a:t>Pressure to reveal themselves</a:t>
            </a:r>
          </a:p>
          <a:p>
            <a:pPr lvl="1"/>
            <a:r>
              <a:rPr lang="en-US" dirty="0" smtClean="0"/>
              <a:t>Share true self, true feelings</a:t>
            </a:r>
          </a:p>
          <a:p>
            <a:pPr lvl="1"/>
            <a:r>
              <a:rPr lang="en-US" dirty="0" smtClean="0"/>
              <a:t>Offered security and affirmation</a:t>
            </a:r>
          </a:p>
          <a:p>
            <a:r>
              <a:rPr lang="en-US" dirty="0" smtClean="0"/>
              <a:t>1950’s – keep partner happy</a:t>
            </a:r>
          </a:p>
          <a:p>
            <a:r>
              <a:rPr lang="en-US" dirty="0" smtClean="0"/>
              <a:t>1960’s – self-sacrifice replaced by self-fulfillment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Century – Newspaper personals</a:t>
            </a:r>
          </a:p>
          <a:p>
            <a:r>
              <a:rPr lang="en-US" dirty="0" smtClean="0"/>
              <a:t>"Lonesome miner wants wife to share stake and prospects. Please respond to Louis </a:t>
            </a:r>
            <a:r>
              <a:rPr lang="en-US" dirty="0" err="1" smtClean="0"/>
              <a:t>Dreibelbis</a:t>
            </a:r>
            <a:r>
              <a:rPr lang="en-US" dirty="0" smtClean="0"/>
              <a:t> in Grass Valley, California.“</a:t>
            </a:r>
          </a:p>
          <a:p>
            <a:r>
              <a:rPr lang="en-US" dirty="0" smtClean="0"/>
              <a:t>1980’s – Video dating</a:t>
            </a:r>
          </a:p>
          <a:p>
            <a:r>
              <a:rPr lang="en-US" dirty="0" smtClean="0">
                <a:hlinkClick r:id="rId2"/>
              </a:rPr>
              <a:t>Who would you pick?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as we know it started in 1995.</a:t>
            </a:r>
          </a:p>
          <a:p>
            <a:r>
              <a:rPr lang="en-US" dirty="0" smtClean="0"/>
              <a:t>Last year 17% of couples married</a:t>
            </a:r>
          </a:p>
          <a:p>
            <a:r>
              <a:rPr lang="en-US" dirty="0" smtClean="0"/>
              <a:t>U.S.A. – 40 million</a:t>
            </a:r>
          </a:p>
          <a:p>
            <a:r>
              <a:rPr lang="en-US" dirty="0" smtClean="0"/>
              <a:t>China – 140 million</a:t>
            </a:r>
          </a:p>
          <a:p>
            <a:r>
              <a:rPr lang="en-US" dirty="0" smtClean="0"/>
              <a:t>India – 15 million</a:t>
            </a:r>
          </a:p>
          <a:p>
            <a:r>
              <a:rPr lang="en-US" dirty="0" smtClean="0"/>
              <a:t>Average age of US user – 48</a:t>
            </a:r>
          </a:p>
          <a:p>
            <a:endParaRPr lang="en-US" dirty="0"/>
          </a:p>
          <a:p>
            <a:r>
              <a:rPr lang="en-US" smtClean="0">
                <a:hlinkClick r:id="rId2"/>
              </a:rPr>
              <a:t>Data: A Love Story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 Lie Most About</a:t>
            </a:r>
          </a:p>
          <a:p>
            <a:pPr lvl="1"/>
            <a:r>
              <a:rPr lang="en-US" dirty="0" smtClean="0"/>
              <a:t>1. Age</a:t>
            </a:r>
          </a:p>
          <a:p>
            <a:pPr lvl="1"/>
            <a:r>
              <a:rPr lang="en-US" dirty="0" smtClean="0"/>
              <a:t>2. Height</a:t>
            </a:r>
          </a:p>
          <a:p>
            <a:pPr lvl="1"/>
            <a:r>
              <a:rPr lang="en-US" dirty="0" smtClean="0"/>
              <a:t>3. Income</a:t>
            </a:r>
          </a:p>
          <a:p>
            <a:r>
              <a:rPr lang="en-US" dirty="0" smtClean="0"/>
              <a:t>Women Lie Most About</a:t>
            </a:r>
          </a:p>
          <a:p>
            <a:pPr lvl="1"/>
            <a:r>
              <a:rPr lang="en-US" dirty="0" smtClean="0"/>
              <a:t>1. Weight</a:t>
            </a:r>
          </a:p>
          <a:p>
            <a:pPr lvl="1"/>
            <a:r>
              <a:rPr lang="en-US" dirty="0" smtClean="0"/>
              <a:t>2. Physical Build</a:t>
            </a:r>
          </a:p>
          <a:p>
            <a:pPr lvl="1"/>
            <a:r>
              <a:rPr lang="en-US" dirty="0" smtClean="0"/>
              <a:t>3. Age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I’m doing with my life</a:t>
            </a:r>
          </a:p>
          <a:p>
            <a:pPr>
              <a:buNone/>
            </a:pPr>
            <a:r>
              <a:rPr lang="en-US" dirty="0" smtClean="0"/>
              <a:t>I’m really good at</a:t>
            </a:r>
          </a:p>
          <a:p>
            <a:pPr>
              <a:buNone/>
            </a:pPr>
            <a:r>
              <a:rPr lang="en-US" dirty="0" smtClean="0"/>
              <a:t>The first thing people notice about me</a:t>
            </a:r>
          </a:p>
          <a:p>
            <a:pPr>
              <a:buNone/>
            </a:pPr>
            <a:r>
              <a:rPr lang="en-US" dirty="0" smtClean="0"/>
              <a:t>Six things I could never do without</a:t>
            </a:r>
          </a:p>
          <a:p>
            <a:pPr>
              <a:buNone/>
            </a:pPr>
            <a:r>
              <a:rPr lang="en-US" smtClean="0"/>
              <a:t>Typical Friday night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75" y="188913"/>
            <a:ext cx="6491288" cy="719807"/>
          </a:xfrm>
        </p:spPr>
        <p:txBody>
          <a:bodyPr/>
          <a:lstStyle/>
          <a:p>
            <a:r>
              <a:rPr lang="en-US" dirty="0" smtClean="0"/>
              <a:t>Passion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Intensely positive feelings and desires</a:t>
            </a:r>
          </a:p>
          <a:p>
            <a:r>
              <a:rPr lang="en-US" dirty="0" smtClean="0"/>
              <a:t>Hard time sustaining</a:t>
            </a:r>
          </a:p>
          <a:p>
            <a:r>
              <a:rPr lang="en-US" dirty="0" smtClean="0">
                <a:hlinkClick r:id="rId2"/>
              </a:rPr>
              <a:t>Ghost, 1min</a:t>
            </a:r>
            <a:endParaRPr lang="en-US" dirty="0"/>
          </a:p>
        </p:txBody>
      </p:sp>
      <p:pic>
        <p:nvPicPr>
          <p:cNvPr id="4" name="Picture 3" descr="images-2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3356992"/>
            <a:ext cx="2654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1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Intention to remain</a:t>
            </a:r>
          </a:p>
          <a:p>
            <a:r>
              <a:rPr lang="en-US" dirty="0" smtClean="0"/>
              <a:t>Stay in a relationship because</a:t>
            </a:r>
          </a:p>
          <a:p>
            <a:pPr lvl="1"/>
            <a:r>
              <a:rPr lang="en-US" dirty="0" smtClean="0"/>
              <a:t>1. comfortable and pleasing</a:t>
            </a:r>
          </a:p>
          <a:p>
            <a:pPr lvl="1"/>
            <a:r>
              <a:rPr lang="en-US" dirty="0" smtClean="0"/>
              <a:t>2. avoid negative consequences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hlinkClick r:id="rId2"/>
              </a:rPr>
              <a:t>Fun in the kitchen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images-3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4000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2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Intimacy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Feelings of closeness, connection, tenderness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Are we porcupines?</a:t>
            </a:r>
            <a:endParaRPr lang="en-US" dirty="0"/>
          </a:p>
        </p:txBody>
      </p:sp>
      <p:pic>
        <p:nvPicPr>
          <p:cNvPr id="5" name="Picture 4" descr="images-4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378200"/>
            <a:ext cx="23368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1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75" y="188913"/>
            <a:ext cx="6491288" cy="3960167"/>
          </a:xfrm>
        </p:spPr>
        <p:txBody>
          <a:bodyPr/>
          <a:lstStyle/>
          <a:p>
            <a:r>
              <a:rPr lang="en-US" sz="6000" dirty="0" smtClean="0"/>
              <a:t>Agree or Disagree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There is such a thing as love at first sight.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7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You can be friends with a past romantic partner.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6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You can fall in love multiple times.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7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685</Words>
  <Application>Microsoft Macintosh PowerPoint</Application>
  <PresentationFormat>On-screen Show (4:3)</PresentationFormat>
  <Paragraphs>118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Chapter 11</vt:lpstr>
      <vt:lpstr>Romantic Love</vt:lpstr>
      <vt:lpstr>Passion</vt:lpstr>
      <vt:lpstr>Commitment</vt:lpstr>
      <vt:lpstr>Intimacy</vt:lpstr>
      <vt:lpstr>Agree or Disagree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Primary Styles of Love</vt:lpstr>
      <vt:lpstr>Secondary</vt:lpstr>
      <vt:lpstr>PowerPoint Presentation</vt:lpstr>
      <vt:lpstr>Romantic relationships follow a path.</vt:lpstr>
      <vt:lpstr>PowerPoint Presentation</vt:lpstr>
      <vt:lpstr>PowerPoint Presentation</vt:lpstr>
      <vt:lpstr>History </vt:lpstr>
      <vt:lpstr>PowerPoint Presentation</vt:lpstr>
      <vt:lpstr>Online Dating</vt:lpstr>
      <vt:lpstr>PowerPoint Presentation</vt:lpstr>
      <vt:lpstr>PowerPoint Presentation</vt:lpstr>
      <vt:lpstr>PowerPoint Presentation</vt:lpstr>
    </vt:vector>
  </TitlesOfParts>
  <Company>CPSLabs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Alexey</dc:creator>
  <cp:lastModifiedBy>Angela Billings</cp:lastModifiedBy>
  <cp:revision>16</cp:revision>
  <dcterms:created xsi:type="dcterms:W3CDTF">2008-02-06T14:25:07Z</dcterms:created>
  <dcterms:modified xsi:type="dcterms:W3CDTF">2015-03-30T17:48:18Z</dcterms:modified>
</cp:coreProperties>
</file>