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374" r:id="rId2"/>
    <p:sldId id="375" r:id="rId3"/>
    <p:sldId id="373" r:id="rId4"/>
    <p:sldId id="376" r:id="rId5"/>
    <p:sldId id="377" r:id="rId6"/>
    <p:sldId id="367" r:id="rId7"/>
    <p:sldId id="379" r:id="rId8"/>
    <p:sldId id="380" r:id="rId9"/>
    <p:sldId id="366" r:id="rId10"/>
    <p:sldId id="381" r:id="rId11"/>
    <p:sldId id="382" r:id="rId12"/>
    <p:sldId id="269" r:id="rId13"/>
    <p:sldId id="267" r:id="rId14"/>
    <p:sldId id="383" r:id="rId15"/>
    <p:sldId id="384" r:id="rId16"/>
    <p:sldId id="385" r:id="rId17"/>
    <p:sldId id="268" r:id="rId18"/>
    <p:sldId id="386" r:id="rId19"/>
    <p:sldId id="387" r:id="rId20"/>
    <p:sldId id="270" r:id="rId21"/>
    <p:sldId id="271" r:id="rId2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Arial" charset="0"/>
        <a:cs typeface="Arial" charset="0"/>
      </a:defRPr>
    </a:lvl1pPr>
    <a:lvl2pPr marL="457200" algn="l" defTabSz="457200" rtl="0" fontAlgn="base">
      <a:spcBef>
        <a:spcPct val="0"/>
      </a:spcBef>
      <a:spcAft>
        <a:spcPct val="0"/>
      </a:spcAft>
      <a:defRPr kern="1200">
        <a:solidFill>
          <a:schemeClr val="tx1"/>
        </a:solidFill>
        <a:latin typeface="Arial" charset="0"/>
        <a:ea typeface="Arial" charset="0"/>
        <a:cs typeface="Arial" charset="0"/>
      </a:defRPr>
    </a:lvl2pPr>
    <a:lvl3pPr marL="914400" algn="l" defTabSz="457200" rtl="0" fontAlgn="base">
      <a:spcBef>
        <a:spcPct val="0"/>
      </a:spcBef>
      <a:spcAft>
        <a:spcPct val="0"/>
      </a:spcAft>
      <a:defRPr kern="1200">
        <a:solidFill>
          <a:schemeClr val="tx1"/>
        </a:solidFill>
        <a:latin typeface="Arial" charset="0"/>
        <a:ea typeface="Arial" charset="0"/>
        <a:cs typeface="Arial" charset="0"/>
      </a:defRPr>
    </a:lvl3pPr>
    <a:lvl4pPr marL="1371600" algn="l" defTabSz="457200" rtl="0" fontAlgn="base">
      <a:spcBef>
        <a:spcPct val="0"/>
      </a:spcBef>
      <a:spcAft>
        <a:spcPct val="0"/>
      </a:spcAft>
      <a:defRPr kern="1200">
        <a:solidFill>
          <a:schemeClr val="tx1"/>
        </a:solidFill>
        <a:latin typeface="Arial" charset="0"/>
        <a:ea typeface="Arial" charset="0"/>
        <a:cs typeface="Arial" charset="0"/>
      </a:defRPr>
    </a:lvl4pPr>
    <a:lvl5pPr marL="1828800" algn="l" defTabSz="457200" rtl="0" fontAlgn="base">
      <a:spcBef>
        <a:spcPct val="0"/>
      </a:spcBef>
      <a:spcAft>
        <a:spcPct val="0"/>
      </a:spcAft>
      <a:defRPr kern="1200">
        <a:solidFill>
          <a:schemeClr val="tx1"/>
        </a:solidFill>
        <a:latin typeface="Arial" charset="0"/>
        <a:ea typeface="Arial" charset="0"/>
        <a:cs typeface="Arial" charset="0"/>
      </a:defRPr>
    </a:lvl5pPr>
    <a:lvl6pPr marL="2286000" algn="l" defTabSz="457200" rtl="0" eaLnBrk="1" latinLnBrk="0" hangingPunct="1">
      <a:defRPr kern="1200">
        <a:solidFill>
          <a:schemeClr val="tx1"/>
        </a:solidFill>
        <a:latin typeface="Arial" charset="0"/>
        <a:ea typeface="Arial" charset="0"/>
        <a:cs typeface="Arial" charset="0"/>
      </a:defRPr>
    </a:lvl6pPr>
    <a:lvl7pPr marL="2743200" algn="l" defTabSz="457200" rtl="0" eaLnBrk="1" latinLnBrk="0" hangingPunct="1">
      <a:defRPr kern="1200">
        <a:solidFill>
          <a:schemeClr val="tx1"/>
        </a:solidFill>
        <a:latin typeface="Arial" charset="0"/>
        <a:ea typeface="Arial" charset="0"/>
        <a:cs typeface="Arial" charset="0"/>
      </a:defRPr>
    </a:lvl7pPr>
    <a:lvl8pPr marL="3200400" algn="l" defTabSz="457200" rtl="0" eaLnBrk="1" latinLnBrk="0" hangingPunct="1">
      <a:defRPr kern="1200">
        <a:solidFill>
          <a:schemeClr val="tx1"/>
        </a:solidFill>
        <a:latin typeface="Arial" charset="0"/>
        <a:ea typeface="Arial" charset="0"/>
        <a:cs typeface="Arial" charset="0"/>
      </a:defRPr>
    </a:lvl8pPr>
    <a:lvl9pPr marL="3657600" algn="l" defTabSz="457200" rtl="0" eaLnBrk="1" latinLnBrk="0" hangingPunct="1">
      <a:defRPr kern="1200">
        <a:solidFill>
          <a:schemeClr val="tx1"/>
        </a:solidFill>
        <a:latin typeface="Arial" charset="0"/>
        <a:ea typeface="Arial"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829" autoAdjust="0"/>
  </p:normalViewPr>
  <p:slideViewPr>
    <p:cSldViewPr snapToGrid="0" snapToObjects="1">
      <p:cViewPr>
        <p:scale>
          <a:sx n="100" d="100"/>
          <a:sy n="100" d="100"/>
        </p:scale>
        <p:origin x="-104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1" charset="0"/>
                <a:ea typeface="Arial" pitchFamily="1" charset="0"/>
                <a:cs typeface="Arial" pitchFamily="1" charset="0"/>
              </a:defRPr>
            </a:lvl1pPr>
          </a:lstStyle>
          <a:p>
            <a:pPr>
              <a:defRPr/>
            </a:pPr>
            <a:fld id="{D882B391-58B1-B342-B2EF-B7D9E2E38D76}" type="datetime1">
              <a:rPr lang="en-US"/>
              <a:pPr>
                <a:defRPr/>
              </a:pPr>
              <a:t>4/17/16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1" charset="0"/>
                <a:ea typeface="Arial" pitchFamily="1" charset="0"/>
                <a:cs typeface="Arial" pitchFamily="1" charset="0"/>
              </a:defRPr>
            </a:lvl1pPr>
          </a:lstStyle>
          <a:p>
            <a:pPr>
              <a:defRPr/>
            </a:pPr>
            <a:fld id="{3EE59307-7243-FC42-8D1C-481E3C17048D}" type="slidenum">
              <a:rPr lang="en-US"/>
              <a:pPr>
                <a:defRPr/>
              </a:pPr>
              <a:t>‹#›</a:t>
            </a:fld>
            <a:endParaRPr lang="en-US"/>
          </a:p>
        </p:txBody>
      </p:sp>
    </p:spTree>
    <p:extLst>
      <p:ext uri="{BB962C8B-B14F-4D97-AF65-F5344CB8AC3E}">
        <p14:creationId xmlns:p14="http://schemas.microsoft.com/office/powerpoint/2010/main" val="266605618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52228" name="Slide Number Placeholder 3"/>
          <p:cNvSpPr>
            <a:spLocks noGrp="1"/>
          </p:cNvSpPr>
          <p:nvPr>
            <p:ph type="sldNum" sz="quarter" idx="5"/>
          </p:nvPr>
        </p:nvSpPr>
        <p:spPr bwMode="auto">
          <a:noFill/>
          <a:ln>
            <a:miter lim="800000"/>
            <a:headEnd/>
            <a:tailEnd/>
          </a:ln>
        </p:spPr>
        <p:txBody>
          <a:bodyPr/>
          <a:lstStyle/>
          <a:p>
            <a:fld id="{FC8624DF-0F8C-4545-A377-CE54BA9D44FE}" type="slidenum">
              <a:rPr lang="en-US">
                <a:latin typeface="Arial" charset="0"/>
                <a:ea typeface="Arial" charset="0"/>
                <a:cs typeface="Arial" charset="0"/>
              </a:rPr>
              <a:pPr/>
              <a:t>3</a:t>
            </a:fld>
            <a:endParaRPr lang="en-US">
              <a:latin typeface="Arial" charset="0"/>
              <a:ea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Students may wonder about the processes underpinning the learning of stereotypes. </a:t>
            </a:r>
          </a:p>
        </p:txBody>
      </p:sp>
      <p:sp>
        <p:nvSpPr>
          <p:cNvPr id="40964" name="Slide Number Placeholder 3"/>
          <p:cNvSpPr>
            <a:spLocks noGrp="1"/>
          </p:cNvSpPr>
          <p:nvPr>
            <p:ph type="sldNum" sz="quarter" idx="5"/>
          </p:nvPr>
        </p:nvSpPr>
        <p:spPr bwMode="auto">
          <a:noFill/>
          <a:ln>
            <a:miter lim="800000"/>
            <a:headEnd/>
            <a:tailEnd/>
          </a:ln>
        </p:spPr>
        <p:txBody>
          <a:bodyPr/>
          <a:lstStyle/>
          <a:p>
            <a:fld id="{BF4B5075-A472-EC49-A2A6-DF9F8F85B9AA}" type="slidenum">
              <a:rPr lang="en-US">
                <a:latin typeface="Arial" charset="0"/>
                <a:ea typeface="Arial" charset="0"/>
                <a:cs typeface="Arial" charset="0"/>
              </a:rPr>
              <a:pPr/>
              <a:t>6</a:t>
            </a:fld>
            <a:endParaRPr lang="en-US">
              <a:latin typeface="Arial" charset="0"/>
              <a:ea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Students may wonder about how stereotyping and its associated concepts relate to the development of racism. </a:t>
            </a:r>
          </a:p>
          <a:p>
            <a:endParaRPr lang="en-US"/>
          </a:p>
        </p:txBody>
      </p:sp>
      <p:sp>
        <p:nvSpPr>
          <p:cNvPr id="54276" name="Slide Number Placeholder 3"/>
          <p:cNvSpPr>
            <a:spLocks noGrp="1"/>
          </p:cNvSpPr>
          <p:nvPr>
            <p:ph type="sldNum" sz="quarter" idx="5"/>
          </p:nvPr>
        </p:nvSpPr>
        <p:spPr bwMode="auto">
          <a:noFill/>
          <a:ln>
            <a:miter lim="800000"/>
            <a:headEnd/>
            <a:tailEnd/>
          </a:ln>
        </p:spPr>
        <p:txBody>
          <a:bodyPr/>
          <a:lstStyle/>
          <a:p>
            <a:fld id="{19850D4A-986D-E743-887E-E6876BC55962}" type="slidenum">
              <a:rPr lang="en-US">
                <a:latin typeface="Arial" charset="0"/>
                <a:ea typeface="Arial" charset="0"/>
                <a:cs typeface="Arial" charset="0"/>
              </a:rPr>
              <a:pPr/>
              <a:t>12</a:t>
            </a:fld>
            <a:endParaRPr lang="en-US">
              <a:latin typeface="Arial" charset="0"/>
              <a:ea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a:lstStyle/>
          <a:p>
            <a:fld id="{76E8627D-4D8F-D34B-B557-C0520E988DD3}" type="slidenum">
              <a:rPr lang="en-US">
                <a:latin typeface="Arial" charset="0"/>
                <a:ea typeface="Arial" charset="0"/>
                <a:cs typeface="Arial" charset="0"/>
              </a:rPr>
              <a:pPr/>
              <a:t>13</a:t>
            </a:fld>
            <a:endParaRPr lang="en-US">
              <a:latin typeface="Arial" charset="0"/>
              <a:ea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a:lstStyle/>
          <a:p>
            <a:fld id="{76E8627D-4D8F-D34B-B557-C0520E988DD3}" type="slidenum">
              <a:rPr lang="en-US">
                <a:latin typeface="Arial" charset="0"/>
                <a:ea typeface="Arial" charset="0"/>
                <a:cs typeface="Arial" charset="0"/>
              </a:rPr>
              <a:pPr/>
              <a:t>14</a:t>
            </a:fld>
            <a:endParaRPr lang="en-US">
              <a:latin typeface="Arial" charset="0"/>
              <a:ea typeface="Arial" charset="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a:lstStyle/>
          <a:p>
            <a:fld id="{76E8627D-4D8F-D34B-B557-C0520E988DD3}" type="slidenum">
              <a:rPr lang="en-US">
                <a:latin typeface="Arial" charset="0"/>
                <a:ea typeface="Arial" charset="0"/>
                <a:cs typeface="Arial" charset="0"/>
              </a:rPr>
              <a:pPr/>
              <a:t>15</a:t>
            </a:fld>
            <a:endParaRPr lang="en-US">
              <a:latin typeface="Arial" charset="0"/>
              <a:ea typeface="Arial" charset="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a:lstStyle/>
          <a:p>
            <a:fld id="{76E8627D-4D8F-D34B-B557-C0520E988DD3}" type="slidenum">
              <a:rPr lang="en-US">
                <a:latin typeface="Arial" charset="0"/>
                <a:ea typeface="Arial" charset="0"/>
                <a:cs typeface="Arial" charset="0"/>
              </a:rPr>
              <a:pPr/>
              <a:t>16</a:t>
            </a:fld>
            <a:endParaRPr lang="en-US">
              <a:latin typeface="Arial" charset="0"/>
              <a:ea typeface="Arial" charset="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52228" name="Slide Number Placeholder 3"/>
          <p:cNvSpPr>
            <a:spLocks noGrp="1"/>
          </p:cNvSpPr>
          <p:nvPr>
            <p:ph type="sldNum" sz="quarter" idx="5"/>
          </p:nvPr>
        </p:nvSpPr>
        <p:spPr bwMode="auto">
          <a:noFill/>
          <a:ln>
            <a:miter lim="800000"/>
            <a:headEnd/>
            <a:tailEnd/>
          </a:ln>
        </p:spPr>
        <p:txBody>
          <a:bodyPr/>
          <a:lstStyle/>
          <a:p>
            <a:fld id="{FC8624DF-0F8C-4545-A377-CE54BA9D44FE}" type="slidenum">
              <a:rPr lang="en-US">
                <a:latin typeface="Arial" charset="0"/>
                <a:ea typeface="Arial" charset="0"/>
                <a:cs typeface="Arial" charset="0"/>
              </a:rPr>
              <a:pPr/>
              <a:t>17</a:t>
            </a:fld>
            <a:endParaRPr lang="en-US">
              <a:latin typeface="Arial" charset="0"/>
              <a:ea typeface="Arial" charset="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Students may think that they are less likely than others to fall prey to automatic activation of stereotypes.</a:t>
            </a:r>
          </a:p>
          <a:p>
            <a:endParaRPr lang="en-US"/>
          </a:p>
        </p:txBody>
      </p:sp>
      <p:sp>
        <p:nvSpPr>
          <p:cNvPr id="58372" name="Slide Number Placeholder 3"/>
          <p:cNvSpPr>
            <a:spLocks noGrp="1"/>
          </p:cNvSpPr>
          <p:nvPr>
            <p:ph type="sldNum" sz="quarter" idx="5"/>
          </p:nvPr>
        </p:nvSpPr>
        <p:spPr bwMode="auto">
          <a:noFill/>
          <a:ln>
            <a:miter lim="800000"/>
            <a:headEnd/>
            <a:tailEnd/>
          </a:ln>
        </p:spPr>
        <p:txBody>
          <a:bodyPr/>
          <a:lstStyle/>
          <a:p>
            <a:fld id="{BD779C0A-B994-B545-A392-1F4796CC3828}" type="slidenum">
              <a:rPr lang="en-US">
                <a:latin typeface="Arial" charset="0"/>
                <a:ea typeface="Arial" charset="0"/>
                <a:cs typeface="Arial" charset="0"/>
              </a:rPr>
              <a:pPr/>
              <a:t>20</a:t>
            </a:fld>
            <a:endParaRPr lang="en-US">
              <a:latin typeface="Arial" charset="0"/>
              <a:ea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F8897BA-9461-2944-BD98-82D44C2075EA}" type="datetime1">
              <a:rPr lang="en-US"/>
              <a:pPr>
                <a:defRPr/>
              </a:pPr>
              <a:t>4/17/16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9CBBB0-FFC0-DE40-B85B-633AC8069E0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96F497A-585B-C44D-B55A-6EBE8C2EEB2E}" type="datetime1">
              <a:rPr lang="en-US"/>
              <a:pPr>
                <a:defRPr/>
              </a:pPr>
              <a:t>4/17/16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975F938-079B-8445-A173-3C51393A3D1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35CCBA-05A8-FB4B-A3AA-29A224967D61}" type="datetime1">
              <a:rPr lang="en-US"/>
              <a:pPr>
                <a:defRPr/>
              </a:pPr>
              <a:t>4/17/16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5F20045-6CAB-7C48-B986-B65C24E7985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A6032FF-8D80-6E4D-9721-1255A267F6F3}" type="datetime1">
              <a:rPr lang="en-US"/>
              <a:pPr>
                <a:defRPr/>
              </a:pPr>
              <a:t>4/17/16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BE76484-0906-AD47-97CA-8A5CB9CFB49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E0CAC32-14D7-A645-A4DA-2E8D2308A64F}" type="datetime1">
              <a:rPr lang="en-US"/>
              <a:pPr>
                <a:defRPr/>
              </a:pPr>
              <a:t>4/17/16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E5C6D3-955C-104B-8D48-CC840F0D6BD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CC27DD8-9D6F-B841-9018-BA52CFE5A81B}" type="datetime1">
              <a:rPr lang="en-US"/>
              <a:pPr>
                <a:defRPr/>
              </a:pPr>
              <a:t>4/17/16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76BD0A7-8671-A349-8533-935376FA8C0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620AFC2-8EC3-4542-9DD8-E770968D9B12}" type="datetime1">
              <a:rPr lang="en-US"/>
              <a:pPr>
                <a:defRPr/>
              </a:pPr>
              <a:t>4/17/16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25B22BD-ABFE-8647-B037-129A0BEFF0C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DFB10C1-DCC4-5247-A4BA-2357F7B01297}" type="datetime1">
              <a:rPr lang="en-US"/>
              <a:pPr>
                <a:defRPr/>
              </a:pPr>
              <a:t>4/17/16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B1A5077-D8F0-574E-AC10-ABC3404D087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FE1FB49-AEE7-A045-A590-2296B5B5BCEC}" type="datetime1">
              <a:rPr lang="en-US"/>
              <a:pPr>
                <a:defRPr/>
              </a:pPr>
              <a:t>4/17/16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98FA35F-9128-6647-843F-AB0D48D4BFB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B7015D4-35E2-F84D-A07B-05A683BC514A}" type="datetime1">
              <a:rPr lang="en-US"/>
              <a:pPr>
                <a:defRPr/>
              </a:pPr>
              <a:t>4/17/16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8C88D6C-FD0F-214C-8A81-9FD11DBD30C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C5FF09D-BA21-2C41-B45F-190B82DD07DC}" type="datetime1">
              <a:rPr lang="en-US"/>
              <a:pPr>
                <a:defRPr/>
              </a:pPr>
              <a:t>4/17/16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378D38A-083D-AB4E-91E1-3523F42A14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1" charset="0"/>
                <a:ea typeface="Arial" pitchFamily="1" charset="0"/>
                <a:cs typeface="Arial" pitchFamily="1" charset="0"/>
              </a:defRPr>
            </a:lvl1pPr>
          </a:lstStyle>
          <a:p>
            <a:pPr>
              <a:defRPr/>
            </a:pPr>
            <a:fld id="{C2F9AD51-5D82-3741-892B-9D36D9FA69A8}" type="datetime1">
              <a:rPr lang="en-US"/>
              <a:pPr>
                <a:defRPr/>
              </a:pPr>
              <a:t>4/17/16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1" charset="0"/>
                <a:ea typeface="Arial" pitchFamily="1" charset="0"/>
                <a:cs typeface="Arial" pitchFamily="1" charset="0"/>
              </a:defRPr>
            </a:lvl1pPr>
          </a:lstStyle>
          <a:p>
            <a:pPr>
              <a:defRPr/>
            </a:pPr>
            <a:fld id="{7D92B7F5-B714-3B4C-817F-7C4B1CA43EC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Chapter 10 (Part </a:t>
            </a:r>
            <a:r>
              <a:rPr lang="en-US" sz="4800" dirty="0" smtClean="0"/>
              <a:t>3)</a:t>
            </a:r>
            <a:r>
              <a:rPr lang="en-US" sz="4800" dirty="0"/>
              <a:t>: </a:t>
            </a:r>
            <a:br>
              <a:rPr lang="en-US" sz="4800" dirty="0"/>
            </a:br>
            <a:r>
              <a:rPr lang="en-US" sz="4800" dirty="0"/>
              <a:t>Behavior in Social &amp; Cultural Context</a:t>
            </a:r>
          </a:p>
        </p:txBody>
      </p:sp>
    </p:spTree>
    <p:extLst>
      <p:ext uri="{BB962C8B-B14F-4D97-AF65-F5344CB8AC3E}">
        <p14:creationId xmlns:p14="http://schemas.microsoft.com/office/powerpoint/2010/main" val="9848367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36701"/>
            <a:ext cx="8229600" cy="3441700"/>
          </a:xfrm>
        </p:spPr>
        <p:txBody>
          <a:bodyPr/>
          <a:lstStyle/>
          <a:p>
            <a:pPr marL="0" indent="0">
              <a:buNone/>
            </a:pPr>
            <a:r>
              <a:rPr lang="en-US" dirty="0" smtClean="0"/>
              <a:t>“I don’t like old people because </a:t>
            </a:r>
            <a:r>
              <a:rPr lang="en-US" dirty="0"/>
              <a:t>I think </a:t>
            </a:r>
            <a:r>
              <a:rPr lang="en-US" dirty="0" smtClean="0"/>
              <a:t>they are </a:t>
            </a:r>
            <a:r>
              <a:rPr lang="en-US" dirty="0"/>
              <a:t>slow-moving, </a:t>
            </a:r>
            <a:r>
              <a:rPr lang="en-US" dirty="0" smtClean="0"/>
              <a:t>boring, </a:t>
            </a:r>
            <a:r>
              <a:rPr lang="en-US" dirty="0"/>
              <a:t>and have difficulty understanding new things.</a:t>
            </a:r>
            <a:r>
              <a:rPr lang="en-US" dirty="0" smtClean="0"/>
              <a:t>”</a:t>
            </a:r>
          </a:p>
          <a:p>
            <a:pPr marL="0" indent="0">
              <a:buNone/>
            </a:pPr>
            <a:endParaRPr lang="en-US" sz="800" b="1" dirty="0" smtClean="0"/>
          </a:p>
          <a:p>
            <a:pPr marL="0" indent="0">
              <a:buNone/>
            </a:pPr>
            <a:endParaRPr lang="en-US" sz="1800" b="1" dirty="0" smtClean="0"/>
          </a:p>
          <a:p>
            <a:pPr marL="0" indent="0">
              <a:buNone/>
            </a:pPr>
            <a:r>
              <a:rPr lang="en-US" b="1" dirty="0" smtClean="0"/>
              <a:t>Prejudice</a:t>
            </a:r>
          </a:p>
          <a:p>
            <a:pPr marL="57150" indent="0">
              <a:buNone/>
            </a:pPr>
            <a:r>
              <a:rPr lang="en-US" sz="2400" dirty="0"/>
              <a:t>N</a:t>
            </a:r>
            <a:r>
              <a:rPr lang="en-US" sz="2400" dirty="0" smtClean="0"/>
              <a:t>egative </a:t>
            </a:r>
            <a:r>
              <a:rPr lang="en-US" sz="2400" dirty="0"/>
              <a:t>feelings, opinions, and beliefs associated with a stereotype</a:t>
            </a:r>
          </a:p>
        </p:txBody>
      </p:sp>
      <p:cxnSp>
        <p:nvCxnSpPr>
          <p:cNvPr id="5" name="Straight Connector 4"/>
          <p:cNvCxnSpPr/>
          <p:nvPr/>
        </p:nvCxnSpPr>
        <p:spPr>
          <a:xfrm>
            <a:off x="622300" y="2120900"/>
            <a:ext cx="3746500"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86030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36701"/>
            <a:ext cx="8229600" cy="3441700"/>
          </a:xfrm>
        </p:spPr>
        <p:txBody>
          <a:bodyPr/>
          <a:lstStyle/>
          <a:p>
            <a:pPr marL="0" indent="0">
              <a:buNone/>
            </a:pPr>
            <a:r>
              <a:rPr lang="en-US" dirty="0" smtClean="0"/>
              <a:t>“</a:t>
            </a:r>
            <a:r>
              <a:rPr lang="en-US" dirty="0" smtClean="0"/>
              <a:t>I’m not going to hire this </a:t>
            </a:r>
            <a:r>
              <a:rPr lang="en-US" dirty="0" smtClean="0"/>
              <a:t>old person </a:t>
            </a:r>
            <a:r>
              <a:rPr lang="en-US" dirty="0" smtClean="0"/>
              <a:t>because </a:t>
            </a:r>
            <a:r>
              <a:rPr lang="en-US" dirty="0"/>
              <a:t>I think old people are slow-moving, </a:t>
            </a:r>
            <a:r>
              <a:rPr lang="en-US" dirty="0" smtClean="0"/>
              <a:t>boring, </a:t>
            </a:r>
            <a:r>
              <a:rPr lang="en-US" dirty="0"/>
              <a:t>and have difficulty understanding new things.</a:t>
            </a:r>
            <a:r>
              <a:rPr lang="en-US" dirty="0" smtClean="0"/>
              <a:t>”</a:t>
            </a:r>
          </a:p>
          <a:p>
            <a:pPr marL="0" indent="0">
              <a:buNone/>
            </a:pPr>
            <a:endParaRPr lang="en-US" sz="800" b="1" dirty="0" smtClean="0"/>
          </a:p>
          <a:p>
            <a:pPr marL="0" indent="0">
              <a:buNone/>
            </a:pPr>
            <a:endParaRPr lang="en-US" sz="1800" b="1" dirty="0" smtClean="0"/>
          </a:p>
          <a:p>
            <a:pPr marL="0" indent="0">
              <a:buNone/>
            </a:pPr>
            <a:r>
              <a:rPr lang="en-US" b="1" dirty="0"/>
              <a:t>Discrimination</a:t>
            </a:r>
          </a:p>
          <a:p>
            <a:pPr marL="0" indent="0">
              <a:buNone/>
            </a:pPr>
            <a:r>
              <a:rPr lang="en-US" sz="2400" dirty="0"/>
              <a:t>Inappropriate and unjustified treatment of people as a result of prejudice</a:t>
            </a:r>
          </a:p>
          <a:p>
            <a:pPr lvl="1">
              <a:buFont typeface="Wingdings" charset="2"/>
              <a:buChar char="§"/>
            </a:pPr>
            <a:endParaRPr lang="en-US" sz="2400" dirty="0"/>
          </a:p>
        </p:txBody>
      </p:sp>
      <p:cxnSp>
        <p:nvCxnSpPr>
          <p:cNvPr id="5" name="Straight Connector 4"/>
          <p:cNvCxnSpPr/>
          <p:nvPr/>
        </p:nvCxnSpPr>
        <p:spPr>
          <a:xfrm>
            <a:off x="622300" y="2120900"/>
            <a:ext cx="3556000"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pic>
        <p:nvPicPr>
          <p:cNvPr id="6" name="Picture 5" descr="19 - Ageist.jpg"/>
          <p:cNvPicPr>
            <a:picLocks noChangeAspect="1"/>
          </p:cNvPicPr>
          <p:nvPr/>
        </p:nvPicPr>
        <p:blipFill rotWithShape="1">
          <a:blip r:embed="rId2">
            <a:extLst>
              <a:ext uri="{28A0092B-C50C-407E-A947-70E740481C1C}">
                <a14:useLocalDpi xmlns:a14="http://schemas.microsoft.com/office/drawing/2010/main" val="0"/>
              </a:ext>
            </a:extLst>
          </a:blip>
          <a:srcRect b="60625"/>
          <a:stretch/>
        </p:blipFill>
        <p:spPr>
          <a:xfrm>
            <a:off x="2667000" y="4826278"/>
            <a:ext cx="6019800" cy="1777722"/>
          </a:xfrm>
          <a:prstGeom prst="rect">
            <a:avLst/>
          </a:prstGeom>
        </p:spPr>
      </p:pic>
    </p:spTree>
    <p:extLst>
      <p:ext uri="{BB962C8B-B14F-4D97-AF65-F5344CB8AC3E}">
        <p14:creationId xmlns:p14="http://schemas.microsoft.com/office/powerpoint/2010/main" val="27053169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xfrm>
            <a:off x="457200" y="274638"/>
            <a:ext cx="8229600" cy="681037"/>
          </a:xfrm>
        </p:spPr>
        <p:txBody>
          <a:bodyPr/>
          <a:lstStyle/>
          <a:p>
            <a:r>
              <a:rPr lang="en-US" sz="4000" dirty="0"/>
              <a:t>Stereotypes </a:t>
            </a:r>
            <a:r>
              <a:rPr lang="en-US" sz="4000" dirty="0" smtClean="0"/>
              <a:t>&amp; Perception</a:t>
            </a:r>
            <a:endParaRPr lang="en-US" sz="4000" dirty="0"/>
          </a:p>
        </p:txBody>
      </p:sp>
      <p:sp>
        <p:nvSpPr>
          <p:cNvPr id="53251" name="Rectangle 3"/>
          <p:cNvSpPr>
            <a:spLocks noGrp="1"/>
          </p:cNvSpPr>
          <p:nvPr>
            <p:ph type="body" idx="1"/>
          </p:nvPr>
        </p:nvSpPr>
        <p:spPr>
          <a:xfrm>
            <a:off x="457200" y="1127125"/>
            <a:ext cx="8229600" cy="5273675"/>
          </a:xfrm>
        </p:spPr>
        <p:txBody>
          <a:bodyPr/>
          <a:lstStyle/>
          <a:p>
            <a:pPr marL="0" indent="0">
              <a:buNone/>
            </a:pPr>
            <a:r>
              <a:rPr lang="en-US" sz="2600" dirty="0"/>
              <a:t>Stereotypes can influence basic perceptual processes</a:t>
            </a:r>
            <a:r>
              <a:rPr lang="en-US" sz="2600" dirty="0" smtClean="0"/>
              <a:t>:</a:t>
            </a:r>
            <a:endParaRPr lang="en-US" sz="2600" dirty="0"/>
          </a:p>
        </p:txBody>
      </p:sp>
      <p:pic>
        <p:nvPicPr>
          <p:cNvPr id="4" name="Picture 2" descr="figure_12_07"/>
          <p:cNvPicPr>
            <a:picLocks noChangeAspect="1" noChangeArrowheads="1"/>
          </p:cNvPicPr>
          <p:nvPr/>
        </p:nvPicPr>
        <p:blipFill rotWithShape="1">
          <a:blip r:embed="rId3"/>
          <a:srcRect l="6553" t="13024" r="15188" b="58954"/>
          <a:stretch/>
        </p:blipFill>
        <p:spPr bwMode="auto">
          <a:xfrm>
            <a:off x="1257300" y="2070100"/>
            <a:ext cx="6629400" cy="2252093"/>
          </a:xfrm>
          <a:prstGeom prst="rect">
            <a:avLst/>
          </a:prstGeom>
          <a:noFill/>
          <a:ln w="9525">
            <a:noFill/>
            <a:miter lim="800000"/>
            <a:headEnd/>
            <a:tailEnd/>
          </a:ln>
        </p:spPr>
      </p:pic>
      <p:pic>
        <p:nvPicPr>
          <p:cNvPr id="5" name="Picture 2" descr="figure_12_07"/>
          <p:cNvPicPr>
            <a:picLocks noChangeAspect="1" noChangeArrowheads="1"/>
          </p:cNvPicPr>
          <p:nvPr/>
        </p:nvPicPr>
        <p:blipFill rotWithShape="1">
          <a:blip r:embed="rId3"/>
          <a:srcRect l="8799" t="48489" r="12942" b="28367"/>
          <a:stretch/>
        </p:blipFill>
        <p:spPr bwMode="auto">
          <a:xfrm>
            <a:off x="1386844" y="4597400"/>
            <a:ext cx="6563356" cy="1841499"/>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p:cNvSpPr>
          <p:nvPr>
            <p:ph type="body" idx="1"/>
          </p:nvPr>
        </p:nvSpPr>
        <p:spPr>
          <a:xfrm>
            <a:off x="276225" y="519113"/>
            <a:ext cx="8574088" cy="5622925"/>
          </a:xfrm>
        </p:spPr>
        <p:txBody>
          <a:bodyPr/>
          <a:lstStyle/>
          <a:p>
            <a:pPr marL="0" indent="0">
              <a:buNone/>
            </a:pPr>
            <a:r>
              <a:rPr lang="en-US" sz="3600" dirty="0" smtClean="0"/>
              <a:t>Why </a:t>
            </a:r>
            <a:r>
              <a:rPr lang="en-US" sz="3600" dirty="0"/>
              <a:t>do stereotypes lead to prejudice and discrimination? </a:t>
            </a:r>
          </a:p>
          <a:p>
            <a:pPr lvl="1"/>
            <a:endParaRPr lang="en-US" sz="1000" dirty="0" smtClean="0"/>
          </a:p>
          <a:p>
            <a:pPr lvl="1"/>
            <a:r>
              <a:rPr lang="en-US" sz="2400" dirty="0" smtClean="0"/>
              <a:t>Psychological reasons</a:t>
            </a:r>
          </a:p>
          <a:p>
            <a:pPr lvl="2"/>
            <a:r>
              <a:rPr lang="en-US" sz="2000" dirty="0" smtClean="0"/>
              <a:t>Improves self-esteem to see other groups as inferior</a:t>
            </a:r>
          </a:p>
          <a:p>
            <a:pPr lvl="2"/>
            <a:r>
              <a:rPr lang="en-US" sz="2000" dirty="0" smtClean="0"/>
              <a:t>Transfer frustrations of life onto othe</a:t>
            </a:r>
            <a:r>
              <a:rPr lang="en-US" sz="2000" dirty="0" smtClean="0"/>
              <a:t>r groups</a:t>
            </a:r>
            <a:endParaRPr lang="en-US" sz="2000" dirty="0"/>
          </a:p>
          <a:p>
            <a:pPr lvl="1"/>
            <a:endParaRPr lang="en-US" sz="10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animEffect transition="in" filter="fade">
                                      <p:cBhvr>
                                        <p:cTn id="7" dur="500"/>
                                        <p:tgtEl>
                                          <p:spTgt spid="4710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7107">
                                            <p:txEl>
                                              <p:pRg st="3" end="3"/>
                                            </p:txEl>
                                          </p:spTgt>
                                        </p:tgtEl>
                                        <p:attrNameLst>
                                          <p:attrName>style.visibility</p:attrName>
                                        </p:attrNameLst>
                                      </p:cBhvr>
                                      <p:to>
                                        <p:strVal val="visible"/>
                                      </p:to>
                                    </p:set>
                                    <p:animEffect transition="in" filter="fade">
                                      <p:cBhvr>
                                        <p:cTn id="10" dur="500"/>
                                        <p:tgtEl>
                                          <p:spTgt spid="47107">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7107">
                                            <p:txEl>
                                              <p:pRg st="4" end="4"/>
                                            </p:txEl>
                                          </p:spTgt>
                                        </p:tgtEl>
                                        <p:attrNameLst>
                                          <p:attrName>style.visibility</p:attrName>
                                        </p:attrNameLst>
                                      </p:cBhvr>
                                      <p:to>
                                        <p:strVal val="visible"/>
                                      </p:to>
                                    </p:set>
                                    <p:animEffect transition="in" filter="fade">
                                      <p:cBhvr>
                                        <p:cTn id="13" dur="500"/>
                                        <p:tgtEl>
                                          <p:spTgt spid="471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p:cNvSpPr>
          <p:nvPr>
            <p:ph type="body" idx="1"/>
          </p:nvPr>
        </p:nvSpPr>
        <p:spPr>
          <a:xfrm>
            <a:off x="276225" y="519113"/>
            <a:ext cx="8574088" cy="5622925"/>
          </a:xfrm>
        </p:spPr>
        <p:txBody>
          <a:bodyPr/>
          <a:lstStyle/>
          <a:p>
            <a:pPr marL="0" indent="0">
              <a:buNone/>
            </a:pPr>
            <a:r>
              <a:rPr lang="en-US" sz="3600" dirty="0" smtClean="0"/>
              <a:t>Why </a:t>
            </a:r>
            <a:r>
              <a:rPr lang="en-US" sz="3600" dirty="0"/>
              <a:t>do stereotypes lead to prejudice and discrimination? </a:t>
            </a:r>
          </a:p>
          <a:p>
            <a:pPr lvl="1"/>
            <a:endParaRPr lang="en-US" sz="1000" dirty="0" smtClean="0"/>
          </a:p>
          <a:p>
            <a:pPr lvl="1"/>
            <a:r>
              <a:rPr lang="en-US" sz="2400" dirty="0" smtClean="0"/>
              <a:t>Psychological reasons</a:t>
            </a:r>
            <a:endParaRPr lang="en-US" sz="2400" dirty="0"/>
          </a:p>
          <a:p>
            <a:pPr lvl="1"/>
            <a:endParaRPr lang="en-US" sz="1000" dirty="0" smtClean="0"/>
          </a:p>
          <a:p>
            <a:pPr lvl="1"/>
            <a:r>
              <a:rPr lang="en-US" sz="2400" dirty="0" smtClean="0"/>
              <a:t>Social reasons</a:t>
            </a:r>
          </a:p>
          <a:p>
            <a:pPr lvl="2"/>
            <a:r>
              <a:rPr lang="en-US" sz="2000" dirty="0" smtClean="0"/>
              <a:t>Conformity (friends, family, work associates)</a:t>
            </a:r>
          </a:p>
          <a:p>
            <a:pPr lvl="2"/>
            <a:r>
              <a:rPr lang="en-US" sz="2000" dirty="0" smtClean="0"/>
              <a:t>Developmental influence (“My parents always said</a:t>
            </a:r>
            <a:r>
              <a:rPr lang="is-IS" sz="2000" dirty="0" smtClean="0"/>
              <a:t>…”)</a:t>
            </a:r>
          </a:p>
          <a:p>
            <a:pPr lvl="2"/>
            <a:r>
              <a:rPr lang="is-IS" sz="2000" dirty="0" smtClean="0"/>
              <a:t>Tradition (“We have never associated with [insert group]...”)</a:t>
            </a:r>
            <a:endParaRPr lang="en-US" sz="2000" dirty="0"/>
          </a:p>
        </p:txBody>
      </p:sp>
    </p:spTree>
    <p:extLst>
      <p:ext uri="{BB962C8B-B14F-4D97-AF65-F5344CB8AC3E}">
        <p14:creationId xmlns:p14="http://schemas.microsoft.com/office/powerpoint/2010/main" val="25713191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107">
                                            <p:txEl>
                                              <p:pRg st="4" end="4"/>
                                            </p:txEl>
                                          </p:spTgt>
                                        </p:tgtEl>
                                        <p:attrNameLst>
                                          <p:attrName>style.visibility</p:attrName>
                                        </p:attrNameLst>
                                      </p:cBhvr>
                                      <p:to>
                                        <p:strVal val="visible"/>
                                      </p:to>
                                    </p:set>
                                    <p:animEffect transition="in" filter="fade">
                                      <p:cBhvr>
                                        <p:cTn id="7" dur="500"/>
                                        <p:tgtEl>
                                          <p:spTgt spid="47107">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7107">
                                            <p:txEl>
                                              <p:pRg st="5" end="5"/>
                                            </p:txEl>
                                          </p:spTgt>
                                        </p:tgtEl>
                                        <p:attrNameLst>
                                          <p:attrName>style.visibility</p:attrName>
                                        </p:attrNameLst>
                                      </p:cBhvr>
                                      <p:to>
                                        <p:strVal val="visible"/>
                                      </p:to>
                                    </p:set>
                                    <p:animEffect transition="in" filter="fade">
                                      <p:cBhvr>
                                        <p:cTn id="10" dur="500"/>
                                        <p:tgtEl>
                                          <p:spTgt spid="47107">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7107">
                                            <p:txEl>
                                              <p:pRg st="6" end="6"/>
                                            </p:txEl>
                                          </p:spTgt>
                                        </p:tgtEl>
                                        <p:attrNameLst>
                                          <p:attrName>style.visibility</p:attrName>
                                        </p:attrNameLst>
                                      </p:cBhvr>
                                      <p:to>
                                        <p:strVal val="visible"/>
                                      </p:to>
                                    </p:set>
                                    <p:animEffect transition="in" filter="fade">
                                      <p:cBhvr>
                                        <p:cTn id="13" dur="500"/>
                                        <p:tgtEl>
                                          <p:spTgt spid="47107">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7107">
                                            <p:txEl>
                                              <p:pRg st="7" end="7"/>
                                            </p:txEl>
                                          </p:spTgt>
                                        </p:tgtEl>
                                        <p:attrNameLst>
                                          <p:attrName>style.visibility</p:attrName>
                                        </p:attrNameLst>
                                      </p:cBhvr>
                                      <p:to>
                                        <p:strVal val="visible"/>
                                      </p:to>
                                    </p:set>
                                    <p:animEffect transition="in" filter="fade">
                                      <p:cBhvr>
                                        <p:cTn id="16" dur="500"/>
                                        <p:tgtEl>
                                          <p:spTgt spid="471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p:cNvSpPr>
          <p:nvPr>
            <p:ph type="body" idx="1"/>
          </p:nvPr>
        </p:nvSpPr>
        <p:spPr>
          <a:xfrm>
            <a:off x="276225" y="519113"/>
            <a:ext cx="8574088" cy="5622925"/>
          </a:xfrm>
        </p:spPr>
        <p:txBody>
          <a:bodyPr/>
          <a:lstStyle/>
          <a:p>
            <a:pPr marL="0" indent="0">
              <a:buNone/>
            </a:pPr>
            <a:r>
              <a:rPr lang="en-US" sz="3600" dirty="0" smtClean="0"/>
              <a:t>Why </a:t>
            </a:r>
            <a:r>
              <a:rPr lang="en-US" sz="3600" dirty="0"/>
              <a:t>do stereotypes lead to prejudice and discrimination? </a:t>
            </a:r>
          </a:p>
          <a:p>
            <a:pPr lvl="1"/>
            <a:endParaRPr lang="en-US" sz="1000" dirty="0" smtClean="0"/>
          </a:p>
          <a:p>
            <a:pPr lvl="1"/>
            <a:r>
              <a:rPr lang="en-US" sz="2400" dirty="0" smtClean="0"/>
              <a:t>Psychological reasons</a:t>
            </a:r>
            <a:endParaRPr lang="en-US" sz="2400" dirty="0"/>
          </a:p>
          <a:p>
            <a:pPr lvl="1"/>
            <a:endParaRPr lang="en-US" sz="1000" dirty="0" smtClean="0"/>
          </a:p>
          <a:p>
            <a:pPr lvl="1"/>
            <a:r>
              <a:rPr lang="en-US" sz="2400" dirty="0" smtClean="0"/>
              <a:t>Social reasons</a:t>
            </a:r>
          </a:p>
          <a:p>
            <a:pPr lvl="1"/>
            <a:endParaRPr lang="en-US" sz="1000" dirty="0"/>
          </a:p>
          <a:p>
            <a:pPr lvl="1"/>
            <a:r>
              <a:rPr lang="en-US" sz="2400" dirty="0" smtClean="0"/>
              <a:t>Economic causes</a:t>
            </a:r>
          </a:p>
          <a:p>
            <a:pPr lvl="2"/>
            <a:r>
              <a:rPr lang="en-US" sz="2000" dirty="0" smtClean="0"/>
              <a:t>“They took our jobs”</a:t>
            </a:r>
          </a:p>
          <a:p>
            <a:pPr lvl="2"/>
            <a:r>
              <a:rPr lang="en-US" sz="2000" dirty="0" smtClean="0"/>
              <a:t>Competition creates distrust, anger</a:t>
            </a:r>
            <a:endParaRPr lang="en-US" sz="2000" dirty="0" smtClean="0"/>
          </a:p>
        </p:txBody>
      </p:sp>
      <p:pic>
        <p:nvPicPr>
          <p:cNvPr id="3" name="Picture 2" descr="19 - Der Ewige Jud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0430" y="1574800"/>
            <a:ext cx="3486869" cy="4838700"/>
          </a:xfrm>
          <a:prstGeom prst="rect">
            <a:avLst/>
          </a:prstGeom>
        </p:spPr>
      </p:pic>
    </p:spTree>
    <p:extLst>
      <p:ext uri="{BB962C8B-B14F-4D97-AF65-F5344CB8AC3E}">
        <p14:creationId xmlns:p14="http://schemas.microsoft.com/office/powerpoint/2010/main" val="7298290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107">
                                            <p:txEl>
                                              <p:pRg st="6" end="6"/>
                                            </p:txEl>
                                          </p:spTgt>
                                        </p:tgtEl>
                                        <p:attrNameLst>
                                          <p:attrName>style.visibility</p:attrName>
                                        </p:attrNameLst>
                                      </p:cBhvr>
                                      <p:to>
                                        <p:strVal val="visible"/>
                                      </p:to>
                                    </p:set>
                                    <p:animEffect transition="in" filter="fade">
                                      <p:cBhvr>
                                        <p:cTn id="7" dur="500"/>
                                        <p:tgtEl>
                                          <p:spTgt spid="47107">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7107">
                                            <p:txEl>
                                              <p:pRg st="7" end="7"/>
                                            </p:txEl>
                                          </p:spTgt>
                                        </p:tgtEl>
                                        <p:attrNameLst>
                                          <p:attrName>style.visibility</p:attrName>
                                        </p:attrNameLst>
                                      </p:cBhvr>
                                      <p:to>
                                        <p:strVal val="visible"/>
                                      </p:to>
                                    </p:set>
                                    <p:animEffect transition="in" filter="fade">
                                      <p:cBhvr>
                                        <p:cTn id="10" dur="500"/>
                                        <p:tgtEl>
                                          <p:spTgt spid="47107">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7107">
                                            <p:txEl>
                                              <p:pRg st="8" end="8"/>
                                            </p:txEl>
                                          </p:spTgt>
                                        </p:tgtEl>
                                        <p:attrNameLst>
                                          <p:attrName>style.visibility</p:attrName>
                                        </p:attrNameLst>
                                      </p:cBhvr>
                                      <p:to>
                                        <p:strVal val="visible"/>
                                      </p:to>
                                    </p:set>
                                    <p:animEffect transition="in" filter="fade">
                                      <p:cBhvr>
                                        <p:cTn id="13" dur="500"/>
                                        <p:tgtEl>
                                          <p:spTgt spid="47107">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p:cNvSpPr>
          <p:nvPr>
            <p:ph type="body" idx="1"/>
          </p:nvPr>
        </p:nvSpPr>
        <p:spPr>
          <a:xfrm>
            <a:off x="276225" y="519113"/>
            <a:ext cx="8574088" cy="5622925"/>
          </a:xfrm>
        </p:spPr>
        <p:txBody>
          <a:bodyPr/>
          <a:lstStyle/>
          <a:p>
            <a:pPr marL="0" indent="0">
              <a:buNone/>
            </a:pPr>
            <a:r>
              <a:rPr lang="en-US" sz="3600" dirty="0" smtClean="0"/>
              <a:t>Why </a:t>
            </a:r>
            <a:r>
              <a:rPr lang="en-US" sz="3600" dirty="0"/>
              <a:t>do stereotypes lead to prejudice and discrimination? </a:t>
            </a:r>
          </a:p>
          <a:p>
            <a:pPr lvl="1"/>
            <a:endParaRPr lang="en-US" sz="1000" dirty="0" smtClean="0"/>
          </a:p>
          <a:p>
            <a:pPr lvl="1"/>
            <a:r>
              <a:rPr lang="en-US" sz="2400" dirty="0" smtClean="0"/>
              <a:t>Psychological reasons</a:t>
            </a:r>
            <a:endParaRPr lang="en-US" sz="2400" dirty="0"/>
          </a:p>
          <a:p>
            <a:pPr lvl="1"/>
            <a:endParaRPr lang="en-US" sz="1000" dirty="0" smtClean="0"/>
          </a:p>
          <a:p>
            <a:pPr lvl="1"/>
            <a:r>
              <a:rPr lang="en-US" sz="2400" dirty="0" smtClean="0"/>
              <a:t>Social reasons</a:t>
            </a:r>
          </a:p>
          <a:p>
            <a:pPr lvl="1"/>
            <a:endParaRPr lang="en-US" sz="1000" dirty="0"/>
          </a:p>
          <a:p>
            <a:pPr lvl="1"/>
            <a:r>
              <a:rPr lang="en-US" sz="2400" dirty="0" smtClean="0"/>
              <a:t>Economic causes</a:t>
            </a:r>
          </a:p>
          <a:p>
            <a:pPr lvl="1"/>
            <a:endParaRPr lang="en-US" sz="1000" dirty="0"/>
          </a:p>
          <a:p>
            <a:pPr lvl="1"/>
            <a:r>
              <a:rPr lang="en-US" sz="2400" dirty="0" smtClean="0"/>
              <a:t>Cultural or national causes</a:t>
            </a:r>
          </a:p>
          <a:p>
            <a:pPr lvl="2"/>
            <a:r>
              <a:rPr lang="en-US" sz="2000" dirty="0" smtClean="0"/>
              <a:t>Regional conflicts, war</a:t>
            </a:r>
          </a:p>
          <a:p>
            <a:pPr lvl="2"/>
            <a:r>
              <a:rPr lang="en-US" sz="2000" dirty="0" smtClean="0"/>
              <a:t>Enemies are described as “dogs”, “vermin”, “scum”, “heathens”, “rats”, etc.</a:t>
            </a:r>
          </a:p>
        </p:txBody>
      </p:sp>
    </p:spTree>
    <p:extLst>
      <p:ext uri="{BB962C8B-B14F-4D97-AF65-F5344CB8AC3E}">
        <p14:creationId xmlns:p14="http://schemas.microsoft.com/office/powerpoint/2010/main" val="13466740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107">
                                            <p:txEl>
                                              <p:pRg st="8" end="8"/>
                                            </p:txEl>
                                          </p:spTgt>
                                        </p:tgtEl>
                                        <p:attrNameLst>
                                          <p:attrName>style.visibility</p:attrName>
                                        </p:attrNameLst>
                                      </p:cBhvr>
                                      <p:to>
                                        <p:strVal val="visible"/>
                                      </p:to>
                                    </p:set>
                                    <p:animEffect transition="in" filter="fade">
                                      <p:cBhvr>
                                        <p:cTn id="7" dur="500"/>
                                        <p:tgtEl>
                                          <p:spTgt spid="47107">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7107">
                                            <p:txEl>
                                              <p:pRg st="9" end="9"/>
                                            </p:txEl>
                                          </p:spTgt>
                                        </p:tgtEl>
                                        <p:attrNameLst>
                                          <p:attrName>style.visibility</p:attrName>
                                        </p:attrNameLst>
                                      </p:cBhvr>
                                      <p:to>
                                        <p:strVal val="visible"/>
                                      </p:to>
                                    </p:set>
                                    <p:animEffect transition="in" filter="fade">
                                      <p:cBhvr>
                                        <p:cTn id="10" dur="500"/>
                                        <p:tgtEl>
                                          <p:spTgt spid="47107">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7107">
                                            <p:txEl>
                                              <p:pRg st="10" end="10"/>
                                            </p:txEl>
                                          </p:spTgt>
                                        </p:tgtEl>
                                        <p:attrNameLst>
                                          <p:attrName>style.visibility</p:attrName>
                                        </p:attrNameLst>
                                      </p:cBhvr>
                                      <p:to>
                                        <p:strVal val="visible"/>
                                      </p:to>
                                    </p:set>
                                    <p:animEffect transition="in" filter="fade">
                                      <p:cBhvr>
                                        <p:cTn id="13" dur="500"/>
                                        <p:tgtEl>
                                          <p:spTgt spid="471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a:xfrm>
            <a:off x="457200" y="0"/>
            <a:ext cx="8229600" cy="1069975"/>
          </a:xfrm>
        </p:spPr>
        <p:txBody>
          <a:bodyPr/>
          <a:lstStyle/>
          <a:p>
            <a:r>
              <a:rPr lang="en-US" sz="4000" dirty="0" smtClean="0"/>
              <a:t>How are stereotypes maintained?</a:t>
            </a:r>
            <a:endParaRPr lang="en-US" sz="4000" dirty="0"/>
          </a:p>
        </p:txBody>
      </p:sp>
      <p:sp>
        <p:nvSpPr>
          <p:cNvPr id="51203" name="Rectangle 3"/>
          <p:cNvSpPr>
            <a:spLocks noGrp="1"/>
          </p:cNvSpPr>
          <p:nvPr>
            <p:ph type="body" idx="1"/>
          </p:nvPr>
        </p:nvSpPr>
        <p:spPr>
          <a:xfrm>
            <a:off x="200025" y="1069975"/>
            <a:ext cx="8704263" cy="5788025"/>
          </a:xfrm>
        </p:spPr>
        <p:txBody>
          <a:bodyPr/>
          <a:lstStyle/>
          <a:p>
            <a:pPr marL="514350" indent="-457200">
              <a:buFont typeface="+mj-lt"/>
              <a:buAutoNum type="arabicPeriod"/>
            </a:pPr>
            <a:r>
              <a:rPr lang="en-US" sz="2600" dirty="0" smtClean="0"/>
              <a:t>Stereotypes exaggerate differences between groups</a:t>
            </a:r>
          </a:p>
          <a:p>
            <a:pPr lvl="1"/>
            <a:r>
              <a:rPr lang="en-US" sz="2200" dirty="0" smtClean="0"/>
              <a:t>“Otherness” is enhanced</a:t>
            </a:r>
          </a:p>
          <a:p>
            <a:pPr marL="57150" indent="0">
              <a:buNone/>
            </a:pPr>
            <a:endParaRPr lang="en-US" sz="1000" dirty="0" smtClean="0"/>
          </a:p>
          <a:p>
            <a:pPr marL="514350" indent="-457200">
              <a:buFont typeface="+mj-lt"/>
              <a:buAutoNum type="arabicPeriod"/>
            </a:pPr>
            <a:r>
              <a:rPr lang="en-US" sz="2600" dirty="0" smtClean="0"/>
              <a:t>Stereotypes underestimate differences within the stereotyped group</a:t>
            </a:r>
          </a:p>
          <a:p>
            <a:pPr marL="800100" lvl="1"/>
            <a:r>
              <a:rPr lang="en-US" sz="2200" b="1" dirty="0" smtClean="0"/>
              <a:t>Outgroup </a:t>
            </a:r>
            <a:r>
              <a:rPr lang="en-US" sz="2200" b="1" dirty="0"/>
              <a:t>homogeneity effect</a:t>
            </a:r>
            <a:r>
              <a:rPr lang="en-US" sz="2200" dirty="0"/>
              <a:t>:</a:t>
            </a:r>
            <a:r>
              <a:rPr lang="en-US" sz="2200" i="1" dirty="0"/>
              <a:t> </a:t>
            </a:r>
            <a:r>
              <a:rPr lang="en-US" sz="2000" dirty="0" smtClean="0"/>
              <a:t>Once </a:t>
            </a:r>
            <a:r>
              <a:rPr lang="en-US" sz="2000" dirty="0"/>
              <a:t>we categorize others as ingroup or outgroup members, we tend to view outgroup members as less varied than ingroup </a:t>
            </a:r>
            <a:r>
              <a:rPr lang="en-US" sz="2000" dirty="0" smtClean="0"/>
              <a:t>members</a:t>
            </a:r>
          </a:p>
          <a:p>
            <a:pPr marL="800100" lvl="1"/>
            <a:endParaRPr lang="en-US" sz="1000" dirty="0"/>
          </a:p>
          <a:p>
            <a:pPr marL="514350" indent="-514350">
              <a:buFont typeface="+mj-lt"/>
              <a:buAutoNum type="arabicPeriod"/>
            </a:pPr>
            <a:r>
              <a:rPr lang="en-US" sz="2600" dirty="0"/>
              <a:t>Stereotypes </a:t>
            </a:r>
            <a:r>
              <a:rPr lang="en-US" sz="2600" dirty="0" smtClean="0"/>
              <a:t>are </a:t>
            </a:r>
            <a:r>
              <a:rPr lang="en-US" sz="2600" i="1" dirty="0" smtClean="0"/>
              <a:t>self</a:t>
            </a:r>
            <a:r>
              <a:rPr lang="en-US" sz="2600" i="1" dirty="0"/>
              <a:t>-maintaining </a:t>
            </a:r>
          </a:p>
          <a:p>
            <a:pPr lvl="1"/>
            <a:r>
              <a:rPr lang="en-US" sz="2200" dirty="0"/>
              <a:t>They direct our attention toward information that confirms them and away from disconfirming evidence</a:t>
            </a:r>
          </a:p>
          <a:p>
            <a:pPr lvl="1"/>
            <a:r>
              <a:rPr lang="en-US" sz="2200" b="1" dirty="0"/>
              <a:t>Subtyping:</a:t>
            </a:r>
            <a:r>
              <a:rPr lang="en-US" sz="2200" dirty="0"/>
              <a:t> When we encounter someone who does not fit a stereotype, we put that person in a special category rather than alter the </a:t>
            </a:r>
            <a:r>
              <a:rPr lang="en-US" sz="2200" dirty="0" smtClean="0"/>
              <a:t>stereotype</a:t>
            </a:r>
            <a:endParaRPr lang="en-US" sz="2000" dirty="0"/>
          </a:p>
          <a:p>
            <a:pPr marL="57150" indent="0">
              <a:buNone/>
            </a:pPr>
            <a:endParaRPr lang="en-US" sz="1800" i="1" dirty="0" smtClean="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368300" y="3111500"/>
            <a:ext cx="8420100" cy="0"/>
          </a:xfrm>
          <a:prstGeom prst="line">
            <a:avLst/>
          </a:prstGeom>
          <a:ln w="57150" cmpd="sng">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368300" y="3377168"/>
            <a:ext cx="1185591" cy="492443"/>
          </a:xfrm>
          <a:prstGeom prst="rect">
            <a:avLst/>
          </a:prstGeom>
          <a:noFill/>
        </p:spPr>
        <p:txBody>
          <a:bodyPr wrap="none" rtlCol="0">
            <a:spAutoFit/>
          </a:bodyPr>
          <a:lstStyle/>
          <a:p>
            <a:r>
              <a:rPr lang="en-US" sz="2600" dirty="0" smtClean="0"/>
              <a:t>Liberal</a:t>
            </a:r>
            <a:endParaRPr lang="en-US" sz="2600" dirty="0"/>
          </a:p>
        </p:txBody>
      </p:sp>
      <p:sp>
        <p:nvSpPr>
          <p:cNvPr id="5" name="TextBox 4"/>
          <p:cNvSpPr txBox="1"/>
          <p:nvPr/>
        </p:nvSpPr>
        <p:spPr>
          <a:xfrm>
            <a:off x="6657889" y="3377168"/>
            <a:ext cx="2130511" cy="492443"/>
          </a:xfrm>
          <a:prstGeom prst="rect">
            <a:avLst/>
          </a:prstGeom>
          <a:noFill/>
        </p:spPr>
        <p:txBody>
          <a:bodyPr wrap="none" rtlCol="0">
            <a:spAutoFit/>
          </a:bodyPr>
          <a:lstStyle/>
          <a:p>
            <a:r>
              <a:rPr lang="en-US" sz="2600" dirty="0" smtClean="0"/>
              <a:t>Conservative</a:t>
            </a:r>
            <a:endParaRPr lang="en-US" sz="2600" dirty="0"/>
          </a:p>
        </p:txBody>
      </p:sp>
      <p:grpSp>
        <p:nvGrpSpPr>
          <p:cNvPr id="55" name="Group 54"/>
          <p:cNvGrpSpPr/>
          <p:nvPr/>
        </p:nvGrpSpPr>
        <p:grpSpPr>
          <a:xfrm>
            <a:off x="487091" y="2882900"/>
            <a:ext cx="4089400" cy="392668"/>
            <a:chOff x="487091" y="2882900"/>
            <a:chExt cx="4089400" cy="392668"/>
          </a:xfrm>
        </p:grpSpPr>
        <p:cxnSp>
          <p:nvCxnSpPr>
            <p:cNvPr id="7" name="Straight Connector 6"/>
            <p:cNvCxnSpPr/>
            <p:nvPr/>
          </p:nvCxnSpPr>
          <p:spPr>
            <a:xfrm>
              <a:off x="15538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1507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7062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8713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4870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8680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0331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795191" y="28829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234782"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0491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4174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5698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7095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8619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0143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33953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3163073"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3446964"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35604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5764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474891" y="28829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2716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41065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7095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793582"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29762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31286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2683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34207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35731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9541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721873"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005764"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1192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158582"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4242573"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3425282"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77682"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717382"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869782"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4022182"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4403182"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4170864"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4454755"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4568282"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grpSp>
      <p:grpSp>
        <p:nvGrpSpPr>
          <p:cNvPr id="56" name="Group 55"/>
          <p:cNvGrpSpPr/>
          <p:nvPr/>
        </p:nvGrpSpPr>
        <p:grpSpPr>
          <a:xfrm rot="10800000">
            <a:off x="4576491" y="2915166"/>
            <a:ext cx="4089400" cy="392668"/>
            <a:chOff x="487091" y="2882900"/>
            <a:chExt cx="4089400" cy="392668"/>
          </a:xfrm>
        </p:grpSpPr>
        <p:cxnSp>
          <p:nvCxnSpPr>
            <p:cNvPr id="57" name="Straight Connector 56"/>
            <p:cNvCxnSpPr/>
            <p:nvPr/>
          </p:nvCxnSpPr>
          <p:spPr>
            <a:xfrm>
              <a:off x="15538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507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7062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18713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4870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680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10331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1795191" y="28829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234782"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0491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24174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25698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27095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28619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30143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33953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163073"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446964"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5604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45764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4474891" y="28829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42716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41065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7095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3793582"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29762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1286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2683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34207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35731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39541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3721873"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005764"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119291"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3158582"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4242573"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3425282"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3577682"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3717382"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3869782"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4022182"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4403182"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4170864"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4454755"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4568282" y="2908300"/>
              <a:ext cx="0" cy="367268"/>
            </a:xfrm>
            <a:prstGeom prst="line">
              <a:avLst/>
            </a:prstGeom>
            <a:ln w="57150"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grpSp>
      <p:cxnSp>
        <p:nvCxnSpPr>
          <p:cNvPr id="103" name="Straight Connector 102"/>
          <p:cNvCxnSpPr/>
          <p:nvPr/>
        </p:nvCxnSpPr>
        <p:spPr>
          <a:xfrm flipH="1">
            <a:off x="4568282" y="571500"/>
            <a:ext cx="8209" cy="55499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32352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3"/>
                                        </p:tgtEl>
                                        <p:attrNameLst>
                                          <p:attrName>style.visibility</p:attrName>
                                        </p:attrNameLst>
                                      </p:cBhvr>
                                      <p:to>
                                        <p:strVal val="visible"/>
                                      </p:to>
                                    </p:set>
                                    <p:animEffect transition="in" filter="fade">
                                      <p:cBhvr>
                                        <p:cTn id="15"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368300" y="3111500"/>
            <a:ext cx="8420100" cy="0"/>
          </a:xfrm>
          <a:prstGeom prst="line">
            <a:avLst/>
          </a:prstGeom>
          <a:ln w="57150" cmpd="sng">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368300" y="3377168"/>
            <a:ext cx="1185591" cy="492443"/>
          </a:xfrm>
          <a:prstGeom prst="rect">
            <a:avLst/>
          </a:prstGeom>
          <a:noFill/>
        </p:spPr>
        <p:txBody>
          <a:bodyPr wrap="none" rtlCol="0">
            <a:spAutoFit/>
          </a:bodyPr>
          <a:lstStyle/>
          <a:p>
            <a:r>
              <a:rPr lang="en-US" sz="2600" dirty="0" smtClean="0"/>
              <a:t>Liberal</a:t>
            </a:r>
            <a:endParaRPr lang="en-US" sz="2600" dirty="0"/>
          </a:p>
        </p:txBody>
      </p:sp>
      <p:sp>
        <p:nvSpPr>
          <p:cNvPr id="5" name="TextBox 4"/>
          <p:cNvSpPr txBox="1"/>
          <p:nvPr/>
        </p:nvSpPr>
        <p:spPr>
          <a:xfrm>
            <a:off x="6657889" y="3377168"/>
            <a:ext cx="2130511" cy="492443"/>
          </a:xfrm>
          <a:prstGeom prst="rect">
            <a:avLst/>
          </a:prstGeom>
          <a:noFill/>
        </p:spPr>
        <p:txBody>
          <a:bodyPr wrap="none" rtlCol="0">
            <a:spAutoFit/>
          </a:bodyPr>
          <a:lstStyle/>
          <a:p>
            <a:r>
              <a:rPr lang="en-US" sz="2600" dirty="0" smtClean="0"/>
              <a:t>Conservative</a:t>
            </a:r>
            <a:endParaRPr lang="en-US" sz="2600" dirty="0"/>
          </a:p>
        </p:txBody>
      </p:sp>
      <p:grpSp>
        <p:nvGrpSpPr>
          <p:cNvPr id="55" name="Group 54"/>
          <p:cNvGrpSpPr/>
          <p:nvPr/>
        </p:nvGrpSpPr>
        <p:grpSpPr>
          <a:xfrm>
            <a:off x="487091" y="2882900"/>
            <a:ext cx="4089400" cy="392668"/>
            <a:chOff x="487091" y="2882900"/>
            <a:chExt cx="4089400" cy="392668"/>
          </a:xfrm>
        </p:grpSpPr>
        <p:cxnSp>
          <p:nvCxnSpPr>
            <p:cNvPr id="7" name="Straight Connector 6"/>
            <p:cNvCxnSpPr/>
            <p:nvPr/>
          </p:nvCxnSpPr>
          <p:spPr>
            <a:xfrm>
              <a:off x="1553891"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150791"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706291"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871391"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487091"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868091"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033191"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795191" y="28829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234782"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049191"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417491"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569891"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709591"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861991"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014391"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3395391"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3163073"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3446964"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3560491"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576491"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474891" y="28829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271691"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4106591"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709591"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793582"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2976291"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3128691"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268391"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3420791"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3573191"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954191"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721873"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005764"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119291"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158582"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4242573"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3425282"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77682"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717382"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869782"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4022182"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4403182"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4170864"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4454755"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4568282" y="2908300"/>
              <a:ext cx="0" cy="367268"/>
            </a:xfrm>
            <a:prstGeom prst="line">
              <a:avLst/>
            </a:prstGeom>
            <a:ln w="57150" cmpd="sng">
              <a:solidFill>
                <a:srgbClr val="3366FF"/>
              </a:solidFill>
            </a:ln>
          </p:spPr>
          <p:style>
            <a:lnRef idx="2">
              <a:schemeClr val="accent1"/>
            </a:lnRef>
            <a:fillRef idx="0">
              <a:schemeClr val="accent1"/>
            </a:fillRef>
            <a:effectRef idx="1">
              <a:schemeClr val="accent1"/>
            </a:effectRef>
            <a:fontRef idx="minor">
              <a:schemeClr val="tx1"/>
            </a:fontRef>
          </p:style>
        </p:cxnSp>
      </p:grpSp>
      <p:grpSp>
        <p:nvGrpSpPr>
          <p:cNvPr id="56" name="Group 55"/>
          <p:cNvGrpSpPr/>
          <p:nvPr/>
        </p:nvGrpSpPr>
        <p:grpSpPr>
          <a:xfrm rot="10800000">
            <a:off x="4576491" y="2915166"/>
            <a:ext cx="4089400" cy="392668"/>
            <a:chOff x="487091" y="2882900"/>
            <a:chExt cx="4089400" cy="392668"/>
          </a:xfrm>
        </p:grpSpPr>
        <p:cxnSp>
          <p:nvCxnSpPr>
            <p:cNvPr id="57" name="Straight Connector 56"/>
            <p:cNvCxnSpPr/>
            <p:nvPr/>
          </p:nvCxnSpPr>
          <p:spPr>
            <a:xfrm>
              <a:off x="1553891"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50791"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706291"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1871391"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487091"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68091"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1033191"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1795191" y="28829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234782"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049191"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2417491"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2569891"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2709591"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2861991"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3014391"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3395391"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163073"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446964"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560491"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4576491"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4474891" y="28829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4271691"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4106591"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709591"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3793582"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2976291"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128691"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268391"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3420791"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3573191"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3954191"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3721873"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005764"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119291"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3158582"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4242573"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3425282"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3577682"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3717382"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3869782"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4022182"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4403182"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4170864"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4454755"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4568282" y="2908300"/>
              <a:ext cx="0" cy="3672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grpSp>
      <p:cxnSp>
        <p:nvCxnSpPr>
          <p:cNvPr id="102" name="Straight Connector 101"/>
          <p:cNvCxnSpPr/>
          <p:nvPr/>
        </p:nvCxnSpPr>
        <p:spPr>
          <a:xfrm flipH="1">
            <a:off x="4568282" y="571500"/>
            <a:ext cx="8209" cy="55499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 name="Left Brace 1"/>
          <p:cNvSpPr/>
          <p:nvPr/>
        </p:nvSpPr>
        <p:spPr>
          <a:xfrm rot="5400000">
            <a:off x="4199980" y="2234816"/>
            <a:ext cx="461693" cy="648473"/>
          </a:xfrm>
          <a:prstGeom prst="leftBrac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3" name="Left Brace 102"/>
          <p:cNvSpPr/>
          <p:nvPr/>
        </p:nvSpPr>
        <p:spPr>
          <a:xfrm rot="5400000">
            <a:off x="2206080" y="990216"/>
            <a:ext cx="461693" cy="3137673"/>
          </a:xfrm>
          <a:prstGeom prst="leftBrac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8" name="Straight Arrow Connector 7"/>
          <p:cNvCxnSpPr>
            <a:stCxn id="9" idx="0"/>
          </p:cNvCxnSpPr>
          <p:nvPr/>
        </p:nvCxnSpPr>
        <p:spPr>
          <a:xfrm flipV="1">
            <a:off x="3061473" y="3377168"/>
            <a:ext cx="0" cy="1867932"/>
          </a:xfrm>
          <a:prstGeom prst="straightConnector1">
            <a:avLst/>
          </a:prstGeom>
          <a:ln w="5715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282003" y="5245100"/>
            <a:ext cx="1558940" cy="430887"/>
          </a:xfrm>
          <a:prstGeom prst="rect">
            <a:avLst/>
          </a:prstGeom>
          <a:noFill/>
          <a:effectLst/>
        </p:spPr>
        <p:txBody>
          <a:bodyPr wrap="none" rtlCol="0">
            <a:spAutoFit/>
          </a:bodyPr>
          <a:lstStyle/>
          <a:p>
            <a:pPr algn="ctr"/>
            <a:r>
              <a:rPr lang="en-US" sz="2200" b="1" dirty="0" smtClean="0">
                <a:solidFill>
                  <a:srgbClr val="3366FF"/>
                </a:solidFill>
              </a:rPr>
              <a:t>AVERAGE</a:t>
            </a:r>
            <a:endParaRPr lang="en-US" sz="2200" b="1" dirty="0">
              <a:solidFill>
                <a:srgbClr val="3366FF"/>
              </a:solidFill>
            </a:endParaRPr>
          </a:p>
        </p:txBody>
      </p:sp>
      <p:sp>
        <p:nvSpPr>
          <p:cNvPr id="27" name="TextBox 26"/>
          <p:cNvSpPr txBox="1"/>
          <p:nvPr/>
        </p:nvSpPr>
        <p:spPr>
          <a:xfrm>
            <a:off x="1288510" y="934878"/>
            <a:ext cx="2241544" cy="492443"/>
          </a:xfrm>
          <a:prstGeom prst="rect">
            <a:avLst/>
          </a:prstGeom>
          <a:noFill/>
        </p:spPr>
        <p:txBody>
          <a:bodyPr wrap="none" rtlCol="0">
            <a:spAutoFit/>
          </a:bodyPr>
          <a:lstStyle/>
          <a:p>
            <a:pPr algn="ctr"/>
            <a:r>
              <a:rPr lang="en-US" sz="2600" b="1" dirty="0" smtClean="0">
                <a:solidFill>
                  <a:srgbClr val="3366FF"/>
                </a:solidFill>
              </a:rPr>
              <a:t>“Democrats”</a:t>
            </a:r>
            <a:endParaRPr lang="en-US" sz="2600" b="1" dirty="0">
              <a:solidFill>
                <a:srgbClr val="3366FF"/>
              </a:solidFill>
            </a:endParaRPr>
          </a:p>
        </p:txBody>
      </p:sp>
      <p:sp>
        <p:nvSpPr>
          <p:cNvPr id="104" name="TextBox 103"/>
          <p:cNvSpPr txBox="1"/>
          <p:nvPr/>
        </p:nvSpPr>
        <p:spPr>
          <a:xfrm>
            <a:off x="5485211" y="934878"/>
            <a:ext cx="2500567" cy="492443"/>
          </a:xfrm>
          <a:prstGeom prst="rect">
            <a:avLst/>
          </a:prstGeom>
          <a:noFill/>
        </p:spPr>
        <p:txBody>
          <a:bodyPr wrap="none" rtlCol="0">
            <a:spAutoFit/>
          </a:bodyPr>
          <a:lstStyle/>
          <a:p>
            <a:pPr algn="ctr"/>
            <a:r>
              <a:rPr lang="en-US" sz="2600" b="1" dirty="0" smtClean="0">
                <a:solidFill>
                  <a:srgbClr val="FF0000"/>
                </a:solidFill>
              </a:rPr>
              <a:t>“Republicans”</a:t>
            </a:r>
            <a:endParaRPr lang="en-US" sz="2600" b="1" dirty="0">
              <a:solidFill>
                <a:srgbClr val="FF0000"/>
              </a:solidFill>
            </a:endParaRPr>
          </a:p>
        </p:txBody>
      </p:sp>
      <p:cxnSp>
        <p:nvCxnSpPr>
          <p:cNvPr id="105" name="Straight Arrow Connector 104"/>
          <p:cNvCxnSpPr>
            <a:stCxn id="106" idx="0"/>
          </p:cNvCxnSpPr>
          <p:nvPr/>
        </p:nvCxnSpPr>
        <p:spPr>
          <a:xfrm flipH="1" flipV="1">
            <a:off x="1584061" y="3377168"/>
            <a:ext cx="3" cy="2413575"/>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804594" y="5790743"/>
            <a:ext cx="1558940" cy="769441"/>
          </a:xfrm>
          <a:prstGeom prst="rect">
            <a:avLst/>
          </a:prstGeom>
          <a:noFill/>
          <a:effectLst/>
        </p:spPr>
        <p:txBody>
          <a:bodyPr wrap="none" rtlCol="0">
            <a:spAutoFit/>
          </a:bodyPr>
          <a:lstStyle/>
          <a:p>
            <a:pPr algn="ctr"/>
            <a:r>
              <a:rPr lang="en-US" sz="2200" b="1" dirty="0" smtClean="0">
                <a:solidFill>
                  <a:srgbClr val="FF0000"/>
                </a:solidFill>
              </a:rPr>
              <a:t>Estimated</a:t>
            </a:r>
          </a:p>
          <a:p>
            <a:pPr algn="ctr"/>
            <a:r>
              <a:rPr lang="en-US" sz="2200" b="1" dirty="0" smtClean="0">
                <a:solidFill>
                  <a:srgbClr val="FF0000"/>
                </a:solidFill>
              </a:rPr>
              <a:t>AVERAGE</a:t>
            </a:r>
            <a:endParaRPr lang="en-US" sz="2200" b="1" dirty="0">
              <a:solidFill>
                <a:srgbClr val="FF0000"/>
              </a:solidFill>
            </a:endParaRPr>
          </a:p>
        </p:txBody>
      </p:sp>
      <p:cxnSp>
        <p:nvCxnSpPr>
          <p:cNvPr id="116" name="Straight Arrow Connector 115"/>
          <p:cNvCxnSpPr/>
          <p:nvPr/>
        </p:nvCxnSpPr>
        <p:spPr>
          <a:xfrm flipH="1" flipV="1">
            <a:off x="4698227" y="3377168"/>
            <a:ext cx="1007791" cy="143613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1" name="TextBox 120"/>
          <p:cNvSpPr txBox="1"/>
          <p:nvPr/>
        </p:nvSpPr>
        <p:spPr>
          <a:xfrm>
            <a:off x="5706017" y="4813299"/>
            <a:ext cx="2959873" cy="1200329"/>
          </a:xfrm>
          <a:prstGeom prst="rect">
            <a:avLst/>
          </a:prstGeom>
          <a:noFill/>
          <a:ln>
            <a:solidFill>
              <a:srgbClr val="000000"/>
            </a:solidFill>
          </a:ln>
        </p:spPr>
        <p:txBody>
          <a:bodyPr wrap="square" rtlCol="0">
            <a:spAutoFit/>
          </a:bodyPr>
          <a:lstStyle/>
          <a:p>
            <a:r>
              <a:rPr lang="en-US" dirty="0" smtClean="0"/>
              <a:t>“Jerome’s not like other Republicans. He’s actually pretty liberal on many issues.”</a:t>
            </a:r>
            <a:endParaRPr lang="en-US" dirty="0"/>
          </a:p>
        </p:txBody>
      </p:sp>
    </p:spTree>
    <p:extLst>
      <p:ext uri="{BB962C8B-B14F-4D97-AF65-F5344CB8AC3E}">
        <p14:creationId xmlns:p14="http://schemas.microsoft.com/office/powerpoint/2010/main" val="1154241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5"/>
                                        </p:tgtEl>
                                        <p:attrNameLst>
                                          <p:attrName>style.visibility</p:attrName>
                                        </p:attrNameLst>
                                      </p:cBhvr>
                                      <p:to>
                                        <p:strVal val="visible"/>
                                      </p:to>
                                    </p:set>
                                    <p:animEffect transition="in" filter="fade">
                                      <p:cBhvr>
                                        <p:cTn id="15" dur="500"/>
                                        <p:tgtEl>
                                          <p:spTgt spid="10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6"/>
                                        </p:tgtEl>
                                        <p:attrNameLst>
                                          <p:attrName>style.visibility</p:attrName>
                                        </p:attrNameLst>
                                      </p:cBhvr>
                                      <p:to>
                                        <p:strVal val="visible"/>
                                      </p:to>
                                    </p:set>
                                    <p:animEffect transition="in" filter="fade">
                                      <p:cBhvr>
                                        <p:cTn id="18" dur="500"/>
                                        <p:tgtEl>
                                          <p:spTgt spid="10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3"/>
                                        </p:tgtEl>
                                        <p:attrNameLst>
                                          <p:attrName>style.visibility</p:attrName>
                                        </p:attrNameLst>
                                      </p:cBhvr>
                                      <p:to>
                                        <p:strVal val="visible"/>
                                      </p:to>
                                    </p:set>
                                    <p:animEffect transition="in" filter="fade">
                                      <p:cBhvr>
                                        <p:cTn id="23" dur="500"/>
                                        <p:tgtEl>
                                          <p:spTgt spid="10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fade">
                                      <p:cBhvr>
                                        <p:cTn id="33" dur="500"/>
                                        <p:tgtEl>
                                          <p:spTgt spid="1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1"/>
                                        </p:tgtEl>
                                        <p:attrNameLst>
                                          <p:attrName>style.visibility</p:attrName>
                                        </p:attrNameLst>
                                      </p:cBhvr>
                                      <p:to>
                                        <p:strVal val="visible"/>
                                      </p:to>
                                    </p:set>
                                    <p:animEffect transition="in" filter="fade">
                                      <p:cBhvr>
                                        <p:cTn id="36"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3" grpId="0" animBg="1"/>
      <p:bldP spid="9" grpId="0"/>
      <p:bldP spid="106" grpId="0"/>
      <p:bldP spid="1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vs. Them”</a:t>
            </a:r>
            <a:endParaRPr lang="en-US" dirty="0"/>
          </a:p>
        </p:txBody>
      </p:sp>
      <p:sp>
        <p:nvSpPr>
          <p:cNvPr id="3" name="Content Placeholder 2"/>
          <p:cNvSpPr>
            <a:spLocks noGrp="1"/>
          </p:cNvSpPr>
          <p:nvPr>
            <p:ph idx="1"/>
          </p:nvPr>
        </p:nvSpPr>
        <p:spPr/>
        <p:txBody>
          <a:bodyPr/>
          <a:lstStyle/>
          <a:p>
            <a:pPr marL="0" indent="0">
              <a:buNone/>
            </a:pPr>
            <a:r>
              <a:rPr lang="en-US" sz="2800" dirty="0" smtClean="0"/>
              <a:t>Think of any major conflict going on in the world</a:t>
            </a:r>
          </a:p>
          <a:p>
            <a:pPr lvl="1"/>
            <a:r>
              <a:rPr lang="en-US" sz="2400" dirty="0" smtClean="0"/>
              <a:t>How many are related to some type of group identity, group need, or group goal?</a:t>
            </a:r>
          </a:p>
          <a:p>
            <a:pPr lvl="1"/>
            <a:endParaRPr lang="en-US" sz="2400" dirty="0"/>
          </a:p>
          <a:p>
            <a:pPr marL="0" indent="0">
              <a:buNone/>
            </a:pPr>
            <a:r>
              <a:rPr lang="en-US" sz="2800" dirty="0"/>
              <a:t>Evolutionarily, personal survival has depended on group survival</a:t>
            </a:r>
          </a:p>
          <a:p>
            <a:pPr lvl="1"/>
            <a:r>
              <a:rPr lang="en-US" sz="2400" dirty="0"/>
              <a:t>Keeping resources within a group while denying resources to outgroup members may have provided a selective advantage</a:t>
            </a:r>
            <a:endParaRPr lang="en-US" sz="2300" dirty="0"/>
          </a:p>
          <a:p>
            <a:endParaRPr lang="en-US" sz="2800" dirty="0"/>
          </a:p>
        </p:txBody>
      </p:sp>
    </p:spTree>
    <p:extLst>
      <p:ext uri="{BB962C8B-B14F-4D97-AF65-F5344CB8AC3E}">
        <p14:creationId xmlns:p14="http://schemas.microsoft.com/office/powerpoint/2010/main" val="38195742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457200" y="401638"/>
            <a:ext cx="8229600" cy="538162"/>
          </a:xfrm>
        </p:spPr>
        <p:txBody>
          <a:bodyPr/>
          <a:lstStyle/>
          <a:p>
            <a:r>
              <a:rPr lang="en-US" sz="4000" dirty="0"/>
              <a:t>Inhibiting Stereotypes</a:t>
            </a:r>
          </a:p>
        </p:txBody>
      </p:sp>
      <p:sp>
        <p:nvSpPr>
          <p:cNvPr id="57347" name="Rectangle 3"/>
          <p:cNvSpPr>
            <a:spLocks noGrp="1"/>
          </p:cNvSpPr>
          <p:nvPr>
            <p:ph type="body" idx="1"/>
          </p:nvPr>
        </p:nvSpPr>
        <p:spPr>
          <a:xfrm>
            <a:off x="242888" y="1219200"/>
            <a:ext cx="8675687" cy="5245100"/>
          </a:xfrm>
        </p:spPr>
        <p:txBody>
          <a:bodyPr/>
          <a:lstStyle/>
          <a:p>
            <a:pPr marL="0" indent="0">
              <a:buNone/>
            </a:pPr>
            <a:r>
              <a:rPr lang="en-US" sz="2600" dirty="0"/>
              <a:t>We can consciously alter our automatic stereotyping</a:t>
            </a:r>
          </a:p>
          <a:p>
            <a:pPr lvl="1"/>
            <a:endParaRPr lang="en-US" sz="800" dirty="0" smtClean="0"/>
          </a:p>
          <a:p>
            <a:pPr lvl="1"/>
            <a:r>
              <a:rPr lang="en-US" sz="2000" dirty="0" smtClean="0"/>
              <a:t>Presenting </a:t>
            </a:r>
            <a:r>
              <a:rPr lang="en-US" sz="2000" dirty="0"/>
              <a:t>positive examples of admired </a:t>
            </a:r>
            <a:r>
              <a:rPr lang="en-US" sz="2000" dirty="0" smtClean="0"/>
              <a:t>Black </a:t>
            </a:r>
            <a:r>
              <a:rPr lang="en-US" sz="2000" dirty="0"/>
              <a:t>individuals (e.g., Denzel Washington) produced more-favorable responses toward African </a:t>
            </a:r>
            <a:r>
              <a:rPr lang="en-US" sz="2000" dirty="0" smtClean="0"/>
              <a:t>Americans</a:t>
            </a:r>
          </a:p>
          <a:p>
            <a:pPr lvl="1"/>
            <a:endParaRPr lang="en-US" sz="800" dirty="0" smtClean="0"/>
          </a:p>
          <a:p>
            <a:pPr lvl="1"/>
            <a:r>
              <a:rPr lang="en-US" sz="2000" dirty="0" smtClean="0"/>
              <a:t>Training </a:t>
            </a:r>
            <a:r>
              <a:rPr lang="en-US" sz="2000" dirty="0"/>
              <a:t>people to respond counter-stereotypically </a:t>
            </a:r>
            <a:r>
              <a:rPr lang="en-US" sz="2000" dirty="0" smtClean="0"/>
              <a:t>— </a:t>
            </a:r>
            <a:r>
              <a:rPr lang="en-US" sz="2000" dirty="0" smtClean="0"/>
              <a:t>having </a:t>
            </a:r>
            <a:r>
              <a:rPr lang="en-US" sz="2000" dirty="0"/>
              <a:t>them press a “no” key when they saw an elderly person paired with a stereotype of the </a:t>
            </a:r>
            <a:r>
              <a:rPr lang="en-US" sz="2000" dirty="0" smtClean="0"/>
              <a:t>elderly — </a:t>
            </a:r>
            <a:r>
              <a:rPr lang="en-US" sz="2000" dirty="0"/>
              <a:t>led to reduced automatic </a:t>
            </a:r>
            <a:r>
              <a:rPr lang="en-US" sz="2000" dirty="0" smtClean="0"/>
              <a:t>stereotyping</a:t>
            </a:r>
            <a:endParaRPr lang="en-US" sz="2000" dirty="0"/>
          </a:p>
          <a:p>
            <a:pPr lvl="1"/>
            <a:endParaRPr lang="en-US" sz="800" dirty="0" smtClean="0"/>
          </a:p>
          <a:p>
            <a:pPr lvl="1"/>
            <a:r>
              <a:rPr lang="en-US" sz="2000" dirty="0" smtClean="0"/>
              <a:t>Telling </a:t>
            </a:r>
            <a:r>
              <a:rPr lang="en-US" sz="2000" dirty="0"/>
              <a:t>people that their test scores indicate that they hold negative stereotypes can motivate people to correct their beliefs, and the worse they feel about holding those beliefs, the harder they try not to be </a:t>
            </a:r>
            <a:r>
              <a:rPr lang="en-US" sz="2000" dirty="0" smtClean="0"/>
              <a:t>biased</a:t>
            </a:r>
            <a:endParaRPr lang="en-US" sz="2000" dirty="0"/>
          </a:p>
          <a:p>
            <a:pPr marL="0" indent="0">
              <a:buNone/>
            </a:pPr>
            <a:endParaRPr lang="en-US" sz="1800" dirty="0" smtClean="0"/>
          </a:p>
          <a:p>
            <a:pPr marL="0" indent="0">
              <a:buNone/>
            </a:pPr>
            <a:r>
              <a:rPr lang="en-US" sz="2600" dirty="0" smtClean="0"/>
              <a:t>However, in </a:t>
            </a:r>
            <a:r>
              <a:rPr lang="en-US" sz="2600" dirty="0"/>
              <a:t>everyday life, inhibiting stereotyped thinking is difficult and requires self-control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347">
                                            <p:txEl>
                                              <p:pRg st="2" end="2"/>
                                            </p:txEl>
                                          </p:spTgt>
                                        </p:tgtEl>
                                        <p:attrNameLst>
                                          <p:attrName>style.visibility</p:attrName>
                                        </p:attrNameLst>
                                      </p:cBhvr>
                                      <p:to>
                                        <p:strVal val="visible"/>
                                      </p:to>
                                    </p:set>
                                    <p:animEffect transition="in" filter="fade">
                                      <p:cBhvr>
                                        <p:cTn id="7" dur="500"/>
                                        <p:tgtEl>
                                          <p:spTgt spid="573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347">
                                            <p:txEl>
                                              <p:pRg st="4" end="4"/>
                                            </p:txEl>
                                          </p:spTgt>
                                        </p:tgtEl>
                                        <p:attrNameLst>
                                          <p:attrName>style.visibility</p:attrName>
                                        </p:attrNameLst>
                                      </p:cBhvr>
                                      <p:to>
                                        <p:strVal val="visible"/>
                                      </p:to>
                                    </p:set>
                                    <p:animEffect transition="in" filter="fade">
                                      <p:cBhvr>
                                        <p:cTn id="12" dur="500"/>
                                        <p:tgtEl>
                                          <p:spTgt spid="5734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347">
                                            <p:txEl>
                                              <p:pRg st="6" end="6"/>
                                            </p:txEl>
                                          </p:spTgt>
                                        </p:tgtEl>
                                        <p:attrNameLst>
                                          <p:attrName>style.visibility</p:attrName>
                                        </p:attrNameLst>
                                      </p:cBhvr>
                                      <p:to>
                                        <p:strVal val="visible"/>
                                      </p:to>
                                    </p:set>
                                    <p:animEffect transition="in" filter="fade">
                                      <p:cBhvr>
                                        <p:cTn id="17" dur="500"/>
                                        <p:tgtEl>
                                          <p:spTgt spid="5734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347">
                                            <p:txEl>
                                              <p:pRg st="8" end="8"/>
                                            </p:txEl>
                                          </p:spTgt>
                                        </p:tgtEl>
                                        <p:attrNameLst>
                                          <p:attrName>style.visibility</p:attrName>
                                        </p:attrNameLst>
                                      </p:cBhvr>
                                      <p:to>
                                        <p:strVal val="visible"/>
                                      </p:to>
                                    </p:set>
                                    <p:animEffect transition="in" filter="fade">
                                      <p:cBhvr>
                                        <p:cTn id="22" dur="500"/>
                                        <p:tgtEl>
                                          <p:spTgt spid="573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a:xfrm>
            <a:off x="457200" y="341313"/>
            <a:ext cx="8229600" cy="681037"/>
          </a:xfrm>
        </p:spPr>
        <p:txBody>
          <a:bodyPr/>
          <a:lstStyle/>
          <a:p>
            <a:r>
              <a:rPr lang="en-US" sz="4000" dirty="0" smtClean="0"/>
              <a:t>What reduces conflict and prejudice?</a:t>
            </a:r>
            <a:endParaRPr lang="en-US" sz="4000" dirty="0"/>
          </a:p>
        </p:txBody>
      </p:sp>
      <p:sp>
        <p:nvSpPr>
          <p:cNvPr id="59395" name="Rectangle 3"/>
          <p:cNvSpPr>
            <a:spLocks noGrp="1"/>
          </p:cNvSpPr>
          <p:nvPr>
            <p:ph type="body" idx="1"/>
          </p:nvPr>
        </p:nvSpPr>
        <p:spPr>
          <a:xfrm>
            <a:off x="333375" y="1300163"/>
            <a:ext cx="8458200" cy="5291137"/>
          </a:xfrm>
        </p:spPr>
        <p:txBody>
          <a:bodyPr/>
          <a:lstStyle/>
          <a:p>
            <a:pPr marL="514350" indent="-514350">
              <a:buFont typeface="+mj-lt"/>
              <a:buAutoNum type="arabicPeriod"/>
            </a:pPr>
            <a:r>
              <a:rPr lang="en-US" sz="2700" dirty="0" smtClean="0"/>
              <a:t>Equal </a:t>
            </a:r>
            <a:r>
              <a:rPr lang="en-US" sz="2700" dirty="0" smtClean="0"/>
              <a:t>legal </a:t>
            </a:r>
            <a:r>
              <a:rPr lang="en-US" sz="2700" dirty="0" smtClean="0"/>
              <a:t>status, economic opportunities, and power among different groups</a:t>
            </a:r>
          </a:p>
          <a:p>
            <a:pPr marL="514350" indent="-514350">
              <a:buFont typeface="+mj-lt"/>
              <a:buAutoNum type="arabicPeriod"/>
            </a:pPr>
            <a:endParaRPr lang="en-US" sz="1000" dirty="0" smtClean="0"/>
          </a:p>
          <a:p>
            <a:pPr marL="514350" indent="-514350">
              <a:buFont typeface="+mj-lt"/>
              <a:buAutoNum type="arabicPeriod"/>
            </a:pPr>
            <a:r>
              <a:rPr lang="en-US" sz="2700" dirty="0" smtClean="0"/>
              <a:t>Authorities and community institutions provide moral, legal, and economic support for both sides</a:t>
            </a:r>
          </a:p>
          <a:p>
            <a:pPr marL="514350" indent="-514350">
              <a:buFont typeface="+mj-lt"/>
              <a:buAutoNum type="arabicPeriod"/>
            </a:pPr>
            <a:endParaRPr lang="en-US" sz="1000" dirty="0" smtClean="0"/>
          </a:p>
          <a:p>
            <a:pPr marL="514350" indent="-514350">
              <a:buFont typeface="+mj-lt"/>
              <a:buAutoNum type="arabicPeriod"/>
            </a:pPr>
            <a:r>
              <a:rPr lang="en-US" sz="2700" dirty="0" smtClean="0"/>
              <a:t>Both sides must have many opportunities to work and socialize together, formally and informally</a:t>
            </a:r>
          </a:p>
          <a:p>
            <a:pPr marL="914400" lvl="1" indent="-514350"/>
            <a:r>
              <a:rPr lang="en-US" sz="2300" dirty="0" smtClean="0"/>
              <a:t>Contact hypothesis</a:t>
            </a:r>
          </a:p>
          <a:p>
            <a:pPr marL="514350" indent="-514350">
              <a:buFont typeface="+mj-lt"/>
              <a:buAutoNum type="arabicPeriod"/>
            </a:pPr>
            <a:endParaRPr lang="en-US" sz="1000" dirty="0"/>
          </a:p>
          <a:p>
            <a:pPr marL="514350" indent="-514350">
              <a:buFont typeface="+mj-lt"/>
              <a:buAutoNum type="arabicPeriod"/>
            </a:pPr>
            <a:r>
              <a:rPr lang="en-US" sz="2700" dirty="0" smtClean="0"/>
              <a:t>Cooperation and working together for a common goal</a:t>
            </a:r>
            <a:endParaRPr lang="en-US" sz="2700"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9 - Iron Bow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488" y="2410460"/>
            <a:ext cx="5664200" cy="3964940"/>
          </a:xfrm>
          <a:prstGeom prst="rect">
            <a:avLst/>
          </a:prstGeom>
        </p:spPr>
      </p:pic>
      <p:sp>
        <p:nvSpPr>
          <p:cNvPr id="51202" name="Rectangle 2"/>
          <p:cNvSpPr>
            <a:spLocks noGrp="1"/>
          </p:cNvSpPr>
          <p:nvPr>
            <p:ph type="title"/>
          </p:nvPr>
        </p:nvSpPr>
        <p:spPr>
          <a:xfrm>
            <a:off x="457200" y="0"/>
            <a:ext cx="8229600" cy="1069975"/>
          </a:xfrm>
        </p:spPr>
        <p:txBody>
          <a:bodyPr/>
          <a:lstStyle/>
          <a:p>
            <a:r>
              <a:rPr lang="en-US" sz="4000" dirty="0" smtClean="0"/>
              <a:t>Types of groups</a:t>
            </a:r>
            <a:endParaRPr lang="en-US" sz="4000" dirty="0"/>
          </a:p>
        </p:txBody>
      </p:sp>
      <p:sp>
        <p:nvSpPr>
          <p:cNvPr id="51203" name="Rectangle 3"/>
          <p:cNvSpPr>
            <a:spLocks noGrp="1"/>
          </p:cNvSpPr>
          <p:nvPr>
            <p:ph type="body" idx="1"/>
          </p:nvPr>
        </p:nvSpPr>
        <p:spPr>
          <a:xfrm>
            <a:off x="200025" y="1069975"/>
            <a:ext cx="8704263" cy="5788025"/>
          </a:xfrm>
        </p:spPr>
        <p:txBody>
          <a:bodyPr/>
          <a:lstStyle/>
          <a:p>
            <a:pPr marL="0" indent="0">
              <a:buNone/>
            </a:pPr>
            <a:r>
              <a:rPr lang="en-US" sz="2700" dirty="0"/>
              <a:t>Groups to which we belong are </a:t>
            </a:r>
            <a:r>
              <a:rPr lang="en-US" sz="2700" b="1" dirty="0" err="1"/>
              <a:t>ingroups</a:t>
            </a:r>
            <a:r>
              <a:rPr lang="en-US" sz="2700" dirty="0"/>
              <a:t>;</a:t>
            </a:r>
            <a:r>
              <a:rPr lang="en-US" sz="2700" i="1" dirty="0"/>
              <a:t> </a:t>
            </a:r>
            <a:r>
              <a:rPr lang="en-US" sz="2700" dirty="0"/>
              <a:t>those to which we do not belong are </a:t>
            </a:r>
            <a:r>
              <a:rPr lang="en-US" sz="2700" b="1" dirty="0" err="1" smtClean="0"/>
              <a:t>outgroups</a:t>
            </a:r>
            <a:endParaRPr lang="en-US" sz="2700" b="1" dirty="0"/>
          </a:p>
        </p:txBody>
      </p:sp>
      <p:pic>
        <p:nvPicPr>
          <p:cNvPr id="2" name="Picture 1" descr="19 - Multiethnic.jpg"/>
          <p:cNvPicPr>
            <a:picLocks noChangeAspect="1"/>
          </p:cNvPicPr>
          <p:nvPr/>
        </p:nvPicPr>
        <p:blipFill rotWithShape="1">
          <a:blip r:embed="rId4">
            <a:extLst>
              <a:ext uri="{28A0092B-C50C-407E-A947-70E740481C1C}">
                <a14:useLocalDpi xmlns:a14="http://schemas.microsoft.com/office/drawing/2010/main" val="0"/>
              </a:ext>
            </a:extLst>
          </a:blip>
          <a:srcRect t="4610" b="15603"/>
          <a:stretch/>
        </p:blipFill>
        <p:spPr>
          <a:xfrm>
            <a:off x="384175" y="2147046"/>
            <a:ext cx="4508500" cy="2386853"/>
          </a:xfrm>
          <a:prstGeom prst="rect">
            <a:avLst/>
          </a:prstGeom>
          <a:ln>
            <a:noFill/>
          </a:ln>
          <a:effectLst>
            <a:softEdge rad="112500"/>
          </a:effectLst>
        </p:spPr>
      </p:pic>
      <p:pic>
        <p:nvPicPr>
          <p:cNvPr id="3" name="Picture 2" descr="19 - Gend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9600" y="4963284"/>
            <a:ext cx="2768600" cy="1669303"/>
          </a:xfrm>
          <a:prstGeom prst="rect">
            <a:avLst/>
          </a:prstGeom>
        </p:spPr>
      </p:pic>
      <p:pic>
        <p:nvPicPr>
          <p:cNvPr id="4" name="Picture 3" descr="19 - Religion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02703" y="1988296"/>
            <a:ext cx="3257097" cy="2743200"/>
          </a:xfrm>
          <a:prstGeom prst="rect">
            <a:avLst/>
          </a:prstGeom>
        </p:spPr>
      </p:pic>
      <p:pic>
        <p:nvPicPr>
          <p:cNvPr id="5" name="Picture 4" descr="19 - Political Animals.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8975" y="4807696"/>
            <a:ext cx="3884613" cy="1837591"/>
          </a:xfrm>
          <a:prstGeom prst="rect">
            <a:avLst/>
          </a:prstGeom>
        </p:spPr>
      </p:pic>
    </p:spTree>
    <p:extLst>
      <p:ext uri="{BB962C8B-B14F-4D97-AF65-F5344CB8AC3E}">
        <p14:creationId xmlns:p14="http://schemas.microsoft.com/office/powerpoint/2010/main" val="3768312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
                                        <p:tgtEl>
                                          <p:spTgt spid="2"/>
                                        </p:tgtEl>
                                      </p:cBhvr>
                                    </p:animEffect>
                                    <p:set>
                                      <p:cBhvr>
                                        <p:cTn id="27" dur="1" fill="hold">
                                          <p:stCondLst>
                                            <p:cond delay="199"/>
                                          </p:stCondLst>
                                        </p:cTn>
                                        <p:tgtEl>
                                          <p:spTgt spid="2"/>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200"/>
                                        <p:tgtEl>
                                          <p:spTgt spid="4"/>
                                        </p:tgtEl>
                                      </p:cBhvr>
                                    </p:animEffect>
                                    <p:set>
                                      <p:cBhvr>
                                        <p:cTn id="30" dur="1" fill="hold">
                                          <p:stCondLst>
                                            <p:cond delay="199"/>
                                          </p:stCondLst>
                                        </p:cTn>
                                        <p:tgtEl>
                                          <p:spTgt spid="4"/>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200"/>
                                        <p:tgtEl>
                                          <p:spTgt spid="3"/>
                                        </p:tgtEl>
                                      </p:cBhvr>
                                    </p:animEffect>
                                    <p:set>
                                      <p:cBhvr>
                                        <p:cTn id="33" dur="1" fill="hold">
                                          <p:stCondLst>
                                            <p:cond delay="199"/>
                                          </p:stCondLst>
                                        </p:cTn>
                                        <p:tgtEl>
                                          <p:spTgt spid="3"/>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200"/>
                                        <p:tgtEl>
                                          <p:spTgt spid="5"/>
                                        </p:tgtEl>
                                      </p:cBhvr>
                                    </p:animEffect>
                                    <p:set>
                                      <p:cBhvr>
                                        <p:cTn id="36" dur="1" fill="hold">
                                          <p:stCondLst>
                                            <p:cond delay="199"/>
                                          </p:stCondLst>
                                        </p:cTn>
                                        <p:tgtEl>
                                          <p:spTgt spid="5"/>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9101"/>
            <a:ext cx="8229600" cy="1524000"/>
          </a:xfrm>
        </p:spPr>
        <p:txBody>
          <a:bodyPr/>
          <a:lstStyle/>
          <a:p>
            <a:pPr marL="0" indent="0">
              <a:buNone/>
            </a:pPr>
            <a:r>
              <a:rPr lang="en-US" sz="2600" b="1" dirty="0" smtClean="0"/>
              <a:t>Social identity</a:t>
            </a:r>
            <a:r>
              <a:rPr lang="en-US" sz="2600" dirty="0" smtClean="0"/>
              <a:t>: the part of a person’s self concept that is based on his or her identification with a nation, religious group, political group, occupation, or other social affiliation</a:t>
            </a:r>
          </a:p>
        </p:txBody>
      </p:sp>
      <p:sp>
        <p:nvSpPr>
          <p:cNvPr id="6" name="Oval 5"/>
          <p:cNvSpPr/>
          <p:nvPr/>
        </p:nvSpPr>
        <p:spPr>
          <a:xfrm>
            <a:off x="2235200" y="4013200"/>
            <a:ext cx="2654300" cy="2616200"/>
          </a:xfrm>
          <a:prstGeom prst="ellipse">
            <a:avLst/>
          </a:prstGeom>
          <a:solidFill>
            <a:schemeClr val="accent2">
              <a:alpha val="3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Collegiate affiliation</a:t>
            </a:r>
            <a:endParaRPr lang="en-US" sz="2400" dirty="0">
              <a:solidFill>
                <a:schemeClr val="tx1"/>
              </a:solidFill>
            </a:endParaRPr>
          </a:p>
        </p:txBody>
      </p:sp>
      <p:sp>
        <p:nvSpPr>
          <p:cNvPr id="9" name="Oval 8"/>
          <p:cNvSpPr/>
          <p:nvPr/>
        </p:nvSpPr>
        <p:spPr>
          <a:xfrm>
            <a:off x="1968500" y="2476501"/>
            <a:ext cx="2654300" cy="2616200"/>
          </a:xfrm>
          <a:prstGeom prst="ellipse">
            <a:avLst/>
          </a:prstGeom>
          <a:solidFill>
            <a:schemeClr val="tx2">
              <a:alpha val="3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Political identity</a:t>
            </a:r>
            <a:endParaRPr lang="en-US" sz="2400" dirty="0">
              <a:solidFill>
                <a:schemeClr val="tx1"/>
              </a:solidFill>
            </a:endParaRPr>
          </a:p>
        </p:txBody>
      </p:sp>
      <p:sp>
        <p:nvSpPr>
          <p:cNvPr id="10" name="Oval 9"/>
          <p:cNvSpPr/>
          <p:nvPr/>
        </p:nvSpPr>
        <p:spPr>
          <a:xfrm>
            <a:off x="4254500" y="2705100"/>
            <a:ext cx="2654300" cy="2616200"/>
          </a:xfrm>
          <a:prstGeom prst="ellipse">
            <a:avLst/>
          </a:prstGeom>
          <a:solidFill>
            <a:schemeClr val="accent4">
              <a:alpha val="3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Religious identity</a:t>
            </a:r>
            <a:endParaRPr lang="en-US" sz="2400" dirty="0">
              <a:solidFill>
                <a:schemeClr val="tx1"/>
              </a:solidFill>
            </a:endParaRPr>
          </a:p>
        </p:txBody>
      </p:sp>
      <p:sp>
        <p:nvSpPr>
          <p:cNvPr id="11" name="Oval 10"/>
          <p:cNvSpPr/>
          <p:nvPr/>
        </p:nvSpPr>
        <p:spPr>
          <a:xfrm>
            <a:off x="3848100" y="4013200"/>
            <a:ext cx="2654300" cy="2616200"/>
          </a:xfrm>
          <a:prstGeom prst="ellipse">
            <a:avLst/>
          </a:prstGeom>
          <a:solidFill>
            <a:srgbClr val="9BBB59">
              <a:alpha val="30000"/>
            </a:srgb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Gender identity</a:t>
            </a:r>
            <a:endParaRPr lang="en-US" sz="2400" dirty="0">
              <a:solidFill>
                <a:schemeClr val="tx1"/>
              </a:solidFill>
            </a:endParaRPr>
          </a:p>
        </p:txBody>
      </p:sp>
      <p:sp>
        <p:nvSpPr>
          <p:cNvPr id="12" name="Oval 11"/>
          <p:cNvSpPr/>
          <p:nvPr/>
        </p:nvSpPr>
        <p:spPr>
          <a:xfrm>
            <a:off x="3060700" y="1803400"/>
            <a:ext cx="2654300" cy="2616200"/>
          </a:xfrm>
          <a:prstGeom prst="ellipse">
            <a:avLst/>
          </a:prstGeom>
          <a:solidFill>
            <a:schemeClr val="accent6">
              <a:alpha val="3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Ethnic identity</a:t>
            </a:r>
            <a:endParaRPr lang="en-US" sz="2400" dirty="0">
              <a:solidFill>
                <a:schemeClr val="tx1"/>
              </a:solidFill>
            </a:endParaRPr>
          </a:p>
        </p:txBody>
      </p:sp>
      <p:cxnSp>
        <p:nvCxnSpPr>
          <p:cNvPr id="14" name="Straight Arrow Connector 13"/>
          <p:cNvCxnSpPr/>
          <p:nvPr/>
        </p:nvCxnSpPr>
        <p:spPr>
          <a:xfrm flipH="1">
            <a:off x="4381500" y="2387600"/>
            <a:ext cx="3086100" cy="196850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7467600" y="2202934"/>
            <a:ext cx="684878" cy="369332"/>
          </a:xfrm>
          <a:prstGeom prst="rect">
            <a:avLst/>
          </a:prstGeom>
          <a:noFill/>
          <a:ln w="28575" cmpd="sng">
            <a:solidFill>
              <a:srgbClr val="000000"/>
            </a:solidFill>
          </a:ln>
        </p:spPr>
        <p:txBody>
          <a:bodyPr wrap="none" rtlCol="0">
            <a:spAutoFit/>
          </a:bodyPr>
          <a:lstStyle/>
          <a:p>
            <a:pPr algn="ctr"/>
            <a:r>
              <a:rPr lang="en-US" dirty="0" smtClean="0"/>
              <a:t>YOU</a:t>
            </a:r>
            <a:endParaRPr lang="en-US" dirty="0"/>
          </a:p>
        </p:txBody>
      </p:sp>
    </p:spTree>
    <p:extLst>
      <p:ext uri="{BB962C8B-B14F-4D97-AF65-F5344CB8AC3E}">
        <p14:creationId xmlns:p14="http://schemas.microsoft.com/office/powerpoint/2010/main" val="404306095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vs. Them”</a:t>
            </a:r>
            <a:endParaRPr lang="en-US" dirty="0"/>
          </a:p>
        </p:txBody>
      </p:sp>
      <p:sp>
        <p:nvSpPr>
          <p:cNvPr id="3" name="Content Placeholder 2"/>
          <p:cNvSpPr>
            <a:spLocks noGrp="1"/>
          </p:cNvSpPr>
          <p:nvPr>
            <p:ph idx="1"/>
          </p:nvPr>
        </p:nvSpPr>
        <p:spPr>
          <a:xfrm>
            <a:off x="457200" y="1600200"/>
            <a:ext cx="8229600" cy="4978400"/>
          </a:xfrm>
        </p:spPr>
        <p:txBody>
          <a:bodyPr/>
          <a:lstStyle/>
          <a:p>
            <a:pPr marL="0" indent="0">
              <a:buNone/>
            </a:pPr>
            <a:r>
              <a:rPr lang="en-US" sz="2800" dirty="0" smtClean="0"/>
              <a:t>People have strong emotional connections to these different identities</a:t>
            </a:r>
          </a:p>
          <a:p>
            <a:pPr lvl="1"/>
            <a:r>
              <a:rPr lang="en-US" sz="2400" dirty="0" smtClean="0"/>
              <a:t>The more central a given identity is to a person’s sense of self, the greater emotional investment</a:t>
            </a:r>
          </a:p>
          <a:p>
            <a:pPr lvl="1"/>
            <a:endParaRPr lang="en-US" sz="2400" dirty="0"/>
          </a:p>
          <a:p>
            <a:pPr marL="0" indent="0">
              <a:buNone/>
            </a:pPr>
            <a:r>
              <a:rPr lang="en-US" sz="2800" b="1" dirty="0" smtClean="0"/>
              <a:t>Ethnocentrism</a:t>
            </a:r>
            <a:endParaRPr lang="en-US" dirty="0" smtClean="0"/>
          </a:p>
          <a:p>
            <a:pPr lvl="1"/>
            <a:r>
              <a:rPr lang="en-US" sz="2400" dirty="0" smtClean="0"/>
              <a:t>The belief that one’s own ethnic group, nation, or religion is superior to all others</a:t>
            </a:r>
          </a:p>
          <a:p>
            <a:pPr lvl="1"/>
            <a:r>
              <a:rPr lang="en-US" sz="2400" dirty="0" smtClean="0"/>
              <a:t>Universal phenomenon</a:t>
            </a:r>
          </a:p>
          <a:p>
            <a:pPr lvl="1"/>
            <a:r>
              <a:rPr lang="en-US" sz="2400" dirty="0" smtClean="0"/>
              <a:t>This belief increases commitment to group identity, influences behaviors</a:t>
            </a:r>
            <a:endParaRPr lang="en-US" sz="2400" dirty="0"/>
          </a:p>
        </p:txBody>
      </p:sp>
    </p:spTree>
    <p:extLst>
      <p:ext uri="{BB962C8B-B14F-4D97-AF65-F5344CB8AC3E}">
        <p14:creationId xmlns:p14="http://schemas.microsoft.com/office/powerpoint/2010/main" val="1435309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p:cNvSpPr>
          <p:nvPr>
            <p:ph type="body" idx="1"/>
          </p:nvPr>
        </p:nvSpPr>
        <p:spPr>
          <a:xfrm>
            <a:off x="265113" y="203201"/>
            <a:ext cx="8588375" cy="6032500"/>
          </a:xfrm>
        </p:spPr>
        <p:txBody>
          <a:bodyPr/>
          <a:lstStyle/>
          <a:p>
            <a:pPr marL="0" indent="0">
              <a:buNone/>
            </a:pPr>
            <a:r>
              <a:rPr lang="en-US" sz="3600" b="1" dirty="0" smtClean="0"/>
              <a:t>Stereotypes </a:t>
            </a:r>
            <a:endParaRPr lang="en-US" sz="3600" dirty="0"/>
          </a:p>
          <a:p>
            <a:pPr marL="0" indent="0">
              <a:buNone/>
            </a:pPr>
            <a:endParaRPr lang="en-US" sz="1000" dirty="0" smtClean="0"/>
          </a:p>
          <a:p>
            <a:pPr marL="0" indent="0">
              <a:buNone/>
            </a:pPr>
            <a:r>
              <a:rPr lang="en-US" sz="2600" dirty="0" smtClean="0"/>
              <a:t>Summary impression of a group, in which a person believes that all members of the group share a common trait or traits</a:t>
            </a:r>
            <a:endParaRPr lang="en-US" sz="2600" dirty="0"/>
          </a:p>
          <a:p>
            <a:pPr lvl="1"/>
            <a:endParaRPr lang="en-US" sz="800" dirty="0" smtClean="0"/>
          </a:p>
          <a:p>
            <a:pPr lvl="1"/>
            <a:r>
              <a:rPr lang="en-US" sz="2200" dirty="0" smtClean="0"/>
              <a:t>Allow </a:t>
            </a:r>
            <a:r>
              <a:rPr lang="en-US" sz="2200" dirty="0"/>
              <a:t>for easy, fast processing of social information</a:t>
            </a:r>
          </a:p>
          <a:p>
            <a:pPr lvl="1"/>
            <a:r>
              <a:rPr lang="en-US" sz="2200" dirty="0"/>
              <a:t>Occur automatically, largely outside of our awareness</a:t>
            </a:r>
          </a:p>
          <a:p>
            <a:pPr lvl="1"/>
            <a:r>
              <a:rPr lang="en-US" sz="2200" dirty="0"/>
              <a:t>Affect impression formation</a:t>
            </a:r>
          </a:p>
          <a:p>
            <a:pPr marL="0" indent="0">
              <a:buNone/>
            </a:pPr>
            <a:endParaRPr lang="en-US" sz="1800" dirty="0" smtClean="0"/>
          </a:p>
          <a:p>
            <a:pPr marL="0" indent="0">
              <a:buNone/>
            </a:pPr>
            <a:r>
              <a:rPr lang="en-US" sz="2600" dirty="0" smtClean="0"/>
              <a:t>Universal phenomenon</a:t>
            </a:r>
          </a:p>
          <a:p>
            <a:pPr lvl="1"/>
            <a:endParaRPr lang="en-US" sz="800" dirty="0" smtClean="0"/>
          </a:p>
          <a:p>
            <a:pPr lvl="1"/>
            <a:r>
              <a:rPr lang="en-US" sz="2200" i="1" dirty="0" smtClean="0"/>
              <a:t>Nationality</a:t>
            </a:r>
            <a:r>
              <a:rPr lang="en-US" sz="2200" dirty="0" smtClean="0"/>
              <a:t>: American, British, French, Italian, etc.</a:t>
            </a:r>
          </a:p>
          <a:p>
            <a:pPr lvl="1"/>
            <a:r>
              <a:rPr lang="en-US" sz="2200" i="1" dirty="0"/>
              <a:t>Ethnic group</a:t>
            </a:r>
            <a:r>
              <a:rPr lang="en-US" sz="2200" dirty="0"/>
              <a:t>: White, Black, Hispanic, </a:t>
            </a:r>
            <a:r>
              <a:rPr lang="en-US" sz="2200" dirty="0" smtClean="0"/>
              <a:t>Asian American, </a:t>
            </a:r>
            <a:r>
              <a:rPr lang="en-US" sz="2200" dirty="0"/>
              <a:t>etc.</a:t>
            </a:r>
          </a:p>
          <a:p>
            <a:pPr lvl="1"/>
            <a:r>
              <a:rPr lang="en-US" sz="2200" i="1" dirty="0" smtClean="0"/>
              <a:t>Age</a:t>
            </a:r>
            <a:r>
              <a:rPr lang="en-US" sz="2200" dirty="0" smtClean="0"/>
              <a:t>: teens vs. </a:t>
            </a:r>
            <a:r>
              <a:rPr lang="en-US" sz="2200" dirty="0" smtClean="0"/>
              <a:t>old people</a:t>
            </a:r>
            <a:r>
              <a:rPr lang="en-US" sz="2200" dirty="0" smtClean="0"/>
              <a:t>, “</a:t>
            </a:r>
            <a:r>
              <a:rPr lang="en-US" sz="2200" dirty="0" err="1" smtClean="0"/>
              <a:t>millenial</a:t>
            </a:r>
            <a:r>
              <a:rPr lang="en-US" sz="2200" dirty="0" err="1" smtClean="0"/>
              <a:t>s</a:t>
            </a:r>
            <a:r>
              <a:rPr lang="en-US" sz="2200" dirty="0" smtClean="0"/>
              <a:t>”</a:t>
            </a:r>
            <a:r>
              <a:rPr lang="en-US" sz="2200" dirty="0" smtClean="0"/>
              <a:t>, “baby boomers”</a:t>
            </a:r>
          </a:p>
          <a:p>
            <a:pPr lvl="1"/>
            <a:r>
              <a:rPr lang="en-US" sz="2200" i="1" dirty="0" smtClean="0"/>
              <a:t>Ideological</a:t>
            </a:r>
            <a:r>
              <a:rPr lang="en-US" sz="2200" dirty="0" smtClean="0"/>
              <a:t>: liberal vs. conservative, religious vs. atheistic</a:t>
            </a:r>
          </a:p>
          <a:p>
            <a:pPr lvl="1"/>
            <a:r>
              <a:rPr lang="en-US" sz="2200" i="1" dirty="0" smtClean="0"/>
              <a:t>Role-s</a:t>
            </a:r>
            <a:r>
              <a:rPr lang="en-US" sz="2200" i="1" dirty="0" smtClean="0"/>
              <a:t>pecific stereotypes</a:t>
            </a:r>
            <a:r>
              <a:rPr lang="en-US" sz="2200" dirty="0" smtClean="0"/>
              <a:t>: “soccer mom”, professor</a:t>
            </a:r>
            <a:endParaRPr lang="en-US" sz="2200" dirty="0" smtClean="0"/>
          </a:p>
        </p:txBody>
      </p:sp>
    </p:spTree>
    <p:extLst>
      <p:ext uri="{BB962C8B-B14F-4D97-AF65-F5344CB8AC3E}">
        <p14:creationId xmlns:p14="http://schemas.microsoft.com/office/powerpoint/2010/main" val="28944156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39">
                                            <p:txEl>
                                              <p:pRg st="8" end="8"/>
                                            </p:txEl>
                                          </p:spTgt>
                                        </p:tgtEl>
                                        <p:attrNameLst>
                                          <p:attrName>style.visibility</p:attrName>
                                        </p:attrNameLst>
                                      </p:cBhvr>
                                      <p:to>
                                        <p:strVal val="visible"/>
                                      </p:to>
                                    </p:set>
                                    <p:animEffect transition="in" filter="fade">
                                      <p:cBhvr>
                                        <p:cTn id="7" dur="500"/>
                                        <p:tgtEl>
                                          <p:spTgt spid="39939">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9939">
                                            <p:txEl>
                                              <p:pRg st="10" end="10"/>
                                            </p:txEl>
                                          </p:spTgt>
                                        </p:tgtEl>
                                        <p:attrNameLst>
                                          <p:attrName>style.visibility</p:attrName>
                                        </p:attrNameLst>
                                      </p:cBhvr>
                                      <p:to>
                                        <p:strVal val="visible"/>
                                      </p:to>
                                    </p:set>
                                    <p:animEffect transition="in" filter="fade">
                                      <p:cBhvr>
                                        <p:cTn id="10" dur="500"/>
                                        <p:tgtEl>
                                          <p:spTgt spid="39939">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9939">
                                            <p:txEl>
                                              <p:pRg st="11" end="11"/>
                                            </p:txEl>
                                          </p:spTgt>
                                        </p:tgtEl>
                                        <p:attrNameLst>
                                          <p:attrName>style.visibility</p:attrName>
                                        </p:attrNameLst>
                                      </p:cBhvr>
                                      <p:to>
                                        <p:strVal val="visible"/>
                                      </p:to>
                                    </p:set>
                                    <p:animEffect transition="in" filter="fade">
                                      <p:cBhvr>
                                        <p:cTn id="13" dur="500"/>
                                        <p:tgtEl>
                                          <p:spTgt spid="39939">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9939">
                                            <p:txEl>
                                              <p:pRg st="12" end="12"/>
                                            </p:txEl>
                                          </p:spTgt>
                                        </p:tgtEl>
                                        <p:attrNameLst>
                                          <p:attrName>style.visibility</p:attrName>
                                        </p:attrNameLst>
                                      </p:cBhvr>
                                      <p:to>
                                        <p:strVal val="visible"/>
                                      </p:to>
                                    </p:set>
                                    <p:animEffect transition="in" filter="fade">
                                      <p:cBhvr>
                                        <p:cTn id="16" dur="500"/>
                                        <p:tgtEl>
                                          <p:spTgt spid="39939">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9939">
                                            <p:txEl>
                                              <p:pRg st="13" end="13"/>
                                            </p:txEl>
                                          </p:spTgt>
                                        </p:tgtEl>
                                        <p:attrNameLst>
                                          <p:attrName>style.visibility</p:attrName>
                                        </p:attrNameLst>
                                      </p:cBhvr>
                                      <p:to>
                                        <p:strVal val="visible"/>
                                      </p:to>
                                    </p:set>
                                    <p:animEffect transition="in" filter="fade">
                                      <p:cBhvr>
                                        <p:cTn id="19" dur="500"/>
                                        <p:tgtEl>
                                          <p:spTgt spid="39939">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9939">
                                            <p:txEl>
                                              <p:pRg st="14" end="14"/>
                                            </p:txEl>
                                          </p:spTgt>
                                        </p:tgtEl>
                                        <p:attrNameLst>
                                          <p:attrName>style.visibility</p:attrName>
                                        </p:attrNameLst>
                                      </p:cBhvr>
                                      <p:to>
                                        <p:strVal val="visible"/>
                                      </p:to>
                                    </p:set>
                                    <p:animEffect transition="in" filter="fade">
                                      <p:cBhvr>
                                        <p:cTn id="22" dur="500"/>
                                        <p:tgtEl>
                                          <p:spTgt spid="3993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699000"/>
            <a:ext cx="8229600" cy="2050987"/>
          </a:xfrm>
        </p:spPr>
        <p:txBody>
          <a:bodyPr/>
          <a:lstStyle/>
          <a:p>
            <a:pPr marL="0" indent="0">
              <a:buNone/>
            </a:pPr>
            <a:r>
              <a:rPr lang="en-US" sz="2800" dirty="0" smtClean="0"/>
              <a:t>Can be positive, negative, or neutral</a:t>
            </a:r>
            <a:endParaRPr lang="en-US" sz="2800" i="1" dirty="0"/>
          </a:p>
          <a:p>
            <a:pPr lvl="1"/>
            <a:r>
              <a:rPr lang="en-US" sz="2400" i="1" dirty="0" smtClean="0"/>
              <a:t>Positive</a:t>
            </a:r>
            <a:r>
              <a:rPr lang="en-US" sz="2400" dirty="0" smtClean="0"/>
              <a:t>: welcoming, kind, polite</a:t>
            </a:r>
          </a:p>
          <a:p>
            <a:pPr lvl="1"/>
            <a:r>
              <a:rPr lang="en-US" sz="2400" i="1" dirty="0" smtClean="0"/>
              <a:t>Negative</a:t>
            </a:r>
            <a:r>
              <a:rPr lang="en-US" sz="2400" dirty="0" smtClean="0"/>
              <a:t>: uneducated, overweight, don’t wear shoes</a:t>
            </a:r>
          </a:p>
          <a:p>
            <a:pPr lvl="1"/>
            <a:r>
              <a:rPr lang="en-US" sz="2400" i="1" dirty="0" smtClean="0"/>
              <a:t>Neutral</a:t>
            </a:r>
            <a:r>
              <a:rPr lang="en-US" sz="2400" dirty="0" smtClean="0"/>
              <a:t>: conservative, like country music, “y’all”</a:t>
            </a:r>
          </a:p>
        </p:txBody>
      </p:sp>
      <p:pic>
        <p:nvPicPr>
          <p:cNvPr id="4" name="Picture 3" descr="21 - south.jpg"/>
          <p:cNvPicPr>
            <a:picLocks noChangeAspect="1"/>
          </p:cNvPicPr>
          <p:nvPr/>
        </p:nvPicPr>
        <p:blipFill rotWithShape="1">
          <a:blip r:embed="rId2">
            <a:extLst>
              <a:ext uri="{28A0092B-C50C-407E-A947-70E740481C1C}">
                <a14:useLocalDpi xmlns:a14="http://schemas.microsoft.com/office/drawing/2010/main" val="0"/>
              </a:ext>
            </a:extLst>
          </a:blip>
          <a:srcRect r="1346"/>
          <a:stretch/>
        </p:blipFill>
        <p:spPr>
          <a:xfrm>
            <a:off x="1270000" y="241300"/>
            <a:ext cx="6515100" cy="4332224"/>
          </a:xfrm>
          <a:prstGeom prst="rect">
            <a:avLst/>
          </a:prstGeom>
          <a:ln>
            <a:solidFill>
              <a:srgbClr val="7F7F7F"/>
            </a:solidFill>
          </a:ln>
        </p:spPr>
      </p:pic>
    </p:spTree>
    <p:extLst>
      <p:ext uri="{BB962C8B-B14F-4D97-AF65-F5344CB8AC3E}">
        <p14:creationId xmlns:p14="http://schemas.microsoft.com/office/powerpoint/2010/main" val="13725118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2260600"/>
            <a:ext cx="7772400" cy="803275"/>
          </a:xfrm>
        </p:spPr>
        <p:txBody>
          <a:bodyPr/>
          <a:lstStyle/>
          <a:p>
            <a:pPr algn="ctr"/>
            <a:r>
              <a:rPr lang="en-US" sz="3800" dirty="0" smtClean="0"/>
              <a:t>Can stereotypes Be dangerous?</a:t>
            </a:r>
            <a:endParaRPr lang="en-US" sz="3800" dirty="0"/>
          </a:p>
        </p:txBody>
      </p:sp>
      <p:sp>
        <p:nvSpPr>
          <p:cNvPr id="3" name="Text Placeholder 2"/>
          <p:cNvSpPr>
            <a:spLocks noGrp="1"/>
          </p:cNvSpPr>
          <p:nvPr>
            <p:ph type="body" idx="1"/>
          </p:nvPr>
        </p:nvSpPr>
        <p:spPr>
          <a:xfrm>
            <a:off x="722313" y="3063875"/>
            <a:ext cx="7772400" cy="949325"/>
          </a:xfrm>
        </p:spPr>
        <p:txBody>
          <a:bodyPr anchor="t"/>
          <a:lstStyle/>
          <a:p>
            <a:pPr algn="ctr"/>
            <a:r>
              <a:rPr lang="en-US" sz="3000" dirty="0" smtClean="0"/>
              <a:t>(Yes, obviously)</a:t>
            </a:r>
            <a:endParaRPr lang="en-US" sz="3000" dirty="0"/>
          </a:p>
        </p:txBody>
      </p:sp>
    </p:spTree>
    <p:extLst>
      <p:ext uri="{BB962C8B-B14F-4D97-AF65-F5344CB8AC3E}">
        <p14:creationId xmlns:p14="http://schemas.microsoft.com/office/powerpoint/2010/main" val="42411145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36701"/>
            <a:ext cx="8229600" cy="3441700"/>
          </a:xfrm>
        </p:spPr>
        <p:txBody>
          <a:bodyPr/>
          <a:lstStyle/>
          <a:p>
            <a:pPr marL="0" indent="0">
              <a:buNone/>
            </a:pPr>
            <a:r>
              <a:rPr lang="en-US" dirty="0" smtClean="0"/>
              <a:t>“I think old people are slow-moving, boring, and have difficulty understanding new things.</a:t>
            </a:r>
            <a:r>
              <a:rPr lang="en-US" dirty="0" smtClean="0"/>
              <a:t>”</a:t>
            </a:r>
          </a:p>
          <a:p>
            <a:pPr marL="0" indent="0">
              <a:buNone/>
            </a:pPr>
            <a:endParaRPr lang="en-US" sz="800" b="1" dirty="0" smtClean="0"/>
          </a:p>
          <a:p>
            <a:pPr marL="0" indent="0">
              <a:buNone/>
            </a:pPr>
            <a:endParaRPr lang="en-US" sz="1800" b="1" dirty="0" smtClean="0"/>
          </a:p>
          <a:p>
            <a:pPr marL="0" indent="0">
              <a:buNone/>
            </a:pPr>
            <a:r>
              <a:rPr lang="en-US" b="1" dirty="0" smtClean="0"/>
              <a:t>Stereotype</a:t>
            </a:r>
            <a:endParaRPr lang="en-US" b="1" dirty="0" smtClean="0"/>
          </a:p>
        </p:txBody>
      </p:sp>
    </p:spTree>
    <p:extLst>
      <p:ext uri="{BB962C8B-B14F-4D97-AF65-F5344CB8AC3E}">
        <p14:creationId xmlns:p14="http://schemas.microsoft.com/office/powerpoint/2010/main" val="20522444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6677</TotalTime>
  <Words>969</Words>
  <Application>Microsoft Macintosh PowerPoint</Application>
  <PresentationFormat>On-screen Show (4:3)</PresentationFormat>
  <Paragraphs>145</Paragraphs>
  <Slides>21</Slides>
  <Notes>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Chapter 10 (Part 3):  Behavior in Social &amp; Cultural Context</vt:lpstr>
      <vt:lpstr>“Us vs. Them”</vt:lpstr>
      <vt:lpstr>Types of groups</vt:lpstr>
      <vt:lpstr>PowerPoint Presentation</vt:lpstr>
      <vt:lpstr>“Us vs. Them”</vt:lpstr>
      <vt:lpstr>PowerPoint Presentation</vt:lpstr>
      <vt:lpstr>PowerPoint Presentation</vt:lpstr>
      <vt:lpstr>Can stereotypes Be dangerous?</vt:lpstr>
      <vt:lpstr>PowerPoint Presentation</vt:lpstr>
      <vt:lpstr>PowerPoint Presentation</vt:lpstr>
      <vt:lpstr>PowerPoint Presentation</vt:lpstr>
      <vt:lpstr>Stereotypes &amp; Perception</vt:lpstr>
      <vt:lpstr>PowerPoint Presentation</vt:lpstr>
      <vt:lpstr>PowerPoint Presentation</vt:lpstr>
      <vt:lpstr>PowerPoint Presentation</vt:lpstr>
      <vt:lpstr>PowerPoint Presentation</vt:lpstr>
      <vt:lpstr>How are stereotypes maintained?</vt:lpstr>
      <vt:lpstr>PowerPoint Presentation</vt:lpstr>
      <vt:lpstr>PowerPoint Presentation</vt:lpstr>
      <vt:lpstr>Inhibiting Stereotypes</vt:lpstr>
      <vt:lpstr>What reduces conflict and prejudice?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Psychological Science, 4e Project Blank PPT Template</dc:title>
  <dc:creator>Carson Russell</dc:creator>
  <cp:lastModifiedBy>Dean Elmore</cp:lastModifiedBy>
  <cp:revision>325</cp:revision>
  <dcterms:created xsi:type="dcterms:W3CDTF">2012-03-02T18:17:35Z</dcterms:created>
  <dcterms:modified xsi:type="dcterms:W3CDTF">2016-04-18T15:29:56Z</dcterms:modified>
</cp:coreProperties>
</file>