
<file path=[Content_Types].xml><?xml version="1.0" encoding="utf-8"?>
<Types xmlns="http://schemas.openxmlformats.org/package/2006/content-types">
  <Default Extension="jpg" ContentType="image/jp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6" r:id="rId2"/>
    <p:sldId id="270" r:id="rId3"/>
    <p:sldId id="259" r:id="rId4"/>
    <p:sldId id="261" r:id="rId5"/>
    <p:sldId id="271" r:id="rId6"/>
    <p:sldId id="262" r:id="rId7"/>
    <p:sldId id="263" r:id="rId8"/>
    <p:sldId id="269" r:id="rId9"/>
  </p:sldIdLst>
  <p:sldSz cx="9144000" cy="5143500" type="screen16x9"/>
  <p:notesSz cx="9144000" cy="51435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4" d="100"/>
          <a:sy n="104" d="100"/>
        </p:scale>
        <p:origin x="850"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972720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99790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350" dirty="0">
              <a:solidFill>
                <a:schemeClr val="accent1">
                  <a:lumMod val="60000"/>
                  <a:lumOff val="40000"/>
                </a:schemeClr>
              </a:solidFill>
              <a:latin typeface="Arial"/>
            </a:endParaRPr>
          </a:p>
        </p:txBody>
      </p:sp>
    </p:spTree>
    <p:extLst>
      <p:ext uri="{BB962C8B-B14F-4D97-AF65-F5344CB8AC3E}">
        <p14:creationId xmlns:p14="http://schemas.microsoft.com/office/powerpoint/2010/main" val="16634211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3412208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182797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1928288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1960565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9294759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
  <p:cSld name="1_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583474" y="1408693"/>
            <a:ext cx="7977050" cy="1342389"/>
          </a:xfrm>
          <a:prstGeom prst="rect">
            <a:avLst/>
          </a:prstGeom>
        </p:spPr>
        <p:txBody>
          <a:bodyPr wrap="square" lIns="0" tIns="0" rIns="0" bIns="0">
            <a:spAutoFit/>
          </a:bodyPr>
          <a:lstStyle>
            <a:lvl1pPr>
              <a:defRPr sz="4300" b="0" i="0">
                <a:solidFill>
                  <a:schemeClr val="bg1"/>
                </a:solidFill>
                <a:latin typeface="Trebuchet MS"/>
                <a:cs typeface="Trebuchet MS"/>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997102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689731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268256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749125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064363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380072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987552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719858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083280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1D8BD707-D9CF-40AE-B4C6-C98DA3205C09}" type="datetimeFigureOut">
              <a:rPr lang="en-US" smtClean="0"/>
              <a:t>9/2/2024</a:t>
            </a:fld>
            <a:endParaRPr lang="en-US"/>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1264357443"/>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drivendata.org/competitions/7/pump-it-up-data-mining-the-water-table/page/23/"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583474" y="1408693"/>
            <a:ext cx="7977050" cy="1997342"/>
          </a:xfrm>
          <a:prstGeom prst="rect">
            <a:avLst/>
          </a:prstGeom>
        </p:spPr>
        <p:txBody>
          <a:bodyPr vert="horz" wrap="square" lIns="0" tIns="12065" rIns="0" bIns="0" rtlCol="0">
            <a:spAutoFit/>
          </a:bodyPr>
          <a:lstStyle/>
          <a:p>
            <a:pPr marL="12700" marR="5080">
              <a:lnSpc>
                <a:spcPct val="100499"/>
              </a:lnSpc>
              <a:spcBef>
                <a:spcPts val="95"/>
              </a:spcBef>
            </a:pPr>
            <a:r>
              <a:rPr lang="en-US" b="1" spc="-65" dirty="0">
                <a:solidFill>
                  <a:schemeClr val="tx1"/>
                </a:solidFill>
                <a:latin typeface="Book Antiqua" panose="02040602050305030304" pitchFamily="18" charset="0"/>
              </a:rPr>
              <a:t>LOGISTIC REGRESSION ON TANZANIA WATER </a:t>
            </a:r>
            <a:r>
              <a:rPr lang="en-US" b="1" spc="-65" dirty="0" err="1">
                <a:solidFill>
                  <a:schemeClr val="tx1"/>
                </a:solidFill>
                <a:latin typeface="Book Antiqua" panose="02040602050305030304" pitchFamily="18" charset="0"/>
              </a:rPr>
              <a:t>POINTS</a:t>
            </a:r>
            <a:r>
              <a:rPr spc="-70" dirty="0" err="1">
                <a:latin typeface="Book Antiqua" panose="02040602050305030304" pitchFamily="18" charset="0"/>
              </a:rPr>
              <a:t>Prediction</a:t>
            </a:r>
            <a:endParaRPr spc="-70" dirty="0">
              <a:latin typeface="Book Antiqua" panose="0204060205030503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2E1C4-6043-4DFF-80B0-6009C1D06C6B}"/>
              </a:ext>
            </a:extLst>
          </p:cNvPr>
          <p:cNvSpPr>
            <a:spLocks noGrp="1"/>
          </p:cNvSpPr>
          <p:nvPr>
            <p:ph type="title"/>
          </p:nvPr>
        </p:nvSpPr>
        <p:spPr>
          <a:xfrm>
            <a:off x="508001" y="457200"/>
            <a:ext cx="6447501" cy="666750"/>
          </a:xfrm>
        </p:spPr>
        <p:txBody>
          <a:bodyPr>
            <a:normAutofit fontScale="90000"/>
          </a:bodyPr>
          <a:lstStyle/>
          <a:p>
            <a:r>
              <a:rPr lang="en-US" b="1" dirty="0">
                <a:solidFill>
                  <a:schemeClr val="tx1"/>
                </a:solidFill>
                <a:effectLst/>
                <a:latin typeface="Book Antiqua" panose="02040602050305030304" pitchFamily="18" charset="0"/>
              </a:rPr>
              <a:t>Project Objectives</a:t>
            </a:r>
            <a:br>
              <a:rPr lang="en-US" b="0" dirty="0">
                <a:solidFill>
                  <a:schemeClr val="tx1"/>
                </a:solidFill>
                <a:effectLst/>
                <a:latin typeface="Book Antiqua" panose="02040602050305030304" pitchFamily="18" charset="0"/>
              </a:rPr>
            </a:br>
            <a:endParaRPr lang="en-US" dirty="0">
              <a:solidFill>
                <a:schemeClr val="tx1"/>
              </a:solidFill>
              <a:latin typeface="Book Antiqua" panose="02040602050305030304" pitchFamily="18" charset="0"/>
            </a:endParaRPr>
          </a:p>
        </p:txBody>
      </p:sp>
      <p:sp>
        <p:nvSpPr>
          <p:cNvPr id="3" name="Content Placeholder 2">
            <a:extLst>
              <a:ext uri="{FF2B5EF4-FFF2-40B4-BE49-F238E27FC236}">
                <a16:creationId xmlns:a16="http://schemas.microsoft.com/office/drawing/2014/main" id="{0B0F8F68-9C02-5D94-1594-E7D8484C24FE}"/>
              </a:ext>
            </a:extLst>
          </p:cNvPr>
          <p:cNvSpPr>
            <a:spLocks noGrp="1"/>
          </p:cNvSpPr>
          <p:nvPr>
            <p:ph idx="1"/>
          </p:nvPr>
        </p:nvSpPr>
        <p:spPr>
          <a:xfrm>
            <a:off x="508001" y="1200150"/>
            <a:ext cx="6447501" cy="3276600"/>
          </a:xfrm>
        </p:spPr>
        <p:txBody>
          <a:bodyPr>
            <a:noAutofit/>
          </a:bodyPr>
          <a:lstStyle/>
          <a:p>
            <a:pPr marL="0" indent="0">
              <a:buNone/>
            </a:pPr>
            <a:r>
              <a:rPr lang="en-US" sz="1000" b="1" dirty="0">
                <a:solidFill>
                  <a:schemeClr val="accent2"/>
                </a:solidFill>
                <a:effectLst/>
                <a:latin typeface="Book Antiqua" panose="02040602050305030304" pitchFamily="18" charset="0"/>
              </a:rPr>
              <a:t>1. Fix Waterpoints in Problem Areas:</a:t>
            </a:r>
          </a:p>
          <a:p>
            <a:pPr marL="0" indent="0">
              <a:buNone/>
            </a:pPr>
            <a:r>
              <a:rPr lang="en-US" sz="1000" b="0" dirty="0">
                <a:solidFill>
                  <a:schemeClr val="accent2"/>
                </a:solidFill>
                <a:effectLst/>
                <a:latin typeface="Book Antiqua" panose="02040602050305030304" pitchFamily="18" charset="0"/>
              </a:rPr>
              <a:t>: Fix at least 30% of non-working waterpoints in the regions of Mtwara, </a:t>
            </a:r>
            <a:r>
              <a:rPr lang="en-US" sz="1000" b="0" dirty="0" err="1">
                <a:solidFill>
                  <a:schemeClr val="accent2"/>
                </a:solidFill>
                <a:effectLst/>
                <a:latin typeface="Book Antiqua" panose="02040602050305030304" pitchFamily="18" charset="0"/>
              </a:rPr>
              <a:t>Lindi</a:t>
            </a:r>
            <a:r>
              <a:rPr lang="en-US" sz="1000" b="0" dirty="0">
                <a:solidFill>
                  <a:schemeClr val="accent2"/>
                </a:solidFill>
                <a:effectLst/>
                <a:latin typeface="Book Antiqua" panose="02040602050305030304" pitchFamily="18" charset="0"/>
              </a:rPr>
              <a:t>, Mara, and </a:t>
            </a:r>
            <a:r>
              <a:rPr lang="en-US" sz="1000" b="0" dirty="0" err="1">
                <a:solidFill>
                  <a:schemeClr val="accent2"/>
                </a:solidFill>
                <a:effectLst/>
                <a:latin typeface="Book Antiqua" panose="02040602050305030304" pitchFamily="18" charset="0"/>
              </a:rPr>
              <a:t>Rukwa</a:t>
            </a:r>
            <a:r>
              <a:rPr lang="en-US" sz="1000" b="0" dirty="0">
                <a:solidFill>
                  <a:schemeClr val="accent2"/>
                </a:solidFill>
                <a:effectLst/>
                <a:latin typeface="Book Antiqua" panose="02040602050305030304" pitchFamily="18" charset="0"/>
              </a:rPr>
              <a:t> within the next year.</a:t>
            </a:r>
          </a:p>
          <a:p>
            <a:pPr marL="0" indent="0">
              <a:buNone/>
            </a:pPr>
            <a:r>
              <a:rPr lang="en-US" sz="1000" b="0" dirty="0">
                <a:solidFill>
                  <a:schemeClr val="accent2"/>
                </a:solidFill>
                <a:effectLst/>
                <a:latin typeface="Book Antiqua" panose="02040602050305030304" pitchFamily="18" charset="0"/>
              </a:rPr>
              <a:t>. Send repair teams to these areas, make sure resources are used effectively, and set up systems to check the status of repairs regularly.</a:t>
            </a:r>
          </a:p>
          <a:p>
            <a:pPr marL="0" indent="0">
              <a:buNone/>
            </a:pPr>
            <a:br>
              <a:rPr lang="en-US" sz="1000" b="0" dirty="0">
                <a:solidFill>
                  <a:schemeClr val="accent2"/>
                </a:solidFill>
                <a:effectLst/>
                <a:latin typeface="Book Antiqua" panose="02040602050305030304" pitchFamily="18" charset="0"/>
              </a:rPr>
            </a:br>
            <a:r>
              <a:rPr lang="en-US" sz="1000" b="1" dirty="0">
                <a:solidFill>
                  <a:schemeClr val="accent2"/>
                </a:solidFill>
                <a:effectLst/>
                <a:latin typeface="Book Antiqua" panose="02040602050305030304" pitchFamily="18" charset="0"/>
              </a:rPr>
              <a:t>2. Repair and Maintain Waterpoints with Water:</a:t>
            </a:r>
          </a:p>
          <a:p>
            <a:pPr marL="0" indent="0">
              <a:buNone/>
            </a:pPr>
            <a:r>
              <a:rPr lang="en-US" sz="1000" b="0" dirty="0">
                <a:solidFill>
                  <a:schemeClr val="accent2"/>
                </a:solidFill>
                <a:effectLst/>
                <a:latin typeface="Book Antiqua" panose="02040602050305030304" pitchFamily="18" charset="0"/>
              </a:rPr>
              <a:t>: Repair over 8,000 waterpoints that have water but are not working, and fix all the waterpoints needing repairs in Kigoma within 18 months.</a:t>
            </a:r>
          </a:p>
          <a:p>
            <a:pPr marL="0" indent="0">
              <a:buNone/>
            </a:pPr>
            <a:r>
              <a:rPr lang="en-US" sz="1000" b="0" dirty="0">
                <a:solidFill>
                  <a:schemeClr val="accent2"/>
                </a:solidFill>
                <a:effectLst/>
                <a:latin typeface="Book Antiqua" panose="02040602050305030304" pitchFamily="18" charset="0"/>
              </a:rPr>
              <a:t> Create and follow a plan to repair these waterpoints, start with those that already have water, and schedule regular checks to keep them working.</a:t>
            </a:r>
          </a:p>
          <a:p>
            <a:pPr marL="0" indent="0">
              <a:buNone/>
            </a:pPr>
            <a:r>
              <a:rPr lang="en-US" sz="1000" b="1" dirty="0">
                <a:solidFill>
                  <a:schemeClr val="accent2"/>
                </a:solidFill>
                <a:effectLst/>
                <a:latin typeface="Book Antiqua" panose="02040602050305030304" pitchFamily="18" charset="0"/>
              </a:rPr>
              <a:t>3. Improve Installer Performance and Payment:</a:t>
            </a:r>
          </a:p>
          <a:p>
            <a:pPr marL="0" indent="0">
              <a:buNone/>
            </a:pPr>
            <a:r>
              <a:rPr lang="en-US" sz="1000" b="0" dirty="0">
                <a:solidFill>
                  <a:schemeClr val="accent2"/>
                </a:solidFill>
                <a:effectLst/>
                <a:latin typeface="Book Antiqua" panose="02040602050305030304" pitchFamily="18" charset="0"/>
              </a:rPr>
              <a:t>: Reduce pump failures caused by the government, district councils, and </a:t>
            </a:r>
            <a:r>
              <a:rPr lang="en-US" sz="1000" b="0" dirty="0" err="1">
                <a:solidFill>
                  <a:schemeClr val="accent2"/>
                </a:solidFill>
                <a:effectLst/>
                <a:latin typeface="Book Antiqua" panose="02040602050305030304" pitchFamily="18" charset="0"/>
              </a:rPr>
              <a:t>Fini</a:t>
            </a:r>
            <a:r>
              <a:rPr lang="en-US" sz="1000" b="0" dirty="0">
                <a:solidFill>
                  <a:schemeClr val="accent2"/>
                </a:solidFill>
                <a:effectLst/>
                <a:latin typeface="Book Antiqua" panose="02040602050305030304" pitchFamily="18" charset="0"/>
              </a:rPr>
              <a:t> Water by 25% in the next year.</a:t>
            </a:r>
          </a:p>
          <a:p>
            <a:pPr marL="0" indent="0">
              <a:buNone/>
            </a:pPr>
            <a:r>
              <a:rPr lang="en-US" sz="1000" b="0" dirty="0">
                <a:solidFill>
                  <a:schemeClr val="accent2"/>
                </a:solidFill>
                <a:effectLst/>
                <a:latin typeface="Book Antiqua" panose="02040602050305030304" pitchFamily="18" charset="0"/>
              </a:rPr>
              <a:t>Review why these installers have high failure rates, consider using different installers if needed, and look at how payment affects maintenance. Improve training and incentives for installers based on these findings.</a:t>
            </a:r>
          </a:p>
          <a:p>
            <a:pPr marL="0" indent="0">
              <a:buNone/>
            </a:pPr>
            <a:endParaRPr lang="en-US" sz="1000" b="0" dirty="0">
              <a:solidFill>
                <a:schemeClr val="accent2"/>
              </a:solidFill>
              <a:effectLst/>
              <a:latin typeface="Book Antiqua" panose="02040602050305030304" pitchFamily="18" charset="0"/>
            </a:endParaRPr>
          </a:p>
          <a:p>
            <a:endParaRPr lang="en-US" sz="1000" dirty="0">
              <a:solidFill>
                <a:schemeClr val="accent2"/>
              </a:solidFill>
              <a:latin typeface="Book Antiqua" panose="02040602050305030304" pitchFamily="18" charset="0"/>
            </a:endParaRPr>
          </a:p>
        </p:txBody>
      </p:sp>
    </p:spTree>
    <p:extLst>
      <p:ext uri="{BB962C8B-B14F-4D97-AF65-F5344CB8AC3E}">
        <p14:creationId xmlns:p14="http://schemas.microsoft.com/office/powerpoint/2010/main" val="3968831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5248"/>
            <a:ext cx="3044275" cy="400110"/>
          </a:xfrm>
          <a:prstGeom prst="rect">
            <a:avLst/>
          </a:prstGeom>
        </p:spPr>
        <p:txBody>
          <a:bodyPr vert="horz" wrap="square" lIns="0" tIns="15240" rIns="0" bIns="0" rtlCol="0">
            <a:spAutoFit/>
          </a:bodyPr>
          <a:lstStyle/>
          <a:p>
            <a:pPr marL="12700">
              <a:lnSpc>
                <a:spcPct val="100000"/>
              </a:lnSpc>
              <a:spcBef>
                <a:spcPts val="120"/>
              </a:spcBef>
            </a:pPr>
            <a:r>
              <a:rPr sz="2500" b="0" spc="75" dirty="0">
                <a:solidFill>
                  <a:schemeClr val="tx1"/>
                </a:solidFill>
                <a:latin typeface="Book Antiqua" panose="02040602050305030304" pitchFamily="18" charset="0"/>
                <a:cs typeface="Trebuchet MS"/>
              </a:rPr>
              <a:t>Business</a:t>
            </a:r>
            <a:r>
              <a:rPr sz="2500" b="0" spc="-175" dirty="0">
                <a:solidFill>
                  <a:schemeClr val="tx1"/>
                </a:solidFill>
                <a:latin typeface="Book Antiqua" panose="02040602050305030304" pitchFamily="18" charset="0"/>
                <a:cs typeface="Trebuchet MS"/>
              </a:rPr>
              <a:t> </a:t>
            </a:r>
            <a:r>
              <a:rPr sz="2500" b="0" spc="-10" dirty="0">
                <a:solidFill>
                  <a:schemeClr val="tx1"/>
                </a:solidFill>
                <a:latin typeface="Book Antiqua" panose="02040602050305030304" pitchFamily="18" charset="0"/>
                <a:cs typeface="Trebuchet MS"/>
              </a:rPr>
              <a:t>Problem</a:t>
            </a:r>
            <a:endParaRPr sz="2500" dirty="0">
              <a:solidFill>
                <a:schemeClr val="tx1"/>
              </a:solidFill>
              <a:latin typeface="Book Antiqua" panose="02040602050305030304" pitchFamily="18" charset="0"/>
              <a:cs typeface="Trebuchet MS"/>
            </a:endParaRPr>
          </a:p>
        </p:txBody>
      </p:sp>
      <p:sp>
        <p:nvSpPr>
          <p:cNvPr id="3" name="object 3"/>
          <p:cNvSpPr txBox="1">
            <a:spLocks noGrp="1"/>
          </p:cNvSpPr>
          <p:nvPr>
            <p:ph idx="1"/>
          </p:nvPr>
        </p:nvSpPr>
        <p:spPr>
          <a:xfrm>
            <a:off x="508001" y="1620442"/>
            <a:ext cx="6447501" cy="3183757"/>
          </a:xfrm>
          <a:prstGeom prst="rect">
            <a:avLst/>
          </a:prstGeom>
        </p:spPr>
        <p:txBody>
          <a:bodyPr vert="horz" wrap="square" lIns="0" tIns="53975" rIns="0" bIns="0" rtlCol="0">
            <a:spAutoFit/>
          </a:bodyPr>
          <a:lstStyle/>
          <a:p>
            <a:pPr marL="419100" indent="-367030">
              <a:lnSpc>
                <a:spcPct val="100000"/>
              </a:lnSpc>
              <a:spcBef>
                <a:spcPts val="425"/>
              </a:spcBef>
              <a:buFont typeface="Tahoma"/>
              <a:buChar char="●"/>
              <a:tabLst>
                <a:tab pos="419100" algn="l"/>
                <a:tab pos="419734" algn="l"/>
              </a:tabLst>
            </a:pPr>
            <a:r>
              <a:rPr spc="5" dirty="0">
                <a:solidFill>
                  <a:schemeClr val="accent2"/>
                </a:solidFill>
                <a:latin typeface="Book Antiqua" panose="02040602050305030304" pitchFamily="18" charset="0"/>
              </a:rPr>
              <a:t>The</a:t>
            </a:r>
            <a:r>
              <a:rPr spc="-80" dirty="0">
                <a:solidFill>
                  <a:schemeClr val="accent2"/>
                </a:solidFill>
                <a:latin typeface="Book Antiqua" panose="02040602050305030304" pitchFamily="18" charset="0"/>
              </a:rPr>
              <a:t> </a:t>
            </a:r>
            <a:r>
              <a:rPr spc="-30" dirty="0">
                <a:solidFill>
                  <a:schemeClr val="accent2"/>
                </a:solidFill>
                <a:latin typeface="Book Antiqua" panose="02040602050305030304" pitchFamily="18" charset="0"/>
              </a:rPr>
              <a:t>Tanzanian</a:t>
            </a:r>
            <a:r>
              <a:rPr spc="-80" dirty="0">
                <a:solidFill>
                  <a:schemeClr val="accent2"/>
                </a:solidFill>
                <a:latin typeface="Book Antiqua" panose="02040602050305030304" pitchFamily="18" charset="0"/>
              </a:rPr>
              <a:t> </a:t>
            </a:r>
            <a:r>
              <a:rPr spc="-10" dirty="0">
                <a:solidFill>
                  <a:schemeClr val="accent2"/>
                </a:solidFill>
                <a:latin typeface="Book Antiqua" panose="02040602050305030304" pitchFamily="18" charset="0"/>
              </a:rPr>
              <a:t>government</a:t>
            </a:r>
            <a:r>
              <a:rPr spc="-80" dirty="0">
                <a:solidFill>
                  <a:schemeClr val="accent2"/>
                </a:solidFill>
                <a:latin typeface="Book Antiqua" panose="02040602050305030304" pitchFamily="18" charset="0"/>
              </a:rPr>
              <a:t> </a:t>
            </a:r>
            <a:r>
              <a:rPr spc="40" dirty="0">
                <a:solidFill>
                  <a:schemeClr val="accent2"/>
                </a:solidFill>
                <a:latin typeface="Book Antiqua" panose="02040602050305030304" pitchFamily="18" charset="0"/>
              </a:rPr>
              <a:t>has</a:t>
            </a:r>
            <a:r>
              <a:rPr spc="-80" dirty="0">
                <a:solidFill>
                  <a:schemeClr val="accent2"/>
                </a:solidFill>
                <a:latin typeface="Book Antiqua" panose="02040602050305030304" pitchFamily="18" charset="0"/>
              </a:rPr>
              <a:t> </a:t>
            </a:r>
            <a:r>
              <a:rPr dirty="0">
                <a:solidFill>
                  <a:schemeClr val="accent2"/>
                </a:solidFill>
                <a:latin typeface="Book Antiqua" panose="02040602050305030304" pitchFamily="18" charset="0"/>
              </a:rPr>
              <a:t>a</a:t>
            </a:r>
            <a:r>
              <a:rPr spc="-75" dirty="0">
                <a:solidFill>
                  <a:schemeClr val="accent2"/>
                </a:solidFill>
                <a:latin typeface="Book Antiqua" panose="02040602050305030304" pitchFamily="18" charset="0"/>
              </a:rPr>
              <a:t> </a:t>
            </a:r>
            <a:r>
              <a:rPr spc="15" dirty="0">
                <a:solidFill>
                  <a:schemeClr val="accent2"/>
                </a:solidFill>
                <a:latin typeface="Book Antiqua" panose="02040602050305030304" pitchFamily="18" charset="0"/>
              </a:rPr>
              <a:t>severe</a:t>
            </a:r>
            <a:r>
              <a:rPr spc="-80" dirty="0">
                <a:solidFill>
                  <a:schemeClr val="accent2"/>
                </a:solidFill>
                <a:latin typeface="Book Antiqua" panose="02040602050305030304" pitchFamily="18" charset="0"/>
              </a:rPr>
              <a:t> </a:t>
            </a:r>
            <a:r>
              <a:rPr spc="-55" dirty="0">
                <a:solidFill>
                  <a:schemeClr val="accent2"/>
                </a:solidFill>
                <a:latin typeface="Book Antiqua" panose="02040602050305030304" pitchFamily="18" charset="0"/>
              </a:rPr>
              <a:t>water</a:t>
            </a:r>
            <a:r>
              <a:rPr spc="-80" dirty="0">
                <a:solidFill>
                  <a:schemeClr val="accent2"/>
                </a:solidFill>
                <a:latin typeface="Book Antiqua" panose="02040602050305030304" pitchFamily="18" charset="0"/>
              </a:rPr>
              <a:t> </a:t>
            </a:r>
            <a:r>
              <a:rPr spc="-20" dirty="0">
                <a:solidFill>
                  <a:schemeClr val="accent2"/>
                </a:solidFill>
                <a:latin typeface="Book Antiqua" panose="02040602050305030304" pitchFamily="18" charset="0"/>
              </a:rPr>
              <a:t>crisis</a:t>
            </a:r>
            <a:r>
              <a:rPr spc="-80" dirty="0">
                <a:solidFill>
                  <a:schemeClr val="accent2"/>
                </a:solidFill>
                <a:latin typeface="Book Antiqua" panose="02040602050305030304" pitchFamily="18" charset="0"/>
              </a:rPr>
              <a:t> </a:t>
            </a:r>
            <a:r>
              <a:rPr spc="35" dirty="0">
                <a:solidFill>
                  <a:schemeClr val="accent2"/>
                </a:solidFill>
                <a:latin typeface="Book Antiqua" panose="02040602050305030304" pitchFamily="18" charset="0"/>
              </a:rPr>
              <a:t>on</a:t>
            </a:r>
            <a:r>
              <a:rPr spc="-75" dirty="0">
                <a:solidFill>
                  <a:schemeClr val="accent2"/>
                </a:solidFill>
                <a:latin typeface="Book Antiqua" panose="02040602050305030304" pitchFamily="18" charset="0"/>
              </a:rPr>
              <a:t> their</a:t>
            </a:r>
            <a:r>
              <a:rPr spc="-80" dirty="0">
                <a:solidFill>
                  <a:schemeClr val="accent2"/>
                </a:solidFill>
                <a:latin typeface="Book Antiqua" panose="02040602050305030304" pitchFamily="18" charset="0"/>
              </a:rPr>
              <a:t> </a:t>
            </a:r>
            <a:r>
              <a:rPr spc="30" dirty="0">
                <a:solidFill>
                  <a:schemeClr val="accent2"/>
                </a:solidFill>
                <a:latin typeface="Book Antiqua" panose="02040602050305030304" pitchFamily="18" charset="0"/>
              </a:rPr>
              <a:t>hands</a:t>
            </a:r>
          </a:p>
          <a:p>
            <a:pPr marL="419100" marR="85725" indent="-367030">
              <a:lnSpc>
                <a:spcPct val="114999"/>
              </a:lnSpc>
              <a:buFont typeface="Tahoma"/>
              <a:buChar char="●"/>
              <a:tabLst>
                <a:tab pos="419100" algn="l"/>
                <a:tab pos="419734" algn="l"/>
              </a:tabLst>
            </a:pPr>
            <a:r>
              <a:rPr dirty="0">
                <a:solidFill>
                  <a:schemeClr val="accent2"/>
                </a:solidFill>
                <a:latin typeface="Book Antiqua" panose="02040602050305030304" pitchFamily="18" charset="0"/>
              </a:rPr>
              <a:t>They</a:t>
            </a:r>
            <a:r>
              <a:rPr spc="-80" dirty="0">
                <a:solidFill>
                  <a:schemeClr val="accent2"/>
                </a:solidFill>
                <a:latin typeface="Book Antiqua" panose="02040602050305030304" pitchFamily="18" charset="0"/>
              </a:rPr>
              <a:t> </a:t>
            </a:r>
            <a:r>
              <a:rPr spc="-50" dirty="0">
                <a:solidFill>
                  <a:schemeClr val="accent2"/>
                </a:solidFill>
                <a:latin typeface="Book Antiqua" panose="02040602050305030304" pitchFamily="18" charset="0"/>
              </a:rPr>
              <a:t>want</a:t>
            </a:r>
            <a:r>
              <a:rPr spc="-75" dirty="0">
                <a:solidFill>
                  <a:schemeClr val="accent2"/>
                </a:solidFill>
                <a:latin typeface="Book Antiqua" panose="02040602050305030304" pitchFamily="18" charset="0"/>
              </a:rPr>
              <a:t> </a:t>
            </a:r>
            <a:r>
              <a:rPr spc="-65" dirty="0">
                <a:solidFill>
                  <a:schemeClr val="accent2"/>
                </a:solidFill>
                <a:latin typeface="Book Antiqua" panose="02040602050305030304" pitchFamily="18" charset="0"/>
              </a:rPr>
              <a:t>to</a:t>
            </a:r>
            <a:r>
              <a:rPr spc="-75" dirty="0">
                <a:solidFill>
                  <a:schemeClr val="accent2"/>
                </a:solidFill>
                <a:latin typeface="Book Antiqua" panose="02040602050305030304" pitchFamily="18" charset="0"/>
              </a:rPr>
              <a:t> </a:t>
            </a:r>
            <a:r>
              <a:rPr spc="-45" dirty="0">
                <a:solidFill>
                  <a:schemeClr val="accent2"/>
                </a:solidFill>
                <a:latin typeface="Book Antiqua" panose="02040602050305030304" pitchFamily="18" charset="0"/>
              </a:rPr>
              <a:t>predict</a:t>
            </a:r>
            <a:r>
              <a:rPr spc="-80" dirty="0">
                <a:solidFill>
                  <a:schemeClr val="accent2"/>
                </a:solidFill>
                <a:latin typeface="Book Antiqua" panose="02040602050305030304" pitchFamily="18" charset="0"/>
              </a:rPr>
              <a:t> </a:t>
            </a:r>
            <a:r>
              <a:rPr spc="-25" dirty="0">
                <a:solidFill>
                  <a:schemeClr val="accent2"/>
                </a:solidFill>
                <a:latin typeface="Book Antiqua" panose="02040602050305030304" pitchFamily="18" charset="0"/>
              </a:rPr>
              <a:t>which</a:t>
            </a:r>
            <a:r>
              <a:rPr spc="-75" dirty="0">
                <a:solidFill>
                  <a:schemeClr val="accent2"/>
                </a:solidFill>
                <a:latin typeface="Book Antiqua" panose="02040602050305030304" pitchFamily="18" charset="0"/>
              </a:rPr>
              <a:t> </a:t>
            </a:r>
            <a:r>
              <a:rPr spc="25" dirty="0">
                <a:solidFill>
                  <a:schemeClr val="accent2"/>
                </a:solidFill>
                <a:latin typeface="Book Antiqua" panose="02040602050305030304" pitchFamily="18" charset="0"/>
              </a:rPr>
              <a:t>pumps</a:t>
            </a:r>
            <a:r>
              <a:rPr spc="-75" dirty="0">
                <a:solidFill>
                  <a:schemeClr val="accent2"/>
                </a:solidFill>
                <a:latin typeface="Book Antiqua" panose="02040602050305030304" pitchFamily="18" charset="0"/>
              </a:rPr>
              <a:t> </a:t>
            </a:r>
            <a:r>
              <a:rPr spc="-25" dirty="0">
                <a:solidFill>
                  <a:schemeClr val="accent2"/>
                </a:solidFill>
                <a:latin typeface="Book Antiqua" panose="02040602050305030304" pitchFamily="18" charset="0"/>
              </a:rPr>
              <a:t>are</a:t>
            </a:r>
            <a:r>
              <a:rPr spc="-80" dirty="0">
                <a:solidFill>
                  <a:schemeClr val="accent2"/>
                </a:solidFill>
                <a:latin typeface="Book Antiqua" panose="02040602050305030304" pitchFamily="18" charset="0"/>
              </a:rPr>
              <a:t> </a:t>
            </a:r>
            <a:r>
              <a:rPr spc="-70" dirty="0">
                <a:solidFill>
                  <a:schemeClr val="accent2"/>
                </a:solidFill>
                <a:latin typeface="Book Antiqua" panose="02040602050305030304" pitchFamily="18" charset="0"/>
              </a:rPr>
              <a:t>functional,</a:t>
            </a:r>
            <a:r>
              <a:rPr spc="-75" dirty="0">
                <a:solidFill>
                  <a:schemeClr val="accent2"/>
                </a:solidFill>
                <a:latin typeface="Book Antiqua" panose="02040602050305030304" pitchFamily="18" charset="0"/>
              </a:rPr>
              <a:t> </a:t>
            </a:r>
            <a:r>
              <a:rPr spc="-50" dirty="0">
                <a:solidFill>
                  <a:schemeClr val="accent2"/>
                </a:solidFill>
                <a:latin typeface="Book Antiqua" panose="02040602050305030304" pitchFamily="18" charset="0"/>
              </a:rPr>
              <a:t>functional</a:t>
            </a:r>
            <a:r>
              <a:rPr spc="-75" dirty="0">
                <a:solidFill>
                  <a:schemeClr val="accent2"/>
                </a:solidFill>
                <a:latin typeface="Book Antiqua" panose="02040602050305030304" pitchFamily="18" charset="0"/>
              </a:rPr>
              <a:t> </a:t>
            </a:r>
            <a:r>
              <a:rPr spc="-50" dirty="0">
                <a:solidFill>
                  <a:schemeClr val="accent2"/>
                </a:solidFill>
                <a:latin typeface="Book Antiqua" panose="02040602050305030304" pitchFamily="18" charset="0"/>
              </a:rPr>
              <a:t>but</a:t>
            </a:r>
            <a:r>
              <a:rPr spc="-75" dirty="0">
                <a:solidFill>
                  <a:schemeClr val="accent2"/>
                </a:solidFill>
                <a:latin typeface="Book Antiqua" panose="02040602050305030304" pitchFamily="18" charset="0"/>
              </a:rPr>
              <a:t> </a:t>
            </a:r>
            <a:r>
              <a:rPr spc="25" dirty="0">
                <a:solidFill>
                  <a:schemeClr val="accent2"/>
                </a:solidFill>
                <a:latin typeface="Book Antiqua" panose="02040602050305030304" pitchFamily="18" charset="0"/>
              </a:rPr>
              <a:t>need</a:t>
            </a:r>
            <a:r>
              <a:rPr spc="-80" dirty="0">
                <a:solidFill>
                  <a:schemeClr val="accent2"/>
                </a:solidFill>
                <a:latin typeface="Book Antiqua" panose="02040602050305030304" pitchFamily="18" charset="0"/>
              </a:rPr>
              <a:t> </a:t>
            </a:r>
            <a:r>
              <a:rPr spc="-50" dirty="0">
                <a:solidFill>
                  <a:schemeClr val="accent2"/>
                </a:solidFill>
                <a:latin typeface="Book Antiqua" panose="02040602050305030304" pitchFamily="18" charset="0"/>
              </a:rPr>
              <a:t>repairs, </a:t>
            </a:r>
            <a:r>
              <a:rPr spc="-525" dirty="0">
                <a:solidFill>
                  <a:schemeClr val="accent2"/>
                </a:solidFill>
                <a:latin typeface="Book Antiqua" panose="02040602050305030304" pitchFamily="18" charset="0"/>
              </a:rPr>
              <a:t> </a:t>
            </a:r>
            <a:r>
              <a:rPr spc="10" dirty="0">
                <a:solidFill>
                  <a:schemeClr val="accent2"/>
                </a:solidFill>
                <a:latin typeface="Book Antiqua" panose="02040602050305030304" pitchFamily="18" charset="0"/>
              </a:rPr>
              <a:t>and</a:t>
            </a:r>
            <a:r>
              <a:rPr spc="-85" dirty="0">
                <a:solidFill>
                  <a:schemeClr val="accent2"/>
                </a:solidFill>
                <a:latin typeface="Book Antiqua" panose="02040602050305030304" pitchFamily="18" charset="0"/>
              </a:rPr>
              <a:t> </a:t>
            </a:r>
            <a:r>
              <a:rPr spc="25" dirty="0">
                <a:solidFill>
                  <a:schemeClr val="accent2"/>
                </a:solidFill>
                <a:latin typeface="Book Antiqua" panose="02040602050305030304" pitchFamily="18" charset="0"/>
              </a:rPr>
              <a:t>non</a:t>
            </a:r>
            <a:r>
              <a:rPr spc="-80" dirty="0">
                <a:solidFill>
                  <a:schemeClr val="accent2"/>
                </a:solidFill>
                <a:latin typeface="Book Antiqua" panose="02040602050305030304" pitchFamily="18" charset="0"/>
              </a:rPr>
              <a:t> </a:t>
            </a:r>
            <a:r>
              <a:rPr spc="-50" dirty="0">
                <a:solidFill>
                  <a:schemeClr val="accent2"/>
                </a:solidFill>
                <a:latin typeface="Book Antiqua" panose="02040602050305030304" pitchFamily="18" charset="0"/>
              </a:rPr>
              <a:t>functional</a:t>
            </a:r>
          </a:p>
          <a:p>
            <a:pPr marL="419100" marR="792480" indent="-367030">
              <a:lnSpc>
                <a:spcPct val="114999"/>
              </a:lnSpc>
              <a:buFont typeface="Tahoma"/>
              <a:buChar char="●"/>
              <a:tabLst>
                <a:tab pos="419100" algn="l"/>
                <a:tab pos="419734" algn="l"/>
              </a:tabLst>
            </a:pPr>
            <a:r>
              <a:rPr spc="-80" dirty="0">
                <a:solidFill>
                  <a:schemeClr val="accent2"/>
                </a:solidFill>
                <a:latin typeface="Book Antiqua" panose="02040602050305030304" pitchFamily="18" charset="0"/>
              </a:rPr>
              <a:t>Taarifa </a:t>
            </a:r>
            <a:r>
              <a:rPr spc="10" dirty="0">
                <a:solidFill>
                  <a:schemeClr val="accent2"/>
                </a:solidFill>
                <a:latin typeface="Book Antiqua" panose="02040602050305030304" pitchFamily="18" charset="0"/>
              </a:rPr>
              <a:t>and</a:t>
            </a:r>
            <a:r>
              <a:rPr spc="-80" dirty="0">
                <a:solidFill>
                  <a:schemeClr val="accent2"/>
                </a:solidFill>
                <a:latin typeface="Book Antiqua" panose="02040602050305030304" pitchFamily="18" charset="0"/>
              </a:rPr>
              <a:t> </a:t>
            </a:r>
            <a:r>
              <a:rPr spc="-30" dirty="0">
                <a:solidFill>
                  <a:schemeClr val="accent2"/>
                </a:solidFill>
                <a:latin typeface="Book Antiqua" panose="02040602050305030304" pitchFamily="18" charset="0"/>
              </a:rPr>
              <a:t>Tanzanian</a:t>
            </a:r>
            <a:r>
              <a:rPr spc="-75" dirty="0">
                <a:solidFill>
                  <a:schemeClr val="accent2"/>
                </a:solidFill>
                <a:latin typeface="Book Antiqua" panose="02040602050305030304" pitchFamily="18" charset="0"/>
              </a:rPr>
              <a:t> </a:t>
            </a:r>
            <a:r>
              <a:rPr spc="-30" dirty="0">
                <a:solidFill>
                  <a:schemeClr val="accent2"/>
                </a:solidFill>
                <a:latin typeface="Book Antiqua" panose="02040602050305030304" pitchFamily="18" charset="0"/>
              </a:rPr>
              <a:t>Ministry</a:t>
            </a:r>
            <a:r>
              <a:rPr spc="-80" dirty="0">
                <a:solidFill>
                  <a:schemeClr val="accent2"/>
                </a:solidFill>
                <a:latin typeface="Book Antiqua" panose="02040602050305030304" pitchFamily="18" charset="0"/>
              </a:rPr>
              <a:t> </a:t>
            </a:r>
            <a:r>
              <a:rPr spc="-50" dirty="0">
                <a:solidFill>
                  <a:schemeClr val="accent2"/>
                </a:solidFill>
                <a:latin typeface="Book Antiqua" panose="02040602050305030304" pitchFamily="18" charset="0"/>
              </a:rPr>
              <a:t>of</a:t>
            </a:r>
            <a:r>
              <a:rPr spc="-80" dirty="0">
                <a:solidFill>
                  <a:schemeClr val="accent2"/>
                </a:solidFill>
                <a:latin typeface="Book Antiqua" panose="02040602050305030304" pitchFamily="18" charset="0"/>
              </a:rPr>
              <a:t> </a:t>
            </a:r>
            <a:r>
              <a:rPr spc="-55" dirty="0">
                <a:solidFill>
                  <a:schemeClr val="accent2"/>
                </a:solidFill>
                <a:latin typeface="Book Antiqua" panose="02040602050305030304" pitchFamily="18" charset="0"/>
              </a:rPr>
              <a:t>Water</a:t>
            </a:r>
            <a:r>
              <a:rPr spc="-80" dirty="0">
                <a:solidFill>
                  <a:schemeClr val="accent2"/>
                </a:solidFill>
                <a:latin typeface="Book Antiqua" panose="02040602050305030304" pitchFamily="18" charset="0"/>
              </a:rPr>
              <a:t> </a:t>
            </a:r>
            <a:r>
              <a:rPr spc="10" dirty="0">
                <a:solidFill>
                  <a:schemeClr val="accent2"/>
                </a:solidFill>
                <a:latin typeface="Book Antiqua" panose="02040602050305030304" pitchFamily="18" charset="0"/>
              </a:rPr>
              <a:t>have</a:t>
            </a:r>
            <a:r>
              <a:rPr spc="-75" dirty="0">
                <a:solidFill>
                  <a:schemeClr val="accent2"/>
                </a:solidFill>
                <a:latin typeface="Book Antiqua" panose="02040602050305030304" pitchFamily="18" charset="0"/>
              </a:rPr>
              <a:t> </a:t>
            </a:r>
            <a:r>
              <a:rPr spc="10" dirty="0">
                <a:solidFill>
                  <a:schemeClr val="accent2"/>
                </a:solidFill>
                <a:latin typeface="Book Antiqua" panose="02040602050305030304" pitchFamily="18" charset="0"/>
              </a:rPr>
              <a:t>shared</a:t>
            </a:r>
            <a:r>
              <a:rPr spc="-80" dirty="0">
                <a:solidFill>
                  <a:schemeClr val="accent2"/>
                </a:solidFill>
                <a:latin typeface="Book Antiqua" panose="02040602050305030304" pitchFamily="18" charset="0"/>
              </a:rPr>
              <a:t> </a:t>
            </a:r>
            <a:r>
              <a:rPr spc="-50" dirty="0">
                <a:solidFill>
                  <a:schemeClr val="accent2"/>
                </a:solidFill>
                <a:latin typeface="Book Antiqua" panose="02040602050305030304" pitchFamily="18" charset="0"/>
              </a:rPr>
              <a:t>the</a:t>
            </a:r>
            <a:r>
              <a:rPr spc="-80" dirty="0">
                <a:solidFill>
                  <a:schemeClr val="accent2"/>
                </a:solidFill>
                <a:latin typeface="Book Antiqua" panose="02040602050305030304" pitchFamily="18" charset="0"/>
              </a:rPr>
              <a:t> </a:t>
            </a:r>
            <a:r>
              <a:rPr spc="-30" dirty="0">
                <a:solidFill>
                  <a:schemeClr val="accent2"/>
                </a:solidFill>
                <a:latin typeface="Book Antiqua" panose="02040602050305030304" pitchFamily="18" charset="0"/>
              </a:rPr>
              <a:t>dataset</a:t>
            </a:r>
            <a:r>
              <a:rPr spc="-75" dirty="0">
                <a:solidFill>
                  <a:schemeClr val="accent2"/>
                </a:solidFill>
                <a:latin typeface="Book Antiqua" panose="02040602050305030304" pitchFamily="18" charset="0"/>
              </a:rPr>
              <a:t> </a:t>
            </a:r>
            <a:r>
              <a:rPr spc="-65" dirty="0">
                <a:solidFill>
                  <a:schemeClr val="accent2"/>
                </a:solidFill>
                <a:latin typeface="Book Antiqua" panose="02040602050305030304" pitchFamily="18" charset="0"/>
              </a:rPr>
              <a:t>to</a:t>
            </a:r>
            <a:r>
              <a:rPr spc="-80" dirty="0">
                <a:solidFill>
                  <a:schemeClr val="accent2"/>
                </a:solidFill>
                <a:latin typeface="Book Antiqua" panose="02040602050305030304" pitchFamily="18" charset="0"/>
              </a:rPr>
              <a:t> </a:t>
            </a:r>
            <a:r>
              <a:rPr spc="-25" dirty="0">
                <a:solidFill>
                  <a:schemeClr val="accent2"/>
                </a:solidFill>
                <a:latin typeface="Book Antiqua" panose="02040602050305030304" pitchFamily="18" charset="0"/>
              </a:rPr>
              <a:t>aid </a:t>
            </a:r>
            <a:r>
              <a:rPr spc="-525" dirty="0">
                <a:solidFill>
                  <a:schemeClr val="accent2"/>
                </a:solidFill>
                <a:latin typeface="Book Antiqua" panose="02040602050305030304" pitchFamily="18" charset="0"/>
              </a:rPr>
              <a:t> </a:t>
            </a:r>
            <a:r>
              <a:rPr spc="-5" dirty="0">
                <a:solidFill>
                  <a:schemeClr val="accent2"/>
                </a:solidFill>
                <a:latin typeface="Book Antiqua" panose="02040602050305030304" pitchFamily="18" charset="0"/>
              </a:rPr>
              <a:t>understanding</a:t>
            </a:r>
            <a:r>
              <a:rPr spc="-85" dirty="0">
                <a:solidFill>
                  <a:schemeClr val="accent2"/>
                </a:solidFill>
                <a:latin typeface="Book Antiqua" panose="02040602050305030304" pitchFamily="18" charset="0"/>
              </a:rPr>
              <a:t> </a:t>
            </a:r>
            <a:r>
              <a:rPr spc="-50" dirty="0">
                <a:solidFill>
                  <a:schemeClr val="accent2"/>
                </a:solidFill>
                <a:latin typeface="Book Antiqua" panose="02040602050305030304" pitchFamily="18" charset="0"/>
              </a:rPr>
              <a:t>of</a:t>
            </a:r>
            <a:r>
              <a:rPr spc="-80" dirty="0">
                <a:solidFill>
                  <a:schemeClr val="accent2"/>
                </a:solidFill>
                <a:latin typeface="Book Antiqua" panose="02040602050305030304" pitchFamily="18" charset="0"/>
              </a:rPr>
              <a:t> </a:t>
            </a:r>
            <a:r>
              <a:rPr spc="5" dirty="0">
                <a:solidFill>
                  <a:schemeClr val="accent2"/>
                </a:solidFill>
                <a:latin typeface="Book Antiqua" panose="02040602050305030304" pitchFamily="18" charset="0"/>
              </a:rPr>
              <a:t>pump</a:t>
            </a:r>
            <a:r>
              <a:rPr spc="-80" dirty="0">
                <a:solidFill>
                  <a:schemeClr val="accent2"/>
                </a:solidFill>
                <a:latin typeface="Book Antiqua" panose="02040602050305030304" pitchFamily="18" charset="0"/>
              </a:rPr>
              <a:t> </a:t>
            </a:r>
            <a:r>
              <a:rPr spc="-65" dirty="0">
                <a:solidFill>
                  <a:schemeClr val="accent2"/>
                </a:solidFill>
                <a:latin typeface="Book Antiqua" panose="02040602050305030304" pitchFamily="18" charset="0"/>
              </a:rPr>
              <a:t>failure</a:t>
            </a:r>
          </a:p>
          <a:p>
            <a:pPr marL="419100" marR="5080" indent="-367030">
              <a:lnSpc>
                <a:spcPct val="114999"/>
              </a:lnSpc>
              <a:buFont typeface="Tahoma"/>
              <a:buChar char="●"/>
              <a:tabLst>
                <a:tab pos="419100" algn="l"/>
                <a:tab pos="419734" algn="l"/>
              </a:tabLst>
            </a:pPr>
            <a:r>
              <a:rPr spc="-75" dirty="0">
                <a:solidFill>
                  <a:schemeClr val="accent2"/>
                </a:solidFill>
                <a:latin typeface="Book Antiqua" panose="02040602050305030304" pitchFamily="18" charset="0"/>
              </a:rPr>
              <a:t>I </a:t>
            </a:r>
            <a:r>
              <a:rPr spc="-95" dirty="0">
                <a:solidFill>
                  <a:schemeClr val="accent2"/>
                </a:solidFill>
                <a:latin typeface="Book Antiqua" panose="02040602050305030304" pitchFamily="18" charset="0"/>
              </a:rPr>
              <a:t>will </a:t>
            </a:r>
            <a:r>
              <a:rPr spc="-35" dirty="0">
                <a:solidFill>
                  <a:schemeClr val="accent2"/>
                </a:solidFill>
                <a:latin typeface="Book Antiqua" panose="02040602050305030304" pitchFamily="18" charset="0"/>
              </a:rPr>
              <a:t>build </a:t>
            </a:r>
            <a:r>
              <a:rPr spc="-10" dirty="0">
                <a:solidFill>
                  <a:schemeClr val="accent2"/>
                </a:solidFill>
                <a:latin typeface="Book Antiqua" panose="02040602050305030304" pitchFamily="18" charset="0"/>
              </a:rPr>
              <a:t>model </a:t>
            </a:r>
            <a:r>
              <a:rPr spc="-65" dirty="0">
                <a:solidFill>
                  <a:schemeClr val="accent2"/>
                </a:solidFill>
                <a:latin typeface="Book Antiqua" panose="02040602050305030304" pitchFamily="18" charset="0"/>
              </a:rPr>
              <a:t>to </a:t>
            </a:r>
            <a:r>
              <a:rPr spc="-15" dirty="0">
                <a:solidFill>
                  <a:schemeClr val="accent2"/>
                </a:solidFill>
                <a:latin typeface="Book Antiqua" panose="02040602050305030304" pitchFamily="18" charset="0"/>
              </a:rPr>
              <a:t>help </a:t>
            </a:r>
            <a:r>
              <a:rPr spc="-50" dirty="0">
                <a:solidFill>
                  <a:schemeClr val="accent2"/>
                </a:solidFill>
                <a:latin typeface="Book Antiqua" panose="02040602050305030304" pitchFamily="18" charset="0"/>
              </a:rPr>
              <a:t>the </a:t>
            </a:r>
            <a:r>
              <a:rPr spc="-10" dirty="0">
                <a:solidFill>
                  <a:schemeClr val="accent2"/>
                </a:solidFill>
                <a:latin typeface="Book Antiqua" panose="02040602050305030304" pitchFamily="18" charset="0"/>
              </a:rPr>
              <a:t>government </a:t>
            </a:r>
            <a:r>
              <a:rPr spc="-20" dirty="0">
                <a:solidFill>
                  <a:schemeClr val="accent2"/>
                </a:solidFill>
                <a:latin typeface="Book Antiqua" panose="02040602050305030304" pitchFamily="18" charset="0"/>
              </a:rPr>
              <a:t>improve </a:t>
            </a:r>
            <a:r>
              <a:rPr spc="-25" dirty="0">
                <a:solidFill>
                  <a:schemeClr val="accent2"/>
                </a:solidFill>
                <a:latin typeface="Book Antiqua" panose="02040602050305030304" pitchFamily="18" charset="0"/>
              </a:rPr>
              <a:t>maintenance </a:t>
            </a:r>
            <a:r>
              <a:rPr spc="-10" dirty="0">
                <a:solidFill>
                  <a:schemeClr val="accent2"/>
                </a:solidFill>
                <a:latin typeface="Book Antiqua" panose="02040602050305030304" pitchFamily="18" charset="0"/>
              </a:rPr>
              <a:t>operations </a:t>
            </a:r>
            <a:r>
              <a:rPr spc="-5" dirty="0">
                <a:solidFill>
                  <a:schemeClr val="accent2"/>
                </a:solidFill>
                <a:latin typeface="Book Antiqua" panose="02040602050305030304" pitchFamily="18" charset="0"/>
              </a:rPr>
              <a:t> </a:t>
            </a:r>
            <a:r>
              <a:rPr spc="10" dirty="0">
                <a:solidFill>
                  <a:schemeClr val="accent2"/>
                </a:solidFill>
                <a:latin typeface="Book Antiqua" panose="02040602050305030304" pitchFamily="18" charset="0"/>
              </a:rPr>
              <a:t>and</a:t>
            </a:r>
            <a:r>
              <a:rPr spc="-75" dirty="0">
                <a:solidFill>
                  <a:schemeClr val="accent2"/>
                </a:solidFill>
                <a:latin typeface="Book Antiqua" panose="02040602050305030304" pitchFamily="18" charset="0"/>
              </a:rPr>
              <a:t> </a:t>
            </a:r>
            <a:r>
              <a:rPr spc="10" dirty="0">
                <a:solidFill>
                  <a:schemeClr val="accent2"/>
                </a:solidFill>
                <a:latin typeface="Book Antiqua" panose="02040602050305030304" pitchFamily="18" charset="0"/>
              </a:rPr>
              <a:t>ensure</a:t>
            </a:r>
            <a:r>
              <a:rPr spc="-75" dirty="0">
                <a:solidFill>
                  <a:schemeClr val="accent2"/>
                </a:solidFill>
                <a:latin typeface="Book Antiqua" panose="02040602050305030304" pitchFamily="18" charset="0"/>
              </a:rPr>
              <a:t> </a:t>
            </a:r>
            <a:r>
              <a:rPr spc="-20" dirty="0">
                <a:solidFill>
                  <a:schemeClr val="accent2"/>
                </a:solidFill>
                <a:latin typeface="Book Antiqua" panose="02040602050305030304" pitchFamily="18" charset="0"/>
              </a:rPr>
              <a:t>clean</a:t>
            </a:r>
            <a:r>
              <a:rPr spc="-70" dirty="0">
                <a:solidFill>
                  <a:schemeClr val="accent2"/>
                </a:solidFill>
                <a:latin typeface="Book Antiqua" panose="02040602050305030304" pitchFamily="18" charset="0"/>
              </a:rPr>
              <a:t> </a:t>
            </a:r>
            <a:r>
              <a:rPr spc="-20" dirty="0">
                <a:solidFill>
                  <a:schemeClr val="accent2"/>
                </a:solidFill>
                <a:latin typeface="Book Antiqua" panose="02040602050305030304" pitchFamily="18" charset="0"/>
              </a:rPr>
              <a:t>drinking</a:t>
            </a:r>
            <a:r>
              <a:rPr spc="-75" dirty="0">
                <a:solidFill>
                  <a:schemeClr val="accent2"/>
                </a:solidFill>
                <a:latin typeface="Book Antiqua" panose="02040602050305030304" pitchFamily="18" charset="0"/>
              </a:rPr>
              <a:t> </a:t>
            </a:r>
            <a:r>
              <a:rPr spc="-55" dirty="0">
                <a:solidFill>
                  <a:schemeClr val="accent2"/>
                </a:solidFill>
                <a:latin typeface="Book Antiqua" panose="02040602050305030304" pitchFamily="18" charset="0"/>
              </a:rPr>
              <a:t>water</a:t>
            </a:r>
            <a:r>
              <a:rPr spc="-70" dirty="0">
                <a:solidFill>
                  <a:schemeClr val="accent2"/>
                </a:solidFill>
                <a:latin typeface="Book Antiqua" panose="02040602050305030304" pitchFamily="18" charset="0"/>
              </a:rPr>
              <a:t> </a:t>
            </a:r>
            <a:r>
              <a:rPr dirty="0">
                <a:solidFill>
                  <a:schemeClr val="accent2"/>
                </a:solidFill>
                <a:latin typeface="Book Antiqua" panose="02040602050305030304" pitchFamily="18" charset="0"/>
              </a:rPr>
              <a:t>is</a:t>
            </a:r>
            <a:r>
              <a:rPr spc="-75" dirty="0">
                <a:solidFill>
                  <a:schemeClr val="accent2"/>
                </a:solidFill>
                <a:latin typeface="Book Antiqua" panose="02040602050305030304" pitchFamily="18" charset="0"/>
              </a:rPr>
              <a:t> </a:t>
            </a:r>
            <a:r>
              <a:rPr spc="5" dirty="0">
                <a:solidFill>
                  <a:schemeClr val="accent2"/>
                </a:solidFill>
                <a:latin typeface="Book Antiqua" panose="02040602050305030304" pitchFamily="18" charset="0"/>
              </a:rPr>
              <a:t>accessible</a:t>
            </a:r>
            <a:r>
              <a:rPr spc="-70" dirty="0">
                <a:solidFill>
                  <a:schemeClr val="accent2"/>
                </a:solidFill>
                <a:latin typeface="Book Antiqua" panose="02040602050305030304" pitchFamily="18" charset="0"/>
              </a:rPr>
              <a:t> </a:t>
            </a:r>
            <a:r>
              <a:rPr spc="-65" dirty="0">
                <a:solidFill>
                  <a:schemeClr val="accent2"/>
                </a:solidFill>
                <a:latin typeface="Book Antiqua" panose="02040602050305030304" pitchFamily="18" charset="0"/>
              </a:rPr>
              <a:t>to</a:t>
            </a:r>
            <a:r>
              <a:rPr spc="-75" dirty="0">
                <a:solidFill>
                  <a:schemeClr val="accent2"/>
                </a:solidFill>
                <a:latin typeface="Book Antiqua" panose="02040602050305030304" pitchFamily="18" charset="0"/>
              </a:rPr>
              <a:t> </a:t>
            </a:r>
            <a:r>
              <a:rPr spc="-25" dirty="0">
                <a:solidFill>
                  <a:schemeClr val="accent2"/>
                </a:solidFill>
                <a:latin typeface="Book Antiqua" panose="02040602050305030304" pitchFamily="18" charset="0"/>
              </a:rPr>
              <a:t>communities</a:t>
            </a:r>
            <a:r>
              <a:rPr spc="-70" dirty="0">
                <a:solidFill>
                  <a:schemeClr val="accent2"/>
                </a:solidFill>
                <a:latin typeface="Book Antiqua" panose="02040602050305030304" pitchFamily="18" charset="0"/>
              </a:rPr>
              <a:t> </a:t>
            </a:r>
            <a:r>
              <a:rPr spc="25" dirty="0">
                <a:solidFill>
                  <a:schemeClr val="accent2"/>
                </a:solidFill>
                <a:latin typeface="Book Antiqua" panose="02040602050305030304" pitchFamily="18" charset="0"/>
              </a:rPr>
              <a:t>across</a:t>
            </a:r>
            <a:r>
              <a:rPr spc="-75" dirty="0">
                <a:solidFill>
                  <a:schemeClr val="accent2"/>
                </a:solidFill>
                <a:latin typeface="Book Antiqua" panose="02040602050305030304" pitchFamily="18" charset="0"/>
              </a:rPr>
              <a:t> </a:t>
            </a:r>
            <a:r>
              <a:rPr spc="-35" dirty="0">
                <a:solidFill>
                  <a:schemeClr val="accent2"/>
                </a:solidFill>
                <a:latin typeface="Book Antiqua" panose="02040602050305030304" pitchFamily="18" charset="0"/>
              </a:rPr>
              <a:t>Tanzania</a:t>
            </a:r>
            <a:endParaRPr lang="en-US" spc="-35" dirty="0">
              <a:solidFill>
                <a:schemeClr val="accent2"/>
              </a:solidFill>
              <a:latin typeface="Book Antiqua" panose="02040602050305030304" pitchFamily="18" charset="0"/>
            </a:endParaRPr>
          </a:p>
          <a:p>
            <a:pPr marL="379095" marR="5080" indent="-367030">
              <a:lnSpc>
                <a:spcPct val="114999"/>
              </a:lnSpc>
              <a:spcBef>
                <a:spcPts val="100"/>
              </a:spcBef>
              <a:buFont typeface="Tahoma"/>
              <a:buChar char="●"/>
              <a:tabLst>
                <a:tab pos="379095" algn="l"/>
                <a:tab pos="379730" algn="l"/>
              </a:tabLst>
            </a:pPr>
            <a:r>
              <a:rPr lang="en-US" sz="1400" spc="-10" dirty="0">
                <a:solidFill>
                  <a:schemeClr val="accent2"/>
                </a:solidFill>
                <a:latin typeface="Book Antiqua" panose="02040602050305030304" pitchFamily="18" charset="0"/>
                <a:cs typeface="Trebuchet MS"/>
              </a:rPr>
              <a:t>Precision</a:t>
            </a:r>
            <a:r>
              <a:rPr lang="en-US" sz="1400" spc="-80" dirty="0">
                <a:solidFill>
                  <a:schemeClr val="accent2"/>
                </a:solidFill>
                <a:latin typeface="Book Antiqua" panose="02040602050305030304" pitchFamily="18" charset="0"/>
                <a:cs typeface="Trebuchet MS"/>
              </a:rPr>
              <a:t> </a:t>
            </a:r>
            <a:r>
              <a:rPr lang="en-US" sz="1400" dirty="0">
                <a:solidFill>
                  <a:schemeClr val="accent2"/>
                </a:solidFill>
                <a:latin typeface="Book Antiqua" panose="02040602050305030304" pitchFamily="18" charset="0"/>
                <a:cs typeface="Trebuchet MS"/>
              </a:rPr>
              <a:t>is</a:t>
            </a:r>
            <a:r>
              <a:rPr lang="en-US" sz="1400" spc="-80" dirty="0">
                <a:solidFill>
                  <a:schemeClr val="accent2"/>
                </a:solidFill>
                <a:latin typeface="Book Antiqua" panose="02040602050305030304" pitchFamily="18" charset="0"/>
                <a:cs typeface="Trebuchet MS"/>
              </a:rPr>
              <a:t> </a:t>
            </a:r>
            <a:r>
              <a:rPr lang="en-US" sz="1400" spc="-15" dirty="0">
                <a:solidFill>
                  <a:schemeClr val="accent2"/>
                </a:solidFill>
                <a:latin typeface="Book Antiqua" panose="02040602050305030304" pitchFamily="18" charset="0"/>
                <a:cs typeface="Trebuchet MS"/>
              </a:rPr>
              <a:t>our</a:t>
            </a:r>
            <a:r>
              <a:rPr lang="en-US" sz="1400" spc="-80" dirty="0">
                <a:solidFill>
                  <a:schemeClr val="accent2"/>
                </a:solidFill>
                <a:latin typeface="Book Antiqua" panose="02040602050305030304" pitchFamily="18" charset="0"/>
                <a:cs typeface="Trebuchet MS"/>
              </a:rPr>
              <a:t> </a:t>
            </a:r>
            <a:r>
              <a:rPr lang="en-US" sz="1400" spc="-35" dirty="0">
                <a:solidFill>
                  <a:schemeClr val="accent2"/>
                </a:solidFill>
                <a:latin typeface="Book Antiqua" panose="02040602050305030304" pitchFamily="18" charset="0"/>
                <a:cs typeface="Trebuchet MS"/>
              </a:rPr>
              <a:t>main</a:t>
            </a:r>
            <a:r>
              <a:rPr lang="en-US" sz="1400" spc="-80" dirty="0">
                <a:solidFill>
                  <a:schemeClr val="accent2"/>
                </a:solidFill>
                <a:latin typeface="Book Antiqua" panose="02040602050305030304" pitchFamily="18" charset="0"/>
                <a:cs typeface="Trebuchet MS"/>
              </a:rPr>
              <a:t> </a:t>
            </a:r>
            <a:r>
              <a:rPr lang="en-US" sz="1400" spc="-70" dirty="0">
                <a:solidFill>
                  <a:schemeClr val="accent2"/>
                </a:solidFill>
                <a:latin typeface="Book Antiqua" panose="02040602050305030304" pitchFamily="18" charset="0"/>
                <a:cs typeface="Trebuchet MS"/>
              </a:rPr>
              <a:t>metric</a:t>
            </a:r>
            <a:r>
              <a:rPr lang="en-US" sz="1400" spc="-80" dirty="0">
                <a:solidFill>
                  <a:schemeClr val="accent2"/>
                </a:solidFill>
                <a:latin typeface="Book Antiqua" panose="02040602050305030304" pitchFamily="18" charset="0"/>
                <a:cs typeface="Trebuchet MS"/>
              </a:rPr>
              <a:t> </a:t>
            </a:r>
            <a:r>
              <a:rPr lang="en-US" sz="1400" spc="-50" dirty="0">
                <a:solidFill>
                  <a:schemeClr val="accent2"/>
                </a:solidFill>
                <a:latin typeface="Book Antiqua" panose="02040602050305030304" pitchFamily="18" charset="0"/>
                <a:cs typeface="Trebuchet MS"/>
              </a:rPr>
              <a:t>of</a:t>
            </a:r>
            <a:r>
              <a:rPr lang="en-US" sz="1400" spc="-80" dirty="0">
                <a:solidFill>
                  <a:schemeClr val="accent2"/>
                </a:solidFill>
                <a:latin typeface="Book Antiqua" panose="02040602050305030304" pitchFamily="18" charset="0"/>
                <a:cs typeface="Trebuchet MS"/>
              </a:rPr>
              <a:t> </a:t>
            </a:r>
            <a:r>
              <a:rPr lang="en-US" sz="1400" spc="-10" dirty="0">
                <a:solidFill>
                  <a:schemeClr val="accent2"/>
                </a:solidFill>
                <a:latin typeface="Book Antiqua" panose="02040602050305030304" pitchFamily="18" charset="0"/>
                <a:cs typeface="Trebuchet MS"/>
              </a:rPr>
              <a:t>model  </a:t>
            </a:r>
            <a:r>
              <a:rPr lang="en-US" sz="1400" spc="-20" dirty="0">
                <a:solidFill>
                  <a:schemeClr val="accent2"/>
                </a:solidFill>
                <a:latin typeface="Book Antiqua" panose="02040602050305030304" pitchFamily="18" charset="0"/>
                <a:cs typeface="Trebuchet MS"/>
              </a:rPr>
              <a:t>selection</a:t>
            </a:r>
            <a:endParaRPr lang="en-US" sz="1600" dirty="0">
              <a:solidFill>
                <a:schemeClr val="accent2"/>
              </a:solidFill>
              <a:latin typeface="Book Antiqua" panose="02040602050305030304" pitchFamily="18" charset="0"/>
              <a:cs typeface="Trebuchet MS"/>
            </a:endParaRPr>
          </a:p>
          <a:p>
            <a:pPr marL="379095" marR="556895" indent="-367030">
              <a:lnSpc>
                <a:spcPct val="114999"/>
              </a:lnSpc>
              <a:buFont typeface="Tahoma"/>
              <a:buChar char="●"/>
              <a:tabLst>
                <a:tab pos="379095" algn="l"/>
                <a:tab pos="379730" algn="l"/>
              </a:tabLst>
            </a:pPr>
            <a:r>
              <a:rPr lang="en-US" sz="1400" spc="120" dirty="0">
                <a:solidFill>
                  <a:schemeClr val="accent2"/>
                </a:solidFill>
                <a:latin typeface="Book Antiqua" panose="02040602050305030304" pitchFamily="18" charset="0"/>
                <a:cs typeface="Trebuchet MS"/>
              </a:rPr>
              <a:t>A</a:t>
            </a:r>
            <a:r>
              <a:rPr lang="en-US" sz="1400" spc="-80" dirty="0">
                <a:solidFill>
                  <a:schemeClr val="accent2"/>
                </a:solidFill>
                <a:latin typeface="Book Antiqua" panose="02040602050305030304" pitchFamily="18" charset="0"/>
                <a:cs typeface="Trebuchet MS"/>
              </a:rPr>
              <a:t> </a:t>
            </a:r>
            <a:r>
              <a:rPr lang="en-US" sz="1400" spc="25" dirty="0">
                <a:solidFill>
                  <a:schemeClr val="accent2"/>
                </a:solidFill>
                <a:latin typeface="Book Antiqua" panose="02040602050305030304" pitchFamily="18" charset="0"/>
                <a:cs typeface="Trebuchet MS"/>
              </a:rPr>
              <a:t>non</a:t>
            </a:r>
            <a:r>
              <a:rPr lang="en-US" sz="1400" spc="-80" dirty="0">
                <a:solidFill>
                  <a:schemeClr val="accent2"/>
                </a:solidFill>
                <a:latin typeface="Book Antiqua" panose="02040602050305030304" pitchFamily="18" charset="0"/>
                <a:cs typeface="Trebuchet MS"/>
              </a:rPr>
              <a:t> </a:t>
            </a:r>
            <a:r>
              <a:rPr lang="en-US" sz="1400" spc="-50" dirty="0">
                <a:solidFill>
                  <a:schemeClr val="accent2"/>
                </a:solidFill>
                <a:latin typeface="Book Antiqua" panose="02040602050305030304" pitchFamily="18" charset="0"/>
                <a:cs typeface="Trebuchet MS"/>
              </a:rPr>
              <a:t>functional</a:t>
            </a:r>
            <a:r>
              <a:rPr lang="en-US" sz="1400" spc="-80" dirty="0">
                <a:solidFill>
                  <a:schemeClr val="accent2"/>
                </a:solidFill>
                <a:latin typeface="Book Antiqua" panose="02040602050305030304" pitchFamily="18" charset="0"/>
                <a:cs typeface="Trebuchet MS"/>
              </a:rPr>
              <a:t> </a:t>
            </a:r>
            <a:r>
              <a:rPr lang="en-US" sz="1400" spc="-60" dirty="0">
                <a:solidFill>
                  <a:schemeClr val="accent2"/>
                </a:solidFill>
                <a:latin typeface="Book Antiqua" panose="02040602050305030304" pitchFamily="18" charset="0"/>
                <a:cs typeface="Trebuchet MS"/>
              </a:rPr>
              <a:t>well</a:t>
            </a:r>
            <a:r>
              <a:rPr lang="en-US" sz="1400" spc="-80" dirty="0">
                <a:solidFill>
                  <a:schemeClr val="accent2"/>
                </a:solidFill>
                <a:latin typeface="Book Antiqua" panose="02040602050305030304" pitchFamily="18" charset="0"/>
                <a:cs typeface="Trebuchet MS"/>
              </a:rPr>
              <a:t> </a:t>
            </a:r>
            <a:r>
              <a:rPr lang="en-US" sz="1400" spc="15" dirty="0">
                <a:solidFill>
                  <a:schemeClr val="accent2"/>
                </a:solidFill>
                <a:latin typeface="Book Antiqua" panose="02040602050305030304" pitchFamily="18" charset="0"/>
                <a:cs typeface="Trebuchet MS"/>
              </a:rPr>
              <a:t>being  </a:t>
            </a:r>
            <a:r>
              <a:rPr lang="en-US" sz="1400" spc="-30" dirty="0">
                <a:solidFill>
                  <a:schemeClr val="accent2"/>
                </a:solidFill>
                <a:latin typeface="Book Antiqua" panose="02040602050305030304" pitchFamily="18" charset="0"/>
                <a:cs typeface="Trebuchet MS"/>
              </a:rPr>
              <a:t>predicted</a:t>
            </a:r>
            <a:r>
              <a:rPr lang="en-US" sz="1400" spc="-80" dirty="0">
                <a:solidFill>
                  <a:schemeClr val="accent2"/>
                </a:solidFill>
                <a:latin typeface="Book Antiqua" panose="02040602050305030304" pitchFamily="18" charset="0"/>
                <a:cs typeface="Trebuchet MS"/>
              </a:rPr>
              <a:t> </a:t>
            </a:r>
            <a:r>
              <a:rPr lang="en-US" sz="1400" spc="55" dirty="0">
                <a:solidFill>
                  <a:schemeClr val="accent2"/>
                </a:solidFill>
                <a:latin typeface="Book Antiqua" panose="02040602050305030304" pitchFamily="18" charset="0"/>
                <a:cs typeface="Trebuchet MS"/>
              </a:rPr>
              <a:t>as</a:t>
            </a:r>
            <a:r>
              <a:rPr lang="en-US" sz="1400" spc="-80" dirty="0">
                <a:solidFill>
                  <a:schemeClr val="accent2"/>
                </a:solidFill>
                <a:latin typeface="Book Antiqua" panose="02040602050305030304" pitchFamily="18" charset="0"/>
                <a:cs typeface="Trebuchet MS"/>
              </a:rPr>
              <a:t> </a:t>
            </a:r>
            <a:r>
              <a:rPr lang="en-US" sz="1400" dirty="0">
                <a:solidFill>
                  <a:schemeClr val="accent2"/>
                </a:solidFill>
                <a:latin typeface="Book Antiqua" panose="02040602050305030304" pitchFamily="18" charset="0"/>
                <a:cs typeface="Trebuchet MS"/>
              </a:rPr>
              <a:t>a</a:t>
            </a:r>
            <a:r>
              <a:rPr lang="en-US" sz="1400" spc="-80" dirty="0">
                <a:solidFill>
                  <a:schemeClr val="accent2"/>
                </a:solidFill>
                <a:latin typeface="Book Antiqua" panose="02040602050305030304" pitchFamily="18" charset="0"/>
                <a:cs typeface="Trebuchet MS"/>
              </a:rPr>
              <a:t> </a:t>
            </a:r>
            <a:r>
              <a:rPr lang="en-US" sz="1400" spc="-50" dirty="0">
                <a:solidFill>
                  <a:schemeClr val="accent2"/>
                </a:solidFill>
                <a:latin typeface="Book Antiqua" panose="02040602050305030304" pitchFamily="18" charset="0"/>
                <a:cs typeface="Trebuchet MS"/>
              </a:rPr>
              <a:t>functional</a:t>
            </a:r>
            <a:r>
              <a:rPr lang="en-US" sz="1400" spc="-80" dirty="0">
                <a:solidFill>
                  <a:schemeClr val="accent2"/>
                </a:solidFill>
                <a:latin typeface="Book Antiqua" panose="02040602050305030304" pitchFamily="18" charset="0"/>
                <a:cs typeface="Trebuchet MS"/>
              </a:rPr>
              <a:t> </a:t>
            </a:r>
            <a:r>
              <a:rPr lang="en-US" sz="1400" spc="-60" dirty="0">
                <a:solidFill>
                  <a:schemeClr val="accent2"/>
                </a:solidFill>
                <a:latin typeface="Book Antiqua" panose="02040602050305030304" pitchFamily="18" charset="0"/>
                <a:cs typeface="Trebuchet MS"/>
              </a:rPr>
              <a:t>well</a:t>
            </a:r>
            <a:r>
              <a:rPr lang="en-US" sz="1400" spc="-80" dirty="0">
                <a:solidFill>
                  <a:schemeClr val="accent2"/>
                </a:solidFill>
                <a:latin typeface="Book Antiqua" panose="02040602050305030304" pitchFamily="18" charset="0"/>
                <a:cs typeface="Trebuchet MS"/>
              </a:rPr>
              <a:t> </a:t>
            </a:r>
            <a:r>
              <a:rPr lang="en-US" sz="1400" dirty="0">
                <a:solidFill>
                  <a:schemeClr val="accent2"/>
                </a:solidFill>
                <a:latin typeface="Book Antiqua" panose="02040602050305030304" pitchFamily="18" charset="0"/>
                <a:cs typeface="Trebuchet MS"/>
              </a:rPr>
              <a:t>is  </a:t>
            </a:r>
            <a:r>
              <a:rPr lang="en-US" sz="1400" spc="15" dirty="0">
                <a:solidFill>
                  <a:schemeClr val="accent2"/>
                </a:solidFill>
                <a:latin typeface="Book Antiqua" panose="02040602050305030304" pitchFamily="18" charset="0"/>
                <a:cs typeface="Trebuchet MS"/>
              </a:rPr>
              <a:t>worse</a:t>
            </a:r>
            <a:r>
              <a:rPr lang="en-US" sz="1400" spc="-80" dirty="0">
                <a:solidFill>
                  <a:schemeClr val="accent2"/>
                </a:solidFill>
                <a:latin typeface="Book Antiqua" panose="02040602050305030304" pitchFamily="18" charset="0"/>
                <a:cs typeface="Trebuchet MS"/>
              </a:rPr>
              <a:t> </a:t>
            </a:r>
            <a:r>
              <a:rPr lang="en-US" sz="1400" spc="-45" dirty="0">
                <a:solidFill>
                  <a:schemeClr val="accent2"/>
                </a:solidFill>
                <a:latin typeface="Book Antiqua" panose="02040602050305030304" pitchFamily="18" charset="0"/>
                <a:cs typeface="Trebuchet MS"/>
              </a:rPr>
              <a:t>than</a:t>
            </a:r>
            <a:r>
              <a:rPr lang="en-US" sz="1400" spc="-80" dirty="0">
                <a:solidFill>
                  <a:schemeClr val="accent2"/>
                </a:solidFill>
                <a:latin typeface="Book Antiqua" panose="02040602050305030304" pitchFamily="18" charset="0"/>
                <a:cs typeface="Trebuchet MS"/>
              </a:rPr>
              <a:t> </a:t>
            </a:r>
            <a:r>
              <a:rPr lang="en-US" sz="1400" spc="-50" dirty="0">
                <a:solidFill>
                  <a:schemeClr val="accent2"/>
                </a:solidFill>
                <a:latin typeface="Book Antiqua" panose="02040602050305030304" pitchFamily="18" charset="0"/>
                <a:cs typeface="Trebuchet MS"/>
              </a:rPr>
              <a:t>the</a:t>
            </a:r>
            <a:r>
              <a:rPr lang="en-US" sz="1400" spc="-80" dirty="0">
                <a:solidFill>
                  <a:schemeClr val="accent2"/>
                </a:solidFill>
                <a:latin typeface="Book Antiqua" panose="02040602050305030304" pitchFamily="18" charset="0"/>
                <a:cs typeface="Trebuchet MS"/>
              </a:rPr>
              <a:t> </a:t>
            </a:r>
            <a:r>
              <a:rPr lang="en-US" sz="1400" dirty="0">
                <a:solidFill>
                  <a:schemeClr val="accent2"/>
                </a:solidFill>
                <a:latin typeface="Book Antiqua" panose="02040602050305030304" pitchFamily="18" charset="0"/>
                <a:cs typeface="Trebuchet MS"/>
              </a:rPr>
              <a:t>opposite</a:t>
            </a:r>
            <a:r>
              <a:rPr lang="en-US" sz="1400" spc="-80" dirty="0">
                <a:solidFill>
                  <a:schemeClr val="accent2"/>
                </a:solidFill>
                <a:latin typeface="Book Antiqua" panose="02040602050305030304" pitchFamily="18" charset="0"/>
                <a:cs typeface="Trebuchet MS"/>
              </a:rPr>
              <a:t> </a:t>
            </a:r>
            <a:r>
              <a:rPr lang="en-US" sz="1400" spc="35" dirty="0">
                <a:solidFill>
                  <a:schemeClr val="accent2"/>
                </a:solidFill>
                <a:latin typeface="Book Antiqua" panose="02040602050305030304" pitchFamily="18" charset="0"/>
                <a:cs typeface="Trebuchet MS"/>
              </a:rPr>
              <a:t>case</a:t>
            </a:r>
            <a:endParaRPr lang="en-US" sz="1400" dirty="0">
              <a:solidFill>
                <a:schemeClr val="accent2"/>
              </a:solidFill>
              <a:latin typeface="Book Antiqua" panose="02040602050305030304" pitchFamily="18" charset="0"/>
              <a:cs typeface="Trebuchet MS"/>
            </a:endParaRPr>
          </a:p>
          <a:p>
            <a:pPr marL="419100" marR="5080" indent="-367030">
              <a:lnSpc>
                <a:spcPct val="114999"/>
              </a:lnSpc>
              <a:buFont typeface="Tahoma"/>
              <a:buChar char="●"/>
              <a:tabLst>
                <a:tab pos="419100" algn="l"/>
                <a:tab pos="419734" algn="l"/>
              </a:tabLst>
            </a:pPr>
            <a:endParaRPr spc="-35" dirty="0">
              <a:solidFill>
                <a:schemeClr val="accent2"/>
              </a:solidFill>
              <a:latin typeface="Book Antiqua" panose="0204060205030503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834475" cy="409575"/>
          </a:xfrm>
          <a:prstGeom prst="rect">
            <a:avLst/>
          </a:prstGeom>
        </p:spPr>
        <p:txBody>
          <a:bodyPr vert="horz" wrap="square" lIns="0" tIns="15240" rIns="0" bIns="0" rtlCol="0">
            <a:spAutoFit/>
          </a:bodyPr>
          <a:lstStyle/>
          <a:p>
            <a:pPr marL="12700">
              <a:lnSpc>
                <a:spcPct val="100000"/>
              </a:lnSpc>
              <a:spcBef>
                <a:spcPts val="120"/>
              </a:spcBef>
            </a:pPr>
            <a:r>
              <a:rPr sz="2500" b="0" dirty="0">
                <a:solidFill>
                  <a:srgbClr val="202729"/>
                </a:solidFill>
                <a:latin typeface="Book Antiqua" panose="02040602050305030304" pitchFamily="18" charset="0"/>
                <a:cs typeface="Trebuchet MS"/>
              </a:rPr>
              <a:t>Data</a:t>
            </a:r>
            <a:endParaRPr sz="2500" dirty="0">
              <a:latin typeface="Book Antiqua" panose="02040602050305030304" pitchFamily="18" charset="0"/>
              <a:cs typeface="Trebuchet MS"/>
            </a:endParaRPr>
          </a:p>
        </p:txBody>
      </p:sp>
      <p:sp>
        <p:nvSpPr>
          <p:cNvPr id="3" name="object 3"/>
          <p:cNvSpPr txBox="1"/>
          <p:nvPr/>
        </p:nvSpPr>
        <p:spPr>
          <a:xfrm>
            <a:off x="475249" y="1175208"/>
            <a:ext cx="7995284" cy="2495555"/>
          </a:xfrm>
          <a:prstGeom prst="rect">
            <a:avLst/>
          </a:prstGeom>
        </p:spPr>
        <p:txBody>
          <a:bodyPr vert="horz" wrap="square" lIns="0" tIns="53340" rIns="0" bIns="0" rtlCol="0">
            <a:spAutoFit/>
          </a:bodyPr>
          <a:lstStyle/>
          <a:p>
            <a:pPr marL="379095" indent="-367030">
              <a:lnSpc>
                <a:spcPct val="100000"/>
              </a:lnSpc>
              <a:spcBef>
                <a:spcPts val="420"/>
              </a:spcBef>
              <a:buFont typeface="Tahoma"/>
              <a:buChar char="●"/>
              <a:tabLst>
                <a:tab pos="379095" algn="l"/>
                <a:tab pos="379730" algn="l"/>
              </a:tabLst>
            </a:pPr>
            <a:r>
              <a:rPr sz="1800" spc="-10" dirty="0">
                <a:solidFill>
                  <a:srgbClr val="616161"/>
                </a:solidFill>
                <a:latin typeface="Book Antiqua" panose="02040602050305030304" pitchFamily="18" charset="0"/>
                <a:cs typeface="Trebuchet MS"/>
              </a:rPr>
              <a:t>Dataset</a:t>
            </a:r>
            <a:r>
              <a:rPr sz="1800" spc="-80" dirty="0">
                <a:solidFill>
                  <a:srgbClr val="616161"/>
                </a:solidFill>
                <a:latin typeface="Book Antiqua" panose="02040602050305030304" pitchFamily="18" charset="0"/>
                <a:cs typeface="Trebuchet MS"/>
              </a:rPr>
              <a:t> </a:t>
            </a:r>
            <a:r>
              <a:rPr sz="1800" spc="-15" dirty="0">
                <a:solidFill>
                  <a:srgbClr val="616161"/>
                </a:solidFill>
                <a:latin typeface="Book Antiqua" panose="02040602050305030304" pitchFamily="18" charset="0"/>
                <a:cs typeface="Trebuchet MS"/>
              </a:rPr>
              <a:t>contains</a:t>
            </a:r>
            <a:r>
              <a:rPr sz="1800" spc="-80" dirty="0">
                <a:solidFill>
                  <a:srgbClr val="616161"/>
                </a:solidFill>
                <a:latin typeface="Book Antiqua" panose="02040602050305030304" pitchFamily="18" charset="0"/>
                <a:cs typeface="Trebuchet MS"/>
              </a:rPr>
              <a:t> </a:t>
            </a:r>
            <a:r>
              <a:rPr sz="1800" spc="-55" dirty="0">
                <a:solidFill>
                  <a:srgbClr val="616161"/>
                </a:solidFill>
                <a:latin typeface="Book Antiqua" panose="02040602050305030304" pitchFamily="18" charset="0"/>
                <a:cs typeface="Trebuchet MS"/>
              </a:rPr>
              <a:t>information</a:t>
            </a:r>
            <a:r>
              <a:rPr sz="1800" spc="-80" dirty="0">
                <a:solidFill>
                  <a:srgbClr val="616161"/>
                </a:solidFill>
                <a:latin typeface="Book Antiqua" panose="02040602050305030304" pitchFamily="18" charset="0"/>
                <a:cs typeface="Trebuchet MS"/>
              </a:rPr>
              <a:t> </a:t>
            </a:r>
            <a:r>
              <a:rPr sz="1800" spc="35" dirty="0">
                <a:solidFill>
                  <a:srgbClr val="616161"/>
                </a:solidFill>
                <a:latin typeface="Book Antiqua" panose="02040602050305030304" pitchFamily="18" charset="0"/>
                <a:cs typeface="Trebuchet MS"/>
              </a:rPr>
              <a:t>on</a:t>
            </a:r>
            <a:r>
              <a:rPr sz="1800" spc="-80" dirty="0">
                <a:solidFill>
                  <a:srgbClr val="616161"/>
                </a:solidFill>
                <a:latin typeface="Book Antiqua" panose="02040602050305030304" pitchFamily="18" charset="0"/>
                <a:cs typeface="Trebuchet MS"/>
              </a:rPr>
              <a:t> </a:t>
            </a:r>
            <a:r>
              <a:rPr sz="1800" spc="65" dirty="0">
                <a:solidFill>
                  <a:srgbClr val="616161"/>
                </a:solidFill>
                <a:latin typeface="Book Antiqua" panose="02040602050305030304" pitchFamily="18" charset="0"/>
                <a:cs typeface="Trebuchet MS"/>
              </a:rPr>
              <a:t>60,000</a:t>
            </a:r>
            <a:r>
              <a:rPr sz="1800" spc="-80" dirty="0">
                <a:solidFill>
                  <a:srgbClr val="616161"/>
                </a:solidFill>
                <a:latin typeface="Book Antiqua" panose="02040602050305030304" pitchFamily="18" charset="0"/>
                <a:cs typeface="Trebuchet MS"/>
              </a:rPr>
              <a:t> </a:t>
            </a:r>
            <a:r>
              <a:rPr sz="1800" spc="-35" dirty="0">
                <a:solidFill>
                  <a:srgbClr val="616161"/>
                </a:solidFill>
                <a:latin typeface="Book Antiqua" panose="02040602050305030304" pitchFamily="18" charset="0"/>
                <a:cs typeface="Trebuchet MS"/>
              </a:rPr>
              <a:t>waterpoints</a:t>
            </a:r>
            <a:r>
              <a:rPr sz="1800" spc="-80" dirty="0">
                <a:solidFill>
                  <a:srgbClr val="616161"/>
                </a:solidFill>
                <a:latin typeface="Book Antiqua" panose="02040602050305030304" pitchFamily="18" charset="0"/>
                <a:cs typeface="Trebuchet MS"/>
              </a:rPr>
              <a:t> </a:t>
            </a:r>
            <a:r>
              <a:rPr sz="1800" spc="-50" dirty="0">
                <a:solidFill>
                  <a:srgbClr val="616161"/>
                </a:solidFill>
                <a:latin typeface="Book Antiqua" panose="02040602050305030304" pitchFamily="18" charset="0"/>
                <a:cs typeface="Trebuchet MS"/>
              </a:rPr>
              <a:t>in</a:t>
            </a:r>
            <a:r>
              <a:rPr sz="1800" spc="-80" dirty="0">
                <a:solidFill>
                  <a:srgbClr val="616161"/>
                </a:solidFill>
                <a:latin typeface="Book Antiqua" panose="02040602050305030304" pitchFamily="18" charset="0"/>
                <a:cs typeface="Trebuchet MS"/>
              </a:rPr>
              <a:t> </a:t>
            </a:r>
            <a:r>
              <a:rPr sz="1800" spc="-35" dirty="0">
                <a:solidFill>
                  <a:srgbClr val="616161"/>
                </a:solidFill>
                <a:latin typeface="Book Antiqua" panose="02040602050305030304" pitchFamily="18" charset="0"/>
                <a:cs typeface="Trebuchet MS"/>
              </a:rPr>
              <a:t>Tanzania</a:t>
            </a:r>
            <a:endParaRPr sz="1800" dirty="0">
              <a:latin typeface="Book Antiqua" panose="02040602050305030304" pitchFamily="18" charset="0"/>
              <a:cs typeface="Trebuchet MS"/>
            </a:endParaRPr>
          </a:p>
          <a:p>
            <a:pPr marL="379095" indent="-367030">
              <a:lnSpc>
                <a:spcPct val="100000"/>
              </a:lnSpc>
              <a:spcBef>
                <a:spcPts val="325"/>
              </a:spcBef>
              <a:buFont typeface="Tahoma"/>
              <a:buChar char="●"/>
              <a:tabLst>
                <a:tab pos="379095" algn="l"/>
                <a:tab pos="379730" algn="l"/>
              </a:tabLst>
            </a:pPr>
            <a:r>
              <a:rPr sz="1800" spc="85" dirty="0">
                <a:solidFill>
                  <a:srgbClr val="616161"/>
                </a:solidFill>
                <a:latin typeface="Book Antiqua" panose="02040602050305030304" pitchFamily="18" charset="0"/>
                <a:cs typeface="Trebuchet MS"/>
              </a:rPr>
              <a:t>39</a:t>
            </a:r>
            <a:r>
              <a:rPr sz="1800" spc="-95" dirty="0">
                <a:solidFill>
                  <a:srgbClr val="616161"/>
                </a:solidFill>
                <a:latin typeface="Book Antiqua" panose="02040602050305030304" pitchFamily="18" charset="0"/>
                <a:cs typeface="Trebuchet MS"/>
              </a:rPr>
              <a:t> </a:t>
            </a:r>
            <a:r>
              <a:rPr sz="1800" spc="-10" dirty="0">
                <a:solidFill>
                  <a:srgbClr val="616161"/>
                </a:solidFill>
                <a:latin typeface="Book Antiqua" panose="02040602050305030304" pitchFamily="18" charset="0"/>
                <a:cs typeface="Trebuchet MS"/>
              </a:rPr>
              <a:t>independent</a:t>
            </a:r>
            <a:r>
              <a:rPr sz="1800" spc="-95" dirty="0">
                <a:solidFill>
                  <a:srgbClr val="616161"/>
                </a:solidFill>
                <a:latin typeface="Book Antiqua" panose="02040602050305030304" pitchFamily="18" charset="0"/>
                <a:cs typeface="Trebuchet MS"/>
              </a:rPr>
              <a:t> </a:t>
            </a:r>
            <a:r>
              <a:rPr sz="1800" spc="-20" dirty="0">
                <a:solidFill>
                  <a:srgbClr val="616161"/>
                </a:solidFill>
                <a:latin typeface="Book Antiqua" panose="02040602050305030304" pitchFamily="18" charset="0"/>
                <a:cs typeface="Trebuchet MS"/>
              </a:rPr>
              <a:t>variables</a:t>
            </a:r>
            <a:endParaRPr sz="1800" dirty="0">
              <a:latin typeface="Book Antiqua" panose="02040602050305030304" pitchFamily="18" charset="0"/>
              <a:cs typeface="Trebuchet MS"/>
            </a:endParaRPr>
          </a:p>
          <a:p>
            <a:pPr marL="379095" indent="-367030">
              <a:lnSpc>
                <a:spcPct val="100000"/>
              </a:lnSpc>
              <a:spcBef>
                <a:spcPts val="325"/>
              </a:spcBef>
              <a:buFont typeface="Tahoma"/>
              <a:buChar char="●"/>
              <a:tabLst>
                <a:tab pos="379095" algn="l"/>
                <a:tab pos="379730" algn="l"/>
              </a:tabLst>
            </a:pPr>
            <a:r>
              <a:rPr sz="1800" spc="10" dirty="0">
                <a:solidFill>
                  <a:srgbClr val="616161"/>
                </a:solidFill>
                <a:latin typeface="Book Antiqua" panose="02040602050305030304" pitchFamily="18" charset="0"/>
                <a:cs typeface="Trebuchet MS"/>
              </a:rPr>
              <a:t>Pump</a:t>
            </a:r>
            <a:r>
              <a:rPr sz="1800" spc="-110" dirty="0">
                <a:solidFill>
                  <a:srgbClr val="616161"/>
                </a:solidFill>
                <a:latin typeface="Book Antiqua" panose="02040602050305030304" pitchFamily="18" charset="0"/>
                <a:cs typeface="Trebuchet MS"/>
              </a:rPr>
              <a:t> </a:t>
            </a:r>
            <a:r>
              <a:rPr sz="1800" spc="-20" dirty="0">
                <a:solidFill>
                  <a:srgbClr val="616161"/>
                </a:solidFill>
                <a:latin typeface="Book Antiqua" panose="02040602050305030304" pitchFamily="18" charset="0"/>
                <a:cs typeface="Trebuchet MS"/>
              </a:rPr>
              <a:t>Status</a:t>
            </a:r>
            <a:endParaRPr sz="1800" dirty="0">
              <a:latin typeface="Book Antiqua" panose="02040602050305030304" pitchFamily="18" charset="0"/>
              <a:cs typeface="Trebuchet MS"/>
            </a:endParaRPr>
          </a:p>
          <a:p>
            <a:pPr marL="836294" lvl="1" indent="-336550">
              <a:lnSpc>
                <a:spcPct val="100000"/>
              </a:lnSpc>
              <a:spcBef>
                <a:spcPts val="340"/>
              </a:spcBef>
              <a:buFont typeface="Tahoma"/>
              <a:buChar char="○"/>
              <a:tabLst>
                <a:tab pos="836294" algn="l"/>
                <a:tab pos="836930" algn="l"/>
              </a:tabLst>
            </a:pPr>
            <a:r>
              <a:rPr sz="1400" spc="-25" dirty="0">
                <a:solidFill>
                  <a:srgbClr val="616161"/>
                </a:solidFill>
                <a:latin typeface="Book Antiqua" panose="02040602050305030304" pitchFamily="18" charset="0"/>
                <a:cs typeface="Trebuchet MS"/>
              </a:rPr>
              <a:t>Functional</a:t>
            </a:r>
            <a:endParaRPr sz="1400" dirty="0">
              <a:latin typeface="Book Antiqua" panose="02040602050305030304" pitchFamily="18" charset="0"/>
              <a:cs typeface="Trebuchet MS"/>
            </a:endParaRPr>
          </a:p>
          <a:p>
            <a:pPr marL="836294" lvl="1" indent="-336550">
              <a:lnSpc>
                <a:spcPct val="100000"/>
              </a:lnSpc>
              <a:spcBef>
                <a:spcPts val="254"/>
              </a:spcBef>
              <a:buFont typeface="Tahoma"/>
              <a:buChar char="○"/>
              <a:tabLst>
                <a:tab pos="836294" algn="l"/>
                <a:tab pos="836930" algn="l"/>
              </a:tabLst>
            </a:pPr>
            <a:r>
              <a:rPr sz="1400" spc="-25" dirty="0">
                <a:solidFill>
                  <a:srgbClr val="616161"/>
                </a:solidFill>
                <a:latin typeface="Book Antiqua" panose="02040602050305030304" pitchFamily="18" charset="0"/>
                <a:cs typeface="Trebuchet MS"/>
              </a:rPr>
              <a:t>Functional</a:t>
            </a:r>
            <a:r>
              <a:rPr sz="1400" spc="-75" dirty="0">
                <a:solidFill>
                  <a:srgbClr val="616161"/>
                </a:solidFill>
                <a:latin typeface="Book Antiqua" panose="02040602050305030304" pitchFamily="18" charset="0"/>
                <a:cs typeface="Trebuchet MS"/>
              </a:rPr>
              <a:t> </a:t>
            </a:r>
            <a:r>
              <a:rPr sz="1400" spc="30" dirty="0">
                <a:solidFill>
                  <a:srgbClr val="616161"/>
                </a:solidFill>
                <a:latin typeface="Book Antiqua" panose="02040602050305030304" pitchFamily="18" charset="0"/>
                <a:cs typeface="Trebuchet MS"/>
              </a:rPr>
              <a:t>needs</a:t>
            </a:r>
            <a:r>
              <a:rPr sz="1400" spc="-75" dirty="0">
                <a:solidFill>
                  <a:srgbClr val="616161"/>
                </a:solidFill>
                <a:latin typeface="Book Antiqua" panose="02040602050305030304" pitchFamily="18" charset="0"/>
                <a:cs typeface="Trebuchet MS"/>
              </a:rPr>
              <a:t> </a:t>
            </a:r>
            <a:r>
              <a:rPr sz="1400" spc="-20" dirty="0">
                <a:solidFill>
                  <a:srgbClr val="616161"/>
                </a:solidFill>
                <a:latin typeface="Book Antiqua" panose="02040602050305030304" pitchFamily="18" charset="0"/>
                <a:cs typeface="Trebuchet MS"/>
              </a:rPr>
              <a:t>repairs</a:t>
            </a:r>
            <a:endParaRPr sz="1400" dirty="0">
              <a:latin typeface="Book Antiqua" panose="02040602050305030304" pitchFamily="18" charset="0"/>
              <a:cs typeface="Trebuchet MS"/>
            </a:endParaRPr>
          </a:p>
          <a:p>
            <a:pPr marL="836294" lvl="1" indent="-336550">
              <a:lnSpc>
                <a:spcPct val="100000"/>
              </a:lnSpc>
              <a:spcBef>
                <a:spcPts val="250"/>
              </a:spcBef>
              <a:buFont typeface="Tahoma"/>
              <a:buChar char="○"/>
              <a:tabLst>
                <a:tab pos="836294" algn="l"/>
                <a:tab pos="836930" algn="l"/>
              </a:tabLst>
            </a:pPr>
            <a:r>
              <a:rPr sz="1400" spc="50" dirty="0">
                <a:solidFill>
                  <a:srgbClr val="616161"/>
                </a:solidFill>
                <a:latin typeface="Book Antiqua" panose="02040602050305030304" pitchFamily="18" charset="0"/>
                <a:cs typeface="Trebuchet MS"/>
              </a:rPr>
              <a:t>Non</a:t>
            </a:r>
            <a:r>
              <a:rPr sz="1400" spc="-100" dirty="0">
                <a:solidFill>
                  <a:srgbClr val="616161"/>
                </a:solidFill>
                <a:latin typeface="Book Antiqua" panose="02040602050305030304" pitchFamily="18" charset="0"/>
                <a:cs typeface="Trebuchet MS"/>
              </a:rPr>
              <a:t> </a:t>
            </a:r>
            <a:r>
              <a:rPr sz="1400" spc="-40" dirty="0">
                <a:solidFill>
                  <a:srgbClr val="616161"/>
                </a:solidFill>
                <a:latin typeface="Book Antiqua" panose="02040602050305030304" pitchFamily="18" charset="0"/>
                <a:cs typeface="Trebuchet MS"/>
              </a:rPr>
              <a:t>functional</a:t>
            </a:r>
            <a:endParaRPr sz="1400" dirty="0">
              <a:latin typeface="Book Antiqua" panose="02040602050305030304" pitchFamily="18" charset="0"/>
              <a:cs typeface="Trebuchet MS"/>
            </a:endParaRPr>
          </a:p>
          <a:p>
            <a:pPr marL="379095" indent="-367030">
              <a:lnSpc>
                <a:spcPct val="100000"/>
              </a:lnSpc>
              <a:spcBef>
                <a:spcPts val="235"/>
              </a:spcBef>
              <a:buFont typeface="Tahoma"/>
              <a:buChar char="●"/>
              <a:tabLst>
                <a:tab pos="379095" algn="l"/>
                <a:tab pos="379730" algn="l"/>
              </a:tabLst>
            </a:pPr>
            <a:r>
              <a:rPr sz="1800" spc="85" dirty="0">
                <a:solidFill>
                  <a:srgbClr val="616161"/>
                </a:solidFill>
                <a:latin typeface="Book Antiqua" panose="02040602050305030304" pitchFamily="18" charset="0"/>
                <a:cs typeface="Trebuchet MS"/>
              </a:rPr>
              <a:t>A</a:t>
            </a:r>
            <a:r>
              <a:rPr sz="1800" spc="-40" dirty="0">
                <a:solidFill>
                  <a:srgbClr val="616161"/>
                </a:solidFill>
                <a:latin typeface="Book Antiqua" panose="02040602050305030304" pitchFamily="18" charset="0"/>
                <a:cs typeface="Trebuchet MS"/>
              </a:rPr>
              <a:t>vailable</a:t>
            </a:r>
            <a:r>
              <a:rPr sz="1800" spc="-80" dirty="0">
                <a:solidFill>
                  <a:srgbClr val="616161"/>
                </a:solidFill>
                <a:latin typeface="Book Antiqua" panose="02040602050305030304" pitchFamily="18" charset="0"/>
                <a:cs typeface="Trebuchet MS"/>
              </a:rPr>
              <a:t> </a:t>
            </a:r>
            <a:r>
              <a:rPr sz="1800" spc="-70" dirty="0">
                <a:solidFill>
                  <a:srgbClr val="616161"/>
                </a:solidFill>
                <a:latin typeface="Book Antiqua" panose="02040602050305030304" pitchFamily="18" charset="0"/>
                <a:cs typeface="Trebuchet MS"/>
              </a:rPr>
              <a:t>for</a:t>
            </a:r>
            <a:r>
              <a:rPr sz="1800" spc="-80" dirty="0">
                <a:solidFill>
                  <a:srgbClr val="616161"/>
                </a:solidFill>
                <a:latin typeface="Book Antiqua" panose="02040602050305030304" pitchFamily="18" charset="0"/>
                <a:cs typeface="Trebuchet MS"/>
              </a:rPr>
              <a:t> </a:t>
            </a:r>
            <a:r>
              <a:rPr sz="1800" spc="5" dirty="0">
                <a:solidFill>
                  <a:srgbClr val="616161"/>
                </a:solidFill>
                <a:latin typeface="Book Antiqua" panose="02040602050305030304" pitchFamily="18" charset="0"/>
                <a:cs typeface="Trebuchet MS"/>
              </a:rPr>
              <a:t>download</a:t>
            </a:r>
            <a:r>
              <a:rPr sz="1800" spc="-80" dirty="0">
                <a:solidFill>
                  <a:srgbClr val="616161"/>
                </a:solidFill>
                <a:latin typeface="Book Antiqua" panose="02040602050305030304" pitchFamily="18" charset="0"/>
                <a:cs typeface="Trebuchet MS"/>
              </a:rPr>
              <a:t> </a:t>
            </a:r>
            <a:r>
              <a:rPr sz="1800" spc="35" dirty="0">
                <a:solidFill>
                  <a:srgbClr val="616161"/>
                </a:solidFill>
                <a:latin typeface="Book Antiqua" panose="02040602050305030304" pitchFamily="18" charset="0"/>
                <a:cs typeface="Trebuchet MS"/>
              </a:rPr>
              <a:t>on</a:t>
            </a:r>
            <a:r>
              <a:rPr sz="1800" spc="-80" dirty="0">
                <a:solidFill>
                  <a:srgbClr val="616161"/>
                </a:solidFill>
                <a:latin typeface="Book Antiqua" panose="02040602050305030304" pitchFamily="18" charset="0"/>
                <a:cs typeface="Trebuchet MS"/>
              </a:rPr>
              <a:t> </a:t>
            </a:r>
            <a:r>
              <a:rPr sz="1800" spc="-5" dirty="0">
                <a:solidFill>
                  <a:srgbClr val="616161"/>
                </a:solidFill>
                <a:latin typeface="Book Antiqua" panose="02040602050305030304" pitchFamily="18" charset="0"/>
                <a:cs typeface="Trebuchet MS"/>
              </a:rPr>
              <a:t>DrivenData</a:t>
            </a:r>
            <a:endParaRPr sz="1800" dirty="0">
              <a:latin typeface="Book Antiqua" panose="02040602050305030304" pitchFamily="18" charset="0"/>
              <a:cs typeface="Trebuchet MS"/>
            </a:endParaRPr>
          </a:p>
          <a:p>
            <a:pPr marL="836294" lvl="1" indent="-336550">
              <a:lnSpc>
                <a:spcPct val="100000"/>
              </a:lnSpc>
              <a:spcBef>
                <a:spcPts val="340"/>
              </a:spcBef>
              <a:buClr>
                <a:srgbClr val="616161"/>
              </a:buClr>
              <a:buFont typeface="Tahoma"/>
              <a:buChar char="○"/>
              <a:tabLst>
                <a:tab pos="836294" algn="l"/>
                <a:tab pos="836930" algn="l"/>
              </a:tabLst>
            </a:pPr>
            <a:r>
              <a:rPr sz="1400" u="heavy" spc="-60" dirty="0">
                <a:solidFill>
                  <a:srgbClr val="FF5252"/>
                </a:solidFill>
                <a:uFill>
                  <a:solidFill>
                    <a:srgbClr val="FF5252"/>
                  </a:solidFill>
                </a:uFill>
                <a:latin typeface="Book Antiqua" panose="02040602050305030304" pitchFamily="18" charset="0"/>
                <a:cs typeface="Trebuchet MS"/>
                <a:hlinkClick r:id="rId2"/>
              </a:rPr>
              <a:t>https://www</a:t>
            </a:r>
            <a:r>
              <a:rPr sz="1400" u="heavy" spc="-60" dirty="0">
                <a:solidFill>
                  <a:srgbClr val="FF5252"/>
                </a:solidFill>
                <a:uFill>
                  <a:solidFill>
                    <a:srgbClr val="FF5252"/>
                  </a:solidFill>
                </a:uFill>
                <a:latin typeface="Book Antiqua" panose="02040602050305030304" pitchFamily="18" charset="0"/>
                <a:cs typeface="Trebuchet MS"/>
              </a:rPr>
              <a:t>.</a:t>
            </a:r>
            <a:r>
              <a:rPr sz="1400" u="heavy" spc="-60" dirty="0">
                <a:solidFill>
                  <a:srgbClr val="FF5252"/>
                </a:solidFill>
                <a:uFill>
                  <a:solidFill>
                    <a:srgbClr val="FF5252"/>
                  </a:solidFill>
                </a:uFill>
                <a:latin typeface="Book Antiqua" panose="02040602050305030304" pitchFamily="18" charset="0"/>
                <a:cs typeface="Trebuchet MS"/>
                <a:hlinkClick r:id="rId2"/>
              </a:rPr>
              <a:t>drivendata.org/competitions/7/pump-it-up-data-mining-the-water-table/page/23/</a:t>
            </a:r>
            <a:endParaRPr sz="1400" dirty="0">
              <a:latin typeface="Book Antiqua" panose="02040602050305030304" pitchFamily="18" charset="0"/>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7AA1E-24E1-95A1-A0AA-EC9AB3BF33B7}"/>
              </a:ext>
            </a:extLst>
          </p:cNvPr>
          <p:cNvSpPr>
            <a:spLocks noGrp="1"/>
          </p:cNvSpPr>
          <p:nvPr>
            <p:ph type="title"/>
          </p:nvPr>
        </p:nvSpPr>
        <p:spPr/>
        <p:txBody>
          <a:bodyPr/>
          <a:lstStyle/>
          <a:p>
            <a:r>
              <a:rPr lang="en-US" dirty="0"/>
              <a:t>IMPORTS</a:t>
            </a:r>
          </a:p>
        </p:txBody>
      </p:sp>
      <p:sp>
        <p:nvSpPr>
          <p:cNvPr id="4" name="Rectangle 1">
            <a:extLst>
              <a:ext uri="{FF2B5EF4-FFF2-40B4-BE49-F238E27FC236}">
                <a16:creationId xmlns:a16="http://schemas.microsoft.com/office/drawing/2014/main" id="{35A7AF3C-26CF-BC3A-10DE-2E1C2D7E5AD8}"/>
              </a:ext>
            </a:extLst>
          </p:cNvPr>
          <p:cNvSpPr>
            <a:spLocks noGrp="1" noChangeArrowheads="1"/>
          </p:cNvSpPr>
          <p:nvPr>
            <p:ph idx="1"/>
          </p:nvPr>
        </p:nvSpPr>
        <p:spPr bwMode="auto">
          <a:xfrm>
            <a:off x="304800" y="1123950"/>
            <a:ext cx="7058343" cy="10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accent2"/>
                </a:solidFill>
                <a:effectLst/>
                <a:latin typeface="Book Antiqua" panose="02040602050305030304" pitchFamily="18" charset="0"/>
              </a:rPr>
              <a:t>Data Manipulation and Visualization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1" i="0" u="none" strike="noStrike" cap="none" normalizeH="0" baseline="0" dirty="0">
                <a:ln>
                  <a:noFill/>
                </a:ln>
                <a:solidFill>
                  <a:schemeClr val="accent2"/>
                </a:solidFill>
                <a:effectLst/>
                <a:latin typeface="Book Antiqua" panose="02040602050305030304" pitchFamily="18" charset="0"/>
              </a:rPr>
              <a:t>pandas as pd</a:t>
            </a:r>
            <a:r>
              <a:rPr kumimoji="0" lang="en-US" altLang="en-US" sz="900" b="0" i="0" u="none" strike="noStrike" cap="none" normalizeH="0" baseline="0" dirty="0">
                <a:ln>
                  <a:noFill/>
                </a:ln>
                <a:solidFill>
                  <a:schemeClr val="accent2"/>
                </a:solidFill>
                <a:effectLst/>
                <a:latin typeface="Book Antiqua" panose="02040602050305030304" pitchFamily="18" charset="0"/>
              </a:rPr>
              <a:t>: Data manipulation and analysis library, particularly useful for handling structured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1" i="0" u="none" strike="noStrike" cap="none" normalizeH="0" baseline="0" dirty="0" err="1">
                <a:ln>
                  <a:noFill/>
                </a:ln>
                <a:solidFill>
                  <a:schemeClr val="accent2"/>
                </a:solidFill>
                <a:effectLst/>
                <a:latin typeface="Book Antiqua" panose="02040602050305030304" pitchFamily="18" charset="0"/>
              </a:rPr>
              <a:t>numpy</a:t>
            </a:r>
            <a:r>
              <a:rPr kumimoji="0" lang="en-US" altLang="en-US" sz="900" b="1" i="0" u="none" strike="noStrike" cap="none" normalizeH="0" baseline="0" dirty="0">
                <a:ln>
                  <a:noFill/>
                </a:ln>
                <a:solidFill>
                  <a:schemeClr val="accent2"/>
                </a:solidFill>
                <a:effectLst/>
                <a:latin typeface="Book Antiqua" panose="02040602050305030304" pitchFamily="18" charset="0"/>
              </a:rPr>
              <a:t> as np</a:t>
            </a:r>
            <a:r>
              <a:rPr kumimoji="0" lang="en-US" altLang="en-US" sz="900" b="0" i="0" u="none" strike="noStrike" cap="none" normalizeH="0" baseline="0" dirty="0">
                <a:ln>
                  <a:noFill/>
                </a:ln>
                <a:solidFill>
                  <a:schemeClr val="accent2"/>
                </a:solidFill>
                <a:effectLst/>
                <a:latin typeface="Book Antiqua" panose="02040602050305030304" pitchFamily="18" charset="0"/>
              </a:rPr>
              <a:t>: Provides support for large, multi-dimensional arrays and matrices, along with a collection of mathematical functions.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1" i="0" u="none" strike="noStrike" cap="none" normalizeH="0" baseline="0" dirty="0" err="1">
                <a:ln>
                  <a:noFill/>
                </a:ln>
                <a:solidFill>
                  <a:schemeClr val="accent2"/>
                </a:solidFill>
                <a:effectLst/>
                <a:latin typeface="Book Antiqua" panose="02040602050305030304" pitchFamily="18" charset="0"/>
              </a:rPr>
              <a:t>matplotlib.pyplot</a:t>
            </a:r>
            <a:r>
              <a:rPr kumimoji="0" lang="en-US" altLang="en-US" sz="900" b="1" i="0" u="none" strike="noStrike" cap="none" normalizeH="0" baseline="0" dirty="0">
                <a:ln>
                  <a:noFill/>
                </a:ln>
                <a:solidFill>
                  <a:schemeClr val="accent2"/>
                </a:solidFill>
                <a:effectLst/>
                <a:latin typeface="Book Antiqua" panose="02040602050305030304" pitchFamily="18" charset="0"/>
              </a:rPr>
              <a:t> as </a:t>
            </a:r>
            <a:r>
              <a:rPr kumimoji="0" lang="en-US" altLang="en-US" sz="900" b="1" i="0" u="none" strike="noStrike" cap="none" normalizeH="0" baseline="0" dirty="0" err="1">
                <a:ln>
                  <a:noFill/>
                </a:ln>
                <a:solidFill>
                  <a:schemeClr val="accent2"/>
                </a:solidFill>
                <a:effectLst/>
                <a:latin typeface="Book Antiqua" panose="02040602050305030304" pitchFamily="18" charset="0"/>
              </a:rPr>
              <a:t>plt</a:t>
            </a:r>
            <a:r>
              <a:rPr kumimoji="0" lang="en-US" altLang="en-US" sz="900" b="0" i="0" u="none" strike="noStrike" cap="none" normalizeH="0" baseline="0" dirty="0">
                <a:ln>
                  <a:noFill/>
                </a:ln>
                <a:solidFill>
                  <a:schemeClr val="accent2"/>
                </a:solidFill>
                <a:effectLst/>
                <a:latin typeface="Book Antiqua" panose="02040602050305030304" pitchFamily="18" charset="0"/>
              </a:rPr>
              <a:t>: A plotting library for creating static, animated, and interactive visualizations.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1" i="0" u="none" strike="noStrike" cap="none" normalizeH="0" baseline="0" dirty="0">
                <a:ln>
                  <a:noFill/>
                </a:ln>
                <a:solidFill>
                  <a:schemeClr val="accent2"/>
                </a:solidFill>
                <a:effectLst/>
                <a:latin typeface="Book Antiqua" panose="02040602050305030304" pitchFamily="18" charset="0"/>
              </a:rPr>
              <a:t>seaborn as </a:t>
            </a:r>
            <a:r>
              <a:rPr kumimoji="0" lang="en-US" altLang="en-US" sz="900" b="1" i="0" u="none" strike="noStrike" cap="none" normalizeH="0" baseline="0" dirty="0" err="1">
                <a:ln>
                  <a:noFill/>
                </a:ln>
                <a:solidFill>
                  <a:schemeClr val="accent2"/>
                </a:solidFill>
                <a:effectLst/>
                <a:latin typeface="Book Antiqua" panose="02040602050305030304" pitchFamily="18" charset="0"/>
              </a:rPr>
              <a:t>sns</a:t>
            </a:r>
            <a:r>
              <a:rPr kumimoji="0" lang="en-US" altLang="en-US" sz="900" b="0" i="0" u="none" strike="noStrike" cap="none" normalizeH="0" baseline="0" dirty="0">
                <a:ln>
                  <a:noFill/>
                </a:ln>
                <a:solidFill>
                  <a:schemeClr val="accent2"/>
                </a:solidFill>
                <a:effectLst/>
                <a:latin typeface="Book Antiqua" panose="02040602050305030304" pitchFamily="18" charset="0"/>
              </a:rPr>
              <a:t>: Built on top of matplotlib, it provides a high-level interface for drawing attractive and informative statistical graphics.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1" i="0" u="none" strike="noStrike" cap="none" normalizeH="0" baseline="0" dirty="0">
                <a:ln>
                  <a:noFill/>
                </a:ln>
                <a:solidFill>
                  <a:schemeClr val="accent2"/>
                </a:solidFill>
                <a:effectLst/>
                <a:latin typeface="Book Antiqua" panose="02040602050305030304" pitchFamily="18" charset="0"/>
              </a:rPr>
              <a:t>%matplotlib inline</a:t>
            </a:r>
            <a:r>
              <a:rPr kumimoji="0" lang="en-US" altLang="en-US" sz="900" b="0" i="0" u="none" strike="noStrike" cap="none" normalizeH="0" baseline="0" dirty="0">
                <a:ln>
                  <a:noFill/>
                </a:ln>
                <a:solidFill>
                  <a:schemeClr val="accent2"/>
                </a:solidFill>
                <a:effectLst/>
                <a:latin typeface="Book Antiqua" panose="02040602050305030304" pitchFamily="18" charset="0"/>
              </a:rPr>
              <a:t>: A magic function in </a:t>
            </a:r>
            <a:r>
              <a:rPr kumimoji="0" lang="en-US" altLang="en-US" sz="900" b="0" i="0" u="none" strike="noStrike" cap="none" normalizeH="0" baseline="0" dirty="0" err="1">
                <a:ln>
                  <a:noFill/>
                </a:ln>
                <a:solidFill>
                  <a:schemeClr val="accent2"/>
                </a:solidFill>
                <a:effectLst/>
                <a:latin typeface="Book Antiqua" panose="02040602050305030304" pitchFamily="18" charset="0"/>
              </a:rPr>
              <a:t>Jupyter</a:t>
            </a:r>
            <a:r>
              <a:rPr kumimoji="0" lang="en-US" altLang="en-US" sz="900" b="0" i="0" u="none" strike="noStrike" cap="none" normalizeH="0" baseline="0" dirty="0">
                <a:ln>
                  <a:noFill/>
                </a:ln>
                <a:solidFill>
                  <a:schemeClr val="accent2"/>
                </a:solidFill>
                <a:effectLst/>
                <a:latin typeface="Book Antiqua" panose="02040602050305030304" pitchFamily="18" charset="0"/>
              </a:rPr>
              <a:t> notebooks that allows matplotlib plots to be displayed inline within the notebook.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accent2"/>
              </a:solidFill>
              <a:effectLst/>
              <a:latin typeface="Book Antiqua" panose="02040602050305030304" pitchFamily="18" charset="0"/>
            </a:endParaRPr>
          </a:p>
        </p:txBody>
      </p:sp>
      <p:sp>
        <p:nvSpPr>
          <p:cNvPr id="5" name="Rectangle 2">
            <a:extLst>
              <a:ext uri="{FF2B5EF4-FFF2-40B4-BE49-F238E27FC236}">
                <a16:creationId xmlns:a16="http://schemas.microsoft.com/office/drawing/2014/main" id="{3549DD9B-CB78-27C4-0AB0-CD9EC9A8617D}"/>
              </a:ext>
            </a:extLst>
          </p:cNvPr>
          <p:cNvSpPr>
            <a:spLocks noChangeArrowheads="1"/>
          </p:cNvSpPr>
          <p:nvPr/>
        </p:nvSpPr>
        <p:spPr bwMode="auto">
          <a:xfrm>
            <a:off x="299884" y="2198206"/>
            <a:ext cx="8853706" cy="10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accent2"/>
                </a:solidFill>
                <a:effectLst/>
                <a:latin typeface="Book Antiqua" panose="02040602050305030304" pitchFamily="18" charset="0"/>
              </a:rPr>
              <a:t>Model Evaluation and Selection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1" i="0" u="none" strike="noStrike" cap="none" normalizeH="0" baseline="0" dirty="0" err="1">
                <a:ln>
                  <a:noFill/>
                </a:ln>
                <a:solidFill>
                  <a:schemeClr val="accent2"/>
                </a:solidFill>
                <a:effectLst/>
                <a:latin typeface="Book Antiqua" panose="02040602050305030304" pitchFamily="18" charset="0"/>
              </a:rPr>
              <a:t>sklearn.model_selection</a:t>
            </a:r>
            <a:r>
              <a:rPr kumimoji="0" lang="en-US" altLang="en-US" sz="900" b="0" i="0" u="none" strike="noStrike" cap="none" normalizeH="0" baseline="0" dirty="0">
                <a:ln>
                  <a:noFill/>
                </a:ln>
                <a:solidFill>
                  <a:schemeClr val="accent2"/>
                </a:solidFill>
                <a:effectLst/>
                <a:latin typeface="Book Antiqua" panose="0204060205030503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1" i="0" u="none" strike="noStrike" cap="none" normalizeH="0" baseline="0" dirty="0" err="1">
                <a:ln>
                  <a:noFill/>
                </a:ln>
                <a:solidFill>
                  <a:schemeClr val="accent2"/>
                </a:solidFill>
                <a:effectLst/>
                <a:latin typeface="Book Antiqua" panose="02040602050305030304" pitchFamily="18" charset="0"/>
              </a:rPr>
              <a:t>train_test_split</a:t>
            </a:r>
            <a:r>
              <a:rPr kumimoji="0" lang="en-US" altLang="en-US" sz="900" b="0" i="0" u="none" strike="noStrike" cap="none" normalizeH="0" baseline="0" dirty="0">
                <a:ln>
                  <a:noFill/>
                </a:ln>
                <a:solidFill>
                  <a:schemeClr val="accent2"/>
                </a:solidFill>
                <a:effectLst/>
                <a:latin typeface="Book Antiqua" panose="02040602050305030304" pitchFamily="18" charset="0"/>
              </a:rPr>
              <a:t>: Splits arrays or matrices into random train and test subsets.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1" i="0" u="none" strike="noStrike" cap="none" normalizeH="0" baseline="0" dirty="0" err="1">
                <a:ln>
                  <a:noFill/>
                </a:ln>
                <a:solidFill>
                  <a:schemeClr val="accent2"/>
                </a:solidFill>
                <a:effectLst/>
                <a:latin typeface="Book Antiqua" panose="02040602050305030304" pitchFamily="18" charset="0"/>
              </a:rPr>
              <a:t>GridSearchCV</a:t>
            </a:r>
            <a:r>
              <a:rPr kumimoji="0" lang="en-US" altLang="en-US" sz="900" b="0" i="0" u="none" strike="noStrike" cap="none" normalizeH="0" baseline="0" dirty="0">
                <a:ln>
                  <a:noFill/>
                </a:ln>
                <a:solidFill>
                  <a:schemeClr val="accent2"/>
                </a:solidFill>
                <a:effectLst/>
                <a:latin typeface="Book Antiqua" panose="02040602050305030304" pitchFamily="18" charset="0"/>
              </a:rPr>
              <a:t>: Exhaustive search over a specified parameter grid for model tuning.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1" i="0" u="none" strike="noStrike" cap="none" normalizeH="0" baseline="0" dirty="0" err="1">
                <a:ln>
                  <a:noFill/>
                </a:ln>
                <a:solidFill>
                  <a:schemeClr val="accent2"/>
                </a:solidFill>
                <a:effectLst/>
                <a:latin typeface="Book Antiqua" panose="02040602050305030304" pitchFamily="18" charset="0"/>
              </a:rPr>
              <a:t>cross_val_score</a:t>
            </a:r>
            <a:r>
              <a:rPr kumimoji="0" lang="en-US" altLang="en-US" sz="900" b="0" i="0" u="none" strike="noStrike" cap="none" normalizeH="0" baseline="0" dirty="0">
                <a:ln>
                  <a:noFill/>
                </a:ln>
                <a:solidFill>
                  <a:schemeClr val="accent2"/>
                </a:solidFill>
                <a:effectLst/>
                <a:latin typeface="Book Antiqua" panose="02040602050305030304" pitchFamily="18" charset="0"/>
              </a:rPr>
              <a:t>: Evaluates a score by cross-validation.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1" i="0" u="none" strike="noStrike" cap="none" normalizeH="0" baseline="0" dirty="0" err="1">
                <a:ln>
                  <a:noFill/>
                </a:ln>
                <a:solidFill>
                  <a:schemeClr val="accent2"/>
                </a:solidFill>
                <a:effectLst/>
                <a:latin typeface="Book Antiqua" panose="02040602050305030304" pitchFamily="18" charset="0"/>
              </a:rPr>
              <a:t>RepeatedStratifiedKFold</a:t>
            </a:r>
            <a:r>
              <a:rPr kumimoji="0" lang="en-US" altLang="en-US" sz="900" b="0" i="0" u="none" strike="noStrike" cap="none" normalizeH="0" baseline="0" dirty="0">
                <a:ln>
                  <a:noFill/>
                </a:ln>
                <a:solidFill>
                  <a:schemeClr val="accent2"/>
                </a:solidFill>
                <a:effectLst/>
                <a:latin typeface="Book Antiqua" panose="02040602050305030304" pitchFamily="18" charset="0"/>
              </a:rPr>
              <a:t>: Cross-validator that provides train/test indices to split data into train/test sets while ensuring each fold is a good representative of the whole.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accent2"/>
              </a:solidFill>
              <a:effectLst/>
              <a:latin typeface="Book Antiqua" panose="02040602050305030304" pitchFamily="18" charset="0"/>
            </a:endParaRPr>
          </a:p>
        </p:txBody>
      </p:sp>
    </p:spTree>
    <p:extLst>
      <p:ext uri="{BB962C8B-B14F-4D97-AF65-F5344CB8AC3E}">
        <p14:creationId xmlns:p14="http://schemas.microsoft.com/office/powerpoint/2010/main" val="1998232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3742690" cy="409575"/>
          </a:xfrm>
          <a:prstGeom prst="rect">
            <a:avLst/>
          </a:prstGeom>
        </p:spPr>
        <p:txBody>
          <a:bodyPr vert="horz" wrap="square" lIns="0" tIns="15240" rIns="0" bIns="0" rtlCol="0">
            <a:spAutoFit/>
          </a:bodyPr>
          <a:lstStyle/>
          <a:p>
            <a:pPr marL="12700">
              <a:lnSpc>
                <a:spcPct val="100000"/>
              </a:lnSpc>
              <a:spcBef>
                <a:spcPts val="120"/>
              </a:spcBef>
            </a:pPr>
            <a:r>
              <a:rPr sz="2500" b="0" spc="-45" dirty="0">
                <a:solidFill>
                  <a:srgbClr val="202729"/>
                </a:solidFill>
                <a:latin typeface="Book Antiqua" panose="02040602050305030304" pitchFamily="18" charset="0"/>
                <a:cs typeface="Trebuchet MS"/>
              </a:rPr>
              <a:t>Distribution</a:t>
            </a:r>
            <a:r>
              <a:rPr sz="2500" b="0" spc="-100" dirty="0">
                <a:solidFill>
                  <a:srgbClr val="202729"/>
                </a:solidFill>
                <a:latin typeface="Book Antiqua" panose="02040602050305030304" pitchFamily="18" charset="0"/>
                <a:cs typeface="Trebuchet MS"/>
              </a:rPr>
              <a:t> </a:t>
            </a:r>
            <a:r>
              <a:rPr sz="2500" b="0" spc="-60" dirty="0">
                <a:solidFill>
                  <a:srgbClr val="202729"/>
                </a:solidFill>
                <a:latin typeface="Book Antiqua" panose="02040602050305030304" pitchFamily="18" charset="0"/>
                <a:cs typeface="Trebuchet MS"/>
              </a:rPr>
              <a:t>of</a:t>
            </a:r>
            <a:r>
              <a:rPr sz="2500" b="0" spc="-100" dirty="0">
                <a:solidFill>
                  <a:srgbClr val="202729"/>
                </a:solidFill>
                <a:latin typeface="Book Antiqua" panose="02040602050305030304" pitchFamily="18" charset="0"/>
                <a:cs typeface="Trebuchet MS"/>
              </a:rPr>
              <a:t> </a:t>
            </a:r>
            <a:r>
              <a:rPr sz="2500" b="0" spc="-40" dirty="0">
                <a:solidFill>
                  <a:srgbClr val="202729"/>
                </a:solidFill>
                <a:latin typeface="Book Antiqua" panose="02040602050305030304" pitchFamily="18" charset="0"/>
                <a:cs typeface="Trebuchet MS"/>
              </a:rPr>
              <a:t>Waterpoints</a:t>
            </a:r>
            <a:endParaRPr sz="2500" dirty="0">
              <a:latin typeface="Book Antiqua" panose="02040602050305030304" pitchFamily="18" charset="0"/>
              <a:cs typeface="Trebuchet MS"/>
            </a:endParaRPr>
          </a:p>
        </p:txBody>
      </p:sp>
      <p:sp>
        <p:nvSpPr>
          <p:cNvPr id="3" name="object 3"/>
          <p:cNvSpPr txBox="1"/>
          <p:nvPr/>
        </p:nvSpPr>
        <p:spPr>
          <a:xfrm>
            <a:off x="475249" y="1941708"/>
            <a:ext cx="2155825" cy="1602740"/>
          </a:xfrm>
          <a:prstGeom prst="rect">
            <a:avLst/>
          </a:prstGeom>
        </p:spPr>
        <p:txBody>
          <a:bodyPr vert="horz" wrap="square" lIns="0" tIns="53975" rIns="0" bIns="0" rtlCol="0">
            <a:spAutoFit/>
          </a:bodyPr>
          <a:lstStyle/>
          <a:p>
            <a:pPr marL="379095" indent="-367030">
              <a:lnSpc>
                <a:spcPct val="100000"/>
              </a:lnSpc>
              <a:spcBef>
                <a:spcPts val="425"/>
              </a:spcBef>
              <a:buFont typeface="Tahoma"/>
              <a:buChar char="●"/>
              <a:tabLst>
                <a:tab pos="379095" algn="l"/>
                <a:tab pos="379730" algn="l"/>
              </a:tabLst>
            </a:pPr>
            <a:r>
              <a:rPr sz="1800" spc="114" dirty="0">
                <a:solidFill>
                  <a:schemeClr val="accent2"/>
                </a:solidFill>
                <a:latin typeface="Book Antiqua" panose="02040602050305030304" pitchFamily="18" charset="0"/>
                <a:cs typeface="Trebuchet MS"/>
              </a:rPr>
              <a:t>2</a:t>
            </a:r>
            <a:r>
              <a:rPr sz="1800" spc="55" dirty="0">
                <a:solidFill>
                  <a:schemeClr val="accent2"/>
                </a:solidFill>
                <a:latin typeface="Book Antiqua" panose="02040602050305030304" pitchFamily="18" charset="0"/>
                <a:cs typeface="Trebuchet MS"/>
              </a:rPr>
              <a:t>9</a:t>
            </a:r>
            <a:r>
              <a:rPr sz="1800" spc="-310" dirty="0">
                <a:solidFill>
                  <a:schemeClr val="accent2"/>
                </a:solidFill>
                <a:latin typeface="Book Antiqua" panose="02040602050305030304" pitchFamily="18" charset="0"/>
                <a:cs typeface="Trebuchet MS"/>
              </a:rPr>
              <a:t>,</a:t>
            </a:r>
            <a:r>
              <a:rPr sz="1800" spc="155" dirty="0">
                <a:solidFill>
                  <a:schemeClr val="accent2"/>
                </a:solidFill>
                <a:latin typeface="Book Antiqua" panose="02040602050305030304" pitchFamily="18" charset="0"/>
                <a:cs typeface="Trebuchet MS"/>
              </a:rPr>
              <a:t>000</a:t>
            </a:r>
            <a:r>
              <a:rPr sz="1800" spc="-80" dirty="0">
                <a:solidFill>
                  <a:schemeClr val="accent2"/>
                </a:solidFill>
                <a:latin typeface="Book Antiqua" panose="02040602050305030304" pitchFamily="18" charset="0"/>
                <a:cs typeface="Trebuchet MS"/>
              </a:rPr>
              <a:t> </a:t>
            </a:r>
            <a:r>
              <a:rPr sz="1800" spc="-50" dirty="0">
                <a:solidFill>
                  <a:schemeClr val="accent2"/>
                </a:solidFill>
                <a:latin typeface="Book Antiqua" panose="02040602050305030304" pitchFamily="18" charset="0"/>
                <a:cs typeface="Trebuchet MS"/>
              </a:rPr>
              <a:t>functional</a:t>
            </a:r>
            <a:endParaRPr sz="1800" dirty="0">
              <a:solidFill>
                <a:schemeClr val="accent2"/>
              </a:solidFill>
              <a:latin typeface="Book Antiqua" panose="02040602050305030304" pitchFamily="18" charset="0"/>
              <a:cs typeface="Trebuchet MS"/>
            </a:endParaRPr>
          </a:p>
          <a:p>
            <a:pPr marL="379095" marR="649605" indent="-367030">
              <a:lnSpc>
                <a:spcPct val="114999"/>
              </a:lnSpc>
              <a:buFont typeface="Tahoma"/>
              <a:buChar char="●"/>
              <a:tabLst>
                <a:tab pos="379095" algn="l"/>
                <a:tab pos="379730" algn="l"/>
              </a:tabLst>
            </a:pPr>
            <a:r>
              <a:rPr sz="1800" spc="-175" dirty="0">
                <a:solidFill>
                  <a:schemeClr val="accent2"/>
                </a:solidFill>
                <a:latin typeface="Book Antiqua" panose="02040602050305030304" pitchFamily="18" charset="0"/>
                <a:cs typeface="Trebuchet MS"/>
              </a:rPr>
              <a:t>21</a:t>
            </a:r>
            <a:r>
              <a:rPr sz="1800" spc="-185" dirty="0">
                <a:solidFill>
                  <a:schemeClr val="accent2"/>
                </a:solidFill>
                <a:latin typeface="Book Antiqua" panose="02040602050305030304" pitchFamily="18" charset="0"/>
                <a:cs typeface="Trebuchet MS"/>
              </a:rPr>
              <a:t>,</a:t>
            </a:r>
            <a:r>
              <a:rPr sz="1800" spc="155" dirty="0">
                <a:solidFill>
                  <a:schemeClr val="accent2"/>
                </a:solidFill>
                <a:latin typeface="Book Antiqua" panose="02040602050305030304" pitchFamily="18" charset="0"/>
                <a:cs typeface="Trebuchet MS"/>
              </a:rPr>
              <a:t>000</a:t>
            </a:r>
            <a:r>
              <a:rPr sz="1800" spc="-80" dirty="0">
                <a:solidFill>
                  <a:schemeClr val="accent2"/>
                </a:solidFill>
                <a:latin typeface="Book Antiqua" panose="02040602050305030304" pitchFamily="18" charset="0"/>
                <a:cs typeface="Trebuchet MS"/>
              </a:rPr>
              <a:t> </a:t>
            </a:r>
            <a:r>
              <a:rPr sz="1800" spc="20" dirty="0">
                <a:solidFill>
                  <a:schemeClr val="accent2"/>
                </a:solidFill>
                <a:latin typeface="Book Antiqua" panose="02040602050305030304" pitchFamily="18" charset="0"/>
                <a:cs typeface="Trebuchet MS"/>
              </a:rPr>
              <a:t>non  </a:t>
            </a:r>
            <a:r>
              <a:rPr sz="1800" spc="-50" dirty="0">
                <a:solidFill>
                  <a:schemeClr val="accent2"/>
                </a:solidFill>
                <a:latin typeface="Book Antiqua" panose="02040602050305030304" pitchFamily="18" charset="0"/>
                <a:cs typeface="Trebuchet MS"/>
              </a:rPr>
              <a:t>functional</a:t>
            </a:r>
            <a:endParaRPr sz="1800" dirty="0">
              <a:solidFill>
                <a:schemeClr val="accent2"/>
              </a:solidFill>
              <a:latin typeface="Book Antiqua" panose="02040602050305030304" pitchFamily="18" charset="0"/>
              <a:cs typeface="Trebuchet MS"/>
            </a:endParaRPr>
          </a:p>
          <a:p>
            <a:pPr marL="379095" marR="137795" indent="-367030">
              <a:lnSpc>
                <a:spcPct val="114999"/>
              </a:lnSpc>
              <a:buFont typeface="Tahoma"/>
              <a:buChar char="●"/>
              <a:tabLst>
                <a:tab pos="379095" algn="l"/>
                <a:tab pos="379730" algn="l"/>
              </a:tabLst>
            </a:pPr>
            <a:r>
              <a:rPr sz="1800" spc="45" dirty="0">
                <a:solidFill>
                  <a:schemeClr val="accent2"/>
                </a:solidFill>
                <a:latin typeface="Book Antiqua" panose="02040602050305030304" pitchFamily="18" charset="0"/>
                <a:cs typeface="Trebuchet MS"/>
              </a:rPr>
              <a:t>3,500</a:t>
            </a:r>
            <a:r>
              <a:rPr sz="1800" spc="-80" dirty="0">
                <a:solidFill>
                  <a:schemeClr val="accent2"/>
                </a:solidFill>
                <a:latin typeface="Book Antiqua" panose="02040602050305030304" pitchFamily="18" charset="0"/>
                <a:cs typeface="Trebuchet MS"/>
              </a:rPr>
              <a:t> </a:t>
            </a:r>
            <a:r>
              <a:rPr sz="1800" spc="-50" dirty="0">
                <a:solidFill>
                  <a:schemeClr val="accent2"/>
                </a:solidFill>
                <a:latin typeface="Book Antiqua" panose="02040602050305030304" pitchFamily="18" charset="0"/>
                <a:cs typeface="Trebuchet MS"/>
              </a:rPr>
              <a:t>functional  </a:t>
            </a:r>
            <a:r>
              <a:rPr sz="1800" spc="40" dirty="0">
                <a:solidFill>
                  <a:schemeClr val="accent2"/>
                </a:solidFill>
                <a:latin typeface="Book Antiqua" panose="02040602050305030304" pitchFamily="18" charset="0"/>
                <a:cs typeface="Trebuchet MS"/>
              </a:rPr>
              <a:t>needs</a:t>
            </a:r>
            <a:r>
              <a:rPr sz="1800" spc="-95" dirty="0">
                <a:solidFill>
                  <a:schemeClr val="accent2"/>
                </a:solidFill>
                <a:latin typeface="Book Antiqua" panose="02040602050305030304" pitchFamily="18" charset="0"/>
                <a:cs typeface="Trebuchet MS"/>
              </a:rPr>
              <a:t> </a:t>
            </a:r>
            <a:r>
              <a:rPr sz="1800" spc="-25" dirty="0">
                <a:solidFill>
                  <a:schemeClr val="accent2"/>
                </a:solidFill>
                <a:latin typeface="Book Antiqua" panose="02040602050305030304" pitchFamily="18" charset="0"/>
                <a:cs typeface="Trebuchet MS"/>
              </a:rPr>
              <a:t>repairs</a:t>
            </a:r>
            <a:endParaRPr sz="1800" dirty="0">
              <a:solidFill>
                <a:schemeClr val="accent2"/>
              </a:solidFill>
              <a:latin typeface="Book Antiqua" panose="02040602050305030304" pitchFamily="18" charset="0"/>
              <a:cs typeface="Trebuchet MS"/>
            </a:endParaRPr>
          </a:p>
        </p:txBody>
      </p:sp>
      <p:pic>
        <p:nvPicPr>
          <p:cNvPr id="4" name="object 4"/>
          <p:cNvPicPr/>
          <p:nvPr/>
        </p:nvPicPr>
        <p:blipFill>
          <a:blip r:embed="rId2" cstate="print"/>
          <a:stretch>
            <a:fillRect/>
          </a:stretch>
        </p:blipFill>
        <p:spPr>
          <a:xfrm>
            <a:off x="3429000" y="1047750"/>
            <a:ext cx="4311151" cy="314642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4473575" cy="409575"/>
          </a:xfrm>
          <a:prstGeom prst="rect">
            <a:avLst/>
          </a:prstGeom>
        </p:spPr>
        <p:txBody>
          <a:bodyPr vert="horz" wrap="square" lIns="0" tIns="15240" rIns="0" bIns="0" rtlCol="0">
            <a:spAutoFit/>
          </a:bodyPr>
          <a:lstStyle/>
          <a:p>
            <a:pPr marL="12700">
              <a:lnSpc>
                <a:spcPct val="100000"/>
              </a:lnSpc>
              <a:spcBef>
                <a:spcPts val="120"/>
              </a:spcBef>
            </a:pPr>
            <a:r>
              <a:rPr sz="2500" b="0" spc="-15" dirty="0">
                <a:solidFill>
                  <a:srgbClr val="202729"/>
                </a:solidFill>
                <a:latin typeface="Book Antiqua" panose="02040602050305030304" pitchFamily="18" charset="0"/>
                <a:cs typeface="Trebuchet MS"/>
              </a:rPr>
              <a:t>Construction</a:t>
            </a:r>
            <a:r>
              <a:rPr sz="2500" b="0" spc="-110" dirty="0">
                <a:solidFill>
                  <a:srgbClr val="202729"/>
                </a:solidFill>
                <a:latin typeface="Book Antiqua" panose="02040602050305030304" pitchFamily="18" charset="0"/>
                <a:cs typeface="Trebuchet MS"/>
              </a:rPr>
              <a:t> </a:t>
            </a:r>
            <a:r>
              <a:rPr sz="2500" b="0" spc="-60" dirty="0">
                <a:solidFill>
                  <a:srgbClr val="202729"/>
                </a:solidFill>
                <a:latin typeface="Book Antiqua" panose="02040602050305030304" pitchFamily="18" charset="0"/>
                <a:cs typeface="Trebuchet MS"/>
              </a:rPr>
              <a:t>Year</a:t>
            </a:r>
            <a:r>
              <a:rPr sz="2500" b="0" spc="-105" dirty="0">
                <a:solidFill>
                  <a:srgbClr val="202729"/>
                </a:solidFill>
                <a:latin typeface="Book Antiqua" panose="02040602050305030304" pitchFamily="18" charset="0"/>
                <a:cs typeface="Trebuchet MS"/>
              </a:rPr>
              <a:t> </a:t>
            </a:r>
            <a:r>
              <a:rPr sz="2500" b="0" spc="-60" dirty="0">
                <a:solidFill>
                  <a:srgbClr val="202729"/>
                </a:solidFill>
                <a:latin typeface="Book Antiqua" panose="02040602050305030304" pitchFamily="18" charset="0"/>
                <a:cs typeface="Trebuchet MS"/>
              </a:rPr>
              <a:t>of</a:t>
            </a:r>
            <a:r>
              <a:rPr sz="2500" b="0" spc="-105" dirty="0">
                <a:solidFill>
                  <a:srgbClr val="202729"/>
                </a:solidFill>
                <a:latin typeface="Book Antiqua" panose="02040602050305030304" pitchFamily="18" charset="0"/>
                <a:cs typeface="Trebuchet MS"/>
              </a:rPr>
              <a:t> </a:t>
            </a:r>
            <a:r>
              <a:rPr sz="2500" b="0" spc="-60" dirty="0">
                <a:solidFill>
                  <a:srgbClr val="202729"/>
                </a:solidFill>
                <a:latin typeface="Book Antiqua" panose="02040602050305030304" pitchFamily="18" charset="0"/>
                <a:cs typeface="Trebuchet MS"/>
              </a:rPr>
              <a:t>Waterpoint</a:t>
            </a:r>
            <a:endParaRPr sz="2500" dirty="0">
              <a:latin typeface="Book Antiqua" panose="02040602050305030304" pitchFamily="18" charset="0"/>
              <a:cs typeface="Trebuchet MS"/>
            </a:endParaRPr>
          </a:p>
        </p:txBody>
      </p:sp>
      <p:sp>
        <p:nvSpPr>
          <p:cNvPr id="3" name="object 3"/>
          <p:cNvSpPr txBox="1"/>
          <p:nvPr/>
        </p:nvSpPr>
        <p:spPr>
          <a:xfrm>
            <a:off x="384725" y="1175208"/>
            <a:ext cx="3120476" cy="2225930"/>
          </a:xfrm>
          <a:prstGeom prst="rect">
            <a:avLst/>
          </a:prstGeom>
        </p:spPr>
        <p:txBody>
          <a:bodyPr vert="horz" wrap="square" lIns="0" tIns="12700" rIns="0" bIns="0" rtlCol="0">
            <a:spAutoFit/>
          </a:bodyPr>
          <a:lstStyle/>
          <a:p>
            <a:pPr marL="379095" marR="102870" indent="-367030">
              <a:lnSpc>
                <a:spcPct val="114999"/>
              </a:lnSpc>
              <a:spcBef>
                <a:spcPts val="100"/>
              </a:spcBef>
              <a:buFont typeface="Tahoma"/>
              <a:buChar char="●"/>
              <a:tabLst>
                <a:tab pos="379095" algn="l"/>
                <a:tab pos="379730" algn="l"/>
              </a:tabLst>
            </a:pPr>
            <a:r>
              <a:rPr sz="1800" spc="114" dirty="0">
                <a:solidFill>
                  <a:schemeClr val="accent2"/>
                </a:solidFill>
                <a:latin typeface="Book Antiqua" panose="02040602050305030304" pitchFamily="18" charset="0"/>
                <a:cs typeface="Trebuchet MS"/>
              </a:rPr>
              <a:t>As </a:t>
            </a:r>
            <a:r>
              <a:rPr sz="1800" spc="-35" dirty="0">
                <a:solidFill>
                  <a:schemeClr val="accent2"/>
                </a:solidFill>
                <a:latin typeface="Book Antiqua" panose="02040602050305030304" pitchFamily="18" charset="0"/>
                <a:cs typeface="Trebuchet MS"/>
              </a:rPr>
              <a:t>expected, </a:t>
            </a:r>
            <a:r>
              <a:rPr sz="1800" spc="-50" dirty="0">
                <a:solidFill>
                  <a:schemeClr val="accent2"/>
                </a:solidFill>
                <a:latin typeface="Book Antiqua" panose="02040602050305030304" pitchFamily="18" charset="0"/>
                <a:cs typeface="Trebuchet MS"/>
              </a:rPr>
              <a:t>the </a:t>
            </a:r>
            <a:r>
              <a:rPr sz="1800" spc="-45" dirty="0">
                <a:solidFill>
                  <a:schemeClr val="accent2"/>
                </a:solidFill>
                <a:latin typeface="Book Antiqua" panose="02040602050305030304" pitchFamily="18" charset="0"/>
                <a:cs typeface="Trebuchet MS"/>
              </a:rPr>
              <a:t> </a:t>
            </a:r>
            <a:r>
              <a:rPr sz="1800" spc="-25" dirty="0">
                <a:solidFill>
                  <a:schemeClr val="accent2"/>
                </a:solidFill>
                <a:latin typeface="Book Antiqua" panose="02040602050305030304" pitchFamily="18" charset="0"/>
                <a:cs typeface="Trebuchet MS"/>
              </a:rPr>
              <a:t>older</a:t>
            </a:r>
            <a:r>
              <a:rPr sz="1800" spc="-80" dirty="0">
                <a:solidFill>
                  <a:schemeClr val="accent2"/>
                </a:solidFill>
                <a:latin typeface="Book Antiqua" panose="02040602050305030304" pitchFamily="18" charset="0"/>
                <a:cs typeface="Trebuchet MS"/>
              </a:rPr>
              <a:t> </a:t>
            </a:r>
            <a:r>
              <a:rPr sz="1800" spc="-50" dirty="0">
                <a:solidFill>
                  <a:schemeClr val="accent2"/>
                </a:solidFill>
                <a:latin typeface="Book Antiqua" panose="02040602050305030304" pitchFamily="18" charset="0"/>
                <a:cs typeface="Trebuchet MS"/>
              </a:rPr>
              <a:t>the</a:t>
            </a:r>
            <a:r>
              <a:rPr sz="1800" spc="-80" dirty="0">
                <a:solidFill>
                  <a:schemeClr val="accent2"/>
                </a:solidFill>
                <a:latin typeface="Book Antiqua" panose="02040602050305030304" pitchFamily="18" charset="0"/>
                <a:cs typeface="Trebuchet MS"/>
              </a:rPr>
              <a:t> </a:t>
            </a:r>
            <a:r>
              <a:rPr sz="1800" dirty="0">
                <a:solidFill>
                  <a:schemeClr val="accent2"/>
                </a:solidFill>
                <a:latin typeface="Book Antiqua" panose="02040602050305030304" pitchFamily="18" charset="0"/>
                <a:cs typeface="Trebuchet MS"/>
              </a:rPr>
              <a:t>pump  </a:t>
            </a:r>
            <a:r>
              <a:rPr sz="1800" spc="-55" dirty="0">
                <a:solidFill>
                  <a:schemeClr val="accent2"/>
                </a:solidFill>
                <a:latin typeface="Book Antiqua" panose="02040602050305030304" pitchFamily="18" charset="0"/>
                <a:cs typeface="Trebuchet MS"/>
              </a:rPr>
              <a:t>installation</a:t>
            </a:r>
            <a:r>
              <a:rPr sz="1800" spc="-80" dirty="0">
                <a:solidFill>
                  <a:schemeClr val="accent2"/>
                </a:solidFill>
                <a:latin typeface="Book Antiqua" panose="02040602050305030304" pitchFamily="18" charset="0"/>
                <a:cs typeface="Trebuchet MS"/>
              </a:rPr>
              <a:t> </a:t>
            </a:r>
            <a:r>
              <a:rPr sz="1800" spc="5" dirty="0">
                <a:solidFill>
                  <a:schemeClr val="accent2"/>
                </a:solidFill>
                <a:latin typeface="Book Antiqua" panose="02040602050305030304" pitchFamily="18" charset="0"/>
                <a:cs typeface="Trebuchet MS"/>
              </a:rPr>
              <a:t>yea</a:t>
            </a:r>
            <a:r>
              <a:rPr sz="1800" spc="-260" dirty="0">
                <a:solidFill>
                  <a:schemeClr val="accent2"/>
                </a:solidFill>
                <a:latin typeface="Book Antiqua" panose="02040602050305030304" pitchFamily="18" charset="0"/>
                <a:cs typeface="Trebuchet MS"/>
              </a:rPr>
              <a:t>r</a:t>
            </a:r>
            <a:r>
              <a:rPr sz="1800" spc="-250" dirty="0">
                <a:solidFill>
                  <a:schemeClr val="accent2"/>
                </a:solidFill>
                <a:latin typeface="Book Antiqua" panose="02040602050305030304" pitchFamily="18" charset="0"/>
                <a:cs typeface="Trebuchet MS"/>
              </a:rPr>
              <a:t>,</a:t>
            </a:r>
            <a:r>
              <a:rPr sz="1800" spc="-80" dirty="0">
                <a:solidFill>
                  <a:schemeClr val="accent2"/>
                </a:solidFill>
                <a:latin typeface="Book Antiqua" panose="02040602050305030304" pitchFamily="18" charset="0"/>
                <a:cs typeface="Trebuchet MS"/>
              </a:rPr>
              <a:t> </a:t>
            </a:r>
            <a:r>
              <a:rPr sz="1800" spc="-45" dirty="0">
                <a:solidFill>
                  <a:schemeClr val="accent2"/>
                </a:solidFill>
                <a:latin typeface="Book Antiqua" panose="02040602050305030304" pitchFamily="18" charset="0"/>
                <a:cs typeface="Trebuchet MS"/>
              </a:rPr>
              <a:t>the  </a:t>
            </a:r>
            <a:r>
              <a:rPr sz="1800" spc="-15" dirty="0">
                <a:solidFill>
                  <a:schemeClr val="accent2"/>
                </a:solidFill>
                <a:latin typeface="Book Antiqua" panose="02040602050305030304" pitchFamily="18" charset="0"/>
                <a:cs typeface="Trebuchet MS"/>
              </a:rPr>
              <a:t>more</a:t>
            </a:r>
            <a:r>
              <a:rPr sz="1800" spc="-114" dirty="0">
                <a:solidFill>
                  <a:schemeClr val="accent2"/>
                </a:solidFill>
                <a:latin typeface="Book Antiqua" panose="02040602050305030304" pitchFamily="18" charset="0"/>
                <a:cs typeface="Trebuchet MS"/>
              </a:rPr>
              <a:t> </a:t>
            </a:r>
            <a:r>
              <a:rPr sz="1800" spc="25" dirty="0">
                <a:solidFill>
                  <a:schemeClr val="accent2"/>
                </a:solidFill>
                <a:latin typeface="Book Antiqua" panose="02040602050305030304" pitchFamily="18" charset="0"/>
                <a:cs typeface="Trebuchet MS"/>
              </a:rPr>
              <a:t>non</a:t>
            </a:r>
            <a:r>
              <a:rPr sz="1800" spc="-114" dirty="0">
                <a:solidFill>
                  <a:schemeClr val="accent2"/>
                </a:solidFill>
                <a:latin typeface="Book Antiqua" panose="02040602050305030304" pitchFamily="18" charset="0"/>
                <a:cs typeface="Trebuchet MS"/>
              </a:rPr>
              <a:t> </a:t>
            </a:r>
            <a:r>
              <a:rPr sz="1800" spc="-50" dirty="0">
                <a:solidFill>
                  <a:schemeClr val="accent2"/>
                </a:solidFill>
                <a:latin typeface="Book Antiqua" panose="02040602050305030304" pitchFamily="18" charset="0"/>
                <a:cs typeface="Trebuchet MS"/>
              </a:rPr>
              <a:t>functional </a:t>
            </a:r>
            <a:r>
              <a:rPr sz="1800" spc="-525" dirty="0">
                <a:solidFill>
                  <a:schemeClr val="accent2"/>
                </a:solidFill>
                <a:latin typeface="Book Antiqua" panose="02040602050305030304" pitchFamily="18" charset="0"/>
                <a:cs typeface="Trebuchet MS"/>
              </a:rPr>
              <a:t> </a:t>
            </a:r>
            <a:r>
              <a:rPr sz="1800" spc="25" dirty="0">
                <a:solidFill>
                  <a:schemeClr val="accent2"/>
                </a:solidFill>
                <a:latin typeface="Book Antiqua" panose="02040602050305030304" pitchFamily="18" charset="0"/>
                <a:cs typeface="Trebuchet MS"/>
              </a:rPr>
              <a:t>pumps</a:t>
            </a:r>
            <a:r>
              <a:rPr sz="1800" spc="-80" dirty="0">
                <a:solidFill>
                  <a:schemeClr val="accent2"/>
                </a:solidFill>
                <a:latin typeface="Book Antiqua" panose="02040602050305030304" pitchFamily="18" charset="0"/>
                <a:cs typeface="Trebuchet MS"/>
              </a:rPr>
              <a:t> </a:t>
            </a:r>
            <a:r>
              <a:rPr sz="1800" spc="-45" dirty="0">
                <a:solidFill>
                  <a:schemeClr val="accent2"/>
                </a:solidFill>
                <a:latin typeface="Book Antiqua" panose="02040602050305030304" pitchFamily="18" charset="0"/>
                <a:cs typeface="Trebuchet MS"/>
              </a:rPr>
              <a:t>there</a:t>
            </a:r>
            <a:r>
              <a:rPr sz="1800" spc="-80" dirty="0">
                <a:solidFill>
                  <a:schemeClr val="accent2"/>
                </a:solidFill>
                <a:latin typeface="Book Antiqua" panose="02040602050305030304" pitchFamily="18" charset="0"/>
                <a:cs typeface="Trebuchet MS"/>
              </a:rPr>
              <a:t> </a:t>
            </a:r>
            <a:r>
              <a:rPr sz="1800" spc="-25" dirty="0">
                <a:solidFill>
                  <a:schemeClr val="accent2"/>
                </a:solidFill>
                <a:latin typeface="Book Antiqua" panose="02040602050305030304" pitchFamily="18" charset="0"/>
                <a:cs typeface="Trebuchet MS"/>
              </a:rPr>
              <a:t>ar</a:t>
            </a:r>
            <a:r>
              <a:rPr sz="1800" spc="-45" dirty="0">
                <a:solidFill>
                  <a:schemeClr val="accent2"/>
                </a:solidFill>
                <a:latin typeface="Book Antiqua" panose="02040602050305030304" pitchFamily="18" charset="0"/>
                <a:cs typeface="Trebuchet MS"/>
              </a:rPr>
              <a:t>e</a:t>
            </a:r>
            <a:r>
              <a:rPr sz="1800" spc="-250" dirty="0">
                <a:solidFill>
                  <a:schemeClr val="accent2"/>
                </a:solidFill>
                <a:latin typeface="Book Antiqua" panose="02040602050305030304" pitchFamily="18" charset="0"/>
                <a:cs typeface="Trebuchet MS"/>
              </a:rPr>
              <a:t>.</a:t>
            </a:r>
            <a:endParaRPr sz="1800" dirty="0">
              <a:solidFill>
                <a:schemeClr val="accent2"/>
              </a:solidFill>
              <a:latin typeface="Book Antiqua" panose="02040602050305030304" pitchFamily="18" charset="0"/>
              <a:cs typeface="Trebuchet MS"/>
            </a:endParaRPr>
          </a:p>
          <a:p>
            <a:pPr marL="379095" marR="5080" indent="-367030">
              <a:lnSpc>
                <a:spcPct val="114999"/>
              </a:lnSpc>
              <a:buFont typeface="Tahoma"/>
              <a:buChar char="●"/>
              <a:tabLst>
                <a:tab pos="379095" algn="l"/>
                <a:tab pos="379730" algn="l"/>
              </a:tabLst>
            </a:pPr>
            <a:r>
              <a:rPr sz="1800" spc="30" dirty="0">
                <a:solidFill>
                  <a:schemeClr val="accent2"/>
                </a:solidFill>
                <a:latin typeface="Book Antiqua" panose="02040602050305030304" pitchFamily="18" charset="0"/>
                <a:cs typeface="Trebuchet MS"/>
              </a:rPr>
              <a:t>High</a:t>
            </a:r>
            <a:r>
              <a:rPr sz="1800" spc="-80" dirty="0">
                <a:solidFill>
                  <a:schemeClr val="accent2"/>
                </a:solidFill>
                <a:latin typeface="Book Antiqua" panose="02040602050305030304" pitchFamily="18" charset="0"/>
                <a:cs typeface="Trebuchet MS"/>
              </a:rPr>
              <a:t> </a:t>
            </a:r>
            <a:r>
              <a:rPr sz="1800" spc="-65" dirty="0">
                <a:solidFill>
                  <a:schemeClr val="accent2"/>
                </a:solidFill>
                <a:latin typeface="Book Antiqua" panose="02040602050305030304" pitchFamily="18" charset="0"/>
                <a:cs typeface="Trebuchet MS"/>
              </a:rPr>
              <a:t>rate</a:t>
            </a:r>
            <a:r>
              <a:rPr sz="1800" spc="-80" dirty="0">
                <a:solidFill>
                  <a:schemeClr val="accent2"/>
                </a:solidFill>
                <a:latin typeface="Book Antiqua" panose="02040602050305030304" pitchFamily="18" charset="0"/>
                <a:cs typeface="Trebuchet MS"/>
              </a:rPr>
              <a:t> </a:t>
            </a:r>
            <a:r>
              <a:rPr sz="1800" spc="-40" dirty="0">
                <a:solidFill>
                  <a:schemeClr val="accent2"/>
                </a:solidFill>
                <a:latin typeface="Book Antiqua" panose="02040602050305030304" pitchFamily="18" charset="0"/>
                <a:cs typeface="Trebuchet MS"/>
              </a:rPr>
              <a:t>of  </a:t>
            </a:r>
            <a:r>
              <a:rPr sz="1800" spc="-35" dirty="0">
                <a:solidFill>
                  <a:schemeClr val="accent2"/>
                </a:solidFill>
                <a:latin typeface="Book Antiqua" panose="02040602050305030304" pitchFamily="18" charset="0"/>
                <a:cs typeface="Trebuchet MS"/>
              </a:rPr>
              <a:t>functioning </a:t>
            </a:r>
            <a:r>
              <a:rPr sz="1800" spc="25" dirty="0">
                <a:solidFill>
                  <a:schemeClr val="accent2"/>
                </a:solidFill>
                <a:latin typeface="Book Antiqua" panose="02040602050305030304" pitchFamily="18" charset="0"/>
                <a:cs typeface="Trebuchet MS"/>
              </a:rPr>
              <a:t>pumps </a:t>
            </a:r>
            <a:r>
              <a:rPr sz="1800" spc="30" dirty="0">
                <a:solidFill>
                  <a:schemeClr val="accent2"/>
                </a:solidFill>
                <a:latin typeface="Book Antiqua" panose="02040602050305030304" pitchFamily="18" charset="0"/>
                <a:cs typeface="Trebuchet MS"/>
              </a:rPr>
              <a:t> </a:t>
            </a:r>
            <a:r>
              <a:rPr sz="1800" spc="-85" dirty="0">
                <a:solidFill>
                  <a:schemeClr val="accent2"/>
                </a:solidFill>
                <a:latin typeface="Book Antiqua" panose="02040602050305030304" pitchFamily="18" charset="0"/>
                <a:cs typeface="Trebuchet MS"/>
              </a:rPr>
              <a:t>after</a:t>
            </a:r>
            <a:r>
              <a:rPr sz="1800" spc="-80" dirty="0">
                <a:solidFill>
                  <a:schemeClr val="accent2"/>
                </a:solidFill>
                <a:latin typeface="Book Antiqua" panose="02040602050305030304" pitchFamily="18" charset="0"/>
                <a:cs typeface="Trebuchet MS"/>
              </a:rPr>
              <a:t> </a:t>
            </a:r>
            <a:r>
              <a:rPr sz="1800" spc="-5" dirty="0">
                <a:solidFill>
                  <a:schemeClr val="accent2"/>
                </a:solidFill>
                <a:latin typeface="Book Antiqua" panose="02040602050305030304" pitchFamily="18" charset="0"/>
                <a:cs typeface="Trebuchet MS"/>
              </a:rPr>
              <a:t>1988</a:t>
            </a:r>
            <a:r>
              <a:rPr sz="1800" spc="-80" dirty="0">
                <a:solidFill>
                  <a:schemeClr val="accent2"/>
                </a:solidFill>
                <a:latin typeface="Book Antiqua" panose="02040602050305030304" pitchFamily="18" charset="0"/>
                <a:cs typeface="Trebuchet MS"/>
              </a:rPr>
              <a:t> </a:t>
            </a:r>
            <a:r>
              <a:rPr sz="1800" spc="15" dirty="0">
                <a:solidFill>
                  <a:schemeClr val="accent2"/>
                </a:solidFill>
                <a:latin typeface="Book Antiqua" panose="02040602050305030304" pitchFamily="18" charset="0"/>
                <a:cs typeface="Trebuchet MS"/>
              </a:rPr>
              <a:t>peaking</a:t>
            </a:r>
            <a:r>
              <a:rPr sz="1800" spc="-80" dirty="0">
                <a:solidFill>
                  <a:schemeClr val="accent2"/>
                </a:solidFill>
                <a:latin typeface="Book Antiqua" panose="02040602050305030304" pitchFamily="18" charset="0"/>
                <a:cs typeface="Trebuchet MS"/>
              </a:rPr>
              <a:t> </a:t>
            </a:r>
            <a:r>
              <a:rPr sz="1800" spc="-45" dirty="0">
                <a:solidFill>
                  <a:schemeClr val="accent2"/>
                </a:solidFill>
                <a:latin typeface="Book Antiqua" panose="02040602050305030304" pitchFamily="18" charset="0"/>
                <a:cs typeface="Trebuchet MS"/>
              </a:rPr>
              <a:t>in  </a:t>
            </a:r>
            <a:r>
              <a:rPr sz="1800" spc="135" dirty="0">
                <a:solidFill>
                  <a:schemeClr val="accent2"/>
                </a:solidFill>
                <a:latin typeface="Book Antiqua" panose="02040602050305030304" pitchFamily="18" charset="0"/>
                <a:cs typeface="Trebuchet MS"/>
              </a:rPr>
              <a:t>2000s</a:t>
            </a:r>
            <a:endParaRPr sz="1800" dirty="0">
              <a:solidFill>
                <a:schemeClr val="accent2"/>
              </a:solidFill>
              <a:latin typeface="Book Antiqua" panose="02040602050305030304" pitchFamily="18" charset="0"/>
              <a:cs typeface="Trebuchet MS"/>
            </a:endParaRPr>
          </a:p>
        </p:txBody>
      </p:sp>
      <p:pic>
        <p:nvPicPr>
          <p:cNvPr id="4" name="object 4"/>
          <p:cNvPicPr/>
          <p:nvPr/>
        </p:nvPicPr>
        <p:blipFill>
          <a:blip r:embed="rId2" cstate="print"/>
          <a:stretch>
            <a:fillRect/>
          </a:stretch>
        </p:blipFill>
        <p:spPr>
          <a:xfrm>
            <a:off x="4267200" y="1005900"/>
            <a:ext cx="4191000" cy="313169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3120475" cy="443711"/>
          </a:xfrm>
          <a:prstGeom prst="rect">
            <a:avLst/>
          </a:prstGeom>
        </p:spPr>
        <p:txBody>
          <a:bodyPr vert="horz" wrap="square" lIns="0" tIns="12700" rIns="0" bIns="0" rtlCol="0">
            <a:spAutoFit/>
          </a:bodyPr>
          <a:lstStyle/>
          <a:p>
            <a:pPr marL="12700">
              <a:lnSpc>
                <a:spcPct val="100000"/>
              </a:lnSpc>
              <a:spcBef>
                <a:spcPts val="100"/>
              </a:spcBef>
            </a:pPr>
            <a:r>
              <a:rPr sz="2800" b="0" spc="-15" dirty="0">
                <a:solidFill>
                  <a:srgbClr val="202729"/>
                </a:solidFill>
                <a:latin typeface="Book Antiqua" panose="02040602050305030304" pitchFamily="18" charset="0"/>
                <a:cs typeface="Trebuchet MS"/>
              </a:rPr>
              <a:t>R</a:t>
            </a:r>
            <a:r>
              <a:rPr sz="2800" b="0" spc="-5" dirty="0">
                <a:solidFill>
                  <a:srgbClr val="202729"/>
                </a:solidFill>
                <a:latin typeface="Book Antiqua" panose="02040602050305030304" pitchFamily="18" charset="0"/>
                <a:cs typeface="Trebuchet MS"/>
              </a:rPr>
              <a:t>ecommendations</a:t>
            </a:r>
            <a:endParaRPr sz="2800" dirty="0">
              <a:latin typeface="Book Antiqua" panose="02040602050305030304" pitchFamily="18" charset="0"/>
              <a:cs typeface="Trebuchet MS"/>
            </a:endParaRPr>
          </a:p>
        </p:txBody>
      </p:sp>
      <p:sp>
        <p:nvSpPr>
          <p:cNvPr id="3" name="object 3"/>
          <p:cNvSpPr txBox="1"/>
          <p:nvPr/>
        </p:nvSpPr>
        <p:spPr>
          <a:xfrm>
            <a:off x="544745" y="1510538"/>
            <a:ext cx="7631430" cy="2561599"/>
          </a:xfrm>
          <a:prstGeom prst="rect">
            <a:avLst/>
          </a:prstGeom>
        </p:spPr>
        <p:txBody>
          <a:bodyPr vert="horz" wrap="square" lIns="0" tIns="67945" rIns="0" bIns="0" rtlCol="0">
            <a:spAutoFit/>
          </a:bodyPr>
          <a:lstStyle/>
          <a:p>
            <a:r>
              <a:rPr lang="en-US" dirty="0">
                <a:solidFill>
                  <a:schemeClr val="accent2"/>
                </a:solidFill>
                <a:effectLst/>
                <a:latin typeface="Book Antiqua" panose="02040602050305030304" pitchFamily="18" charset="0"/>
              </a:rPr>
              <a:t>&gt;</a:t>
            </a:r>
            <a:r>
              <a:rPr lang="en-US" sz="1200" dirty="0">
                <a:solidFill>
                  <a:schemeClr val="accent2"/>
                </a:solidFill>
                <a:effectLst/>
                <a:latin typeface="Book Antiqua" panose="02040602050305030304" pitchFamily="18" charset="0"/>
              </a:rPr>
              <a:t>Prioritize Critical Areas:</a:t>
            </a:r>
            <a:br>
              <a:rPr lang="en-US" sz="1200" dirty="0">
                <a:solidFill>
                  <a:schemeClr val="accent2"/>
                </a:solidFill>
                <a:effectLst/>
                <a:latin typeface="Book Antiqua" panose="02040602050305030304" pitchFamily="18" charset="0"/>
              </a:rPr>
            </a:br>
            <a:r>
              <a:rPr lang="en-US" sz="1200" dirty="0">
                <a:solidFill>
                  <a:schemeClr val="accent2"/>
                </a:solidFill>
                <a:effectLst/>
                <a:latin typeface="Book Antiqua" panose="02040602050305030304" pitchFamily="18" charset="0"/>
              </a:rPr>
              <a:t>Southeast (Mtwara, </a:t>
            </a:r>
            <a:r>
              <a:rPr lang="en-US" sz="1200" dirty="0" err="1">
                <a:solidFill>
                  <a:schemeClr val="accent2"/>
                </a:solidFill>
                <a:effectLst/>
                <a:latin typeface="Book Antiqua" panose="02040602050305030304" pitchFamily="18" charset="0"/>
              </a:rPr>
              <a:t>Lindi</a:t>
            </a:r>
            <a:r>
              <a:rPr lang="en-US" sz="1200" dirty="0">
                <a:solidFill>
                  <a:schemeClr val="accent2"/>
                </a:solidFill>
                <a:effectLst/>
                <a:latin typeface="Book Antiqua" panose="02040602050305030304" pitchFamily="18" charset="0"/>
              </a:rPr>
              <a:t>), North (Mara), and Southwest (</a:t>
            </a:r>
            <a:r>
              <a:rPr lang="en-US" sz="1200" dirty="0" err="1">
                <a:solidFill>
                  <a:schemeClr val="accent2"/>
                </a:solidFill>
                <a:effectLst/>
                <a:latin typeface="Book Antiqua" panose="02040602050305030304" pitchFamily="18" charset="0"/>
              </a:rPr>
              <a:t>Rukwa</a:t>
            </a:r>
            <a:r>
              <a:rPr lang="en-US" sz="1200" dirty="0">
                <a:solidFill>
                  <a:schemeClr val="accent2"/>
                </a:solidFill>
                <a:effectLst/>
                <a:latin typeface="Book Antiqua" panose="02040602050305030304" pitchFamily="18" charset="0"/>
              </a:rPr>
              <a:t>): Focus on these regions where the rate of non-functional waterpoints is high. Immediate intervention is crucial due to the severity of the situation.</a:t>
            </a:r>
          </a:p>
          <a:p>
            <a:endParaRPr lang="en-US" sz="1200" dirty="0">
              <a:solidFill>
                <a:schemeClr val="accent2"/>
              </a:solidFill>
              <a:latin typeface="Book Antiqua" panose="02040602050305030304" pitchFamily="18" charset="0"/>
            </a:endParaRPr>
          </a:p>
          <a:p>
            <a:r>
              <a:rPr lang="en-US" sz="1200" dirty="0">
                <a:solidFill>
                  <a:schemeClr val="accent2"/>
                </a:solidFill>
                <a:effectLst/>
                <a:latin typeface="Book Antiqua" panose="02040602050305030304" pitchFamily="18" charset="0"/>
              </a:rPr>
              <a:t>&gt;Assess and Repair Functional But Needing Maintenance Points: </a:t>
            </a:r>
            <a:br>
              <a:rPr lang="en-US" sz="1200" dirty="0">
                <a:solidFill>
                  <a:schemeClr val="accent2"/>
                </a:solidFill>
                <a:effectLst/>
                <a:latin typeface="Book Antiqua" panose="02040602050305030304" pitchFamily="18" charset="0"/>
              </a:rPr>
            </a:br>
            <a:r>
              <a:rPr lang="en-US" sz="1200" dirty="0">
                <a:solidFill>
                  <a:schemeClr val="accent2"/>
                </a:solidFill>
                <a:effectLst/>
                <a:latin typeface="Book Antiqua" panose="02040602050305030304" pitchFamily="18" charset="0"/>
              </a:rPr>
              <a:t>Kigoma: Address the cluster of functional waterpoints needing repair to prevent costly future failures.</a:t>
            </a:r>
          </a:p>
          <a:p>
            <a:endParaRPr lang="en-US" sz="1200" dirty="0">
              <a:solidFill>
                <a:schemeClr val="accent2"/>
              </a:solidFill>
              <a:effectLst/>
              <a:latin typeface="Book Antiqua" panose="02040602050305030304" pitchFamily="18" charset="0"/>
            </a:endParaRPr>
          </a:p>
          <a:p>
            <a:r>
              <a:rPr lang="en-US" sz="1200" dirty="0">
                <a:solidFill>
                  <a:schemeClr val="accent2"/>
                </a:solidFill>
                <a:effectLst/>
                <a:latin typeface="Book Antiqua" panose="02040602050305030304" pitchFamily="18" charset="0"/>
              </a:rPr>
              <a:t>&gt; Investigate and Improve Installer Performance:</a:t>
            </a:r>
          </a:p>
          <a:p>
            <a:r>
              <a:rPr lang="en-US" sz="1200" dirty="0">
                <a:solidFill>
                  <a:schemeClr val="accent2"/>
                </a:solidFill>
                <a:effectLst/>
                <a:latin typeface="Book Antiqua" panose="02040602050305030304" pitchFamily="18" charset="0"/>
              </a:rPr>
              <a:t>Government, District Council, and </a:t>
            </a:r>
            <a:r>
              <a:rPr lang="en-US" sz="1200" dirty="0" err="1">
                <a:solidFill>
                  <a:schemeClr val="accent2"/>
                </a:solidFill>
                <a:effectLst/>
                <a:latin typeface="Book Antiqua" panose="02040602050305030304" pitchFamily="18" charset="0"/>
              </a:rPr>
              <a:t>Fini</a:t>
            </a:r>
            <a:r>
              <a:rPr lang="en-US" sz="1200" dirty="0">
                <a:solidFill>
                  <a:schemeClr val="accent2"/>
                </a:solidFill>
                <a:effectLst/>
                <a:latin typeface="Book Antiqua" panose="02040602050305030304" pitchFamily="18" charset="0"/>
              </a:rPr>
              <a:t> Water: Conduct a thorough review of why these entities have higher failure rates. Potential issues could include quality of installation, maintenance practices, or training deficits.</a:t>
            </a:r>
          </a:p>
          <a:p>
            <a:endParaRPr lang="en-US" sz="1200" dirty="0">
              <a:solidFill>
                <a:schemeClr val="accent2"/>
              </a:solidFill>
              <a:effectLst/>
              <a:latin typeface="Book Antiqua" panose="02040602050305030304" pitchFamily="18" charset="0"/>
            </a:endParaRPr>
          </a:p>
          <a:p>
            <a:endParaRPr lang="en-US" sz="1200" dirty="0">
              <a:solidFill>
                <a:schemeClr val="accent2"/>
              </a:solidFill>
              <a:effectLst/>
              <a:latin typeface="Book Antiqua" panose="02040602050305030304" pitchFamily="18" charset="0"/>
            </a:endParaRPr>
          </a:p>
          <a:p>
            <a:endParaRPr lang="en-US" sz="1200" dirty="0">
              <a:solidFill>
                <a:schemeClr val="accent2"/>
              </a:solidFill>
              <a:effectLst/>
              <a:latin typeface="Book Antiqua" panose="02040602050305030304" pitchFamily="18" charset="0"/>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47</TotalTime>
  <Words>687</Words>
  <Application>Microsoft Office PowerPoint</Application>
  <PresentationFormat>On-screen Show (16:9)</PresentationFormat>
  <Paragraphs>55</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Book Antiqua</vt:lpstr>
      <vt:lpstr>Tahoma</vt:lpstr>
      <vt:lpstr>Trebuchet MS</vt:lpstr>
      <vt:lpstr>Wingdings 3</vt:lpstr>
      <vt:lpstr>Facet</vt:lpstr>
      <vt:lpstr>LOGISTIC REGRESSION ON TANZANIA WATER POINTSPrediction</vt:lpstr>
      <vt:lpstr>Project Objectives </vt:lpstr>
      <vt:lpstr>Business Problem</vt:lpstr>
      <vt:lpstr>Data</vt:lpstr>
      <vt:lpstr>IMPORTS</vt:lpstr>
      <vt:lpstr>Distribution of Waterpoints</vt:lpstr>
      <vt:lpstr>Construction Year of Waterpoint</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John Mbego</cp:lastModifiedBy>
  <cp:revision>1</cp:revision>
  <dcterms:created xsi:type="dcterms:W3CDTF">2024-09-02T09:05:53Z</dcterms:created>
  <dcterms:modified xsi:type="dcterms:W3CDTF">2024-09-02T09:54:21Z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2022-07-07T00:00:00Z</vt:filetime>
  </property>
  <property fmtid="{D5CDD505-2E9C-101B-9397-08002B2CF9AE}" pid="3" name="Creator">
    <vt:lpwstr>PDFium</vt:lpwstr>
  </property>
  <property fmtid="{D5CDD505-2E9C-101B-9397-08002B2CF9AE}" pid="4" name="LastSaved">
    <vt:filetime>2022-07-07T00:00:00Z</vt:filetime>
  </property>
</Properties>
</file>