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8"/>
  </p:notesMasterIdLst>
  <p:handoutMasterIdLst>
    <p:handoutMasterId r:id="rId19"/>
  </p:handoutMasterIdLst>
  <p:sldIdLst>
    <p:sldId id="354" r:id="rId2"/>
    <p:sldId id="380" r:id="rId3"/>
    <p:sldId id="381" r:id="rId4"/>
    <p:sldId id="407" r:id="rId5"/>
    <p:sldId id="406" r:id="rId6"/>
    <p:sldId id="408" r:id="rId7"/>
    <p:sldId id="388" r:id="rId8"/>
    <p:sldId id="409" r:id="rId9"/>
    <p:sldId id="384" r:id="rId10"/>
    <p:sldId id="411" r:id="rId11"/>
    <p:sldId id="410" r:id="rId12"/>
    <p:sldId id="412" r:id="rId13"/>
    <p:sldId id="396" r:id="rId14"/>
    <p:sldId id="414" r:id="rId15"/>
    <p:sldId id="405" r:id="rId16"/>
    <p:sldId id="294" r:id="rId17"/>
  </p:sldIdLst>
  <p:sldSz cx="9144000" cy="6858000" type="screen4x3"/>
  <p:notesSz cx="7010400" cy="9236075"/>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912"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093B"/>
    <a:srgbClr val="D8DAD7"/>
    <a:srgbClr val="B1B6AF"/>
    <a:srgbClr val="B1B6B9"/>
    <a:srgbClr val="D6D3CB"/>
    <a:srgbClr val="D9D7D0"/>
    <a:srgbClr val="AFAFAF"/>
    <a:srgbClr val="96227D"/>
    <a:srgbClr val="000000"/>
    <a:srgbClr val="A9053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1837" autoAdjust="0"/>
  </p:normalViewPr>
  <p:slideViewPr>
    <p:cSldViewPr>
      <p:cViewPr varScale="1">
        <p:scale>
          <a:sx n="117" d="100"/>
          <a:sy n="117" d="100"/>
        </p:scale>
        <p:origin x="1816" y="176"/>
      </p:cViewPr>
      <p:guideLst>
        <p:guide orient="horz" pos="2160"/>
        <p:guide pos="912"/>
      </p:guideLst>
    </p:cSldViewPr>
  </p:slideViewPr>
  <p:outlineViewPr>
    <p:cViewPr>
      <p:scale>
        <a:sx n="33" d="100"/>
        <a:sy n="33" d="100"/>
      </p:scale>
      <p:origin x="0" y="-24"/>
    </p:cViewPr>
  </p:outlineViewPr>
  <p:notesTextViewPr>
    <p:cViewPr>
      <p:scale>
        <a:sx n="1" d="1"/>
        <a:sy n="1" d="1"/>
      </p:scale>
      <p:origin x="0" y="0"/>
    </p:cViewPr>
  </p:notesTextViewPr>
  <p:sorterViewPr>
    <p:cViewPr>
      <p:scale>
        <a:sx n="305" d="100"/>
        <a:sy n="305" d="100"/>
      </p:scale>
      <p:origin x="0" y="0"/>
    </p:cViewPr>
  </p:sorterViewPr>
  <p:notesViewPr>
    <p:cSldViewPr>
      <p:cViewPr varScale="1">
        <p:scale>
          <a:sx n="54" d="100"/>
          <a:sy n="54" d="100"/>
        </p:scale>
        <p:origin x="2874"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72" cy="461172"/>
          </a:xfrm>
          <a:prstGeom prst="rect">
            <a:avLst/>
          </a:prstGeom>
        </p:spPr>
        <p:txBody>
          <a:bodyPr vert="horz" lIns="91650" tIns="45825" rIns="91650" bIns="45825" rtlCol="0"/>
          <a:lstStyle>
            <a:lvl1pPr algn="l">
              <a:defRPr sz="1200"/>
            </a:lvl1pPr>
          </a:lstStyle>
          <a:p>
            <a:endParaRPr lang="en-US"/>
          </a:p>
        </p:txBody>
      </p:sp>
      <p:sp>
        <p:nvSpPr>
          <p:cNvPr id="3" name="Date Placeholder 2"/>
          <p:cNvSpPr>
            <a:spLocks noGrp="1"/>
          </p:cNvSpPr>
          <p:nvPr>
            <p:ph type="dt" sz="quarter" idx="1"/>
          </p:nvPr>
        </p:nvSpPr>
        <p:spPr>
          <a:xfrm>
            <a:off x="3970436" y="0"/>
            <a:ext cx="3038372" cy="461172"/>
          </a:xfrm>
          <a:prstGeom prst="rect">
            <a:avLst/>
          </a:prstGeom>
        </p:spPr>
        <p:txBody>
          <a:bodyPr vert="horz" lIns="91650" tIns="45825" rIns="91650" bIns="45825" rtlCol="0"/>
          <a:lstStyle>
            <a:lvl1pPr algn="r">
              <a:defRPr sz="1200"/>
            </a:lvl1pPr>
          </a:lstStyle>
          <a:p>
            <a:fld id="{C604CD14-512E-4ED5-BC62-E538007162F6}" type="datetimeFigureOut">
              <a:rPr lang="en-US" smtClean="0"/>
              <a:t>7/30/20</a:t>
            </a:fld>
            <a:endParaRPr lang="en-US"/>
          </a:p>
        </p:txBody>
      </p:sp>
      <p:sp>
        <p:nvSpPr>
          <p:cNvPr id="4" name="Footer Placeholder 3"/>
          <p:cNvSpPr>
            <a:spLocks noGrp="1"/>
          </p:cNvSpPr>
          <p:nvPr>
            <p:ph type="ftr" sz="quarter" idx="2"/>
          </p:nvPr>
        </p:nvSpPr>
        <p:spPr>
          <a:xfrm>
            <a:off x="0" y="8773324"/>
            <a:ext cx="3038372" cy="461172"/>
          </a:xfrm>
          <a:prstGeom prst="rect">
            <a:avLst/>
          </a:prstGeom>
        </p:spPr>
        <p:txBody>
          <a:bodyPr vert="horz" lIns="91650" tIns="45825" rIns="91650" bIns="45825" rtlCol="0" anchor="b"/>
          <a:lstStyle>
            <a:lvl1pPr algn="l">
              <a:defRPr sz="1200"/>
            </a:lvl1pPr>
          </a:lstStyle>
          <a:p>
            <a:endParaRPr lang="en-US"/>
          </a:p>
        </p:txBody>
      </p:sp>
      <p:sp>
        <p:nvSpPr>
          <p:cNvPr id="5" name="Slide Number Placeholder 4"/>
          <p:cNvSpPr>
            <a:spLocks noGrp="1"/>
          </p:cNvSpPr>
          <p:nvPr>
            <p:ph type="sldNum" sz="quarter" idx="3"/>
          </p:nvPr>
        </p:nvSpPr>
        <p:spPr>
          <a:xfrm>
            <a:off x="3970436" y="8773324"/>
            <a:ext cx="3038372" cy="461172"/>
          </a:xfrm>
          <a:prstGeom prst="rect">
            <a:avLst/>
          </a:prstGeom>
        </p:spPr>
        <p:txBody>
          <a:bodyPr vert="horz" lIns="91650" tIns="45825" rIns="91650" bIns="45825" rtlCol="0" anchor="b"/>
          <a:lstStyle>
            <a:lvl1pPr algn="r">
              <a:defRPr sz="1200"/>
            </a:lvl1pPr>
          </a:lstStyle>
          <a:p>
            <a:fld id="{20639290-6861-4206-AFE3-4D55B2340891}" type="slidenum">
              <a:rPr lang="en-US" smtClean="0"/>
              <a:t>‹#›</a:t>
            </a:fld>
            <a:endParaRPr lang="en-US"/>
          </a:p>
        </p:txBody>
      </p:sp>
    </p:spTree>
    <p:extLst>
      <p:ext uri="{BB962C8B-B14F-4D97-AF65-F5344CB8AC3E}">
        <p14:creationId xmlns:p14="http://schemas.microsoft.com/office/powerpoint/2010/main" val="2736605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1804"/>
          </a:xfrm>
          <a:prstGeom prst="rect">
            <a:avLst/>
          </a:prstGeom>
        </p:spPr>
        <p:txBody>
          <a:bodyPr vert="horz" lIns="93172" tIns="46586" rIns="93172" bIns="46586" rtlCol="0"/>
          <a:lstStyle>
            <a:lvl1pPr algn="r">
              <a:defRPr sz="1200"/>
            </a:lvl1pPr>
          </a:lstStyle>
          <a:p>
            <a:fld id="{F596556E-D92C-4943-8DC9-CB9A7CAB1341}" type="datetimeFigureOut">
              <a:rPr lang="en-US" smtClean="0"/>
              <a:t>7/30/20</a:t>
            </a:fld>
            <a:endParaRPr lang="en-US"/>
          </a:p>
        </p:txBody>
      </p:sp>
      <p:sp>
        <p:nvSpPr>
          <p:cNvPr id="4" name="Slide Image Placeholder 3"/>
          <p:cNvSpPr>
            <a:spLocks noGrp="1" noRot="1" noChangeAspect="1"/>
          </p:cNvSpPr>
          <p:nvPr>
            <p:ph type="sldImg" idx="2"/>
          </p:nvPr>
        </p:nvSpPr>
        <p:spPr>
          <a:xfrm>
            <a:off x="1195388" y="693738"/>
            <a:ext cx="4619625" cy="3463925"/>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3172" tIns="46586" rIns="93172" bIns="46586" rtlCol="0" anchor="b"/>
          <a:lstStyle>
            <a:lvl1pPr algn="r">
              <a:defRPr sz="1200"/>
            </a:lvl1pPr>
          </a:lstStyle>
          <a:p>
            <a:fld id="{068ADE0E-12BD-4DC4-8CFC-B74AF52C7FBB}" type="slidenum">
              <a:rPr lang="en-US" smtClean="0"/>
              <a:t>‹#›</a:t>
            </a:fld>
            <a:endParaRPr lang="en-US"/>
          </a:p>
        </p:txBody>
      </p:sp>
    </p:spTree>
    <p:extLst>
      <p:ext uri="{BB962C8B-B14F-4D97-AF65-F5344CB8AC3E}">
        <p14:creationId xmlns:p14="http://schemas.microsoft.com/office/powerpoint/2010/main" val="1445954307"/>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a:t>
            </a:r>
            <a:r>
              <a:rPr lang="en-US" baseline="0" dirty="0"/>
              <a:t> WRDS Presentation about Coverage of CRSP Stock data…</a:t>
            </a: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a:t>
            </a:fld>
            <a:endParaRPr lang="en-US"/>
          </a:p>
        </p:txBody>
      </p:sp>
    </p:spTree>
    <p:extLst>
      <p:ext uri="{BB962C8B-B14F-4D97-AF65-F5344CB8AC3E}">
        <p14:creationId xmlns:p14="http://schemas.microsoft.com/office/powerpoint/2010/main" val="1852308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4 topics.</a:t>
            </a:r>
          </a:p>
          <a:p>
            <a:r>
              <a:rPr lang="en-US" dirty="0"/>
              <a:t>Which</a:t>
            </a:r>
            <a:r>
              <a:rPr lang="en-US" baseline="0" dirty="0"/>
              <a:t> securities are </a:t>
            </a:r>
            <a:r>
              <a:rPr lang="en-US" dirty="0"/>
              <a:t>included</a:t>
            </a:r>
            <a:r>
              <a:rPr lang="en-US" baseline="0" dirty="0"/>
              <a:t> and what are not. </a:t>
            </a:r>
            <a:br>
              <a:rPr lang="en-US" baseline="0" dirty="0"/>
            </a:br>
            <a:r>
              <a:rPr lang="en-US" baseline="0" dirty="0"/>
              <a:t>Coverage by specific types of securities.</a:t>
            </a:r>
          </a:p>
          <a:p>
            <a:r>
              <a:rPr lang="en-US" baseline="0" dirty="0"/>
              <a:t>Coverage by Stock Exchanges</a:t>
            </a:r>
          </a:p>
          <a:p>
            <a:r>
              <a:rPr lang="en-US" baseline="0" dirty="0"/>
              <a:t>Compare CRSP coverage vs Compustat coverage</a:t>
            </a: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a:t>
            </a:fld>
            <a:endParaRPr lang="en-US"/>
          </a:p>
        </p:txBody>
      </p:sp>
    </p:spTree>
    <p:extLst>
      <p:ext uri="{BB962C8B-B14F-4D97-AF65-F5344CB8AC3E}">
        <p14:creationId xmlns:p14="http://schemas.microsoft.com/office/powerpoint/2010/main" val="78545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If the closing price </a:t>
            </a:r>
            <a:r>
              <a:rPr lang="en-US" sz="1600" b="1" dirty="0"/>
              <a:t>is not available</a:t>
            </a:r>
            <a:r>
              <a:rPr lang="en-US" sz="1600" dirty="0"/>
              <a:t> for any given period, the number in the price field </a:t>
            </a:r>
            <a:r>
              <a:rPr lang="en-US" sz="1600" b="1" dirty="0"/>
              <a:t>is replaced with</a:t>
            </a:r>
            <a:r>
              <a:rPr lang="en-US" sz="1600" dirty="0"/>
              <a:t> a </a:t>
            </a:r>
            <a:r>
              <a:rPr lang="en-US" sz="1600" u="sng" dirty="0"/>
              <a:t>bid/ask average</a:t>
            </a:r>
            <a:r>
              <a:rPr lang="en-US" sz="1600" dirty="0"/>
              <a:t>. </a:t>
            </a:r>
          </a:p>
          <a:p>
            <a:r>
              <a:rPr lang="en-US" sz="1600" b="1" dirty="0"/>
              <a:t>Bid/ask averages </a:t>
            </a:r>
            <a:r>
              <a:rPr lang="en-US" sz="1600" dirty="0"/>
              <a:t>have dashes placed in front of them. </a:t>
            </a:r>
          </a:p>
          <a:p>
            <a:r>
              <a:rPr lang="en-US" sz="1600" dirty="0"/>
              <a:t>These do not incorrectly reflect negative prices; </a:t>
            </a:r>
          </a:p>
          <a:p>
            <a:r>
              <a:rPr lang="en-US" sz="1600" dirty="0"/>
              <a:t>they </a:t>
            </a:r>
            <a:r>
              <a:rPr lang="en-US" sz="1600" b="1" dirty="0"/>
              <a:t>serve to distinguish</a:t>
            </a:r>
            <a:r>
              <a:rPr lang="en-US" sz="1600" dirty="0"/>
              <a:t> bid/ask averages from actual closing prices. </a:t>
            </a:r>
          </a:p>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4</a:t>
            </a:fld>
            <a:endParaRPr lang="en-US"/>
          </a:p>
        </p:txBody>
      </p:sp>
    </p:spTree>
    <p:extLst>
      <p:ext uri="{BB962C8B-B14F-4D97-AF65-F5344CB8AC3E}">
        <p14:creationId xmlns:p14="http://schemas.microsoft.com/office/powerpoint/2010/main" val="110026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DIVAMT are Dividend Amount in that day or in that month. </a:t>
            </a:r>
          </a:p>
          <a:p>
            <a:r>
              <a:rPr lang="en-US" dirty="0"/>
              <a:t>In monthly</a:t>
            </a:r>
            <a:r>
              <a:rPr lang="en-US" baseline="0" dirty="0"/>
              <a:t> data, monthly return is not calculated from the accumulation of daily returns. </a:t>
            </a:r>
          </a:p>
          <a:p>
            <a:r>
              <a:rPr lang="en-US" baseline="0" dirty="0"/>
              <a:t>It is calculated by that formula. It is like Dividends were distributed the last trading day of the month.</a:t>
            </a:r>
          </a:p>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8</a:t>
            </a:fld>
            <a:endParaRPr lang="en-US"/>
          </a:p>
        </p:txBody>
      </p:sp>
    </p:spTree>
    <p:extLst>
      <p:ext uri="{BB962C8B-B14F-4D97-AF65-F5344CB8AC3E}">
        <p14:creationId xmlns:p14="http://schemas.microsoft.com/office/powerpoint/2010/main" val="814792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b="0" i="0" u="none" strike="noStrike" kern="1200" baseline="0" dirty="0">
                <a:solidFill>
                  <a:schemeClr val="tx1"/>
                </a:solidFill>
                <a:latin typeface="+mn-lt"/>
                <a:ea typeface="+mn-ea"/>
                <a:cs typeface="+mn-cs"/>
              </a:rPr>
              <a:t>A delisting return is the return on a security after it has been removed from a stock exchange</a:t>
            </a:r>
          </a:p>
          <a:p>
            <a:pPr marL="285750" indent="-285750">
              <a:buFont typeface="Arial" panose="020B0604020202020204" pitchFamily="34" charset="0"/>
              <a:buChar char="•"/>
            </a:pPr>
            <a:r>
              <a:rPr lang="en-US" sz="1600" dirty="0"/>
              <a:t>To be part of CRSP, a security has to be listed in a major Stock Exchange.</a:t>
            </a:r>
          </a:p>
          <a:p>
            <a:pPr marL="285750" indent="-285750">
              <a:buFont typeface="Arial" panose="020B0604020202020204" pitchFamily="34" charset="0"/>
              <a:buChar char="•"/>
            </a:pPr>
            <a:r>
              <a:rPr lang="en-US" sz="1600" dirty="0"/>
              <a:t>If it is removed from those exchanges, it does not have prices and returns in the standard CRSP files (DSF,MSF).</a:t>
            </a:r>
          </a:p>
          <a:p>
            <a:pPr marL="285750" indent="-285750">
              <a:buFont typeface="Arial" panose="020B0604020202020204" pitchFamily="34" charset="0"/>
              <a:buChar char="•"/>
            </a:pPr>
            <a:r>
              <a:rPr lang="en-US" sz="1600" dirty="0"/>
              <a:t>However, many of these delisted securities may still have value after delisting. Why? Not all delisting is related with poor performance. And value after delisting may change.</a:t>
            </a:r>
          </a:p>
          <a:p>
            <a:pPr marL="285750" indent="-285750">
              <a:buFont typeface="Arial" panose="020B0604020202020204" pitchFamily="34" charset="0"/>
              <a:buChar char="•"/>
            </a:pPr>
            <a:r>
              <a:rPr lang="en-US" sz="1600" dirty="0"/>
              <a:t>Significant proportion of delisting securities are due to Acquisition. </a:t>
            </a:r>
          </a:p>
          <a:p>
            <a:pPr marL="285750" indent="-285750">
              <a:buFont typeface="Arial" panose="020B0604020202020204" pitchFamily="34" charset="0"/>
              <a:buChar char="•"/>
            </a:pPr>
            <a:r>
              <a:rPr lang="en-US" sz="1600" dirty="0"/>
              <a:t>A delisting return is </a:t>
            </a:r>
            <a:r>
              <a:rPr lang="en-US" sz="1600" u="sng" dirty="0"/>
              <a:t>the return on a security after it has been removed from exchange</a:t>
            </a:r>
            <a:r>
              <a:rPr lang="en-US" sz="1600" dirty="0"/>
              <a:t>, and is calculated by comparing the security’s value after delisting (generally the next day or few days after delisting) with the price on the last trading day (at least for daily data. Monthly data is different as we’ll see…)</a:t>
            </a:r>
          </a:p>
          <a:p>
            <a:pPr marL="285750" indent="-285750">
              <a:buFont typeface="Arial" panose="020B0604020202020204" pitchFamily="34" charset="0"/>
              <a:buChar char="•"/>
            </a:pPr>
            <a:r>
              <a:rPr lang="en-US" sz="1600" dirty="0"/>
              <a:t>The omission of delisting returns may affect estimates of portfolio returns. </a:t>
            </a:r>
          </a:p>
          <a:p>
            <a:pPr marL="285750" indent="-285750">
              <a:buFont typeface="Arial" panose="020B0604020202020204" pitchFamily="34" charset="0"/>
              <a:buChar char="•"/>
            </a:pPr>
            <a:endParaRPr lang="en-US" sz="16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endParaRPr lang="en-US" sz="16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10</a:t>
            </a:fld>
            <a:endParaRPr lang="en-US"/>
          </a:p>
        </p:txBody>
      </p:sp>
    </p:spTree>
    <p:extLst>
      <p:ext uri="{BB962C8B-B14F-4D97-AF65-F5344CB8AC3E}">
        <p14:creationId xmlns:p14="http://schemas.microsoft.com/office/powerpoint/2010/main" val="1667338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b="0" i="0" u="none" strike="noStrike" kern="1200" baseline="0" dirty="0">
                <a:solidFill>
                  <a:schemeClr val="tx1"/>
                </a:solidFill>
                <a:latin typeface="+mn-lt"/>
                <a:ea typeface="+mn-ea"/>
                <a:cs typeface="+mn-cs"/>
              </a:rPr>
              <a:t>A delisting return is the return on a security after it has been removed from a stock exchange</a:t>
            </a:r>
          </a:p>
          <a:p>
            <a:pPr marL="285750" indent="-285750">
              <a:buFont typeface="Arial" panose="020B0604020202020204" pitchFamily="34" charset="0"/>
              <a:buChar char="•"/>
            </a:pPr>
            <a:r>
              <a:rPr lang="en-US" sz="1600" dirty="0"/>
              <a:t>Daily data: CRSP provides daily delisting returns, which are the returns attributable to the delisting.</a:t>
            </a:r>
          </a:p>
          <a:p>
            <a:pPr marL="285750" indent="-285750">
              <a:buFont typeface="Arial" panose="020B0604020202020204" pitchFamily="34" charset="0"/>
              <a:buChar char="•"/>
            </a:pPr>
            <a:r>
              <a:rPr lang="en-US" sz="1600" dirty="0"/>
              <a:t>Monthly data: CRSP generally includes the return from the beginning of the month to the date of the delisting. That is, the partial month return, and the daily delisting return.</a:t>
            </a:r>
          </a:p>
          <a:p>
            <a:pPr marL="285750" indent="-285750">
              <a:buFont typeface="Arial" panose="020B0604020202020204" pitchFamily="34" charset="0"/>
              <a:buChar char="•"/>
            </a:pPr>
            <a:r>
              <a:rPr lang="en-US" sz="2000" dirty="0"/>
              <a:t>monthly delisting returns are rarely missing because they contain partial month returns even when the delisting return is missing.</a:t>
            </a:r>
          </a:p>
          <a:p>
            <a:pPr marL="285750" indent="-285750">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Font typeface="Arial" panose="020B0604020202020204" pitchFamily="34" charset="0"/>
              <a:buNone/>
            </a:pPr>
            <a:endParaRPr lang="en-US" sz="16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endParaRPr lang="en-US" sz="16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11</a:t>
            </a:fld>
            <a:endParaRPr lang="en-US"/>
          </a:p>
        </p:txBody>
      </p:sp>
    </p:spTree>
    <p:extLst>
      <p:ext uri="{BB962C8B-B14F-4D97-AF65-F5344CB8AC3E}">
        <p14:creationId xmlns:p14="http://schemas.microsoft.com/office/powerpoint/2010/main" val="3115951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endParaRPr lang="en-US" sz="16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12</a:t>
            </a:fld>
            <a:endParaRPr lang="en-US"/>
          </a:p>
        </p:txBody>
      </p:sp>
    </p:spTree>
    <p:extLst>
      <p:ext uri="{BB962C8B-B14F-4D97-AF65-F5344CB8AC3E}">
        <p14:creationId xmlns:p14="http://schemas.microsoft.com/office/powerpoint/2010/main" val="2833300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DIVAMT are Dividend Amount in that day or in that month. </a:t>
            </a:r>
          </a:p>
          <a:p>
            <a:r>
              <a:rPr lang="en-US" dirty="0"/>
              <a:t>In monthly</a:t>
            </a:r>
            <a:r>
              <a:rPr lang="en-US" baseline="0" dirty="0"/>
              <a:t> data, monthly return is not calculated from the accumulation of daily returns. </a:t>
            </a:r>
          </a:p>
          <a:p>
            <a:r>
              <a:rPr lang="en-US" baseline="0" dirty="0"/>
              <a:t>It is calculated by that formula. It is like Dividends were distributed the last trading day of the month.</a:t>
            </a:r>
          </a:p>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14</a:t>
            </a:fld>
            <a:endParaRPr lang="en-US"/>
          </a:p>
        </p:txBody>
      </p:sp>
    </p:spTree>
    <p:extLst>
      <p:ext uri="{BB962C8B-B14F-4D97-AF65-F5344CB8AC3E}">
        <p14:creationId xmlns:p14="http://schemas.microsoft.com/office/powerpoint/2010/main" val="21489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4 topics.</a:t>
            </a:r>
          </a:p>
          <a:p>
            <a:r>
              <a:rPr lang="en-US" dirty="0"/>
              <a:t>Which</a:t>
            </a:r>
            <a:r>
              <a:rPr lang="en-US" baseline="0" dirty="0"/>
              <a:t> securities are </a:t>
            </a:r>
            <a:r>
              <a:rPr lang="en-US" dirty="0"/>
              <a:t>included</a:t>
            </a:r>
            <a:r>
              <a:rPr lang="en-US" baseline="0" dirty="0"/>
              <a:t> and what are not. </a:t>
            </a:r>
            <a:br>
              <a:rPr lang="en-US" baseline="0" dirty="0"/>
            </a:br>
            <a:r>
              <a:rPr lang="en-US" baseline="0" dirty="0"/>
              <a:t>Coverage by specific types of securities.</a:t>
            </a:r>
          </a:p>
          <a:p>
            <a:r>
              <a:rPr lang="en-US" baseline="0" dirty="0"/>
              <a:t>Coverage by Stock Exchanges</a:t>
            </a:r>
          </a:p>
          <a:p>
            <a:r>
              <a:rPr lang="en-US" baseline="0" dirty="0"/>
              <a:t>Compare CRSP coverage vs Compustat coverage</a:t>
            </a: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15</a:t>
            </a:fld>
            <a:endParaRPr lang="en-US"/>
          </a:p>
        </p:txBody>
      </p:sp>
    </p:spTree>
    <p:extLst>
      <p:ext uri="{BB962C8B-B14F-4D97-AF65-F5344CB8AC3E}">
        <p14:creationId xmlns:p14="http://schemas.microsoft.com/office/powerpoint/2010/main" val="1931971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8" name="Freeform 7"/>
          <p:cNvSpPr/>
          <p:nvPr userDrawn="1"/>
        </p:nvSpPr>
        <p:spPr>
          <a:xfrm rot="16200000" flipV="1">
            <a:off x="2646492" y="-2665075"/>
            <a:ext cx="3813850" cy="9144001"/>
          </a:xfrm>
          <a:custGeom>
            <a:avLst/>
            <a:gdLst>
              <a:gd name="connsiteX0" fmla="*/ 3813850 w 3813850"/>
              <a:gd name="connsiteY0" fmla="*/ 9144001 h 9144001"/>
              <a:gd name="connsiteX1" fmla="*/ 3813850 w 3813850"/>
              <a:gd name="connsiteY1" fmla="*/ 0 h 9144001"/>
              <a:gd name="connsiteX2" fmla="*/ 3053915 w 3813850"/>
              <a:gd name="connsiteY2" fmla="*/ 0 h 9144001"/>
              <a:gd name="connsiteX3" fmla="*/ 0 w 3813850"/>
              <a:gd name="connsiteY3" fmla="*/ 9144001 h 9144001"/>
            </a:gdLst>
            <a:ahLst/>
            <a:cxnLst>
              <a:cxn ang="0">
                <a:pos x="connsiteX0" y="connsiteY0"/>
              </a:cxn>
              <a:cxn ang="0">
                <a:pos x="connsiteX1" y="connsiteY1"/>
              </a:cxn>
              <a:cxn ang="0">
                <a:pos x="connsiteX2" y="connsiteY2"/>
              </a:cxn>
              <a:cxn ang="0">
                <a:pos x="connsiteX3" y="connsiteY3"/>
              </a:cxn>
            </a:cxnLst>
            <a:rect l="l" t="t" r="r" b="b"/>
            <a:pathLst>
              <a:path w="3813850" h="9144001">
                <a:moveTo>
                  <a:pt x="3813850" y="9144001"/>
                </a:moveTo>
                <a:lnTo>
                  <a:pt x="3813850" y="0"/>
                </a:lnTo>
                <a:lnTo>
                  <a:pt x="3053915" y="0"/>
                </a:lnTo>
                <a:lnTo>
                  <a:pt x="0" y="9144001"/>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71312" y="554100"/>
            <a:ext cx="2641600" cy="649323"/>
          </a:xfrm>
          <a:prstGeom prst="rect">
            <a:avLst/>
          </a:prstGeom>
        </p:spPr>
      </p:pic>
      <p:sp>
        <p:nvSpPr>
          <p:cNvPr id="2" name="Title 1"/>
          <p:cNvSpPr>
            <a:spLocks noGrp="1"/>
          </p:cNvSpPr>
          <p:nvPr>
            <p:ph type="ctrTitle" hasCustomPrompt="1"/>
          </p:nvPr>
        </p:nvSpPr>
        <p:spPr>
          <a:xfrm>
            <a:off x="685800" y="3815774"/>
            <a:ext cx="7772400" cy="646331"/>
          </a:xfrm>
        </p:spPr>
        <p:txBody>
          <a:bodyPr anchor="b">
            <a:spAutoFit/>
          </a:bodyPr>
          <a:lstStyle>
            <a:lvl1pPr algn="l">
              <a:defRPr sz="40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85800" y="4464028"/>
            <a:ext cx="7772400" cy="548483"/>
          </a:xfrm>
        </p:spPr>
        <p:txBody>
          <a:bodyPr>
            <a:sp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8"/>
          <p:cNvSpPr>
            <a:spLocks noGrp="1"/>
          </p:cNvSpPr>
          <p:nvPr>
            <p:ph type="body" sz="quarter" idx="10" hasCustomPrompt="1"/>
          </p:nvPr>
        </p:nvSpPr>
        <p:spPr>
          <a:xfrm>
            <a:off x="685800" y="5125454"/>
            <a:ext cx="7772400" cy="513346"/>
          </a:xfrm>
        </p:spPr>
        <p:txBody>
          <a:bodyPr>
            <a:spAutoFit/>
          </a:bodyPr>
          <a:lstStyle>
            <a:lvl1pPr marL="0" indent="0">
              <a:buNone/>
              <a:defRPr sz="2400">
                <a:solidFill>
                  <a:schemeClr val="accent4"/>
                </a:solidFill>
                <a:latin typeface="Garamond" panose="02020404030301010803" pitchFamily="18" charset="0"/>
              </a:defRPr>
            </a:lvl1pPr>
          </a:lstStyle>
          <a:p>
            <a:pPr lvl="0"/>
            <a:r>
              <a:rPr lang="en-US" dirty="0"/>
              <a:t>Name of Presenter</a:t>
            </a:r>
          </a:p>
        </p:txBody>
      </p:sp>
    </p:spTree>
    <p:extLst>
      <p:ext uri="{BB962C8B-B14F-4D97-AF65-F5344CB8AC3E}">
        <p14:creationId xmlns:p14="http://schemas.microsoft.com/office/powerpoint/2010/main" val="262218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586" y="304800"/>
            <a:ext cx="7886700" cy="5943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Name of Initiative</a:t>
            </a:r>
          </a:p>
        </p:txBody>
      </p:sp>
      <p:sp>
        <p:nvSpPr>
          <p:cNvPr id="6" name="Slide Number Placeholder 5"/>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341562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Image with Tex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 y="0"/>
            <a:ext cx="9143999" cy="65035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a:solidFill>
            <a:schemeClr val="accent1">
              <a:alpha val="85000"/>
            </a:schemeClr>
          </a:solidFill>
        </p:spPr>
        <p:txBody>
          <a:bodyPr lIns="274320" tIns="274320" rIns="274320" bIns="274320"/>
          <a:lstStyle>
            <a:lvl1pPr marL="0" indent="0">
              <a:buNone/>
              <a:defRPr sz="1400" b="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Footer Placeholder 5"/>
          <p:cNvSpPr>
            <a:spLocks noGrp="1"/>
          </p:cNvSpPr>
          <p:nvPr>
            <p:ph type="ftr" sz="quarter" idx="11"/>
          </p:nvPr>
        </p:nvSpPr>
        <p:spPr/>
        <p:txBody>
          <a:bodyPr/>
          <a:lstStyle/>
          <a:p>
            <a:r>
              <a:rPr lang="en-US"/>
              <a:t>Name of Initiative</a:t>
            </a:r>
          </a:p>
        </p:txBody>
      </p:sp>
      <p:sp>
        <p:nvSpPr>
          <p:cNvPr id="7" name="Slide Number Placeholder 6"/>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116131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Name of Initiative</a:t>
            </a:r>
          </a:p>
        </p:txBody>
      </p:sp>
      <p:sp>
        <p:nvSpPr>
          <p:cNvPr id="4" name="Slide Number Placeholder 3"/>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1592987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ooter and Background">
    <p:spTree>
      <p:nvGrpSpPr>
        <p:cNvPr id="1" name=""/>
        <p:cNvGrpSpPr/>
        <p:nvPr/>
      </p:nvGrpSpPr>
      <p:grpSpPr>
        <a:xfrm>
          <a:off x="0" y="0"/>
          <a:ext cx="0" cy="0"/>
          <a:chOff x="0" y="0"/>
          <a:chExt cx="0" cy="0"/>
        </a:xfrm>
      </p:grpSpPr>
      <p:sp>
        <p:nvSpPr>
          <p:cNvPr id="7" name="Freeform 6"/>
          <p:cNvSpPr/>
          <p:nvPr userDrawn="1"/>
        </p:nvSpPr>
        <p:spPr>
          <a:xfrm rot="10800000" flipV="1">
            <a:off x="0" y="2122400"/>
            <a:ext cx="1463201" cy="4381103"/>
          </a:xfrm>
          <a:custGeom>
            <a:avLst/>
            <a:gdLst>
              <a:gd name="connsiteX0" fmla="*/ 1463201 w 1463201"/>
              <a:gd name="connsiteY0" fmla="*/ 0 h 4381103"/>
              <a:gd name="connsiteX1" fmla="*/ 0 w 1463201"/>
              <a:gd name="connsiteY1" fmla="*/ 4381103 h 4381103"/>
              <a:gd name="connsiteX2" fmla="*/ 1463201 w 1463201"/>
              <a:gd name="connsiteY2" fmla="*/ 4381103 h 4381103"/>
            </a:gdLst>
            <a:ahLst/>
            <a:cxnLst>
              <a:cxn ang="0">
                <a:pos x="connsiteX0" y="connsiteY0"/>
              </a:cxn>
              <a:cxn ang="0">
                <a:pos x="connsiteX1" y="connsiteY1"/>
              </a:cxn>
              <a:cxn ang="0">
                <a:pos x="connsiteX2" y="connsiteY2"/>
              </a:cxn>
            </a:cxnLst>
            <a:rect l="l" t="t" r="r" b="b"/>
            <a:pathLst>
              <a:path w="1463201" h="4381103">
                <a:moveTo>
                  <a:pt x="1463201" y="0"/>
                </a:moveTo>
                <a:lnTo>
                  <a:pt x="0" y="4381103"/>
                </a:lnTo>
                <a:lnTo>
                  <a:pt x="1463201" y="4381103"/>
                </a:lnTo>
                <a:close/>
              </a:path>
            </a:pathLst>
          </a:cu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9" name="Freeform 8"/>
          <p:cNvSpPr/>
          <p:nvPr userDrawn="1"/>
        </p:nvSpPr>
        <p:spPr>
          <a:xfrm rot="5400000" flipV="1">
            <a:off x="2933151" y="292651"/>
            <a:ext cx="3277705" cy="9144003"/>
          </a:xfrm>
          <a:custGeom>
            <a:avLst/>
            <a:gdLst>
              <a:gd name="connsiteX0" fmla="*/ 0 w 3277705"/>
              <a:gd name="connsiteY0" fmla="*/ 9144003 h 9144003"/>
              <a:gd name="connsiteX1" fmla="*/ 3277705 w 3277705"/>
              <a:gd name="connsiteY1" fmla="*/ 9144003 h 9144003"/>
              <a:gd name="connsiteX2" fmla="*/ 3277704 w 3277705"/>
              <a:gd name="connsiteY2" fmla="*/ 0 h 9144003"/>
              <a:gd name="connsiteX3" fmla="*/ 3053915 w 3277705"/>
              <a:gd name="connsiteY3" fmla="*/ 0 h 9144003"/>
            </a:gdLst>
            <a:ahLst/>
            <a:cxnLst>
              <a:cxn ang="0">
                <a:pos x="connsiteX0" y="connsiteY0"/>
              </a:cxn>
              <a:cxn ang="0">
                <a:pos x="connsiteX1" y="connsiteY1"/>
              </a:cxn>
              <a:cxn ang="0">
                <a:pos x="connsiteX2" y="connsiteY2"/>
              </a:cxn>
              <a:cxn ang="0">
                <a:pos x="connsiteX3" y="connsiteY3"/>
              </a:cxn>
            </a:cxnLst>
            <a:rect l="l" t="t" r="r" b="b"/>
            <a:pathLst>
              <a:path w="3277705" h="9144003">
                <a:moveTo>
                  <a:pt x="0" y="9144003"/>
                </a:moveTo>
                <a:lnTo>
                  <a:pt x="3277705" y="9144003"/>
                </a:lnTo>
                <a:lnTo>
                  <a:pt x="3277704" y="0"/>
                </a:lnTo>
                <a:lnTo>
                  <a:pt x="3053915" y="0"/>
                </a:lnTo>
                <a:close/>
              </a:path>
            </a:pathLst>
          </a:cu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Footer Placeholder 2"/>
          <p:cNvSpPr>
            <a:spLocks noGrp="1"/>
          </p:cNvSpPr>
          <p:nvPr>
            <p:ph type="ftr" sz="quarter" idx="11"/>
          </p:nvPr>
        </p:nvSpPr>
        <p:spPr/>
        <p:txBody>
          <a:bodyPr/>
          <a:lstStyle/>
          <a:p>
            <a:r>
              <a:rPr lang="en-US"/>
              <a:t>Name of Initiative</a:t>
            </a:r>
          </a:p>
        </p:txBody>
      </p:sp>
      <p:sp>
        <p:nvSpPr>
          <p:cNvPr id="4" name="Slide Number Placeholder 3"/>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225418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flipV="1">
            <a:off x="7570986" y="0"/>
            <a:ext cx="1573014" cy="4709905"/>
          </a:xfrm>
          <a:custGeom>
            <a:avLst/>
            <a:gdLst>
              <a:gd name="connsiteX0" fmla="*/ 0 w 1573014"/>
              <a:gd name="connsiteY0" fmla="*/ 4709905 h 4709905"/>
              <a:gd name="connsiteX1" fmla="*/ 1573014 w 1573014"/>
              <a:gd name="connsiteY1" fmla="*/ 4709905 h 4709905"/>
              <a:gd name="connsiteX2" fmla="*/ 1573014 w 1573014"/>
              <a:gd name="connsiteY2" fmla="*/ 0 h 4709905"/>
            </a:gdLst>
            <a:ahLst/>
            <a:cxnLst>
              <a:cxn ang="0">
                <a:pos x="connsiteX0" y="connsiteY0"/>
              </a:cxn>
              <a:cxn ang="0">
                <a:pos x="connsiteX1" y="connsiteY1"/>
              </a:cxn>
              <a:cxn ang="0">
                <a:pos x="connsiteX2" y="connsiteY2"/>
              </a:cxn>
            </a:cxnLst>
            <a:rect l="l" t="t" r="r" b="b"/>
            <a:pathLst>
              <a:path w="1573014" h="4709905">
                <a:moveTo>
                  <a:pt x="0" y="4709905"/>
                </a:moveTo>
                <a:lnTo>
                  <a:pt x="1573014" y="4709905"/>
                </a:lnTo>
                <a:lnTo>
                  <a:pt x="1573014" y="0"/>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userDrawn="1"/>
        </p:nvSpPr>
        <p:spPr>
          <a:xfrm rot="16200000" flipV="1">
            <a:off x="2646492" y="-2665075"/>
            <a:ext cx="3813850" cy="9144001"/>
          </a:xfrm>
          <a:custGeom>
            <a:avLst/>
            <a:gdLst>
              <a:gd name="connsiteX0" fmla="*/ 3813850 w 3813850"/>
              <a:gd name="connsiteY0" fmla="*/ 9144001 h 9144001"/>
              <a:gd name="connsiteX1" fmla="*/ 3813850 w 3813850"/>
              <a:gd name="connsiteY1" fmla="*/ 0 h 9144001"/>
              <a:gd name="connsiteX2" fmla="*/ 3053915 w 3813850"/>
              <a:gd name="connsiteY2" fmla="*/ 0 h 9144001"/>
              <a:gd name="connsiteX3" fmla="*/ 0 w 3813850"/>
              <a:gd name="connsiteY3" fmla="*/ 9144001 h 9144001"/>
            </a:gdLst>
            <a:ahLst/>
            <a:cxnLst>
              <a:cxn ang="0">
                <a:pos x="connsiteX0" y="connsiteY0"/>
              </a:cxn>
              <a:cxn ang="0">
                <a:pos x="connsiteX1" y="connsiteY1"/>
              </a:cxn>
              <a:cxn ang="0">
                <a:pos x="connsiteX2" y="connsiteY2"/>
              </a:cxn>
              <a:cxn ang="0">
                <a:pos x="connsiteX3" y="connsiteY3"/>
              </a:cxn>
            </a:cxnLst>
            <a:rect l="l" t="t" r="r" b="b"/>
            <a:pathLst>
              <a:path w="3813850" h="9144001">
                <a:moveTo>
                  <a:pt x="3813850" y="9144001"/>
                </a:moveTo>
                <a:lnTo>
                  <a:pt x="3813850" y="0"/>
                </a:lnTo>
                <a:lnTo>
                  <a:pt x="3053915" y="0"/>
                </a:lnTo>
                <a:lnTo>
                  <a:pt x="0" y="9144001"/>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685800" y="3815774"/>
            <a:ext cx="7772400" cy="646331"/>
          </a:xfrm>
        </p:spPr>
        <p:txBody>
          <a:bodyPr anchor="b">
            <a:spAutoFit/>
          </a:bodyPr>
          <a:lstStyle>
            <a:lvl1pPr algn="l">
              <a:defRPr sz="40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85800" y="4464028"/>
            <a:ext cx="7772400" cy="548483"/>
          </a:xfrm>
        </p:spPr>
        <p:txBody>
          <a:bodyPr>
            <a:sp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8"/>
          <p:cNvSpPr>
            <a:spLocks noGrp="1"/>
          </p:cNvSpPr>
          <p:nvPr>
            <p:ph type="body" sz="quarter" idx="10" hasCustomPrompt="1"/>
          </p:nvPr>
        </p:nvSpPr>
        <p:spPr>
          <a:xfrm>
            <a:off x="685800" y="5125454"/>
            <a:ext cx="7772400" cy="513346"/>
          </a:xfrm>
        </p:spPr>
        <p:txBody>
          <a:bodyPr>
            <a:spAutoFit/>
          </a:bodyPr>
          <a:lstStyle>
            <a:lvl1pPr marL="0" indent="0">
              <a:buNone/>
              <a:defRPr sz="2400">
                <a:solidFill>
                  <a:schemeClr val="accent4"/>
                </a:solidFill>
                <a:latin typeface="Garamond" panose="02020404030301010803" pitchFamily="18" charset="0"/>
              </a:defRPr>
            </a:lvl1pPr>
          </a:lstStyle>
          <a:p>
            <a:pPr lvl="0"/>
            <a:r>
              <a:rPr lang="en-US" dirty="0"/>
              <a:t>Name of Presenter</a:t>
            </a:r>
          </a:p>
        </p:txBody>
      </p:sp>
      <p:pic>
        <p:nvPicPr>
          <p:cNvPr id="10" name="Picture 9"/>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71312" y="554100"/>
            <a:ext cx="2641600" cy="649323"/>
          </a:xfrm>
          <a:prstGeom prst="rect">
            <a:avLst/>
          </a:prstGeom>
        </p:spPr>
      </p:pic>
    </p:spTree>
    <p:extLst>
      <p:ext uri="{BB962C8B-B14F-4D97-AF65-F5344CB8AC3E}">
        <p14:creationId xmlns:p14="http://schemas.microsoft.com/office/powerpoint/2010/main" val="156224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flipV="1">
            <a:off x="7570986" y="0"/>
            <a:ext cx="1573014" cy="4709905"/>
          </a:xfrm>
          <a:custGeom>
            <a:avLst/>
            <a:gdLst>
              <a:gd name="connsiteX0" fmla="*/ 0 w 1573014"/>
              <a:gd name="connsiteY0" fmla="*/ 4709905 h 4709905"/>
              <a:gd name="connsiteX1" fmla="*/ 1573014 w 1573014"/>
              <a:gd name="connsiteY1" fmla="*/ 4709905 h 4709905"/>
              <a:gd name="connsiteX2" fmla="*/ 1573014 w 1573014"/>
              <a:gd name="connsiteY2" fmla="*/ 0 h 4709905"/>
            </a:gdLst>
            <a:ahLst/>
            <a:cxnLst>
              <a:cxn ang="0">
                <a:pos x="connsiteX0" y="connsiteY0"/>
              </a:cxn>
              <a:cxn ang="0">
                <a:pos x="connsiteX1" y="connsiteY1"/>
              </a:cxn>
              <a:cxn ang="0">
                <a:pos x="connsiteX2" y="connsiteY2"/>
              </a:cxn>
            </a:cxnLst>
            <a:rect l="l" t="t" r="r" b="b"/>
            <a:pathLst>
              <a:path w="1573014" h="4709905">
                <a:moveTo>
                  <a:pt x="0" y="4709905"/>
                </a:moveTo>
                <a:lnTo>
                  <a:pt x="1573014" y="4709905"/>
                </a:lnTo>
                <a:lnTo>
                  <a:pt x="1573014" y="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userDrawn="1"/>
        </p:nvSpPr>
        <p:spPr>
          <a:xfrm rot="16200000" flipV="1">
            <a:off x="2646492" y="-2665075"/>
            <a:ext cx="3813850" cy="9144001"/>
          </a:xfrm>
          <a:custGeom>
            <a:avLst/>
            <a:gdLst>
              <a:gd name="connsiteX0" fmla="*/ 3813850 w 3813850"/>
              <a:gd name="connsiteY0" fmla="*/ 9144001 h 9144001"/>
              <a:gd name="connsiteX1" fmla="*/ 3813850 w 3813850"/>
              <a:gd name="connsiteY1" fmla="*/ 0 h 9144001"/>
              <a:gd name="connsiteX2" fmla="*/ 3053915 w 3813850"/>
              <a:gd name="connsiteY2" fmla="*/ 0 h 9144001"/>
              <a:gd name="connsiteX3" fmla="*/ 0 w 3813850"/>
              <a:gd name="connsiteY3" fmla="*/ 9144001 h 9144001"/>
            </a:gdLst>
            <a:ahLst/>
            <a:cxnLst>
              <a:cxn ang="0">
                <a:pos x="connsiteX0" y="connsiteY0"/>
              </a:cxn>
              <a:cxn ang="0">
                <a:pos x="connsiteX1" y="connsiteY1"/>
              </a:cxn>
              <a:cxn ang="0">
                <a:pos x="connsiteX2" y="connsiteY2"/>
              </a:cxn>
              <a:cxn ang="0">
                <a:pos x="connsiteX3" y="connsiteY3"/>
              </a:cxn>
            </a:cxnLst>
            <a:rect l="l" t="t" r="r" b="b"/>
            <a:pathLst>
              <a:path w="3813850" h="9144001">
                <a:moveTo>
                  <a:pt x="3813850" y="9144001"/>
                </a:moveTo>
                <a:lnTo>
                  <a:pt x="3813850" y="0"/>
                </a:lnTo>
                <a:lnTo>
                  <a:pt x="3053915" y="0"/>
                </a:lnTo>
                <a:lnTo>
                  <a:pt x="0" y="9144001"/>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685800" y="3815774"/>
            <a:ext cx="7772400" cy="646331"/>
          </a:xfrm>
        </p:spPr>
        <p:txBody>
          <a:bodyPr anchor="b">
            <a:spAutoFit/>
          </a:bodyPr>
          <a:lstStyle>
            <a:lvl1pPr algn="l">
              <a:defRPr sz="40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85800" y="4464028"/>
            <a:ext cx="7772400" cy="548483"/>
          </a:xfrm>
        </p:spPr>
        <p:txBody>
          <a:bodyPr>
            <a:sp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8"/>
          <p:cNvSpPr>
            <a:spLocks noGrp="1"/>
          </p:cNvSpPr>
          <p:nvPr>
            <p:ph type="body" sz="quarter" idx="10" hasCustomPrompt="1"/>
          </p:nvPr>
        </p:nvSpPr>
        <p:spPr>
          <a:xfrm>
            <a:off x="685800" y="5125454"/>
            <a:ext cx="7772400" cy="513346"/>
          </a:xfrm>
        </p:spPr>
        <p:txBody>
          <a:bodyPr>
            <a:spAutoFit/>
          </a:bodyPr>
          <a:lstStyle>
            <a:lvl1pPr marL="0" indent="0">
              <a:buNone/>
              <a:defRPr sz="2400">
                <a:solidFill>
                  <a:schemeClr val="accent4"/>
                </a:solidFill>
                <a:latin typeface="Garamond" panose="02020404030301010803" pitchFamily="18" charset="0"/>
              </a:defRPr>
            </a:lvl1pPr>
          </a:lstStyle>
          <a:p>
            <a:pPr lvl="0"/>
            <a:r>
              <a:rPr lang="en-US" dirty="0"/>
              <a:t>Name of Presenter</a:t>
            </a:r>
          </a:p>
        </p:txBody>
      </p:sp>
      <p:pic>
        <p:nvPicPr>
          <p:cNvPr id="10" name="Picture 9"/>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71312" y="554100"/>
            <a:ext cx="2641600" cy="649323"/>
          </a:xfrm>
          <a:prstGeom prst="rect">
            <a:avLst/>
          </a:prstGeom>
        </p:spPr>
      </p:pic>
    </p:spTree>
    <p:extLst>
      <p:ext uri="{BB962C8B-B14F-4D97-AF65-F5344CB8AC3E}">
        <p14:creationId xmlns:p14="http://schemas.microsoft.com/office/powerpoint/2010/main" val="337281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Name of Initiative</a:t>
            </a:r>
          </a:p>
        </p:txBody>
      </p:sp>
      <p:sp>
        <p:nvSpPr>
          <p:cNvPr id="6" name="Slide Number Placeholder 5"/>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19299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Emphasi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03504"/>
            <a:ext cx="9144000" cy="384735"/>
          </a:xfrm>
          <a:prstGeom prst="rect">
            <a:avLst/>
          </a:prstGeom>
          <a:solidFill>
            <a:srgbClr val="003D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2C77"/>
              </a:solidFill>
            </a:endParaRPr>
          </a:p>
        </p:txBody>
      </p:sp>
      <p:sp>
        <p:nvSpPr>
          <p:cNvPr id="8" name="Freeform 7"/>
          <p:cNvSpPr/>
          <p:nvPr userDrawn="1"/>
        </p:nvSpPr>
        <p:spPr>
          <a:xfrm>
            <a:off x="0" y="6503504"/>
            <a:ext cx="1600200" cy="384735"/>
          </a:xfrm>
          <a:custGeom>
            <a:avLst/>
            <a:gdLst>
              <a:gd name="connsiteX0" fmla="*/ 0 w 1600200"/>
              <a:gd name="connsiteY0" fmla="*/ 0 h 384735"/>
              <a:gd name="connsiteX1" fmla="*/ 1472137 w 1600200"/>
              <a:gd name="connsiteY1" fmla="*/ 0 h 384735"/>
              <a:gd name="connsiteX2" fmla="*/ 1600200 w 1600200"/>
              <a:gd name="connsiteY2" fmla="*/ 384735 h 384735"/>
              <a:gd name="connsiteX3" fmla="*/ 0 w 1600200"/>
              <a:gd name="connsiteY3" fmla="*/ 384735 h 384735"/>
            </a:gdLst>
            <a:ahLst/>
            <a:cxnLst>
              <a:cxn ang="0">
                <a:pos x="connsiteX0" y="connsiteY0"/>
              </a:cxn>
              <a:cxn ang="0">
                <a:pos x="connsiteX1" y="connsiteY1"/>
              </a:cxn>
              <a:cxn ang="0">
                <a:pos x="connsiteX2" y="connsiteY2"/>
              </a:cxn>
              <a:cxn ang="0">
                <a:pos x="connsiteX3" y="connsiteY3"/>
              </a:cxn>
            </a:cxnLst>
            <a:rect l="l" t="t" r="r" b="b"/>
            <a:pathLst>
              <a:path w="1600200" h="384735">
                <a:moveTo>
                  <a:pt x="0" y="0"/>
                </a:moveTo>
                <a:lnTo>
                  <a:pt x="1472137" y="0"/>
                </a:lnTo>
                <a:lnTo>
                  <a:pt x="1600200" y="384735"/>
                </a:lnTo>
                <a:lnTo>
                  <a:pt x="0" y="384735"/>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5" name="Footer Placeholder 4"/>
          <p:cNvSpPr>
            <a:spLocks noGrp="1"/>
          </p:cNvSpPr>
          <p:nvPr>
            <p:ph type="ftr" sz="quarter" idx="11"/>
          </p:nvPr>
        </p:nvSpPr>
        <p:spPr/>
        <p:txBody>
          <a:bodyPr/>
          <a:lstStyle/>
          <a:p>
            <a:r>
              <a:rPr lang="en-US" dirty="0"/>
              <a:t>Name of Initiative</a:t>
            </a:r>
          </a:p>
        </p:txBody>
      </p:sp>
      <p:sp>
        <p:nvSpPr>
          <p:cNvPr id="6" name="Slide Number Placeholder 5"/>
          <p:cNvSpPr>
            <a:spLocks noGrp="1"/>
          </p:cNvSpPr>
          <p:nvPr>
            <p:ph type="sldNum" sz="quarter" idx="12"/>
          </p:nvPr>
        </p:nvSpPr>
        <p:spPr/>
        <p:txBody>
          <a:bodyPr/>
          <a:lstStyle/>
          <a:p>
            <a:fld id="{68EE525B-90CE-4B14-91B6-1BFA233CFAA5}"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52402" y="6595711"/>
            <a:ext cx="914444" cy="173098"/>
          </a:xfrm>
          <a:prstGeom prst="rect">
            <a:avLst/>
          </a:prstGeom>
        </p:spPr>
      </p:pic>
    </p:spTree>
    <p:extLst>
      <p:ext uri="{BB962C8B-B14F-4D97-AF65-F5344CB8AC3E}">
        <p14:creationId xmlns:p14="http://schemas.microsoft.com/office/powerpoint/2010/main" val="15503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6245" y="1709739"/>
            <a:ext cx="7886700" cy="2852737"/>
          </a:xfr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986245" y="4724400"/>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Freeform 9"/>
          <p:cNvSpPr/>
          <p:nvPr userDrawn="1"/>
        </p:nvSpPr>
        <p:spPr>
          <a:xfrm flipV="1">
            <a:off x="7570986" y="0"/>
            <a:ext cx="1573014" cy="4709905"/>
          </a:xfrm>
          <a:custGeom>
            <a:avLst/>
            <a:gdLst>
              <a:gd name="connsiteX0" fmla="*/ 0 w 1573014"/>
              <a:gd name="connsiteY0" fmla="*/ 4709905 h 4709905"/>
              <a:gd name="connsiteX1" fmla="*/ 1573014 w 1573014"/>
              <a:gd name="connsiteY1" fmla="*/ 4709905 h 4709905"/>
              <a:gd name="connsiteX2" fmla="*/ 1573014 w 1573014"/>
              <a:gd name="connsiteY2" fmla="*/ 0 h 4709905"/>
            </a:gdLst>
            <a:ahLst/>
            <a:cxnLst>
              <a:cxn ang="0">
                <a:pos x="connsiteX0" y="connsiteY0"/>
              </a:cxn>
              <a:cxn ang="0">
                <a:pos x="connsiteX1" y="connsiteY1"/>
              </a:cxn>
              <a:cxn ang="0">
                <a:pos x="connsiteX2" y="connsiteY2"/>
              </a:cxn>
            </a:cxnLst>
            <a:rect l="l" t="t" r="r" b="b"/>
            <a:pathLst>
              <a:path w="1573014" h="4709905">
                <a:moveTo>
                  <a:pt x="0" y="4709905"/>
                </a:moveTo>
                <a:lnTo>
                  <a:pt x="1573014" y="4709905"/>
                </a:lnTo>
                <a:lnTo>
                  <a:pt x="1573014" y="0"/>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p:cNvSpPr/>
          <p:nvPr userDrawn="1"/>
        </p:nvSpPr>
        <p:spPr>
          <a:xfrm rot="16200000" flipV="1">
            <a:off x="2646492" y="-2665075"/>
            <a:ext cx="3813850" cy="9144001"/>
          </a:xfrm>
          <a:custGeom>
            <a:avLst/>
            <a:gdLst>
              <a:gd name="connsiteX0" fmla="*/ 3813850 w 3813850"/>
              <a:gd name="connsiteY0" fmla="*/ 9144001 h 9144001"/>
              <a:gd name="connsiteX1" fmla="*/ 3813850 w 3813850"/>
              <a:gd name="connsiteY1" fmla="*/ 0 h 9144001"/>
              <a:gd name="connsiteX2" fmla="*/ 3053915 w 3813850"/>
              <a:gd name="connsiteY2" fmla="*/ 0 h 9144001"/>
              <a:gd name="connsiteX3" fmla="*/ 0 w 3813850"/>
              <a:gd name="connsiteY3" fmla="*/ 9144001 h 9144001"/>
            </a:gdLst>
            <a:ahLst/>
            <a:cxnLst>
              <a:cxn ang="0">
                <a:pos x="connsiteX0" y="connsiteY0"/>
              </a:cxn>
              <a:cxn ang="0">
                <a:pos x="connsiteX1" y="connsiteY1"/>
              </a:cxn>
              <a:cxn ang="0">
                <a:pos x="connsiteX2" y="connsiteY2"/>
              </a:cxn>
              <a:cxn ang="0">
                <a:pos x="connsiteX3" y="connsiteY3"/>
              </a:cxn>
            </a:cxnLst>
            <a:rect l="l" t="t" r="r" b="b"/>
            <a:pathLst>
              <a:path w="3813850" h="9144001">
                <a:moveTo>
                  <a:pt x="3813850" y="9144001"/>
                </a:moveTo>
                <a:lnTo>
                  <a:pt x="3813850" y="0"/>
                </a:lnTo>
                <a:lnTo>
                  <a:pt x="3053915" y="0"/>
                </a:lnTo>
                <a:lnTo>
                  <a:pt x="0" y="9144001"/>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466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normAutofit/>
          </a:bodyPr>
          <a:lstStyle>
            <a:lvl1pPr marL="0" indent="0">
              <a:buNone/>
              <a:defRPr sz="1400" b="0" cap="all" baseline="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normAutofit/>
          </a:bodyPr>
          <a:lstStyle>
            <a:lvl1pPr marL="0" indent="0">
              <a:buNone/>
              <a:defRPr sz="1400" b="0" cap="all" baseline="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a:t>Name of Initiative</a:t>
            </a:r>
          </a:p>
        </p:txBody>
      </p:sp>
      <p:sp>
        <p:nvSpPr>
          <p:cNvPr id="9" name="Slide Number Placeholder 8"/>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300123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normAutofit/>
          </a:bodyPr>
          <a:lstStyle>
            <a:lvl1pPr>
              <a:defRPr sz="3000"/>
            </a:lvl1pPr>
          </a:lstStyle>
          <a:p>
            <a:r>
              <a:rPr lang="en-US" dirty="0"/>
              <a:t>Click to edit Master title style</a:t>
            </a:r>
          </a:p>
        </p:txBody>
      </p:sp>
      <p:sp>
        <p:nvSpPr>
          <p:cNvPr id="3" name="Content Placeholder 2"/>
          <p:cNvSpPr>
            <a:spLocks noGrp="1"/>
          </p:cNvSpPr>
          <p:nvPr>
            <p:ph idx="1"/>
          </p:nvPr>
        </p:nvSpPr>
        <p:spPr>
          <a:xfrm>
            <a:off x="3887391" y="987426"/>
            <a:ext cx="4629150" cy="2289473"/>
          </a:xfrm>
        </p:spPr>
        <p:txBody>
          <a:bodyPr/>
          <a:lstStyle>
            <a:lvl1pPr>
              <a:defRPr sz="24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Footer Placeholder 5"/>
          <p:cNvSpPr>
            <a:spLocks noGrp="1"/>
          </p:cNvSpPr>
          <p:nvPr>
            <p:ph type="ftr" sz="quarter" idx="11"/>
          </p:nvPr>
        </p:nvSpPr>
        <p:spPr/>
        <p:txBody>
          <a:bodyPr/>
          <a:lstStyle/>
          <a:p>
            <a:r>
              <a:rPr lang="en-US"/>
              <a:t>Name of Initiative</a:t>
            </a:r>
          </a:p>
        </p:txBody>
      </p:sp>
      <p:sp>
        <p:nvSpPr>
          <p:cNvPr id="7" name="Slide Number Placeholder 6"/>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237754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344715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03504"/>
            <a:ext cx="9144000" cy="3847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2C77"/>
              </a:solidFill>
            </a:endParaRPr>
          </a:p>
        </p:txBody>
      </p:sp>
      <p:sp>
        <p:nvSpPr>
          <p:cNvPr id="10" name="Freeform 9"/>
          <p:cNvSpPr/>
          <p:nvPr userDrawn="1"/>
        </p:nvSpPr>
        <p:spPr>
          <a:xfrm>
            <a:off x="0" y="6503504"/>
            <a:ext cx="1600200" cy="384735"/>
          </a:xfrm>
          <a:custGeom>
            <a:avLst/>
            <a:gdLst>
              <a:gd name="connsiteX0" fmla="*/ 0 w 1600200"/>
              <a:gd name="connsiteY0" fmla="*/ 0 h 384735"/>
              <a:gd name="connsiteX1" fmla="*/ 1472137 w 1600200"/>
              <a:gd name="connsiteY1" fmla="*/ 0 h 384735"/>
              <a:gd name="connsiteX2" fmla="*/ 1600200 w 1600200"/>
              <a:gd name="connsiteY2" fmla="*/ 384735 h 384735"/>
              <a:gd name="connsiteX3" fmla="*/ 0 w 1600200"/>
              <a:gd name="connsiteY3" fmla="*/ 384735 h 384735"/>
            </a:gdLst>
            <a:ahLst/>
            <a:cxnLst>
              <a:cxn ang="0">
                <a:pos x="connsiteX0" y="connsiteY0"/>
              </a:cxn>
              <a:cxn ang="0">
                <a:pos x="connsiteX1" y="connsiteY1"/>
              </a:cxn>
              <a:cxn ang="0">
                <a:pos x="connsiteX2" y="connsiteY2"/>
              </a:cxn>
              <a:cxn ang="0">
                <a:pos x="connsiteX3" y="connsiteY3"/>
              </a:cxn>
            </a:cxnLst>
            <a:rect l="l" t="t" r="r" b="b"/>
            <a:pathLst>
              <a:path w="1600200" h="384735">
                <a:moveTo>
                  <a:pt x="0" y="0"/>
                </a:moveTo>
                <a:lnTo>
                  <a:pt x="1472137" y="0"/>
                </a:lnTo>
                <a:lnTo>
                  <a:pt x="1600200" y="384735"/>
                </a:lnTo>
                <a:lnTo>
                  <a:pt x="0" y="384735"/>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Placeholder 1"/>
          <p:cNvSpPr>
            <a:spLocks noGrp="1"/>
          </p:cNvSpPr>
          <p:nvPr>
            <p:ph type="title"/>
          </p:nvPr>
        </p:nvSpPr>
        <p:spPr>
          <a:xfrm>
            <a:off x="422586" y="365126"/>
            <a:ext cx="7886700" cy="507831"/>
          </a:xfrm>
          <a:prstGeom prst="rect">
            <a:avLst/>
          </a:prstGeom>
        </p:spPr>
        <p:txBody>
          <a:bodyPr vert="horz" lIns="0" tIns="45720" rIns="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22586" y="1329999"/>
            <a:ext cx="7886700" cy="2289473"/>
          </a:xfrm>
          <a:prstGeom prst="rect">
            <a:avLst/>
          </a:prstGeom>
        </p:spPr>
        <p:txBody>
          <a:bodyPr vert="horz" lIns="0" tIns="45720" rIns="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915025" y="6512013"/>
            <a:ext cx="3086100" cy="365125"/>
          </a:xfrm>
          <a:prstGeom prst="rect">
            <a:avLst/>
          </a:prstGeom>
        </p:spPr>
        <p:txBody>
          <a:bodyPr vert="horz" lIns="91440" tIns="45720" rIns="91440" bIns="45720" rtlCol="0" anchor="ctr"/>
          <a:lstStyle>
            <a:lvl1pPr algn="r">
              <a:defRPr sz="1000">
                <a:solidFill>
                  <a:srgbClr val="AFAFAF"/>
                </a:solidFill>
              </a:defRPr>
            </a:lvl1pPr>
          </a:lstStyle>
          <a:p>
            <a:r>
              <a:rPr lang="en-US" dirty="0"/>
              <a:t>Name of Initiative</a:t>
            </a:r>
          </a:p>
        </p:txBody>
      </p:sp>
      <p:sp>
        <p:nvSpPr>
          <p:cNvPr id="6" name="Slide Number Placeholder 5"/>
          <p:cNvSpPr>
            <a:spLocks noGrp="1"/>
          </p:cNvSpPr>
          <p:nvPr>
            <p:ph type="sldNum" sz="quarter" idx="4"/>
          </p:nvPr>
        </p:nvSpPr>
        <p:spPr>
          <a:xfrm>
            <a:off x="6943725" y="6138379"/>
            <a:ext cx="2057400" cy="365125"/>
          </a:xfrm>
          <a:prstGeom prst="rect">
            <a:avLst/>
          </a:prstGeom>
        </p:spPr>
        <p:txBody>
          <a:bodyPr vert="horz" lIns="91440" tIns="45720" rIns="91440" bIns="45720" rtlCol="0" anchor="ctr"/>
          <a:lstStyle>
            <a:lvl1pPr algn="r">
              <a:defRPr sz="1000" b="1">
                <a:solidFill>
                  <a:schemeClr val="tx1">
                    <a:tint val="75000"/>
                  </a:schemeClr>
                </a:solidFill>
              </a:defRPr>
            </a:lvl1pPr>
          </a:lstStyle>
          <a:p>
            <a:fld id="{68EE525B-90CE-4B14-91B6-1BFA233CFAA5}" type="slidenum">
              <a:rPr lang="en-US" smtClean="0"/>
              <a:pPr/>
              <a:t>‹#›</a:t>
            </a:fld>
            <a:endParaRPr lang="en-US" dirty="0"/>
          </a:p>
        </p:txBody>
      </p:sp>
      <p:pic>
        <p:nvPicPr>
          <p:cNvPr id="9" name="Picture 8"/>
          <p:cNvPicPr>
            <a:picLocks noChangeAspect="1"/>
          </p:cNvPicPr>
          <p:nvPr userDrawn="1"/>
        </p:nvPicPr>
        <p:blipFill>
          <a:blip r:embed="rId15"/>
          <a:stretch>
            <a:fillRect/>
          </a:stretch>
        </p:blipFill>
        <p:spPr>
          <a:xfrm>
            <a:off x="152402" y="6595711"/>
            <a:ext cx="914444" cy="173098"/>
          </a:xfrm>
          <a:prstGeom prst="rect">
            <a:avLst/>
          </a:prstGeom>
        </p:spPr>
      </p:pic>
    </p:spTree>
    <p:extLst>
      <p:ext uri="{BB962C8B-B14F-4D97-AF65-F5344CB8AC3E}">
        <p14:creationId xmlns:p14="http://schemas.microsoft.com/office/powerpoint/2010/main" val="1704133538"/>
      </p:ext>
    </p:extLst>
  </p:cSld>
  <p:clrMap bg1="lt1" tx1="dk1" bg2="lt2" tx2="dk2" accent1="accent1" accent2="accent2" accent3="accent3" accent4="accent4" accent5="accent5" accent6="accent6" hlink="hlink" folHlink="folHlink"/>
  <p:sldLayoutIdLst>
    <p:sldLayoutId id="2147483706" r:id="rId1"/>
    <p:sldLayoutId id="2147483719" r:id="rId2"/>
    <p:sldLayoutId id="2147483720" r:id="rId3"/>
    <p:sldLayoutId id="2147483707" r:id="rId4"/>
    <p:sldLayoutId id="2147483708" r:id="rId5"/>
    <p:sldLayoutId id="2147483709" r:id="rId6"/>
    <p:sldLayoutId id="2147483710" r:id="rId7"/>
    <p:sldLayoutId id="2147483713" r:id="rId8"/>
    <p:sldLayoutId id="2147483711" r:id="rId9"/>
    <p:sldLayoutId id="2147483718" r:id="rId10"/>
    <p:sldLayoutId id="2147483714" r:id="rId11"/>
    <p:sldLayoutId id="2147483712" r:id="rId12"/>
    <p:sldLayoutId id="2147483717" r:id="rId13"/>
  </p:sldLayoutIdLst>
  <p:hf hdr="0" dt="0"/>
  <p:txStyles>
    <p:titleStyle>
      <a:lvl1pPr algn="l" defTabSz="914400" rtl="0" eaLnBrk="1" latinLnBrk="0" hangingPunct="1">
        <a:lnSpc>
          <a:spcPct val="90000"/>
        </a:lnSpc>
        <a:spcBef>
          <a:spcPct val="0"/>
        </a:spcBef>
        <a:buNone/>
        <a:defRPr sz="3000" kern="1200">
          <a:solidFill>
            <a:srgbClr val="C5093B"/>
          </a:solidFill>
          <a:latin typeface="+mj-lt"/>
          <a:ea typeface="+mj-ea"/>
          <a:cs typeface="+mj-cs"/>
        </a:defRPr>
      </a:lvl1pPr>
    </p:titleStyle>
    <p:bodyStyle>
      <a:lvl1pPr marL="0" indent="0" algn="l" defTabSz="914400" rtl="0" eaLnBrk="1" latinLnBrk="0" hangingPunct="1">
        <a:lnSpc>
          <a:spcPct val="114000"/>
        </a:lnSpc>
        <a:spcBef>
          <a:spcPts val="800"/>
        </a:spcBef>
        <a:spcAft>
          <a:spcPts val="200"/>
        </a:spcAft>
        <a:buFont typeface="Arial" panose="020B0604020202020204" pitchFamily="34" charset="0"/>
        <a:buNone/>
        <a:defRPr sz="2400" kern="1200">
          <a:solidFill>
            <a:schemeClr val="tx2"/>
          </a:solidFill>
          <a:latin typeface="+mn-lt"/>
          <a:ea typeface="+mn-ea"/>
          <a:cs typeface="+mn-cs"/>
        </a:defRPr>
      </a:lvl1pPr>
      <a:lvl2pPr marL="4572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2pPr>
      <a:lvl3pPr marL="9144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3pPr>
      <a:lvl4pPr marL="13716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4pPr>
      <a:lvl5pPr marL="18288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414" y="4363998"/>
            <a:ext cx="7772400" cy="646331"/>
          </a:xfrm>
        </p:spPr>
        <p:txBody>
          <a:bodyPr/>
          <a:lstStyle/>
          <a:p>
            <a:r>
              <a:rPr lang="en-US" dirty="0"/>
              <a:t>CRSP useful variables</a:t>
            </a:r>
          </a:p>
        </p:txBody>
      </p:sp>
      <p:sp>
        <p:nvSpPr>
          <p:cNvPr id="4" name="Text Placeholder 3"/>
          <p:cNvSpPr>
            <a:spLocks noGrp="1"/>
          </p:cNvSpPr>
          <p:nvPr>
            <p:ph type="body" sz="quarter" idx="10"/>
          </p:nvPr>
        </p:nvSpPr>
        <p:spPr>
          <a:xfrm>
            <a:off x="683050" y="5486400"/>
            <a:ext cx="7772400" cy="513346"/>
          </a:xfrm>
        </p:spPr>
        <p:txBody>
          <a:bodyPr/>
          <a:lstStyle/>
          <a:p>
            <a:r>
              <a:rPr lang="en-US" dirty="0"/>
              <a:t>April 15, 2020</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211" y="1121988"/>
            <a:ext cx="4892077" cy="2422023"/>
          </a:xfrm>
          <a:prstGeom prst="rect">
            <a:avLst/>
          </a:prstGeom>
        </p:spPr>
      </p:pic>
      <p:sp>
        <p:nvSpPr>
          <p:cNvPr id="9" name="object 5"/>
          <p:cNvSpPr txBox="1"/>
          <p:nvPr/>
        </p:nvSpPr>
        <p:spPr>
          <a:xfrm>
            <a:off x="2286001" y="3157916"/>
            <a:ext cx="4953000" cy="321242"/>
          </a:xfrm>
          <a:prstGeom prst="rect">
            <a:avLst/>
          </a:prstGeom>
        </p:spPr>
        <p:txBody>
          <a:bodyPr vert="horz" wrap="square" lIns="0" tIns="13335" rIns="0" bIns="0" rtlCol="0">
            <a:spAutoFit/>
          </a:bodyPr>
          <a:lstStyle/>
          <a:p>
            <a:pPr marL="12700">
              <a:lnSpc>
                <a:spcPct val="100000"/>
              </a:lnSpc>
              <a:spcBef>
                <a:spcPts val="105"/>
              </a:spcBef>
            </a:pPr>
            <a:r>
              <a:rPr sz="2000" spc="-20" dirty="0">
                <a:solidFill>
                  <a:schemeClr val="bg1"/>
                </a:solidFill>
                <a:cs typeface="Calibri"/>
              </a:rPr>
              <a:t>WHARTON </a:t>
            </a:r>
            <a:r>
              <a:rPr sz="2000" spc="-15" dirty="0">
                <a:solidFill>
                  <a:schemeClr val="bg1"/>
                </a:solidFill>
                <a:cs typeface="Calibri"/>
              </a:rPr>
              <a:t>RESEARCH </a:t>
            </a:r>
            <a:r>
              <a:rPr sz="2000" spc="-145" dirty="0">
                <a:solidFill>
                  <a:schemeClr val="bg1"/>
                </a:solidFill>
                <a:cs typeface="Calibri"/>
              </a:rPr>
              <a:t>DATA</a:t>
            </a:r>
            <a:r>
              <a:rPr sz="2000" spc="5" dirty="0">
                <a:solidFill>
                  <a:schemeClr val="bg1"/>
                </a:solidFill>
                <a:cs typeface="Calibri"/>
              </a:rPr>
              <a:t> </a:t>
            </a:r>
            <a:r>
              <a:rPr sz="2000" spc="-15" dirty="0">
                <a:solidFill>
                  <a:schemeClr val="bg1"/>
                </a:solidFill>
                <a:cs typeface="Calibri"/>
              </a:rPr>
              <a:t>SERVICES</a:t>
            </a:r>
            <a:endParaRPr sz="2000" dirty="0">
              <a:solidFill>
                <a:schemeClr val="bg1"/>
              </a:solidFill>
              <a:cs typeface="Calibri"/>
            </a:endParaRPr>
          </a:p>
        </p:txBody>
      </p:sp>
    </p:spTree>
    <p:extLst>
      <p:ext uri="{BB962C8B-B14F-4D97-AF65-F5344CB8AC3E}">
        <p14:creationId xmlns:p14="http://schemas.microsoft.com/office/powerpoint/2010/main" val="370977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312" y="734282"/>
            <a:ext cx="3768414" cy="369332"/>
          </a:xfrm>
        </p:spPr>
        <p:txBody>
          <a:bodyPr/>
          <a:lstStyle/>
          <a:p>
            <a:r>
              <a:rPr lang="en-US" sz="2000" dirty="0"/>
              <a:t>CRSP Delisting Returns</a:t>
            </a: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10</a:t>
            </a:fld>
            <a:endParaRPr lang="en-US"/>
          </a:p>
        </p:txBody>
      </p:sp>
      <p:sp>
        <p:nvSpPr>
          <p:cNvPr id="9" name="Rectangle 4"/>
          <p:cNvSpPr>
            <a:spLocks noChangeArrowheads="1"/>
          </p:cNvSpPr>
          <p:nvPr/>
        </p:nvSpPr>
        <p:spPr bwMode="auto">
          <a:xfrm>
            <a:off x="685800" y="4395930"/>
            <a:ext cx="77724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dirty="0"/>
          </a:p>
        </p:txBody>
      </p:sp>
      <p:cxnSp>
        <p:nvCxnSpPr>
          <p:cNvPr id="6" name="Straight Arrow Connector 5"/>
          <p:cNvCxnSpPr/>
          <p:nvPr/>
        </p:nvCxnSpPr>
        <p:spPr>
          <a:xfrm>
            <a:off x="1371600" y="3425091"/>
            <a:ext cx="67056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57900" y="2992035"/>
            <a:ext cx="1" cy="83685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72400" y="3315001"/>
            <a:ext cx="0" cy="2201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rot="5400000">
            <a:off x="3626401" y="1814566"/>
            <a:ext cx="214799" cy="4648201"/>
          </a:xfrm>
          <a:prstGeom prst="rightBrace">
            <a:avLst>
              <a:gd name="adj1" fmla="val 117506"/>
              <a:gd name="adj2" fmla="val 588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2628900" y="4385664"/>
            <a:ext cx="2209800" cy="369332"/>
          </a:xfrm>
          <a:prstGeom prst="rect">
            <a:avLst/>
          </a:prstGeom>
          <a:noFill/>
        </p:spPr>
        <p:txBody>
          <a:bodyPr wrap="square" rtlCol="0">
            <a:spAutoFit/>
          </a:bodyPr>
          <a:lstStyle/>
          <a:p>
            <a:r>
              <a:rPr lang="en-US" sz="1800" dirty="0"/>
              <a:t>Listed Period</a:t>
            </a:r>
          </a:p>
        </p:txBody>
      </p:sp>
      <p:sp>
        <p:nvSpPr>
          <p:cNvPr id="18" name="TextBox 17"/>
          <p:cNvSpPr txBox="1"/>
          <p:nvPr/>
        </p:nvSpPr>
        <p:spPr>
          <a:xfrm>
            <a:off x="6185484" y="4358870"/>
            <a:ext cx="2209800" cy="369332"/>
          </a:xfrm>
          <a:prstGeom prst="rect">
            <a:avLst/>
          </a:prstGeom>
          <a:noFill/>
        </p:spPr>
        <p:txBody>
          <a:bodyPr wrap="square" rtlCol="0">
            <a:spAutoFit/>
          </a:bodyPr>
          <a:lstStyle/>
          <a:p>
            <a:r>
              <a:rPr lang="en-US" sz="1800" dirty="0">
                <a:solidFill>
                  <a:schemeClr val="bg2">
                    <a:lumMod val="50000"/>
                  </a:schemeClr>
                </a:solidFill>
              </a:rPr>
              <a:t>Delisted Period</a:t>
            </a:r>
          </a:p>
        </p:txBody>
      </p:sp>
      <p:sp>
        <p:nvSpPr>
          <p:cNvPr id="22" name="TextBox 21"/>
          <p:cNvSpPr txBox="1"/>
          <p:nvPr/>
        </p:nvSpPr>
        <p:spPr>
          <a:xfrm>
            <a:off x="5436268" y="1968027"/>
            <a:ext cx="1792705" cy="369332"/>
          </a:xfrm>
          <a:prstGeom prst="rect">
            <a:avLst/>
          </a:prstGeom>
          <a:noFill/>
        </p:spPr>
        <p:txBody>
          <a:bodyPr wrap="square" rtlCol="0">
            <a:spAutoFit/>
          </a:bodyPr>
          <a:lstStyle/>
          <a:p>
            <a:r>
              <a:rPr lang="en-US" sz="1800" dirty="0"/>
              <a:t>Delisting Date</a:t>
            </a:r>
          </a:p>
        </p:txBody>
      </p:sp>
      <p:sp>
        <p:nvSpPr>
          <p:cNvPr id="23" name="TextBox 22"/>
          <p:cNvSpPr txBox="1"/>
          <p:nvPr/>
        </p:nvSpPr>
        <p:spPr>
          <a:xfrm>
            <a:off x="6572251" y="3535181"/>
            <a:ext cx="685799" cy="369332"/>
          </a:xfrm>
          <a:prstGeom prst="rect">
            <a:avLst/>
          </a:prstGeom>
          <a:noFill/>
        </p:spPr>
        <p:txBody>
          <a:bodyPr wrap="square" rtlCol="0">
            <a:spAutoFit/>
          </a:bodyPr>
          <a:lstStyle/>
          <a:p>
            <a:r>
              <a:rPr lang="en-US" sz="1800" dirty="0" err="1">
                <a:solidFill>
                  <a:schemeClr val="bg2">
                    <a:lumMod val="50000"/>
                  </a:schemeClr>
                </a:solidFill>
              </a:rPr>
              <a:t>dlret</a:t>
            </a:r>
            <a:endParaRPr lang="en-US" sz="1800" dirty="0">
              <a:solidFill>
                <a:schemeClr val="bg2">
                  <a:lumMod val="50000"/>
                </a:schemeClr>
              </a:solidFill>
            </a:endParaRPr>
          </a:p>
        </p:txBody>
      </p:sp>
      <p:sp>
        <p:nvSpPr>
          <p:cNvPr id="24" name="TextBox 23"/>
          <p:cNvSpPr txBox="1"/>
          <p:nvPr/>
        </p:nvSpPr>
        <p:spPr>
          <a:xfrm>
            <a:off x="7396162" y="2852563"/>
            <a:ext cx="752475" cy="369332"/>
          </a:xfrm>
          <a:prstGeom prst="rect">
            <a:avLst/>
          </a:prstGeom>
          <a:noFill/>
        </p:spPr>
        <p:txBody>
          <a:bodyPr wrap="square" rtlCol="0">
            <a:spAutoFit/>
          </a:bodyPr>
          <a:lstStyle/>
          <a:p>
            <a:r>
              <a:rPr lang="en-US" sz="1800" dirty="0" err="1">
                <a:solidFill>
                  <a:schemeClr val="bg2">
                    <a:lumMod val="50000"/>
                  </a:schemeClr>
                </a:solidFill>
              </a:rPr>
              <a:t>dlamt</a:t>
            </a:r>
            <a:endParaRPr lang="en-US" sz="1800" dirty="0">
              <a:solidFill>
                <a:schemeClr val="bg2">
                  <a:lumMod val="50000"/>
                </a:schemeClr>
              </a:solidFill>
            </a:endParaRPr>
          </a:p>
        </p:txBody>
      </p:sp>
      <p:sp>
        <p:nvSpPr>
          <p:cNvPr id="25" name="Left Brace 24"/>
          <p:cNvSpPr/>
          <p:nvPr/>
        </p:nvSpPr>
        <p:spPr>
          <a:xfrm rot="16200000" flipV="1">
            <a:off x="5921465" y="1868825"/>
            <a:ext cx="272868" cy="16350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0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P spid="22" grpId="0"/>
      <p:bldP spid="23" grpId="0"/>
      <p:bldP spid="24" grpId="0"/>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Delisting Returns: daily vs monthly</a:t>
            </a: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11</a:t>
            </a:fld>
            <a:endParaRPr lang="en-US"/>
          </a:p>
        </p:txBody>
      </p:sp>
      <p:sp>
        <p:nvSpPr>
          <p:cNvPr id="9" name="Rectangle 4"/>
          <p:cNvSpPr>
            <a:spLocks noChangeArrowheads="1"/>
          </p:cNvSpPr>
          <p:nvPr/>
        </p:nvSpPr>
        <p:spPr bwMode="auto">
          <a:xfrm>
            <a:off x="1379120" y="4654153"/>
            <a:ext cx="66294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3327031697"/>
              </p:ext>
            </p:extLst>
          </p:nvPr>
        </p:nvGraphicFramePr>
        <p:xfrm>
          <a:off x="1447801" y="1403076"/>
          <a:ext cx="7043321" cy="1524000"/>
        </p:xfrm>
        <a:graphic>
          <a:graphicData uri="http://schemas.openxmlformats.org/drawingml/2006/table">
            <a:tbl>
              <a:tblPr/>
              <a:tblGrid>
                <a:gridCol w="587030">
                  <a:extLst>
                    <a:ext uri="{9D8B030D-6E8A-4147-A177-3AD203B41FA5}">
                      <a16:colId xmlns:a16="http://schemas.microsoft.com/office/drawing/2014/main" val="438244195"/>
                    </a:ext>
                  </a:extLst>
                </a:gridCol>
                <a:gridCol w="674247">
                  <a:extLst>
                    <a:ext uri="{9D8B030D-6E8A-4147-A177-3AD203B41FA5}">
                      <a16:colId xmlns:a16="http://schemas.microsoft.com/office/drawing/2014/main" val="2435723685"/>
                    </a:ext>
                  </a:extLst>
                </a:gridCol>
                <a:gridCol w="498843">
                  <a:extLst>
                    <a:ext uri="{9D8B030D-6E8A-4147-A177-3AD203B41FA5}">
                      <a16:colId xmlns:a16="http://schemas.microsoft.com/office/drawing/2014/main" val="449062480"/>
                    </a:ext>
                  </a:extLst>
                </a:gridCol>
                <a:gridCol w="373479">
                  <a:extLst>
                    <a:ext uri="{9D8B030D-6E8A-4147-A177-3AD203B41FA5}">
                      <a16:colId xmlns:a16="http://schemas.microsoft.com/office/drawing/2014/main" val="3722459810"/>
                    </a:ext>
                  </a:extLst>
                </a:gridCol>
                <a:gridCol w="148039">
                  <a:extLst>
                    <a:ext uri="{9D8B030D-6E8A-4147-A177-3AD203B41FA5}">
                      <a16:colId xmlns:a16="http://schemas.microsoft.com/office/drawing/2014/main" val="48287007"/>
                    </a:ext>
                  </a:extLst>
                </a:gridCol>
                <a:gridCol w="612216">
                  <a:extLst>
                    <a:ext uri="{9D8B030D-6E8A-4147-A177-3AD203B41FA5}">
                      <a16:colId xmlns:a16="http://schemas.microsoft.com/office/drawing/2014/main" val="2756232744"/>
                    </a:ext>
                  </a:extLst>
                </a:gridCol>
                <a:gridCol w="680240">
                  <a:extLst>
                    <a:ext uri="{9D8B030D-6E8A-4147-A177-3AD203B41FA5}">
                      <a16:colId xmlns:a16="http://schemas.microsoft.com/office/drawing/2014/main" val="371440705"/>
                    </a:ext>
                  </a:extLst>
                </a:gridCol>
                <a:gridCol w="657566">
                  <a:extLst>
                    <a:ext uri="{9D8B030D-6E8A-4147-A177-3AD203B41FA5}">
                      <a16:colId xmlns:a16="http://schemas.microsoft.com/office/drawing/2014/main" val="3893370263"/>
                    </a:ext>
                  </a:extLst>
                </a:gridCol>
                <a:gridCol w="827626">
                  <a:extLst>
                    <a:ext uri="{9D8B030D-6E8A-4147-A177-3AD203B41FA5}">
                      <a16:colId xmlns:a16="http://schemas.microsoft.com/office/drawing/2014/main" val="604687032"/>
                    </a:ext>
                  </a:extLst>
                </a:gridCol>
                <a:gridCol w="1235770">
                  <a:extLst>
                    <a:ext uri="{9D8B030D-6E8A-4147-A177-3AD203B41FA5}">
                      <a16:colId xmlns:a16="http://schemas.microsoft.com/office/drawing/2014/main" val="1724814122"/>
                    </a:ext>
                  </a:extLst>
                </a:gridCol>
                <a:gridCol w="748265">
                  <a:extLst>
                    <a:ext uri="{9D8B030D-6E8A-4147-A177-3AD203B41FA5}">
                      <a16:colId xmlns:a16="http://schemas.microsoft.com/office/drawing/2014/main" val="3758510293"/>
                    </a:ext>
                  </a:extLst>
                </a:gridCol>
              </a:tblGrid>
              <a:tr h="190500">
                <a:tc>
                  <a:txBody>
                    <a:bodyPr/>
                    <a:lstStyle/>
                    <a:p>
                      <a:pPr algn="ctr" fontAlgn="t"/>
                      <a:r>
                        <a:rPr lang="en-US" sz="1200" b="1" i="0" u="none" strike="noStrike" dirty="0">
                          <a:solidFill>
                            <a:srgbClr val="000000"/>
                          </a:solidFill>
                          <a:effectLst/>
                          <a:latin typeface="Calibri" panose="020F0502020204030204" pitchFamily="34" charset="0"/>
                        </a:rPr>
                        <a:t>PERMNO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200" b="1" i="0" u="none" strike="noStrike" dirty="0">
                          <a:solidFill>
                            <a:srgbClr val="000000"/>
                          </a:solidFill>
                          <a:effectLst/>
                          <a:latin typeface="Calibri" panose="020F0502020204030204" pitchFamily="34" charset="0"/>
                        </a:rPr>
                        <a:t>Date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200" b="1" i="0" u="none" strike="noStrike">
                          <a:solidFill>
                            <a:srgbClr val="000000"/>
                          </a:solidFill>
                          <a:effectLst/>
                          <a:latin typeface="Calibri" panose="020F0502020204030204" pitchFamily="34" charset="0"/>
                        </a:rPr>
                        <a:t>PRC</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200" b="1" i="0" u="none" strike="noStrike" dirty="0">
                          <a:solidFill>
                            <a:srgbClr val="000000"/>
                          </a:solidFill>
                          <a:effectLst/>
                          <a:latin typeface="Calibri" panose="020F0502020204030204" pitchFamily="34" charset="0"/>
                        </a:rPr>
                        <a:t>RET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180290672"/>
                  </a:ext>
                </a:extLst>
              </a:tr>
              <a:tr h="190500">
                <a:tc>
                  <a:txBody>
                    <a:bodyPr/>
                    <a:lstStyle/>
                    <a:p>
                      <a:pPr algn="ctr" fontAlgn="b"/>
                      <a:r>
                        <a:rPr lang="en-US" sz="1200" b="0" i="0" u="none" strike="noStrike">
                          <a:solidFill>
                            <a:srgbClr val="000000"/>
                          </a:solidFill>
                          <a:effectLst/>
                          <a:latin typeface="Calibri" panose="020F0502020204030204" pitchFamily="34" charset="0"/>
                        </a:rPr>
                        <a:t>27474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20150529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24.80</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extLst>
                  <a:ext uri="{0D108BD9-81ED-4DB2-BD59-A6C34878D82A}">
                    <a16:rowId xmlns:a16="http://schemas.microsoft.com/office/drawing/2014/main" val="897202968"/>
                  </a:ext>
                </a:extLst>
              </a:tr>
              <a:tr h="190500">
                <a:tc>
                  <a:txBody>
                    <a:bodyPr/>
                    <a:lstStyle/>
                    <a:p>
                      <a:pPr algn="ctr" fontAlgn="b"/>
                      <a:r>
                        <a:rPr lang="en-US" sz="1200" b="0" i="0" u="none" strike="noStrike">
                          <a:solidFill>
                            <a:srgbClr val="000000"/>
                          </a:solidFill>
                          <a:effectLst/>
                          <a:latin typeface="Calibri" panose="020F0502020204030204" pitchFamily="34" charset="0"/>
                        </a:rPr>
                        <a:t>27474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20150601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extLst>
                  <a:ext uri="{0D108BD9-81ED-4DB2-BD59-A6C34878D82A}">
                    <a16:rowId xmlns:a16="http://schemas.microsoft.com/office/drawing/2014/main" val="1908106895"/>
                  </a:ext>
                </a:extLst>
              </a:tr>
              <a:tr h="190500">
                <a:tc>
                  <a:txBody>
                    <a:bodyPr/>
                    <a:lstStyle/>
                    <a:p>
                      <a:pPr algn="ctr" fontAlgn="b"/>
                      <a:r>
                        <a:rPr lang="en-US" sz="1200" b="0" i="0" u="none" strike="noStrike">
                          <a:solidFill>
                            <a:srgbClr val="000000"/>
                          </a:solidFill>
                          <a:effectLst/>
                          <a:latin typeface="Calibri" panose="020F0502020204030204" pitchFamily="34" charset="0"/>
                        </a:rPr>
                        <a:t>27474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20150602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24.95</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extLst>
                  <a:ext uri="{0D108BD9-81ED-4DB2-BD59-A6C34878D82A}">
                    <a16:rowId xmlns:a16="http://schemas.microsoft.com/office/drawing/2014/main" val="1127777719"/>
                  </a:ext>
                </a:extLst>
              </a:tr>
              <a:tr h="190500">
                <a:tc>
                  <a:txBody>
                    <a:bodyPr/>
                    <a:lstStyle/>
                    <a:p>
                      <a:pPr algn="ctr" fontAlgn="b"/>
                      <a:r>
                        <a:rPr lang="en-US" sz="1200" b="0" i="0" u="none" strike="noStrike">
                          <a:solidFill>
                            <a:srgbClr val="000000"/>
                          </a:solidFill>
                          <a:effectLst/>
                          <a:latin typeface="Calibri" panose="020F0502020204030204" pitchFamily="34" charset="0"/>
                        </a:rPr>
                        <a:t>27474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20150603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24.91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endParaRPr lang="en-US" sz="1200" b="1"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0480407"/>
                  </a:ext>
                </a:extLst>
              </a:tr>
              <a:tr h="381000">
                <a:tc>
                  <a:txBody>
                    <a:bodyPr/>
                    <a:lstStyle/>
                    <a:p>
                      <a:pPr algn="ctr" fontAlgn="b"/>
                      <a:r>
                        <a:rPr lang="en-US" sz="1200" b="0" i="0" u="none" strike="noStrike">
                          <a:solidFill>
                            <a:srgbClr val="000000"/>
                          </a:solidFill>
                          <a:effectLst/>
                          <a:latin typeface="Calibri" panose="020F0502020204030204" pitchFamily="34" charset="0"/>
                        </a:rPr>
                        <a:t>27474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20150604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23.13</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endParaRPr lang="en-US" sz="1200" b="1"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1" i="0" u="none" strike="noStrike">
                          <a:solidFill>
                            <a:srgbClr val="000000"/>
                          </a:solidFill>
                          <a:effectLst/>
                          <a:latin typeface="Calibri" panose="020F0502020204030204" pitchFamily="34" charset="0"/>
                        </a:rPr>
                        <a:t>PERMNO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200" b="1" i="0" u="none" strike="noStrike">
                          <a:solidFill>
                            <a:srgbClr val="000000"/>
                          </a:solidFill>
                          <a:effectLst/>
                          <a:latin typeface="Calibri" panose="020F0502020204030204" pitchFamily="34" charset="0"/>
                        </a:rPr>
                        <a:t>Date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200" b="1" i="0" u="none" strike="noStrike">
                          <a:solidFill>
                            <a:srgbClr val="000000"/>
                          </a:solidFill>
                          <a:effectLst/>
                          <a:latin typeface="Calibri" panose="020F0502020204030204" pitchFamily="34" charset="0"/>
                        </a:rPr>
                        <a:t>Delisting Code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200" b="1" i="0" u="none" strike="noStrike">
                          <a:solidFill>
                            <a:srgbClr val="000000"/>
                          </a:solidFill>
                          <a:effectLst/>
                          <a:latin typeface="Calibri" panose="020F0502020204030204" pitchFamily="34" charset="0"/>
                        </a:rPr>
                        <a:t>Delisting Amount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200" b="1" i="0" u="none" strike="noStrike">
                          <a:solidFill>
                            <a:srgbClr val="000000"/>
                          </a:solidFill>
                          <a:effectLst/>
                          <a:latin typeface="Calibri" panose="020F0502020204030204" pitchFamily="34" charset="0"/>
                        </a:rPr>
                        <a:t>Delisting Payment Date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200" b="1" i="0" u="none" strike="noStrike">
                          <a:solidFill>
                            <a:srgbClr val="000000"/>
                          </a:solidFill>
                          <a:effectLst/>
                          <a:latin typeface="Calibri" panose="020F0502020204030204" pitchFamily="34" charset="0"/>
                        </a:rPr>
                        <a:t>Delisting Return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081177510"/>
                  </a:ext>
                </a:extLst>
              </a:tr>
              <a:tr h="190500">
                <a:tc>
                  <a:txBody>
                    <a:bodyPr/>
                    <a:lstStyle/>
                    <a:p>
                      <a:pPr algn="ctr" fontAlgn="t"/>
                      <a:r>
                        <a:rPr lang="en-US" sz="1200" b="0" i="0" u="none" strike="noStrike">
                          <a:solidFill>
                            <a:srgbClr val="000000"/>
                          </a:solidFill>
                          <a:effectLst/>
                          <a:latin typeface="Calibri" panose="020F0502020204030204" pitchFamily="34" charset="0"/>
                        </a:rPr>
                        <a:t>27474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dirty="0">
                          <a:solidFill>
                            <a:srgbClr val="000000"/>
                          </a:solidFill>
                          <a:effectLst/>
                          <a:latin typeface="Calibri" panose="020F0502020204030204" pitchFamily="34" charset="0"/>
                        </a:rPr>
                        <a:t>20150605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Calibri" panose="020F0502020204030204" pitchFamily="34" charset="0"/>
                        </a:rPr>
                        <a:t>23.09</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t"/>
                      <a:endParaRPr lang="en-US" sz="12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solidFill>
                            <a:srgbClr val="000000"/>
                          </a:solidFill>
                          <a:effectLst/>
                          <a:latin typeface="Calibri" panose="020F0502020204030204" pitchFamily="34" charset="0"/>
                        </a:rPr>
                        <a:t>27474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dirty="0">
                          <a:solidFill>
                            <a:srgbClr val="000000"/>
                          </a:solidFill>
                          <a:effectLst/>
                          <a:latin typeface="Calibri" panose="020F0502020204030204" pitchFamily="34" charset="0"/>
                        </a:rPr>
                        <a:t>20150605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Calibri" panose="020F0502020204030204" pitchFamily="34" charset="0"/>
                        </a:rPr>
                        <a:t>241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Calibri" panose="020F0502020204030204" pitchFamily="34" charset="0"/>
                        </a:rPr>
                        <a:t>24.98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Calibri" panose="020F0502020204030204" pitchFamily="34" charset="0"/>
                        </a:rPr>
                        <a:t>20150608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Calibri" panose="020F0502020204030204" pitchFamily="34" charset="0"/>
                        </a:rPr>
                        <a:t>8.2%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6479412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87144762"/>
              </p:ext>
            </p:extLst>
          </p:nvPr>
        </p:nvGraphicFramePr>
        <p:xfrm>
          <a:off x="1524000" y="4267200"/>
          <a:ext cx="7043322" cy="923164"/>
        </p:xfrm>
        <a:graphic>
          <a:graphicData uri="http://schemas.openxmlformats.org/drawingml/2006/table">
            <a:tbl>
              <a:tblPr/>
              <a:tblGrid>
                <a:gridCol w="596341">
                  <a:extLst>
                    <a:ext uri="{9D8B030D-6E8A-4147-A177-3AD203B41FA5}">
                      <a16:colId xmlns:a16="http://schemas.microsoft.com/office/drawing/2014/main" val="2512277024"/>
                    </a:ext>
                  </a:extLst>
                </a:gridCol>
                <a:gridCol w="596342">
                  <a:extLst>
                    <a:ext uri="{9D8B030D-6E8A-4147-A177-3AD203B41FA5}">
                      <a16:colId xmlns:a16="http://schemas.microsoft.com/office/drawing/2014/main" val="1291277711"/>
                    </a:ext>
                  </a:extLst>
                </a:gridCol>
                <a:gridCol w="477145">
                  <a:extLst>
                    <a:ext uri="{9D8B030D-6E8A-4147-A177-3AD203B41FA5}">
                      <a16:colId xmlns:a16="http://schemas.microsoft.com/office/drawing/2014/main" val="64672551"/>
                    </a:ext>
                  </a:extLst>
                </a:gridCol>
                <a:gridCol w="387572">
                  <a:extLst>
                    <a:ext uri="{9D8B030D-6E8A-4147-A177-3AD203B41FA5}">
                      <a16:colId xmlns:a16="http://schemas.microsoft.com/office/drawing/2014/main" val="521627500"/>
                    </a:ext>
                  </a:extLst>
                </a:gridCol>
                <a:gridCol w="212336">
                  <a:extLst>
                    <a:ext uri="{9D8B030D-6E8A-4147-A177-3AD203B41FA5}">
                      <a16:colId xmlns:a16="http://schemas.microsoft.com/office/drawing/2014/main" val="1903049118"/>
                    </a:ext>
                  </a:extLst>
                </a:gridCol>
                <a:gridCol w="583639">
                  <a:extLst>
                    <a:ext uri="{9D8B030D-6E8A-4147-A177-3AD203B41FA5}">
                      <a16:colId xmlns:a16="http://schemas.microsoft.com/office/drawing/2014/main" val="1061203615"/>
                    </a:ext>
                  </a:extLst>
                </a:gridCol>
                <a:gridCol w="656594">
                  <a:extLst>
                    <a:ext uri="{9D8B030D-6E8A-4147-A177-3AD203B41FA5}">
                      <a16:colId xmlns:a16="http://schemas.microsoft.com/office/drawing/2014/main" val="2802438930"/>
                    </a:ext>
                  </a:extLst>
                </a:gridCol>
                <a:gridCol w="656594">
                  <a:extLst>
                    <a:ext uri="{9D8B030D-6E8A-4147-A177-3AD203B41FA5}">
                      <a16:colId xmlns:a16="http://schemas.microsoft.com/office/drawing/2014/main" val="892775546"/>
                    </a:ext>
                  </a:extLst>
                </a:gridCol>
                <a:gridCol w="877824">
                  <a:extLst>
                    <a:ext uri="{9D8B030D-6E8A-4147-A177-3AD203B41FA5}">
                      <a16:colId xmlns:a16="http://schemas.microsoft.com/office/drawing/2014/main" val="2460793806"/>
                    </a:ext>
                  </a:extLst>
                </a:gridCol>
                <a:gridCol w="1210405">
                  <a:extLst>
                    <a:ext uri="{9D8B030D-6E8A-4147-A177-3AD203B41FA5}">
                      <a16:colId xmlns:a16="http://schemas.microsoft.com/office/drawing/2014/main" val="1946703692"/>
                    </a:ext>
                  </a:extLst>
                </a:gridCol>
                <a:gridCol w="788530">
                  <a:extLst>
                    <a:ext uri="{9D8B030D-6E8A-4147-A177-3AD203B41FA5}">
                      <a16:colId xmlns:a16="http://schemas.microsoft.com/office/drawing/2014/main" val="522010421"/>
                    </a:ext>
                  </a:extLst>
                </a:gridCol>
              </a:tblGrid>
              <a:tr h="333267">
                <a:tc>
                  <a:txBody>
                    <a:bodyPr/>
                    <a:lstStyle/>
                    <a:p>
                      <a:pPr algn="ctr" fontAlgn="b"/>
                      <a:r>
                        <a:rPr lang="en-US" sz="1100" b="1" i="0" u="none" strike="noStrike" dirty="0">
                          <a:solidFill>
                            <a:srgbClr val="000000"/>
                          </a:solidFill>
                          <a:effectLst/>
                          <a:latin typeface="Calibri" panose="020F0502020204030204" pitchFamily="34" charset="0"/>
                        </a:rPr>
                        <a:t>PERMNO</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Date</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PRC</a:t>
                      </a:r>
                    </a:p>
                  </a:txBody>
                  <a:tcPr marL="7752" marR="7752" marT="7752"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RET</a:t>
                      </a:r>
                    </a:p>
                  </a:txBody>
                  <a:tcPr marL="7752" marR="7752" marT="775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752" marR="7752" marT="7752"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752" marR="7752" marT="775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752" marR="7752" marT="775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752" marR="7752" marT="775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752" marR="7752" marT="775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752" marR="7752" marT="775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752" marR="7752" marT="7752"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428735"/>
                  </a:ext>
                </a:extLst>
              </a:tr>
              <a:tr h="246865">
                <a:tc>
                  <a:txBody>
                    <a:bodyPr/>
                    <a:lstStyle/>
                    <a:p>
                      <a:pPr algn="ctr" fontAlgn="b"/>
                      <a:r>
                        <a:rPr lang="en-US" sz="1100" b="0" i="0" u="none" strike="noStrike">
                          <a:solidFill>
                            <a:srgbClr val="000000"/>
                          </a:solidFill>
                          <a:effectLst/>
                          <a:latin typeface="Calibri" panose="020F0502020204030204" pitchFamily="34" charset="0"/>
                        </a:rPr>
                        <a:t>27474</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20150529</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24.80</a:t>
                      </a:r>
                    </a:p>
                  </a:txBody>
                  <a:tcPr marL="7752" marR="7752" marT="7752"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752" marR="7752" marT="7752"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PERMNO</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Date</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Delisting Code</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Amount After Delisting</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Date of Delisting Payment</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Delisting Return</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50848249"/>
                  </a:ext>
                </a:extLst>
              </a:tr>
              <a:tr h="246865">
                <a:tc>
                  <a:txBody>
                    <a:bodyPr/>
                    <a:lstStyle/>
                    <a:p>
                      <a:pPr algn="ctr" fontAlgn="b"/>
                      <a:r>
                        <a:rPr lang="en-US" sz="1100" b="0" i="0" u="none" strike="noStrike">
                          <a:solidFill>
                            <a:srgbClr val="000000"/>
                          </a:solidFill>
                          <a:effectLst/>
                          <a:latin typeface="Calibri" panose="020F0502020204030204" pitchFamily="34" charset="0"/>
                        </a:rPr>
                        <a:t>27474</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20150630</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7752" marR="7752" marT="7752"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752" marR="7752" marT="775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752" marR="7752" marT="7752"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27474</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20150630</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241</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24.98</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20150608</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0.7%</a:t>
                      </a:r>
                    </a:p>
                  </a:txBody>
                  <a:tcPr marL="7752" marR="7752" marT="77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74907629"/>
                  </a:ext>
                </a:extLst>
              </a:tr>
            </a:tbl>
          </a:graphicData>
        </a:graphic>
      </p:graphicFrame>
      <p:sp>
        <p:nvSpPr>
          <p:cNvPr id="13" name="TextBox 12"/>
          <p:cNvSpPr txBox="1"/>
          <p:nvPr/>
        </p:nvSpPr>
        <p:spPr>
          <a:xfrm>
            <a:off x="4693820" y="872957"/>
            <a:ext cx="2849980" cy="461665"/>
          </a:xfrm>
          <a:prstGeom prst="rect">
            <a:avLst/>
          </a:prstGeom>
          <a:noFill/>
        </p:spPr>
        <p:txBody>
          <a:bodyPr wrap="square" rtlCol="0">
            <a:spAutoFit/>
          </a:bodyPr>
          <a:lstStyle/>
          <a:p>
            <a:r>
              <a:rPr lang="en-US" dirty="0"/>
              <a:t>Daily Data</a:t>
            </a:r>
          </a:p>
        </p:txBody>
      </p:sp>
      <p:sp>
        <p:nvSpPr>
          <p:cNvPr id="14" name="TextBox 13"/>
          <p:cNvSpPr txBox="1"/>
          <p:nvPr/>
        </p:nvSpPr>
        <p:spPr>
          <a:xfrm>
            <a:off x="4679243" y="3487648"/>
            <a:ext cx="2849980" cy="461665"/>
          </a:xfrm>
          <a:prstGeom prst="rect">
            <a:avLst/>
          </a:prstGeom>
          <a:noFill/>
        </p:spPr>
        <p:txBody>
          <a:bodyPr wrap="square" rtlCol="0">
            <a:spAutoFit/>
          </a:bodyPr>
          <a:lstStyle/>
          <a:p>
            <a:r>
              <a:rPr lang="en-US" dirty="0"/>
              <a:t>Monthly Data</a:t>
            </a:r>
          </a:p>
        </p:txBody>
      </p:sp>
    </p:spTree>
    <p:extLst>
      <p:ext uri="{BB962C8B-B14F-4D97-AF65-F5344CB8AC3E}">
        <p14:creationId xmlns:p14="http://schemas.microsoft.com/office/powerpoint/2010/main" val="149415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Missing</a:t>
            </a:r>
            <a:r>
              <a:rPr lang="en-US" dirty="0"/>
              <a:t> Delisting Returns</a:t>
            </a: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12</a:t>
            </a:fld>
            <a:endParaRPr lang="en-US"/>
          </a:p>
        </p:txBody>
      </p:sp>
      <p:sp>
        <p:nvSpPr>
          <p:cNvPr id="9" name="Rectangle 4"/>
          <p:cNvSpPr>
            <a:spLocks noChangeArrowheads="1"/>
          </p:cNvSpPr>
          <p:nvPr/>
        </p:nvSpPr>
        <p:spPr bwMode="auto">
          <a:xfrm>
            <a:off x="1379120" y="4654153"/>
            <a:ext cx="66294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dirty="0"/>
          </a:p>
        </p:txBody>
      </p:sp>
      <p:graphicFrame>
        <p:nvGraphicFramePr>
          <p:cNvPr id="16" name="Table 15"/>
          <p:cNvGraphicFramePr>
            <a:graphicFrameLocks noGrp="1"/>
          </p:cNvGraphicFramePr>
          <p:nvPr>
            <p:extLst>
              <p:ext uri="{D42A27DB-BD31-4B8C-83A1-F6EECF244321}">
                <p14:modId xmlns:p14="http://schemas.microsoft.com/office/powerpoint/2010/main" val="3664605430"/>
              </p:ext>
            </p:extLst>
          </p:nvPr>
        </p:nvGraphicFramePr>
        <p:xfrm>
          <a:off x="1607720" y="1202693"/>
          <a:ext cx="6172200" cy="1455168"/>
        </p:xfrm>
        <a:graphic>
          <a:graphicData uri="http://schemas.openxmlformats.org/drawingml/2006/table">
            <a:tbl>
              <a:tblPr/>
              <a:tblGrid>
                <a:gridCol w="2581373">
                  <a:extLst>
                    <a:ext uri="{9D8B030D-6E8A-4147-A177-3AD203B41FA5}">
                      <a16:colId xmlns:a16="http://schemas.microsoft.com/office/drawing/2014/main" val="2236231915"/>
                    </a:ext>
                  </a:extLst>
                </a:gridCol>
                <a:gridCol w="744985">
                  <a:extLst>
                    <a:ext uri="{9D8B030D-6E8A-4147-A177-3AD203B41FA5}">
                      <a16:colId xmlns:a16="http://schemas.microsoft.com/office/drawing/2014/main" val="237250868"/>
                    </a:ext>
                  </a:extLst>
                </a:gridCol>
                <a:gridCol w="1117477">
                  <a:extLst>
                    <a:ext uri="{9D8B030D-6E8A-4147-A177-3AD203B41FA5}">
                      <a16:colId xmlns:a16="http://schemas.microsoft.com/office/drawing/2014/main" val="3454786315"/>
                    </a:ext>
                  </a:extLst>
                </a:gridCol>
                <a:gridCol w="1728365">
                  <a:extLst>
                    <a:ext uri="{9D8B030D-6E8A-4147-A177-3AD203B41FA5}">
                      <a16:colId xmlns:a16="http://schemas.microsoft.com/office/drawing/2014/main" val="2874628511"/>
                    </a:ext>
                  </a:extLst>
                </a:gridCol>
              </a:tblGrid>
              <a:tr h="283782">
                <a:tc>
                  <a:txBody>
                    <a:bodyPr/>
                    <a:lstStyle/>
                    <a:p>
                      <a:pPr algn="ctr" fontAlgn="t"/>
                      <a:r>
                        <a:rPr lang="en-US" sz="1100" b="1" i="0" u="none" strike="noStrike" dirty="0">
                          <a:solidFill>
                            <a:srgbClr val="000000"/>
                          </a:solidFill>
                          <a:effectLst/>
                          <a:latin typeface="Calibri" panose="020F0502020204030204" pitchFamily="34" charset="0"/>
                        </a:rPr>
                        <a:t>Type Of Delisting</a:t>
                      </a:r>
                      <a:r>
                        <a:rPr lang="en-US" sz="900" b="1" i="0" u="none" strike="noStrike" dirty="0">
                          <a:solidFill>
                            <a:srgbClr val="000000"/>
                          </a:solidFill>
                          <a:effectLst/>
                          <a:latin typeface="Calibri" panose="020F0502020204030204" pitchFamily="34" charset="0"/>
                        </a:rPr>
                        <a:t>*</a:t>
                      </a:r>
                      <a:endParaRPr lang="en-US" sz="1100" b="1"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100" b="1" i="0" u="none" strike="noStrike">
                          <a:solidFill>
                            <a:srgbClr val="000000"/>
                          </a:solidFill>
                          <a:effectLst/>
                          <a:latin typeface="Calibri" panose="020F0502020204030204" pitchFamily="34" charset="0"/>
                        </a:rPr>
                        <a:t> Missing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US" sz="1100" b="1" i="0" u="none" strike="noStrike">
                          <a:solidFill>
                            <a:srgbClr val="000000"/>
                          </a:solidFill>
                          <a:effectLst/>
                          <a:latin typeface="Calibri" panose="020F0502020204030204" pitchFamily="34" charset="0"/>
                        </a:rPr>
                        <a:t> Non-Missing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Percentage is missing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229100007"/>
                  </a:ext>
                </a:extLst>
              </a:tr>
              <a:tr h="283782">
                <a:tc>
                  <a:txBody>
                    <a:bodyPr/>
                    <a:lstStyle/>
                    <a:p>
                      <a:pPr algn="ctr" fontAlgn="t"/>
                      <a:r>
                        <a:rPr lang="en-US" sz="1100" b="1" i="0" u="none" strike="noStrike" dirty="0">
                          <a:solidFill>
                            <a:srgbClr val="000000"/>
                          </a:solidFill>
                          <a:effectLst/>
                          <a:latin typeface="Calibri" panose="020F0502020204030204" pitchFamily="34" charset="0"/>
                        </a:rPr>
                        <a:t>M&amp;A </a:t>
                      </a:r>
                      <a:r>
                        <a:rPr lang="en-US" sz="1050" b="0" i="0" u="none" strike="noStrike" dirty="0">
                          <a:solidFill>
                            <a:srgbClr val="000000"/>
                          </a:solidFill>
                          <a:effectLst/>
                          <a:latin typeface="Calibri" panose="020F0502020204030204" pitchFamily="34" charset="0"/>
                        </a:rPr>
                        <a:t>(</a:t>
                      </a:r>
                      <a:r>
                        <a:rPr lang="en-US" sz="1050" b="0" i="0" u="none" strike="noStrike" dirty="0" err="1">
                          <a:solidFill>
                            <a:srgbClr val="000000"/>
                          </a:solidFill>
                          <a:effectLst/>
                          <a:latin typeface="Calibri" panose="020F0502020204030204" pitchFamily="34" charset="0"/>
                        </a:rPr>
                        <a:t>dlstcd</a:t>
                      </a:r>
                      <a:r>
                        <a:rPr lang="en-US" sz="1050" b="0" i="0" u="none" strike="noStrike" dirty="0">
                          <a:solidFill>
                            <a:srgbClr val="000000"/>
                          </a:solidFill>
                          <a:effectLst/>
                          <a:latin typeface="Calibri" panose="020F0502020204030204" pitchFamily="34" charset="0"/>
                        </a:rPr>
                        <a:t>=200s)</a:t>
                      </a:r>
                      <a:endParaRPr lang="en-US"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Calibri" panose="020F0502020204030204" pitchFamily="34" charset="0"/>
                        </a:rPr>
                        <a:t>              96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Calibri" panose="020F0502020204030204" pitchFamily="34" charset="0"/>
                        </a:rPr>
                        <a:t>                 13,194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0904476"/>
                  </a:ext>
                </a:extLst>
              </a:tr>
              <a:tr h="283782">
                <a:tc>
                  <a:txBody>
                    <a:bodyPr/>
                    <a:lstStyle/>
                    <a:p>
                      <a:pPr algn="ctr" fontAlgn="t"/>
                      <a:r>
                        <a:rPr lang="en-US" sz="1100" b="1" i="0" u="none" strike="noStrike" dirty="0">
                          <a:solidFill>
                            <a:srgbClr val="000000"/>
                          </a:solidFill>
                          <a:effectLst/>
                          <a:latin typeface="Calibri" panose="020F0502020204030204" pitchFamily="34" charset="0"/>
                        </a:rPr>
                        <a:t>Dropped </a:t>
                      </a:r>
                      <a:r>
                        <a:rPr lang="en-US" sz="1000" b="0" i="0" u="none" strike="noStrike" dirty="0">
                          <a:solidFill>
                            <a:srgbClr val="000000"/>
                          </a:solidFill>
                          <a:effectLst/>
                          <a:latin typeface="Calibri" panose="020F0502020204030204" pitchFamily="34" charset="0"/>
                        </a:rPr>
                        <a:t>(Price below acceptable</a:t>
                      </a:r>
                      <a:r>
                        <a:rPr lang="en-US" sz="1000" b="0" i="0" u="none" strike="noStrike" baseline="0" dirty="0">
                          <a:solidFill>
                            <a:srgbClr val="000000"/>
                          </a:solidFill>
                          <a:effectLst/>
                          <a:latin typeface="Calibri" panose="020F0502020204030204" pitchFamily="34" charset="0"/>
                        </a:rPr>
                        <a:t> level, </a:t>
                      </a:r>
                      <a:r>
                        <a:rPr lang="en-US" sz="1000" b="0" i="0" u="none" strike="noStrike" dirty="0">
                          <a:solidFill>
                            <a:srgbClr val="000000"/>
                          </a:solidFill>
                          <a:effectLst/>
                          <a:latin typeface="Calibri" panose="020F0502020204030204" pitchFamily="34" charset="0"/>
                        </a:rPr>
                        <a:t>Bankruptcy, Insolvent) (</a:t>
                      </a:r>
                      <a:r>
                        <a:rPr lang="en-US" sz="1000" b="0" i="0" u="none" strike="noStrike" dirty="0" err="1">
                          <a:solidFill>
                            <a:srgbClr val="000000"/>
                          </a:solidFill>
                          <a:effectLst/>
                          <a:latin typeface="Calibri" panose="020F0502020204030204" pitchFamily="34" charset="0"/>
                        </a:rPr>
                        <a:t>dlstcd</a:t>
                      </a:r>
                      <a:r>
                        <a:rPr lang="en-US" sz="1000" b="0" i="0" u="none" strike="noStrike" dirty="0">
                          <a:solidFill>
                            <a:srgbClr val="000000"/>
                          </a:solidFill>
                          <a:effectLst/>
                          <a:latin typeface="Calibri" panose="020F0502020204030204" pitchFamily="34" charset="0"/>
                        </a:rPr>
                        <a:t>=500s)</a:t>
                      </a:r>
                      <a:endParaRPr lang="en-US"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Calibri" panose="020F0502020204030204" pitchFamily="34" charset="0"/>
                        </a:rPr>
                        <a:t>        3,094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Calibri" panose="020F0502020204030204" pitchFamily="34" charset="0"/>
                        </a:rPr>
                        <a:t>                    7,118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01075178"/>
                  </a:ext>
                </a:extLst>
              </a:tr>
              <a:tr h="283782">
                <a:tc>
                  <a:txBody>
                    <a:bodyPr/>
                    <a:lstStyle/>
                    <a:p>
                      <a:pPr algn="ctr" fontAlgn="t"/>
                      <a:r>
                        <a:rPr lang="en-US" sz="1100" b="1" i="0" u="none" strike="noStrike" dirty="0">
                          <a:solidFill>
                            <a:srgbClr val="000000"/>
                          </a:solidFill>
                          <a:effectLst/>
                          <a:latin typeface="Calibri" panose="020F0502020204030204" pitchFamily="34" charset="0"/>
                        </a:rPr>
                        <a:t>Issue Liquidated </a:t>
                      </a:r>
                      <a:r>
                        <a:rPr lang="en-US" sz="1050" b="0" i="0" u="none" strike="noStrike" dirty="0">
                          <a:solidFill>
                            <a:srgbClr val="000000"/>
                          </a:solidFill>
                          <a:effectLst/>
                          <a:latin typeface="Calibri" panose="020F0502020204030204" pitchFamily="34" charset="0"/>
                        </a:rPr>
                        <a:t>(</a:t>
                      </a:r>
                      <a:r>
                        <a:rPr lang="en-US" sz="1050" b="0" i="0" u="none" strike="noStrike" dirty="0" err="1">
                          <a:solidFill>
                            <a:srgbClr val="000000"/>
                          </a:solidFill>
                          <a:effectLst/>
                          <a:latin typeface="Calibri" panose="020F0502020204030204" pitchFamily="34" charset="0"/>
                        </a:rPr>
                        <a:t>dlstcd</a:t>
                      </a:r>
                      <a:r>
                        <a:rPr lang="en-US" sz="1050" b="0" i="0" u="none" strike="noStrike" dirty="0">
                          <a:solidFill>
                            <a:srgbClr val="000000"/>
                          </a:solidFill>
                          <a:effectLst/>
                          <a:latin typeface="Calibri" panose="020F0502020204030204" pitchFamily="34" charset="0"/>
                        </a:rPr>
                        <a:t>=400s)</a:t>
                      </a:r>
                      <a:endParaRPr lang="en-US"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Calibri" panose="020F0502020204030204" pitchFamily="34" charset="0"/>
                        </a:rPr>
                        <a:t>            190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Calibri" panose="020F0502020204030204" pitchFamily="34" charset="0"/>
                        </a:rPr>
                        <a:t>                    1,418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121122"/>
                  </a:ext>
                </a:extLst>
              </a:tr>
              <a:tr h="283782">
                <a:tc>
                  <a:txBody>
                    <a:bodyPr/>
                    <a:lstStyle/>
                    <a:p>
                      <a:pPr algn="ctr" fontAlgn="t"/>
                      <a:r>
                        <a:rPr lang="en-US" sz="1100" b="1" i="0" u="none" strike="noStrike" dirty="0">
                          <a:solidFill>
                            <a:srgbClr val="000000"/>
                          </a:solidFill>
                          <a:effectLst/>
                          <a:latin typeface="Calibri" panose="020F0502020204030204" pitchFamily="34" charset="0"/>
                        </a:rPr>
                        <a:t>Issue Exchanged </a:t>
                      </a:r>
                      <a:r>
                        <a:rPr lang="en-US" sz="1000" b="0" i="0" u="none" strike="noStrike" dirty="0">
                          <a:solidFill>
                            <a:srgbClr val="000000"/>
                          </a:solidFill>
                          <a:effectLst/>
                          <a:latin typeface="Calibri" panose="020F0502020204030204" pitchFamily="34" charset="0"/>
                        </a:rPr>
                        <a:t>(</a:t>
                      </a:r>
                      <a:r>
                        <a:rPr lang="en-US" sz="1000" b="0" i="0" u="none" strike="noStrike" dirty="0" err="1">
                          <a:solidFill>
                            <a:srgbClr val="000000"/>
                          </a:solidFill>
                          <a:effectLst/>
                          <a:latin typeface="Calibri" panose="020F0502020204030204" pitchFamily="34" charset="0"/>
                        </a:rPr>
                        <a:t>dlstcd</a:t>
                      </a:r>
                      <a:r>
                        <a:rPr lang="en-US" sz="1000" b="0" i="0" u="none" strike="noStrike" dirty="0">
                          <a:solidFill>
                            <a:srgbClr val="000000"/>
                          </a:solidFill>
                          <a:effectLst/>
                          <a:latin typeface="Calibri" panose="020F0502020204030204" pitchFamily="34" charset="0"/>
                        </a:rPr>
                        <a:t>=300s)</a:t>
                      </a:r>
                      <a:endParaRPr lang="en-US"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Calibri" panose="020F0502020204030204" pitchFamily="34" charset="0"/>
                        </a:rPr>
                        <a:t>                 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Calibri" panose="020F0502020204030204" pitchFamily="34" charset="0"/>
                        </a:rPr>
                        <a:t>                    1,010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878540"/>
                  </a:ext>
                </a:extLst>
              </a:tr>
            </a:tbl>
          </a:graphicData>
        </a:graphic>
      </p:graphicFrame>
      <p:sp>
        <p:nvSpPr>
          <p:cNvPr id="17" name="TextBox 16"/>
          <p:cNvSpPr txBox="1"/>
          <p:nvPr/>
        </p:nvSpPr>
        <p:spPr>
          <a:xfrm>
            <a:off x="1424609" y="3117175"/>
            <a:ext cx="6172200" cy="2800767"/>
          </a:xfrm>
          <a:prstGeom prst="rect">
            <a:avLst/>
          </a:prstGeom>
          <a:noFill/>
        </p:spPr>
        <p:txBody>
          <a:bodyPr wrap="square" rtlCol="0">
            <a:spAutoFit/>
          </a:bodyPr>
          <a:lstStyle/>
          <a:p>
            <a:r>
              <a:rPr lang="en-US" sz="1600" dirty="0"/>
              <a:t>What to do?</a:t>
            </a:r>
          </a:p>
          <a:p>
            <a:endParaRPr lang="en-US" sz="1600" dirty="0"/>
          </a:p>
          <a:p>
            <a:r>
              <a:rPr lang="en-US" sz="1600" dirty="0"/>
              <a:t>Delisting Returns and Their Effect on Accounting-Based Market Anomalies (Beaver, </a:t>
            </a:r>
            <a:r>
              <a:rPr lang="en-US" sz="1600" dirty="0" err="1"/>
              <a:t>McNichols</a:t>
            </a:r>
            <a:r>
              <a:rPr lang="en-US" sz="1600" dirty="0"/>
              <a:t>, Price) JAE, 2007.</a:t>
            </a:r>
          </a:p>
          <a:p>
            <a:endParaRPr lang="en-US" sz="1600" dirty="0"/>
          </a:p>
          <a:p>
            <a:pPr marL="285750" indent="-285750">
              <a:buFont typeface="Arial" panose="020B0604020202020204" pitchFamily="34" charset="0"/>
              <a:buChar char="•"/>
            </a:pPr>
            <a:r>
              <a:rPr lang="en-US" sz="1600" dirty="0"/>
              <a:t>Nothing (assume </a:t>
            </a:r>
            <a:r>
              <a:rPr lang="en-US" sz="1600" dirty="0" err="1"/>
              <a:t>dlret</a:t>
            </a:r>
            <a:r>
              <a:rPr lang="en-US" sz="1600" dirty="0"/>
              <a:t>=0). Bias.</a:t>
            </a:r>
          </a:p>
          <a:p>
            <a:pPr marL="285750" indent="-285750">
              <a:buFont typeface="Arial" panose="020B0604020202020204" pitchFamily="34" charset="0"/>
              <a:buChar char="•"/>
            </a:pPr>
            <a:r>
              <a:rPr lang="en-US" sz="1600" dirty="0"/>
              <a:t>-100%</a:t>
            </a:r>
          </a:p>
          <a:p>
            <a:pPr marL="285750" indent="-285750">
              <a:buFont typeface="Arial" panose="020B0604020202020204" pitchFamily="34" charset="0"/>
              <a:buChar char="•"/>
            </a:pPr>
            <a:r>
              <a:rPr lang="en-US" sz="1600" dirty="0"/>
              <a:t>-30%</a:t>
            </a:r>
          </a:p>
          <a:p>
            <a:pPr marL="285750" indent="-285750">
              <a:buFont typeface="Arial" panose="020B0604020202020204" pitchFamily="34" charset="0"/>
              <a:buChar char="•"/>
            </a:pPr>
            <a:r>
              <a:rPr lang="en-US" sz="1600" dirty="0"/>
              <a:t>Use average DLRET from non-missing three-digit delisting cases.</a:t>
            </a:r>
          </a:p>
          <a:p>
            <a:endParaRPr lang="en-US" sz="1600" dirty="0"/>
          </a:p>
        </p:txBody>
      </p:sp>
      <p:sp>
        <p:nvSpPr>
          <p:cNvPr id="18" name="TextBox 17"/>
          <p:cNvSpPr txBox="1"/>
          <p:nvPr/>
        </p:nvSpPr>
        <p:spPr>
          <a:xfrm>
            <a:off x="1447800" y="2736530"/>
            <a:ext cx="2590801" cy="246221"/>
          </a:xfrm>
          <a:prstGeom prst="rect">
            <a:avLst/>
          </a:prstGeom>
          <a:noFill/>
        </p:spPr>
        <p:txBody>
          <a:bodyPr wrap="square" rtlCol="0">
            <a:spAutoFit/>
          </a:bodyPr>
          <a:lstStyle/>
          <a:p>
            <a:r>
              <a:rPr lang="en-US" sz="1000" dirty="0"/>
              <a:t>* From daily </a:t>
            </a:r>
            <a:r>
              <a:rPr lang="en-US" sz="1000" dirty="0" err="1"/>
              <a:t>crsp</a:t>
            </a:r>
            <a:r>
              <a:rPr lang="en-US" sz="1000" dirty="0"/>
              <a:t> files</a:t>
            </a:r>
            <a:endParaRPr lang="en-US" dirty="0"/>
          </a:p>
        </p:txBody>
      </p:sp>
    </p:spTree>
    <p:extLst>
      <p:ext uri="{BB962C8B-B14F-4D97-AF65-F5344CB8AC3E}">
        <p14:creationId xmlns:p14="http://schemas.microsoft.com/office/powerpoint/2010/main" val="396201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5033555" cy="2938461"/>
          </a:xfrm>
        </p:spPr>
        <p:txBody>
          <a:bodyPr/>
          <a:lstStyle/>
          <a:p>
            <a:pPr lvl="0"/>
            <a:r>
              <a:rPr lang="en-US" dirty="0"/>
              <a:t>5. Market Capitalization</a:t>
            </a:r>
            <a:endParaRPr lang="en-US" dirty="0">
              <a:effectLst/>
            </a:endParaRP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386429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86" y="365126"/>
            <a:ext cx="7886700" cy="507831"/>
          </a:xfrm>
        </p:spPr>
        <p:txBody>
          <a:bodyPr/>
          <a:lstStyle/>
          <a:p>
            <a:r>
              <a:rPr lang="en-US" dirty="0"/>
              <a:t>Market Cap …</a:t>
            </a: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14</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371600"/>
                <a:ext cx="7886700" cy="1848776"/>
              </a:xfrm>
            </p:spPr>
            <p:txBody>
              <a:bodyPr/>
              <a:lstStyle/>
              <a:p>
                <a:r>
                  <a:rPr lang="en-US" sz="3200" i="1" dirty="0">
                    <a:solidFill>
                      <a:schemeClr val="accent3">
                        <a:lumMod val="75000"/>
                      </a:schemeClr>
                    </a:solidFill>
                  </a:rPr>
                  <a:t>MarketCap (t) </a:t>
                </a:r>
                <a:r>
                  <a:rPr lang="en-US" sz="3200" dirty="0">
                    <a:solidFill>
                      <a:schemeClr val="accent3">
                        <a:lumMod val="75000"/>
                      </a:schemeClr>
                    </a:solidFill>
                  </a:rPr>
                  <a:t>= </a:t>
                </a:r>
                <a:br>
                  <a:rPr lang="en-US" sz="3200" b="0" i="0" dirty="0">
                    <a:solidFill>
                      <a:schemeClr val="accent3">
                        <a:lumMod val="75000"/>
                      </a:schemeClr>
                    </a:solidFill>
                    <a:latin typeface="Cambria Math" panose="02040503050406030204" pitchFamily="18" charset="0"/>
                  </a:rPr>
                </a:br>
                <a:r>
                  <a:rPr lang="en-US" sz="3200" b="0" i="0" dirty="0">
                    <a:solidFill>
                      <a:schemeClr val="accent3">
                        <a:lumMod val="75000"/>
                      </a:schemeClr>
                    </a:solidFill>
                    <a:latin typeface="Cambria Math" panose="02040503050406030204" pitchFamily="18" charset="0"/>
                  </a:rPr>
                  <a:t>[ </a:t>
                </a:r>
                <a14:m>
                  <m:oMath xmlns:m="http://schemas.openxmlformats.org/officeDocument/2006/math">
                    <m:r>
                      <m:rPr>
                        <m:sty m:val="p"/>
                      </m:rPr>
                      <a:rPr lang="en-US" sz="3200" b="0" i="0" smtClean="0">
                        <a:solidFill>
                          <a:schemeClr val="accent3">
                            <a:lumMod val="75000"/>
                          </a:schemeClr>
                        </a:solidFill>
                        <a:latin typeface="Cambria Math" panose="02040503050406030204" pitchFamily="18" charset="0"/>
                      </a:rPr>
                      <m:t>abs</m:t>
                    </m:r>
                    <m:d>
                      <m:dPr>
                        <m:ctrlPr>
                          <a:rPr lang="en-US" sz="3200" b="0" i="1" smtClean="0">
                            <a:solidFill>
                              <a:schemeClr val="accent3">
                                <a:lumMod val="75000"/>
                              </a:schemeClr>
                            </a:solidFill>
                            <a:latin typeface="Cambria Math" panose="02040503050406030204" pitchFamily="18" charset="0"/>
                          </a:rPr>
                        </m:ctrlPr>
                      </m:dPr>
                      <m:e>
                        <m:r>
                          <a:rPr lang="en-US" sz="3200" b="0" i="1" smtClean="0">
                            <a:solidFill>
                              <a:schemeClr val="accent3">
                                <a:lumMod val="75000"/>
                              </a:schemeClr>
                            </a:solidFill>
                            <a:latin typeface="Cambria Math" panose="02040503050406030204" pitchFamily="18" charset="0"/>
                          </a:rPr>
                          <m:t>𝑃𝑅𝐶</m:t>
                        </m:r>
                        <m:d>
                          <m:dPr>
                            <m:ctrlPr>
                              <a:rPr lang="en-US" sz="3200" b="0" i="1" smtClean="0">
                                <a:solidFill>
                                  <a:schemeClr val="accent3">
                                    <a:lumMod val="75000"/>
                                  </a:schemeClr>
                                </a:solidFill>
                                <a:latin typeface="Cambria Math" panose="02040503050406030204" pitchFamily="18" charset="0"/>
                              </a:rPr>
                            </m:ctrlPr>
                          </m:dPr>
                          <m:e>
                            <m:r>
                              <a:rPr lang="en-US" sz="3200" b="0" i="1" smtClean="0">
                                <a:solidFill>
                                  <a:schemeClr val="accent3">
                                    <a:lumMod val="75000"/>
                                  </a:schemeClr>
                                </a:solidFill>
                                <a:latin typeface="Cambria Math" panose="02040503050406030204" pitchFamily="18" charset="0"/>
                              </a:rPr>
                              <m:t>𝑡</m:t>
                            </m:r>
                          </m:e>
                        </m:d>
                      </m:e>
                    </m:d>
                    <m:r>
                      <a:rPr lang="en-US" sz="3200" b="0" i="1" smtClean="0">
                        <a:solidFill>
                          <a:schemeClr val="accent3">
                            <a:lumMod val="75000"/>
                          </a:schemeClr>
                        </a:solidFill>
                        <a:latin typeface="Cambria Math" panose="02040503050406030204" pitchFamily="18" charset="0"/>
                      </a:rPr>
                      <m:t>/</m:t>
                    </m:r>
                    <m:r>
                      <a:rPr lang="en-US" sz="3200" i="1">
                        <a:solidFill>
                          <a:schemeClr val="accent3">
                            <a:lumMod val="75000"/>
                          </a:schemeClr>
                        </a:solidFill>
                        <a:latin typeface="Cambria Math" panose="02040503050406030204" pitchFamily="18" charset="0"/>
                      </a:rPr>
                      <m:t>𝐶𝐹𝐴𝐶𝑃𝑅</m:t>
                    </m:r>
                    <m:r>
                      <a:rPr lang="en-US" sz="3200" i="1">
                        <a:solidFill>
                          <a:schemeClr val="accent3">
                            <a:lumMod val="75000"/>
                          </a:schemeClr>
                        </a:solidFill>
                        <a:latin typeface="Cambria Math" panose="02040503050406030204" pitchFamily="18" charset="0"/>
                      </a:rPr>
                      <m:t>(</m:t>
                    </m:r>
                    <m:r>
                      <a:rPr lang="en-US" sz="3200" i="1">
                        <a:solidFill>
                          <a:schemeClr val="accent3">
                            <a:lumMod val="75000"/>
                          </a:schemeClr>
                        </a:solidFill>
                        <a:latin typeface="Cambria Math" panose="02040503050406030204" pitchFamily="18" charset="0"/>
                      </a:rPr>
                      <m:t>𝑡</m:t>
                    </m:r>
                    <m:r>
                      <a:rPr lang="en-US" sz="3200" i="1">
                        <a:solidFill>
                          <a:schemeClr val="accent3">
                            <a:lumMod val="75000"/>
                          </a:schemeClr>
                        </a:solidFill>
                        <a:latin typeface="Cambria Math" panose="02040503050406030204" pitchFamily="18" charset="0"/>
                      </a:rPr>
                      <m:t>)</m:t>
                    </m:r>
                  </m:oMath>
                </a14:m>
                <a:r>
                  <a:rPr lang="en-US" sz="3200" dirty="0">
                    <a:solidFill>
                      <a:schemeClr val="accent3">
                        <a:lumMod val="75000"/>
                      </a:schemeClr>
                    </a:solidFill>
                  </a:rPr>
                  <a:t> ] x </a:t>
                </a:r>
                <a:br>
                  <a:rPr lang="en-US" sz="3200" dirty="0">
                    <a:solidFill>
                      <a:schemeClr val="accent3">
                        <a:lumMod val="75000"/>
                      </a:schemeClr>
                    </a:solidFill>
                  </a:rPr>
                </a:br>
                <a:r>
                  <a:rPr lang="en-US" sz="3200" dirty="0">
                    <a:solidFill>
                      <a:schemeClr val="accent3">
                        <a:lumMod val="75000"/>
                      </a:schemeClr>
                    </a:solidFill>
                    <a:latin typeface="Cambria Math" panose="02040503050406030204" pitchFamily="18" charset="0"/>
                  </a:rPr>
                  <a:t>[ </a:t>
                </a:r>
                <a14:m>
                  <m:oMath xmlns:m="http://schemas.openxmlformats.org/officeDocument/2006/math">
                    <m:r>
                      <m:rPr>
                        <m:sty m:val="p"/>
                      </m:rPr>
                      <a:rPr lang="en-US" sz="3200" dirty="0">
                        <a:solidFill>
                          <a:schemeClr val="accent3">
                            <a:lumMod val="75000"/>
                          </a:schemeClr>
                        </a:solidFill>
                        <a:latin typeface="Cambria Math" panose="02040503050406030204" pitchFamily="18" charset="0"/>
                      </a:rPr>
                      <m:t>S</m:t>
                    </m:r>
                    <m:r>
                      <m:rPr>
                        <m:sty m:val="p"/>
                      </m:rPr>
                      <a:rPr lang="en-US" sz="3200" b="0" i="0" dirty="0" smtClean="0">
                        <a:solidFill>
                          <a:schemeClr val="accent3">
                            <a:lumMod val="75000"/>
                          </a:schemeClr>
                        </a:solidFill>
                        <a:latin typeface="Cambria Math" panose="02040503050406030204" pitchFamily="18" charset="0"/>
                      </a:rPr>
                      <m:t>HROUT</m:t>
                    </m:r>
                    <m:d>
                      <m:dPr>
                        <m:ctrlPr>
                          <a:rPr lang="en-US" sz="3200" b="0" i="1" dirty="0" smtClean="0">
                            <a:solidFill>
                              <a:schemeClr val="accent3">
                                <a:lumMod val="75000"/>
                              </a:schemeClr>
                            </a:solidFill>
                            <a:latin typeface="Cambria Math" panose="02040503050406030204" pitchFamily="18" charset="0"/>
                          </a:rPr>
                        </m:ctrlPr>
                      </m:dPr>
                      <m:e>
                        <m:r>
                          <a:rPr lang="en-US" sz="3200" b="0" i="1" dirty="0" smtClean="0">
                            <a:solidFill>
                              <a:schemeClr val="accent3">
                                <a:lumMod val="75000"/>
                              </a:schemeClr>
                            </a:solidFill>
                            <a:latin typeface="Cambria Math" panose="02040503050406030204" pitchFamily="18" charset="0"/>
                          </a:rPr>
                          <m:t>𝑡</m:t>
                        </m:r>
                      </m:e>
                    </m:d>
                    <m:r>
                      <a:rPr lang="en-US" sz="3200" b="0" i="1" dirty="0" smtClean="0">
                        <a:solidFill>
                          <a:schemeClr val="accent3">
                            <a:lumMod val="75000"/>
                          </a:schemeClr>
                        </a:solidFill>
                        <a:latin typeface="Cambria Math" panose="02040503050406030204" pitchFamily="18" charset="0"/>
                      </a:rPr>
                      <m:t>  </m:t>
                    </m:r>
                    <m:r>
                      <m:rPr>
                        <m:sty m:val="p"/>
                      </m:rPr>
                      <a:rPr lang="en-US" sz="3200" b="0" i="0" dirty="0" smtClean="0">
                        <a:solidFill>
                          <a:schemeClr val="accent3">
                            <a:lumMod val="75000"/>
                          </a:schemeClr>
                        </a:solidFill>
                        <a:latin typeface="Cambria Math" panose="02040503050406030204" pitchFamily="18" charset="0"/>
                      </a:rPr>
                      <m:t>x</m:t>
                    </m:r>
                    <m:r>
                      <a:rPr lang="en-US" sz="3200" b="0" i="1" dirty="0" smtClean="0">
                        <a:solidFill>
                          <a:schemeClr val="accent3">
                            <a:lumMod val="75000"/>
                          </a:schemeClr>
                        </a:solidFill>
                        <a:latin typeface="Cambria Math" panose="02040503050406030204" pitchFamily="18" charset="0"/>
                      </a:rPr>
                      <m:t> </m:t>
                    </m:r>
                    <m:r>
                      <a:rPr lang="en-US" sz="3200" i="1">
                        <a:solidFill>
                          <a:schemeClr val="accent3">
                            <a:lumMod val="75000"/>
                          </a:schemeClr>
                        </a:solidFill>
                        <a:latin typeface="Cambria Math" panose="02040503050406030204" pitchFamily="18" charset="0"/>
                      </a:rPr>
                      <m:t>𝐶𝐹𝐴𝐶</m:t>
                    </m:r>
                    <m:r>
                      <a:rPr lang="en-US" sz="3200" b="0" i="1" smtClean="0">
                        <a:solidFill>
                          <a:schemeClr val="accent3">
                            <a:lumMod val="75000"/>
                          </a:schemeClr>
                        </a:solidFill>
                        <a:latin typeface="Cambria Math" panose="02040503050406030204" pitchFamily="18" charset="0"/>
                      </a:rPr>
                      <m:t>𝑆𝐻𝑅</m:t>
                    </m:r>
                    <m:r>
                      <a:rPr lang="en-US" sz="3200" i="1">
                        <a:solidFill>
                          <a:schemeClr val="accent3">
                            <a:lumMod val="75000"/>
                          </a:schemeClr>
                        </a:solidFill>
                        <a:latin typeface="Cambria Math" panose="02040503050406030204" pitchFamily="18" charset="0"/>
                      </a:rPr>
                      <m:t>(</m:t>
                    </m:r>
                    <m:r>
                      <a:rPr lang="en-US" sz="3200" i="1">
                        <a:solidFill>
                          <a:schemeClr val="accent3">
                            <a:lumMod val="75000"/>
                          </a:schemeClr>
                        </a:solidFill>
                        <a:latin typeface="Cambria Math" panose="02040503050406030204" pitchFamily="18" charset="0"/>
                      </a:rPr>
                      <m:t>𝑡</m:t>
                    </m:r>
                    <m:r>
                      <a:rPr lang="en-US" sz="3200" i="1">
                        <a:solidFill>
                          <a:schemeClr val="accent3">
                            <a:lumMod val="75000"/>
                          </a:schemeClr>
                        </a:solidFill>
                        <a:latin typeface="Cambria Math" panose="02040503050406030204" pitchFamily="18" charset="0"/>
                      </a:rPr>
                      <m:t>)</m:t>
                    </m:r>
                  </m:oMath>
                </a14:m>
                <a:r>
                  <a:rPr lang="en-US" sz="3200" dirty="0">
                    <a:solidFill>
                      <a:schemeClr val="accent3">
                        <a:lumMod val="75000"/>
                      </a:schemeClr>
                    </a:solidFill>
                  </a:rPr>
                  <a:t>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371600"/>
                <a:ext cx="7886700" cy="1848776"/>
              </a:xfrm>
              <a:blipFill>
                <a:blip r:embed="rId3"/>
                <a:stretch>
                  <a:fillRect l="-3171" t="-3300" b="-75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685800" y="3654513"/>
                <a:ext cx="7886700" cy="1731436"/>
              </a:xfrm>
              <a:prstGeom prst="rect">
                <a:avLst/>
              </a:prstGeom>
            </p:spPr>
            <p:txBody>
              <a:bodyPr vert="horz" lIns="0" tIns="45720" rIns="0" bIns="45720" rtlCol="0">
                <a:spAutoFit/>
              </a:bodyPr>
              <a:lstStyle>
                <a:lvl1pPr marL="0" indent="0" algn="l" defTabSz="914400" rtl="0" eaLnBrk="1" latinLnBrk="0" hangingPunct="1">
                  <a:lnSpc>
                    <a:spcPct val="114000"/>
                  </a:lnSpc>
                  <a:spcBef>
                    <a:spcPts val="800"/>
                  </a:spcBef>
                  <a:spcAft>
                    <a:spcPts val="200"/>
                  </a:spcAft>
                  <a:buFont typeface="Arial" panose="020B0604020202020204" pitchFamily="34" charset="0"/>
                  <a:buNone/>
                  <a:defRPr sz="2400" kern="1200">
                    <a:solidFill>
                      <a:schemeClr val="tx2"/>
                    </a:solidFill>
                    <a:latin typeface="+mn-lt"/>
                    <a:ea typeface="+mn-ea"/>
                    <a:cs typeface="+mn-cs"/>
                  </a:defRPr>
                </a:lvl1pPr>
                <a:lvl2pPr marL="4572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2pPr>
                <a:lvl3pPr marL="9144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3pPr>
                <a:lvl4pPr marL="13716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4pPr>
                <a:lvl5pPr marL="18288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1" dirty="0">
                    <a:solidFill>
                      <a:schemeClr val="accent3">
                        <a:lumMod val="75000"/>
                      </a:schemeClr>
                    </a:solidFill>
                  </a:rPr>
                  <a:t>In Most of the cases …</a:t>
                </a:r>
              </a:p>
              <a:p>
                <a:r>
                  <a:rPr lang="en-US" sz="3200" i="1" dirty="0" err="1">
                    <a:solidFill>
                      <a:schemeClr val="accent3">
                        <a:lumMod val="75000"/>
                      </a:schemeClr>
                    </a:solidFill>
                  </a:rPr>
                  <a:t>MarketCap</a:t>
                </a:r>
                <a:r>
                  <a:rPr lang="en-US" sz="3200" i="1" dirty="0">
                    <a:solidFill>
                      <a:schemeClr val="accent3">
                        <a:lumMod val="75000"/>
                      </a:schemeClr>
                    </a:solidFill>
                  </a:rPr>
                  <a:t> (t) </a:t>
                </a:r>
                <a:r>
                  <a:rPr lang="en-US" sz="3200" dirty="0">
                    <a:solidFill>
                      <a:schemeClr val="accent3">
                        <a:lumMod val="75000"/>
                      </a:schemeClr>
                    </a:solidFill>
                  </a:rPr>
                  <a:t>= </a:t>
                </a:r>
                <a:br>
                  <a:rPr lang="en-US" sz="3200" dirty="0">
                    <a:solidFill>
                      <a:schemeClr val="accent3">
                        <a:lumMod val="75000"/>
                      </a:schemeClr>
                    </a:solidFill>
                    <a:latin typeface="Cambria Math" panose="02040503050406030204" pitchFamily="18" charset="0"/>
                  </a:rPr>
                </a:br>
                <a14:m>
                  <m:oMath xmlns:m="http://schemas.openxmlformats.org/officeDocument/2006/math">
                    <m:r>
                      <m:rPr>
                        <m:sty m:val="p"/>
                      </m:rPr>
                      <a:rPr lang="en-US" sz="3200" smtClean="0">
                        <a:solidFill>
                          <a:schemeClr val="accent3">
                            <a:lumMod val="75000"/>
                          </a:schemeClr>
                        </a:solidFill>
                        <a:latin typeface="Cambria Math" panose="02040503050406030204" pitchFamily="18" charset="0"/>
                      </a:rPr>
                      <m:t>abs</m:t>
                    </m:r>
                    <m:d>
                      <m:dPr>
                        <m:ctrlPr>
                          <a:rPr lang="en-US" sz="3200" i="1" smtClean="0">
                            <a:solidFill>
                              <a:schemeClr val="accent3">
                                <a:lumMod val="75000"/>
                              </a:schemeClr>
                            </a:solidFill>
                            <a:latin typeface="Cambria Math" panose="02040503050406030204" pitchFamily="18" charset="0"/>
                          </a:rPr>
                        </m:ctrlPr>
                      </m:dPr>
                      <m:e>
                        <m:r>
                          <a:rPr lang="en-US" sz="3200" i="1" smtClean="0">
                            <a:solidFill>
                              <a:schemeClr val="accent3">
                                <a:lumMod val="75000"/>
                              </a:schemeClr>
                            </a:solidFill>
                            <a:latin typeface="Cambria Math" panose="02040503050406030204" pitchFamily="18" charset="0"/>
                          </a:rPr>
                          <m:t>𝑃𝑅𝐶</m:t>
                        </m:r>
                        <m:d>
                          <m:dPr>
                            <m:ctrlPr>
                              <a:rPr lang="en-US" sz="3200" i="1" smtClean="0">
                                <a:solidFill>
                                  <a:schemeClr val="accent3">
                                    <a:lumMod val="75000"/>
                                  </a:schemeClr>
                                </a:solidFill>
                                <a:latin typeface="Cambria Math" panose="02040503050406030204" pitchFamily="18" charset="0"/>
                              </a:rPr>
                            </m:ctrlPr>
                          </m:dPr>
                          <m:e>
                            <m:r>
                              <a:rPr lang="en-US" sz="3200" i="1" smtClean="0">
                                <a:solidFill>
                                  <a:schemeClr val="accent3">
                                    <a:lumMod val="75000"/>
                                  </a:schemeClr>
                                </a:solidFill>
                                <a:latin typeface="Cambria Math" panose="02040503050406030204" pitchFamily="18" charset="0"/>
                              </a:rPr>
                              <m:t>𝑡</m:t>
                            </m:r>
                          </m:e>
                        </m:d>
                      </m:e>
                    </m:d>
                  </m:oMath>
                </a14:m>
                <a:r>
                  <a:rPr lang="en-US" sz="3200" dirty="0">
                    <a:solidFill>
                      <a:schemeClr val="accent3">
                        <a:lumMod val="75000"/>
                      </a:schemeClr>
                    </a:solidFill>
                  </a:rPr>
                  <a:t>  x </a:t>
                </a:r>
                <a:r>
                  <a:rPr lang="en-US" sz="3200" dirty="0">
                    <a:solidFill>
                      <a:schemeClr val="accent3">
                        <a:lumMod val="75000"/>
                      </a:schemeClr>
                    </a:solidFill>
                    <a:latin typeface="Cambria Math" panose="02040503050406030204" pitchFamily="18" charset="0"/>
                  </a:rPr>
                  <a:t> </a:t>
                </a:r>
                <a14:m>
                  <m:oMath xmlns:m="http://schemas.openxmlformats.org/officeDocument/2006/math">
                    <m:r>
                      <m:rPr>
                        <m:sty m:val="p"/>
                      </m:rPr>
                      <a:rPr lang="en-US" sz="3200" dirty="0">
                        <a:solidFill>
                          <a:schemeClr val="accent3">
                            <a:lumMod val="75000"/>
                          </a:schemeClr>
                        </a:solidFill>
                        <a:latin typeface="Cambria Math" panose="02040503050406030204" pitchFamily="18" charset="0"/>
                      </a:rPr>
                      <m:t>S</m:t>
                    </m:r>
                    <m:r>
                      <m:rPr>
                        <m:sty m:val="p"/>
                      </m:rPr>
                      <a:rPr lang="en-US" sz="3200" dirty="0" smtClean="0">
                        <a:solidFill>
                          <a:schemeClr val="accent3">
                            <a:lumMod val="75000"/>
                          </a:schemeClr>
                        </a:solidFill>
                        <a:latin typeface="Cambria Math" panose="02040503050406030204" pitchFamily="18" charset="0"/>
                      </a:rPr>
                      <m:t>HROUT</m:t>
                    </m:r>
                    <m:d>
                      <m:dPr>
                        <m:ctrlPr>
                          <a:rPr lang="en-US" sz="3200" i="1" dirty="0" smtClean="0">
                            <a:solidFill>
                              <a:schemeClr val="accent3">
                                <a:lumMod val="75000"/>
                              </a:schemeClr>
                            </a:solidFill>
                            <a:latin typeface="Cambria Math" panose="02040503050406030204" pitchFamily="18" charset="0"/>
                          </a:rPr>
                        </m:ctrlPr>
                      </m:dPr>
                      <m:e>
                        <m:r>
                          <a:rPr lang="en-US" sz="3200" i="1" dirty="0" smtClean="0">
                            <a:solidFill>
                              <a:schemeClr val="accent3">
                                <a:lumMod val="75000"/>
                              </a:schemeClr>
                            </a:solidFill>
                            <a:latin typeface="Cambria Math" panose="02040503050406030204" pitchFamily="18" charset="0"/>
                          </a:rPr>
                          <m:t>𝑡</m:t>
                        </m:r>
                      </m:e>
                    </m:d>
                    <m:r>
                      <a:rPr lang="en-US" sz="3200" i="1" dirty="0" smtClean="0">
                        <a:solidFill>
                          <a:schemeClr val="accent3">
                            <a:lumMod val="75000"/>
                          </a:schemeClr>
                        </a:solidFill>
                        <a:latin typeface="Cambria Math" panose="02040503050406030204" pitchFamily="18" charset="0"/>
                      </a:rPr>
                      <m:t>  </m:t>
                    </m:r>
                  </m:oMath>
                </a14:m>
                <a:r>
                  <a:rPr lang="en-US" sz="3200" dirty="0">
                    <a:solidFill>
                      <a:schemeClr val="accent3">
                        <a:lumMod val="75000"/>
                      </a:schemeClr>
                    </a:solidFill>
                  </a:rPr>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685800" y="3654513"/>
                <a:ext cx="7886700" cy="1731436"/>
              </a:xfrm>
              <a:prstGeom prst="rect">
                <a:avLst/>
              </a:prstGeom>
              <a:blipFill>
                <a:blip r:embed="rId4"/>
                <a:stretch>
                  <a:fillRect l="-3171" t="-1053" b="-6667"/>
                </a:stretch>
              </a:blipFill>
            </p:spPr>
            <p:txBody>
              <a:bodyPr/>
              <a:lstStyle/>
              <a:p>
                <a:r>
                  <a:rPr lang="en-US">
                    <a:noFill/>
                  </a:rPr>
                  <a:t> </a:t>
                </a:r>
              </a:p>
            </p:txBody>
          </p:sp>
        </mc:Fallback>
      </mc:AlternateContent>
    </p:spTree>
    <p:extLst>
      <p:ext uri="{BB962C8B-B14F-4D97-AF65-F5344CB8AC3E}">
        <p14:creationId xmlns:p14="http://schemas.microsoft.com/office/powerpoint/2010/main" val="106451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15</a:t>
            </a:fld>
            <a:endParaRPr lang="en-US"/>
          </a:p>
        </p:txBody>
      </p:sp>
      <p:sp>
        <p:nvSpPr>
          <p:cNvPr id="6" name="Rectangle 5"/>
          <p:cNvSpPr/>
          <p:nvPr/>
        </p:nvSpPr>
        <p:spPr>
          <a:xfrm>
            <a:off x="-24384" y="1705187"/>
            <a:ext cx="3886199" cy="3455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p:cNvSpPr>
            <a:spLocks noGrp="1"/>
          </p:cNvSpPr>
          <p:nvPr>
            <p:ph type="title"/>
          </p:nvPr>
        </p:nvSpPr>
        <p:spPr>
          <a:xfrm>
            <a:off x="422586" y="365126"/>
            <a:ext cx="7886700" cy="507831"/>
          </a:xfrm>
        </p:spPr>
        <p:txBody>
          <a:bodyPr/>
          <a:lstStyle/>
          <a:p>
            <a:r>
              <a:rPr lang="en-US" dirty="0"/>
              <a:t>Summary</a:t>
            </a:r>
            <a:endParaRPr lang="en-US" sz="3000" dirty="0"/>
          </a:p>
        </p:txBody>
      </p:sp>
      <p:sp>
        <p:nvSpPr>
          <p:cNvPr id="8" name="Content Placeholder 26"/>
          <p:cNvSpPr>
            <a:spLocks noGrp="1"/>
          </p:cNvSpPr>
          <p:nvPr>
            <p:ph idx="1"/>
          </p:nvPr>
        </p:nvSpPr>
        <p:spPr>
          <a:xfrm>
            <a:off x="422586" y="1986714"/>
            <a:ext cx="7886700" cy="1833194"/>
          </a:xfrm>
        </p:spPr>
        <p:txBody>
          <a:bodyPr/>
          <a:lstStyle/>
          <a:p>
            <a:pPr marL="285750" indent="-285750">
              <a:buFont typeface="Arial" panose="020B0604020202020204" pitchFamily="34" charset="0"/>
              <a:buChar char="•"/>
            </a:pPr>
            <a:r>
              <a:rPr lang="en-US" sz="1400" dirty="0"/>
              <a:t>“Negative Prices”</a:t>
            </a:r>
          </a:p>
          <a:p>
            <a:pPr marL="285750" indent="-285750">
              <a:buFont typeface="Arial" panose="020B0604020202020204" pitchFamily="34" charset="0"/>
              <a:buChar char="•"/>
            </a:pPr>
            <a:r>
              <a:rPr lang="en-US" sz="1400" dirty="0"/>
              <a:t>Adjusting Prices and Shares for Splits</a:t>
            </a:r>
          </a:p>
          <a:p>
            <a:pPr marL="285750" lvl="0" indent="-285750">
              <a:buFont typeface="Arial" panose="020B0604020202020204" pitchFamily="34" charset="0"/>
              <a:buChar char="•"/>
            </a:pPr>
            <a:r>
              <a:rPr lang="en-US" sz="1400" dirty="0"/>
              <a:t>Returns with Dividends</a:t>
            </a:r>
            <a:endParaRPr lang="en-US" sz="1100" dirty="0"/>
          </a:p>
          <a:p>
            <a:pPr marL="285750" lvl="0" indent="-285750">
              <a:buFont typeface="Arial" panose="020B0604020202020204" pitchFamily="34" charset="0"/>
              <a:buChar char="•"/>
            </a:pPr>
            <a:r>
              <a:rPr lang="en-US" sz="1400" dirty="0"/>
              <a:t>Delisting Returns</a:t>
            </a:r>
          </a:p>
          <a:p>
            <a:pPr marL="285750" lvl="0" indent="-285750">
              <a:buFont typeface="Arial" panose="020B0604020202020204" pitchFamily="34" charset="0"/>
              <a:buChar char="•"/>
            </a:pPr>
            <a:r>
              <a:rPr lang="en-US" sz="1400" dirty="0"/>
              <a:t>Market Capitalization.</a:t>
            </a:r>
          </a:p>
        </p:txBody>
      </p:sp>
      <p:pic>
        <p:nvPicPr>
          <p:cNvPr id="1028" name="Picture 4" descr="CRSP logo"/>
          <p:cNvPicPr>
            <a:picLocks noChangeAspect="1" noChangeArrowheads="1"/>
          </p:cNvPicPr>
          <p:nvPr/>
        </p:nvPicPr>
        <p:blipFill rotWithShape="1">
          <a:blip r:embed="rId3">
            <a:extLst>
              <a:ext uri="{28A0092B-C50C-407E-A947-70E740481C1C}">
                <a14:useLocalDpi xmlns:a14="http://schemas.microsoft.com/office/drawing/2010/main" val="0"/>
              </a:ext>
            </a:extLst>
          </a:blip>
          <a:srcRect t="19567" b="32458"/>
          <a:stretch/>
        </p:blipFill>
        <p:spPr bwMode="auto">
          <a:xfrm>
            <a:off x="3910584" y="1722017"/>
            <a:ext cx="4845672" cy="1114213"/>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descr="http://www.crsp.uchicago.edu/files/images/II_Big-Picture_20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584" y="2836002"/>
            <a:ext cx="4845673" cy="232439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95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52401" y="228601"/>
            <a:ext cx="2895600" cy="71175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133600"/>
            <a:ext cx="4892077" cy="2422023"/>
          </a:xfrm>
          <a:prstGeom prst="rect">
            <a:avLst/>
          </a:prstGeom>
        </p:spPr>
      </p:pic>
    </p:spTree>
    <p:extLst>
      <p:ext uri="{BB962C8B-B14F-4D97-AF65-F5344CB8AC3E}">
        <p14:creationId xmlns:p14="http://schemas.microsoft.com/office/powerpoint/2010/main" val="261658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2</a:t>
            </a:fld>
            <a:endParaRPr lang="en-US"/>
          </a:p>
        </p:txBody>
      </p:sp>
      <p:sp>
        <p:nvSpPr>
          <p:cNvPr id="6" name="Rectangle 5"/>
          <p:cNvSpPr/>
          <p:nvPr/>
        </p:nvSpPr>
        <p:spPr>
          <a:xfrm>
            <a:off x="-24384" y="1705187"/>
            <a:ext cx="3886199" cy="3455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p:cNvSpPr>
            <a:spLocks noGrp="1"/>
          </p:cNvSpPr>
          <p:nvPr>
            <p:ph type="title"/>
          </p:nvPr>
        </p:nvSpPr>
        <p:spPr>
          <a:xfrm>
            <a:off x="422586" y="365126"/>
            <a:ext cx="7886700" cy="507831"/>
          </a:xfrm>
        </p:spPr>
        <p:txBody>
          <a:bodyPr/>
          <a:lstStyle/>
          <a:p>
            <a:r>
              <a:rPr lang="en-US" dirty="0"/>
              <a:t>CRSP useful variables</a:t>
            </a:r>
            <a:endParaRPr lang="en-US" sz="3000" dirty="0"/>
          </a:p>
        </p:txBody>
      </p:sp>
      <p:sp>
        <p:nvSpPr>
          <p:cNvPr id="8" name="Content Placeholder 26"/>
          <p:cNvSpPr>
            <a:spLocks noGrp="1"/>
          </p:cNvSpPr>
          <p:nvPr>
            <p:ph idx="1"/>
          </p:nvPr>
        </p:nvSpPr>
        <p:spPr>
          <a:xfrm>
            <a:off x="422586" y="1986714"/>
            <a:ext cx="7886700" cy="1833194"/>
          </a:xfrm>
        </p:spPr>
        <p:txBody>
          <a:bodyPr/>
          <a:lstStyle/>
          <a:p>
            <a:pPr marL="285750" indent="-285750">
              <a:buFont typeface="Arial" panose="020B0604020202020204" pitchFamily="34" charset="0"/>
              <a:buChar char="•"/>
            </a:pPr>
            <a:r>
              <a:rPr lang="en-US" sz="1400" dirty="0"/>
              <a:t>“Negative” Prices</a:t>
            </a:r>
          </a:p>
          <a:p>
            <a:pPr marL="285750" indent="-285750">
              <a:buFont typeface="Arial" panose="020B0604020202020204" pitchFamily="34" charset="0"/>
              <a:buChar char="•"/>
            </a:pPr>
            <a:r>
              <a:rPr lang="en-US" sz="1400" dirty="0"/>
              <a:t>Adjusting Prices and Shares for Splits</a:t>
            </a:r>
          </a:p>
          <a:p>
            <a:pPr marL="285750" lvl="0" indent="-285750">
              <a:buFont typeface="Arial" panose="020B0604020202020204" pitchFamily="34" charset="0"/>
              <a:buChar char="•"/>
            </a:pPr>
            <a:r>
              <a:rPr lang="en-US" sz="1400" dirty="0"/>
              <a:t>Returns with Dividends</a:t>
            </a:r>
            <a:endParaRPr lang="en-US" sz="1100" dirty="0"/>
          </a:p>
          <a:p>
            <a:pPr marL="285750" lvl="0" indent="-285750">
              <a:buFont typeface="Arial" panose="020B0604020202020204" pitchFamily="34" charset="0"/>
              <a:buChar char="•"/>
            </a:pPr>
            <a:r>
              <a:rPr lang="en-US" sz="1400" dirty="0"/>
              <a:t>Delisting Returns</a:t>
            </a:r>
          </a:p>
          <a:p>
            <a:pPr marL="285750" lvl="0" indent="-285750">
              <a:buFont typeface="Arial" panose="020B0604020202020204" pitchFamily="34" charset="0"/>
              <a:buChar char="•"/>
            </a:pPr>
            <a:r>
              <a:rPr lang="en-US" sz="1400" dirty="0"/>
              <a:t>Market Capitalization.</a:t>
            </a:r>
          </a:p>
        </p:txBody>
      </p:sp>
      <p:pic>
        <p:nvPicPr>
          <p:cNvPr id="1028" name="Picture 4" descr="CRSP logo"/>
          <p:cNvPicPr>
            <a:picLocks noChangeAspect="1" noChangeArrowheads="1"/>
          </p:cNvPicPr>
          <p:nvPr/>
        </p:nvPicPr>
        <p:blipFill rotWithShape="1">
          <a:blip r:embed="rId3">
            <a:extLst>
              <a:ext uri="{28A0092B-C50C-407E-A947-70E740481C1C}">
                <a14:useLocalDpi xmlns:a14="http://schemas.microsoft.com/office/drawing/2010/main" val="0"/>
              </a:ext>
            </a:extLst>
          </a:blip>
          <a:srcRect t="19567" b="32458"/>
          <a:stretch/>
        </p:blipFill>
        <p:spPr bwMode="auto">
          <a:xfrm>
            <a:off x="3910584" y="1722017"/>
            <a:ext cx="4845672" cy="1114213"/>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descr="http://www.crsp.uchicago.edu/files/images/II_Big-Picture_20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584" y="2836002"/>
            <a:ext cx="4845673" cy="232439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40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4728755" cy="2938461"/>
          </a:xfrm>
        </p:spPr>
        <p:txBody>
          <a:bodyPr/>
          <a:lstStyle/>
          <a:p>
            <a:r>
              <a:rPr lang="en-US" dirty="0"/>
              <a:t>1. “Negative” Prices</a:t>
            </a: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101113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Prices</a:t>
            </a: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4</a:t>
            </a:fld>
            <a:endParaRPr lang="en-US"/>
          </a:p>
        </p:txBody>
      </p:sp>
      <p:pic>
        <p:nvPicPr>
          <p:cNvPr id="7" name="Picture 6"/>
          <p:cNvPicPr>
            <a:picLocks noChangeAspect="1"/>
          </p:cNvPicPr>
          <p:nvPr/>
        </p:nvPicPr>
        <p:blipFill rotWithShape="1">
          <a:blip r:embed="rId3"/>
          <a:srcRect l="45455" t="13319" r="26137" b="69214"/>
          <a:stretch/>
        </p:blipFill>
        <p:spPr>
          <a:xfrm>
            <a:off x="838200" y="2414786"/>
            <a:ext cx="7613254" cy="1827181"/>
          </a:xfrm>
          <a:prstGeom prst="rect">
            <a:avLst/>
          </a:prstGeom>
        </p:spPr>
      </p:pic>
    </p:spTree>
    <p:extLst>
      <p:ext uri="{BB962C8B-B14F-4D97-AF65-F5344CB8AC3E}">
        <p14:creationId xmlns:p14="http://schemas.microsoft.com/office/powerpoint/2010/main" val="103062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4728755" cy="2938461"/>
          </a:xfrm>
        </p:spPr>
        <p:txBody>
          <a:bodyPr/>
          <a:lstStyle/>
          <a:p>
            <a:r>
              <a:rPr lang="en-US" dirty="0"/>
              <a:t>2. Adjusting Prices and Shares for Splits</a:t>
            </a: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209388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Adjusting Prices and Shares for Splits</a:t>
            </a: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6</a:t>
            </a:fld>
            <a:endParaRPr lang="en-US"/>
          </a:p>
        </p:txBody>
      </p:sp>
      <p:sp>
        <p:nvSpPr>
          <p:cNvPr id="8" name="Rectangle 3"/>
          <p:cNvSpPr>
            <a:spLocks noChangeArrowheads="1"/>
          </p:cNvSpPr>
          <p:nvPr/>
        </p:nvSpPr>
        <p:spPr bwMode="auto">
          <a:xfrm>
            <a:off x="5105400" y="830015"/>
            <a:ext cx="2209800" cy="2671810"/>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Adjusted prices </a:t>
            </a:r>
            <a:r>
              <a:rPr kumimoji="0" lang="en-US" altLang="en-US" sz="2000" b="0" i="0" u="none" strike="noStrike" cap="none" normalizeH="0" baseline="0" dirty="0">
                <a:ln>
                  <a:noFill/>
                </a:ln>
                <a:solidFill>
                  <a:srgbClr val="A67F5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abs(PRC) </a:t>
            </a:r>
            <a:r>
              <a:rPr kumimoji="0" lang="en-US" altLang="en-US" sz="2000" b="0" i="0" u="none" strike="noStrike" cap="none" normalizeH="0" baseline="0" dirty="0">
                <a:ln>
                  <a:noFill/>
                </a:ln>
                <a:solidFill>
                  <a:srgbClr val="A67F5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CFACPR </a:t>
            </a:r>
            <a:br>
              <a:rPr kumimoji="0" lang="en-US" altLang="en-US" sz="2000" b="0" i="0" u="none" strike="noStrike" cap="none" normalizeH="0" baseline="0" dirty="0">
                <a:ln>
                  <a:noFill/>
                </a:ln>
                <a:solidFill>
                  <a:srgbClr val="000000"/>
                </a:solidFill>
                <a:effectLst/>
                <a:latin typeface="Consolas" panose="020B0609020204030204" pitchFamily="49" charset="0"/>
              </a:rPr>
            </a:b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Adjusted shares </a:t>
            </a:r>
            <a:r>
              <a:rPr kumimoji="0" lang="en-US" altLang="en-US" sz="2000" b="0" i="0" u="none" strike="noStrike" cap="none" normalizeH="0" baseline="0" dirty="0">
                <a:ln>
                  <a:noFill/>
                </a:ln>
                <a:solidFill>
                  <a:srgbClr val="A67F5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SHROUT </a:t>
            </a:r>
            <a:r>
              <a:rPr kumimoji="0" lang="en-US" altLang="en-US" sz="2000" b="0" i="0" u="none" strike="noStrike" cap="none" normalizeH="0" baseline="0" dirty="0">
                <a:ln>
                  <a:noFill/>
                </a:ln>
                <a:solidFill>
                  <a:srgbClr val="A67F5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CFACSHR</a:t>
            </a:r>
            <a:endParaRPr kumimoji="0" lang="en-US" altLang="en-US" sz="1600" b="0" i="0" u="none" strike="noStrike" cap="none" normalizeH="0" baseline="0" dirty="0">
              <a:ln>
                <a:noFill/>
              </a:ln>
              <a:solidFill>
                <a:srgbClr val="212529"/>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5105400" y="3874926"/>
            <a:ext cx="27432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SFMono-Regular"/>
              </a:rPr>
              <a:t>CFACSHR</a:t>
            </a:r>
            <a:r>
              <a:rPr kumimoji="0" lang="en-US" altLang="en-US" sz="2000" b="0" i="0" u="none" strike="noStrike" cap="none" normalizeH="0" baseline="0" dirty="0">
                <a:ln>
                  <a:noFill/>
                </a:ln>
                <a:solidFill>
                  <a:srgbClr val="212529"/>
                </a:solidFill>
                <a:effectLst/>
                <a:latin typeface="Helvetica Neue"/>
              </a:rPr>
              <a:t> is </a:t>
            </a:r>
            <a:r>
              <a:rPr kumimoji="0" lang="en-US" altLang="en-US" sz="2000" b="1" i="0" u="none" strike="noStrike" cap="none" normalizeH="0" baseline="0" dirty="0">
                <a:ln>
                  <a:noFill/>
                </a:ln>
                <a:solidFill>
                  <a:srgbClr val="212529"/>
                </a:solidFill>
                <a:effectLst/>
                <a:latin typeface="Helvetica Neue"/>
              </a:rPr>
              <a:t>not always equal</a:t>
            </a:r>
            <a:r>
              <a:rPr kumimoji="0" lang="en-US" altLang="en-US" sz="2000" b="0" i="0" u="none" strike="noStrike" cap="none" normalizeH="0" baseline="0" dirty="0">
                <a:ln>
                  <a:noFill/>
                </a:ln>
                <a:solidFill>
                  <a:srgbClr val="212529"/>
                </a:solidFill>
                <a:effectLst/>
                <a:latin typeface="Helvetica Neue"/>
              </a:rPr>
              <a:t> to </a:t>
            </a:r>
            <a:r>
              <a:rPr kumimoji="0" lang="en-US" altLang="en-US" sz="1400" b="0" i="0" u="none" strike="noStrike" cap="none" normalizeH="0" baseline="0" dirty="0">
                <a:ln>
                  <a:noFill/>
                </a:ln>
                <a:solidFill>
                  <a:srgbClr val="212529"/>
                </a:solidFill>
                <a:effectLst/>
                <a:latin typeface="Helvetica Neue"/>
              </a:rPr>
              <a:t>CFACPR. </a:t>
            </a:r>
            <a:r>
              <a:rPr kumimoji="0" lang="en-US" altLang="en-US" sz="2000" b="0" i="0" u="none" strike="noStrike" cap="none" normalizeH="0" baseline="0" dirty="0">
                <a:ln>
                  <a:noFill/>
                </a:ln>
                <a:solidFill>
                  <a:srgbClr val="212529"/>
                </a:solidFill>
                <a:effectLst/>
                <a:latin typeface="Helvetica Neue"/>
              </a:rPr>
              <a:t>This can be caused by less common distribution events, spin-offs, and rights.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Content Placeholder 5"/>
          <p:cNvGraphicFramePr>
            <a:graphicFrameLocks noGrp="1"/>
          </p:cNvGraphicFramePr>
          <p:nvPr>
            <p:ph idx="1"/>
            <p:extLst>
              <p:ext uri="{D42A27DB-BD31-4B8C-83A1-F6EECF244321}">
                <p14:modId xmlns:p14="http://schemas.microsoft.com/office/powerpoint/2010/main" val="2882856173"/>
              </p:ext>
            </p:extLst>
          </p:nvPr>
        </p:nvGraphicFramePr>
        <p:xfrm>
          <a:off x="422587" y="1143002"/>
          <a:ext cx="4055895" cy="4995375"/>
        </p:xfrm>
        <a:graphic>
          <a:graphicData uri="http://schemas.openxmlformats.org/drawingml/2006/table">
            <a:tbl>
              <a:tblPr/>
              <a:tblGrid>
                <a:gridCol w="1234404">
                  <a:extLst>
                    <a:ext uri="{9D8B030D-6E8A-4147-A177-3AD203B41FA5}">
                      <a16:colId xmlns:a16="http://schemas.microsoft.com/office/drawing/2014/main" val="4025881749"/>
                    </a:ext>
                  </a:extLst>
                </a:gridCol>
                <a:gridCol w="940497">
                  <a:extLst>
                    <a:ext uri="{9D8B030D-6E8A-4147-A177-3AD203B41FA5}">
                      <a16:colId xmlns:a16="http://schemas.microsoft.com/office/drawing/2014/main" val="668801576"/>
                    </a:ext>
                  </a:extLst>
                </a:gridCol>
                <a:gridCol w="940497">
                  <a:extLst>
                    <a:ext uri="{9D8B030D-6E8A-4147-A177-3AD203B41FA5}">
                      <a16:colId xmlns:a16="http://schemas.microsoft.com/office/drawing/2014/main" val="343587503"/>
                    </a:ext>
                  </a:extLst>
                </a:gridCol>
                <a:gridCol w="940497">
                  <a:extLst>
                    <a:ext uri="{9D8B030D-6E8A-4147-A177-3AD203B41FA5}">
                      <a16:colId xmlns:a16="http://schemas.microsoft.com/office/drawing/2014/main" val="1843543984"/>
                    </a:ext>
                  </a:extLst>
                </a:gridCol>
              </a:tblGrid>
              <a:tr h="337295">
                <a:tc>
                  <a:txBody>
                    <a:bodyPr/>
                    <a:lstStyle/>
                    <a:p>
                      <a:pPr algn="ctr" fontAlgn="b"/>
                      <a:r>
                        <a:rPr lang="en-US" sz="2000" b="0" i="0" u="none" strike="noStrike" dirty="0">
                          <a:solidFill>
                            <a:srgbClr val="000000"/>
                          </a:solidFill>
                          <a:effectLst/>
                          <a:latin typeface="Calibri" panose="020F0502020204030204" pitchFamily="34" charset="0"/>
                        </a:rPr>
                        <a:t>date</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n-US" sz="2000" b="0" i="0" u="none" strike="noStrike">
                          <a:solidFill>
                            <a:srgbClr val="000000"/>
                          </a:solidFill>
                          <a:effectLst/>
                          <a:latin typeface="Calibri" panose="020F0502020204030204" pitchFamily="34" charset="0"/>
                        </a:rPr>
                        <a:t>TICKER</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n-US" sz="2000" b="0" i="0" u="none" strike="noStrike">
                          <a:solidFill>
                            <a:srgbClr val="000000"/>
                          </a:solidFill>
                          <a:effectLst/>
                          <a:latin typeface="Calibri" panose="020F0502020204030204" pitchFamily="34" charset="0"/>
                        </a:rPr>
                        <a:t>PRC</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n-US" sz="2000" b="0" i="0" u="none" strike="noStrike" dirty="0">
                          <a:solidFill>
                            <a:srgbClr val="000000"/>
                          </a:solidFill>
                          <a:effectLst/>
                          <a:latin typeface="Calibri" panose="020F0502020204030204" pitchFamily="34" charset="0"/>
                        </a:rPr>
                        <a:t>CFACPR</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1795118569"/>
                  </a:ext>
                </a:extLst>
              </a:tr>
              <a:tr h="582260">
                <a:tc>
                  <a:txBody>
                    <a:bodyPr/>
                    <a:lstStyle/>
                    <a:p>
                      <a:pPr algn="ctr" fontAlgn="b"/>
                      <a:r>
                        <a:rPr lang="en-US" sz="2000" b="0" i="0" u="none" strike="noStrike" dirty="0">
                          <a:solidFill>
                            <a:srgbClr val="000000"/>
                          </a:solidFill>
                          <a:effectLst/>
                          <a:latin typeface="Calibri" panose="020F0502020204030204" pitchFamily="34" charset="0"/>
                        </a:rPr>
                        <a:t>20140603</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AAPL</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panose="020F0502020204030204" pitchFamily="34" charset="0"/>
                        </a:rPr>
                        <a:t>637.54</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panose="020F0502020204030204" pitchFamily="34" charset="0"/>
                        </a:rPr>
                        <a:t>7</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7448855"/>
                  </a:ext>
                </a:extLst>
              </a:tr>
              <a:tr h="582260">
                <a:tc>
                  <a:txBody>
                    <a:bodyPr/>
                    <a:lstStyle/>
                    <a:p>
                      <a:pPr algn="ctr" fontAlgn="b"/>
                      <a:r>
                        <a:rPr lang="en-US" sz="2000" b="0" i="0" u="none" strike="noStrike">
                          <a:solidFill>
                            <a:srgbClr val="000000"/>
                          </a:solidFill>
                          <a:effectLst/>
                          <a:latin typeface="Calibri" panose="020F0502020204030204" pitchFamily="34" charset="0"/>
                        </a:rPr>
                        <a:t>20140604</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AAPL</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panose="020F0502020204030204" pitchFamily="34" charset="0"/>
                        </a:rPr>
                        <a:t>644.82</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panose="020F0502020204030204" pitchFamily="34" charset="0"/>
                        </a:rPr>
                        <a:t>7</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075186"/>
                  </a:ext>
                </a:extLst>
              </a:tr>
              <a:tr h="582260">
                <a:tc>
                  <a:txBody>
                    <a:bodyPr/>
                    <a:lstStyle/>
                    <a:p>
                      <a:pPr algn="ctr" fontAlgn="b"/>
                      <a:r>
                        <a:rPr lang="en-US" sz="2000" b="0" i="0" u="none" strike="noStrike">
                          <a:solidFill>
                            <a:srgbClr val="000000"/>
                          </a:solidFill>
                          <a:effectLst/>
                          <a:latin typeface="Calibri" panose="020F0502020204030204" pitchFamily="34" charset="0"/>
                        </a:rPr>
                        <a:t>20140605</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AAPL</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panose="020F0502020204030204" pitchFamily="34" charset="0"/>
                        </a:rPr>
                        <a:t>647.35</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panose="020F0502020204030204" pitchFamily="34" charset="0"/>
                        </a:rPr>
                        <a:t>7</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555342"/>
                  </a:ext>
                </a:extLst>
              </a:tr>
              <a:tr h="582260">
                <a:tc>
                  <a:txBody>
                    <a:bodyPr/>
                    <a:lstStyle/>
                    <a:p>
                      <a:pPr algn="ctr" fontAlgn="b"/>
                      <a:r>
                        <a:rPr lang="en-US" sz="2000" b="0" i="0" u="none" strike="noStrike">
                          <a:solidFill>
                            <a:srgbClr val="000000"/>
                          </a:solidFill>
                          <a:effectLst/>
                          <a:latin typeface="Calibri" panose="020F0502020204030204" pitchFamily="34" charset="0"/>
                        </a:rPr>
                        <a:t>20140606</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AAPL</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panose="020F0502020204030204" pitchFamily="34" charset="0"/>
                        </a:rPr>
                        <a:t>645.57</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panose="020F0502020204030204" pitchFamily="34" charset="0"/>
                        </a:rPr>
                        <a:t>7</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526340"/>
                  </a:ext>
                </a:extLst>
              </a:tr>
              <a:tr h="582260">
                <a:tc>
                  <a:txBody>
                    <a:bodyPr/>
                    <a:lstStyle/>
                    <a:p>
                      <a:pPr algn="ctr" fontAlgn="b"/>
                      <a:r>
                        <a:rPr lang="en-US" sz="2000" b="0" i="0" u="none" strike="noStrike">
                          <a:solidFill>
                            <a:srgbClr val="000000"/>
                          </a:solidFill>
                          <a:effectLst/>
                          <a:latin typeface="Calibri" panose="020F0502020204030204" pitchFamily="34" charset="0"/>
                        </a:rPr>
                        <a:t>20140609</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AAPL</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93.70</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0" i="0" u="none" strike="noStrike" dirty="0">
                          <a:solidFill>
                            <a:srgbClr val="000000"/>
                          </a:solidFill>
                          <a:effectLst/>
                          <a:latin typeface="Calibri" panose="020F0502020204030204" pitchFamily="34" charset="0"/>
                        </a:rPr>
                        <a:t>1</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46543981"/>
                  </a:ext>
                </a:extLst>
              </a:tr>
              <a:tr h="582260">
                <a:tc>
                  <a:txBody>
                    <a:bodyPr/>
                    <a:lstStyle/>
                    <a:p>
                      <a:pPr algn="ctr" fontAlgn="b"/>
                      <a:r>
                        <a:rPr lang="en-US" sz="2000" b="0" i="0" u="none" strike="noStrike">
                          <a:solidFill>
                            <a:srgbClr val="000000"/>
                          </a:solidFill>
                          <a:effectLst/>
                          <a:latin typeface="Calibri" panose="020F0502020204030204" pitchFamily="34" charset="0"/>
                        </a:rPr>
                        <a:t>20140610</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AAPL</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94.25</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0" i="0" u="none" strike="noStrike" dirty="0">
                          <a:solidFill>
                            <a:srgbClr val="000000"/>
                          </a:solidFill>
                          <a:effectLst/>
                          <a:latin typeface="Calibri" panose="020F0502020204030204" pitchFamily="34" charset="0"/>
                        </a:rPr>
                        <a:t>1</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4565629"/>
                  </a:ext>
                </a:extLst>
              </a:tr>
              <a:tr h="582260">
                <a:tc>
                  <a:txBody>
                    <a:bodyPr/>
                    <a:lstStyle/>
                    <a:p>
                      <a:pPr algn="ctr" fontAlgn="b"/>
                      <a:r>
                        <a:rPr lang="en-US" sz="2000" b="0" i="0" u="none" strike="noStrike">
                          <a:solidFill>
                            <a:srgbClr val="000000"/>
                          </a:solidFill>
                          <a:effectLst/>
                          <a:latin typeface="Calibri" panose="020F0502020204030204" pitchFamily="34" charset="0"/>
                        </a:rPr>
                        <a:t>20140611</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AAPL</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93.86</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0" i="0" u="none" strike="noStrike" dirty="0">
                          <a:solidFill>
                            <a:srgbClr val="000000"/>
                          </a:solidFill>
                          <a:effectLst/>
                          <a:latin typeface="Calibri" panose="020F0502020204030204" pitchFamily="34" charset="0"/>
                        </a:rPr>
                        <a:t>1</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87688304"/>
                  </a:ext>
                </a:extLst>
              </a:tr>
              <a:tr h="582260">
                <a:tc>
                  <a:txBody>
                    <a:bodyPr/>
                    <a:lstStyle/>
                    <a:p>
                      <a:pPr algn="ctr" fontAlgn="b"/>
                      <a:r>
                        <a:rPr lang="en-US" sz="2000" b="0" i="0" u="none" strike="noStrike">
                          <a:solidFill>
                            <a:srgbClr val="000000"/>
                          </a:solidFill>
                          <a:effectLst/>
                          <a:latin typeface="Calibri" panose="020F0502020204030204" pitchFamily="34" charset="0"/>
                        </a:rPr>
                        <a:t>20140612</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AAPL</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92.29</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0" i="0" u="none" strike="noStrike" dirty="0">
                          <a:solidFill>
                            <a:srgbClr val="000000"/>
                          </a:solidFill>
                          <a:effectLst/>
                          <a:latin typeface="Calibri" panose="020F0502020204030204" pitchFamily="34" charset="0"/>
                        </a:rPr>
                        <a:t>1</a:t>
                      </a:r>
                    </a:p>
                  </a:txBody>
                  <a:tcPr marL="9351" marR="9351" marT="9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74032712"/>
                  </a:ext>
                </a:extLst>
              </a:tr>
            </a:tbl>
          </a:graphicData>
        </a:graphic>
      </p:graphicFrame>
    </p:spTree>
    <p:extLst>
      <p:ext uri="{BB962C8B-B14F-4D97-AF65-F5344CB8AC3E}">
        <p14:creationId xmlns:p14="http://schemas.microsoft.com/office/powerpoint/2010/main" val="334194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4728755" cy="2938461"/>
          </a:xfrm>
        </p:spPr>
        <p:txBody>
          <a:bodyPr/>
          <a:lstStyle/>
          <a:p>
            <a:pPr lvl="0"/>
            <a:r>
              <a:rPr lang="en-US" dirty="0"/>
              <a:t>3. Returns with Dividends</a:t>
            </a:r>
            <a:endParaRPr lang="en-US" sz="2800" dirty="0"/>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149376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86" y="365126"/>
            <a:ext cx="7886700" cy="507831"/>
          </a:xfrm>
        </p:spPr>
        <p:txBody>
          <a:bodyPr/>
          <a:lstStyle/>
          <a:p>
            <a:r>
              <a:rPr lang="en-US" dirty="0"/>
              <a:t>Return with Dividends</a:t>
            </a: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8</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317423"/>
                <a:ext cx="7886700" cy="1001428"/>
              </a:xfrm>
            </p:spPr>
            <p:txBody>
              <a:bodyPr/>
              <a:lstStyle/>
              <a:p>
                <a:r>
                  <a:rPr lang="en-US" sz="3200" i="1" dirty="0">
                    <a:solidFill>
                      <a:schemeClr val="accent3">
                        <a:lumMod val="75000"/>
                      </a:schemeClr>
                    </a:solidFill>
                  </a:rPr>
                  <a:t>RET (t) </a:t>
                </a:r>
                <a:r>
                  <a:rPr lang="en-US" sz="3200" dirty="0">
                    <a:solidFill>
                      <a:schemeClr val="accent3">
                        <a:lumMod val="75000"/>
                      </a:schemeClr>
                    </a:solidFill>
                  </a:rPr>
                  <a:t>= </a:t>
                </a:r>
                <a14:m>
                  <m:oMath xmlns:m="http://schemas.openxmlformats.org/officeDocument/2006/math">
                    <m:f>
                      <m:fPr>
                        <m:ctrlPr>
                          <a:rPr lang="en-US" sz="3200" i="1" smtClean="0">
                            <a:solidFill>
                              <a:schemeClr val="accent3">
                                <a:lumMod val="75000"/>
                              </a:schemeClr>
                            </a:solidFill>
                            <a:latin typeface="Cambria Math" panose="02040503050406030204" pitchFamily="18" charset="0"/>
                          </a:rPr>
                        </m:ctrlPr>
                      </m:fPr>
                      <m:num>
                        <m:r>
                          <a:rPr lang="en-US" sz="3200" b="0" i="1" smtClean="0">
                            <a:solidFill>
                              <a:schemeClr val="accent3">
                                <a:lumMod val="75000"/>
                              </a:schemeClr>
                            </a:solidFill>
                            <a:latin typeface="Cambria Math" panose="02040503050406030204" pitchFamily="18" charset="0"/>
                          </a:rPr>
                          <m:t>𝐴𝑑𝑗𝑃𝑟𝑐</m:t>
                        </m:r>
                        <m:d>
                          <m:dPr>
                            <m:ctrlPr>
                              <a:rPr lang="en-US" sz="3200" b="0" i="1" smtClean="0">
                                <a:solidFill>
                                  <a:schemeClr val="accent3">
                                    <a:lumMod val="75000"/>
                                  </a:schemeClr>
                                </a:solidFill>
                                <a:latin typeface="Cambria Math" panose="02040503050406030204" pitchFamily="18" charset="0"/>
                              </a:rPr>
                            </m:ctrlPr>
                          </m:dPr>
                          <m:e>
                            <m:r>
                              <a:rPr lang="en-US" sz="3200" b="0" i="1" smtClean="0">
                                <a:solidFill>
                                  <a:schemeClr val="accent3">
                                    <a:lumMod val="75000"/>
                                  </a:schemeClr>
                                </a:solidFill>
                                <a:latin typeface="Cambria Math" panose="02040503050406030204" pitchFamily="18" charset="0"/>
                              </a:rPr>
                              <m:t>𝑡</m:t>
                            </m:r>
                          </m:e>
                        </m:d>
                        <m:r>
                          <a:rPr lang="en-US" sz="3200" b="0" i="1" smtClean="0">
                            <a:solidFill>
                              <a:schemeClr val="accent3">
                                <a:lumMod val="75000"/>
                              </a:schemeClr>
                            </a:solidFill>
                            <a:latin typeface="Cambria Math" panose="02040503050406030204" pitchFamily="18" charset="0"/>
                          </a:rPr>
                          <m:t>+</m:t>
                        </m:r>
                        <m:r>
                          <a:rPr lang="en-US" sz="3200" b="0" i="1" smtClean="0">
                            <a:solidFill>
                              <a:schemeClr val="accent3">
                                <a:lumMod val="75000"/>
                              </a:schemeClr>
                            </a:solidFill>
                            <a:latin typeface="Cambria Math" panose="02040503050406030204" pitchFamily="18" charset="0"/>
                          </a:rPr>
                          <m:t>𝐷𝐼𝑉𝐴𝑀𝑇</m:t>
                        </m:r>
                        <m:r>
                          <a:rPr lang="en-US" sz="3200" b="0" i="1" smtClean="0">
                            <a:solidFill>
                              <a:schemeClr val="accent3">
                                <a:lumMod val="75000"/>
                              </a:schemeClr>
                            </a:solidFill>
                            <a:latin typeface="Cambria Math" panose="02040503050406030204" pitchFamily="18" charset="0"/>
                          </a:rPr>
                          <m:t>(</m:t>
                        </m:r>
                        <m:r>
                          <a:rPr lang="en-US" sz="3200" b="0" i="1" smtClean="0">
                            <a:solidFill>
                              <a:schemeClr val="accent3">
                                <a:lumMod val="75000"/>
                              </a:schemeClr>
                            </a:solidFill>
                            <a:latin typeface="Cambria Math" panose="02040503050406030204" pitchFamily="18" charset="0"/>
                          </a:rPr>
                          <m:t>𝑡</m:t>
                        </m:r>
                        <m:r>
                          <a:rPr lang="en-US" sz="3200" b="0" i="1" smtClean="0">
                            <a:solidFill>
                              <a:schemeClr val="accent3">
                                <a:lumMod val="75000"/>
                              </a:schemeClr>
                            </a:solidFill>
                            <a:latin typeface="Cambria Math" panose="02040503050406030204" pitchFamily="18" charset="0"/>
                          </a:rPr>
                          <m:t>)/</m:t>
                        </m:r>
                        <m:r>
                          <a:rPr lang="en-US" sz="3200" b="0" i="1" smtClean="0">
                            <a:solidFill>
                              <a:schemeClr val="accent3">
                                <a:lumMod val="75000"/>
                              </a:schemeClr>
                            </a:solidFill>
                            <a:latin typeface="Cambria Math" panose="02040503050406030204" pitchFamily="18" charset="0"/>
                          </a:rPr>
                          <m:t>𝐶𝐹𝐴𝐶𝑃𝑅</m:t>
                        </m:r>
                        <m:r>
                          <a:rPr lang="en-US" sz="3200" b="0" i="1" smtClean="0">
                            <a:solidFill>
                              <a:schemeClr val="accent3">
                                <a:lumMod val="75000"/>
                              </a:schemeClr>
                            </a:solidFill>
                            <a:latin typeface="Cambria Math" panose="02040503050406030204" pitchFamily="18" charset="0"/>
                          </a:rPr>
                          <m:t>(</m:t>
                        </m:r>
                        <m:r>
                          <a:rPr lang="en-US" sz="3200" b="0" i="1" smtClean="0">
                            <a:solidFill>
                              <a:schemeClr val="accent3">
                                <a:lumMod val="75000"/>
                              </a:schemeClr>
                            </a:solidFill>
                            <a:latin typeface="Cambria Math" panose="02040503050406030204" pitchFamily="18" charset="0"/>
                          </a:rPr>
                          <m:t>𝑡</m:t>
                        </m:r>
                        <m:r>
                          <a:rPr lang="en-US" sz="3200" b="0" i="1" smtClean="0">
                            <a:solidFill>
                              <a:schemeClr val="accent3">
                                <a:lumMod val="75000"/>
                              </a:schemeClr>
                            </a:solidFill>
                            <a:latin typeface="Cambria Math" panose="02040503050406030204" pitchFamily="18" charset="0"/>
                          </a:rPr>
                          <m:t>)</m:t>
                        </m:r>
                      </m:num>
                      <m:den>
                        <m:r>
                          <a:rPr lang="en-US" sz="3200" b="0" i="1" smtClean="0">
                            <a:solidFill>
                              <a:schemeClr val="accent3">
                                <a:lumMod val="75000"/>
                              </a:schemeClr>
                            </a:solidFill>
                            <a:latin typeface="Cambria Math" panose="02040503050406030204" pitchFamily="18" charset="0"/>
                          </a:rPr>
                          <m:t>𝐴𝑑𝑗𝑃𝑟𝑐</m:t>
                        </m:r>
                        <m:r>
                          <a:rPr lang="en-US" sz="3200" b="0" i="1" smtClean="0">
                            <a:solidFill>
                              <a:schemeClr val="accent3">
                                <a:lumMod val="75000"/>
                              </a:schemeClr>
                            </a:solidFill>
                            <a:latin typeface="Cambria Math" panose="02040503050406030204" pitchFamily="18" charset="0"/>
                          </a:rPr>
                          <m:t>(</m:t>
                        </m:r>
                        <m:r>
                          <a:rPr lang="en-US" sz="3200" b="0" i="1" smtClean="0">
                            <a:solidFill>
                              <a:schemeClr val="accent3">
                                <a:lumMod val="75000"/>
                              </a:schemeClr>
                            </a:solidFill>
                            <a:latin typeface="Cambria Math" panose="02040503050406030204" pitchFamily="18" charset="0"/>
                          </a:rPr>
                          <m:t>𝑡</m:t>
                        </m:r>
                        <m:r>
                          <a:rPr lang="en-US" sz="3200" b="0" i="1" smtClean="0">
                            <a:solidFill>
                              <a:schemeClr val="accent3">
                                <a:lumMod val="75000"/>
                              </a:schemeClr>
                            </a:solidFill>
                            <a:latin typeface="Cambria Math" panose="02040503050406030204" pitchFamily="18" charset="0"/>
                          </a:rPr>
                          <m:t>−1)</m:t>
                        </m:r>
                      </m:den>
                    </m:f>
                    <m:r>
                      <a:rPr lang="en-US" sz="3200" b="0" i="1" smtClean="0">
                        <a:solidFill>
                          <a:schemeClr val="accent3">
                            <a:lumMod val="75000"/>
                          </a:schemeClr>
                        </a:solidFill>
                        <a:latin typeface="Cambria Math" panose="02040503050406030204" pitchFamily="18" charset="0"/>
                      </a:rPr>
                      <m:t>−1</m:t>
                    </m:r>
                  </m:oMath>
                </a14:m>
                <a:endParaRPr lang="en-US" sz="3200" dirty="0">
                  <a:solidFill>
                    <a:schemeClr val="accent3">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317423"/>
                <a:ext cx="7886700" cy="1001428"/>
              </a:xfrm>
              <a:blipFill>
                <a:blip r:embed="rId3"/>
                <a:stretch>
                  <a:fillRect l="-3171" b="-1220"/>
                </a:stretch>
              </a:blipFill>
            </p:spPr>
            <p:txBody>
              <a:bodyPr/>
              <a:lstStyle/>
              <a:p>
                <a:r>
                  <a:rPr lang="en-US">
                    <a:noFill/>
                  </a:rPr>
                  <a:t> </a:t>
                </a:r>
              </a:p>
            </p:txBody>
          </p:sp>
        </mc:Fallback>
      </mc:AlternateContent>
    </p:spTree>
    <p:extLst>
      <p:ext uri="{BB962C8B-B14F-4D97-AF65-F5344CB8AC3E}">
        <p14:creationId xmlns:p14="http://schemas.microsoft.com/office/powerpoint/2010/main" val="346489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5033555" cy="2938461"/>
          </a:xfrm>
        </p:spPr>
        <p:txBody>
          <a:bodyPr/>
          <a:lstStyle/>
          <a:p>
            <a:pPr lvl="0"/>
            <a:r>
              <a:rPr lang="en-US" dirty="0"/>
              <a:t>4. CRSP Delisting Returns</a:t>
            </a: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4037157305"/>
      </p:ext>
    </p:extLst>
  </p:cSld>
  <p:clrMapOvr>
    <a:masterClrMapping/>
  </p:clrMapOvr>
</p:sld>
</file>

<file path=ppt/theme/theme1.xml><?xml version="1.0" encoding="utf-8"?>
<a:theme xmlns:a="http://schemas.openxmlformats.org/drawingml/2006/main" name="Wharton 2016 4:3">
  <a:themeElements>
    <a:clrScheme name="Wharton 2016">
      <a:dk1>
        <a:srgbClr val="2D2C41"/>
      </a:dk1>
      <a:lt1>
        <a:srgbClr val="FFFFFF"/>
      </a:lt1>
      <a:dk2>
        <a:srgbClr val="004785"/>
      </a:dk2>
      <a:lt2>
        <a:srgbClr val="EEEDEA"/>
      </a:lt2>
      <a:accent1>
        <a:srgbClr val="004785"/>
      </a:accent1>
      <a:accent2>
        <a:srgbClr val="A90533"/>
      </a:accent2>
      <a:accent3>
        <a:srgbClr val="026CB5"/>
      </a:accent3>
      <a:accent4>
        <a:srgbClr val="06AAFC"/>
      </a:accent4>
      <a:accent5>
        <a:srgbClr val="96227D"/>
      </a:accent5>
      <a:accent6>
        <a:srgbClr val="D7BC6A"/>
      </a:accent6>
      <a:hlink>
        <a:srgbClr val="06AAFC"/>
      </a:hlink>
      <a:folHlink>
        <a:srgbClr val="06AAFC"/>
      </a:folHlink>
    </a:clrScheme>
    <a:fontScheme name="Wharton 2016">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knowledge_master1-3_theme</Template>
  <TotalTime>17527</TotalTime>
  <Words>1015</Words>
  <Application>Microsoft Macintosh PowerPoint</Application>
  <PresentationFormat>On-screen Show (4:3)</PresentationFormat>
  <Paragraphs>229</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Consolas</vt:lpstr>
      <vt:lpstr>Garamond</vt:lpstr>
      <vt:lpstr>Helvetica Neue</vt:lpstr>
      <vt:lpstr>SFMono-Regular</vt:lpstr>
      <vt:lpstr>Wharton 2016 4:3</vt:lpstr>
      <vt:lpstr>CRSP useful variables</vt:lpstr>
      <vt:lpstr>CRSP useful variables</vt:lpstr>
      <vt:lpstr>1. “Negative” Prices</vt:lpstr>
      <vt:lpstr>“Negative” Prices</vt:lpstr>
      <vt:lpstr>2. Adjusting Prices and Shares for Splits</vt:lpstr>
      <vt:lpstr>Adjusting Prices and Shares for Splits</vt:lpstr>
      <vt:lpstr>3. Returns with Dividends</vt:lpstr>
      <vt:lpstr>Return with Dividends</vt:lpstr>
      <vt:lpstr>4. CRSP Delisting Returns</vt:lpstr>
      <vt:lpstr>CRSP Delisting Returns</vt:lpstr>
      <vt:lpstr>Delisting Returns: daily vs monthly</vt:lpstr>
      <vt:lpstr>Missing Delisting Returns</vt:lpstr>
      <vt:lpstr>5. Market Capitalization</vt:lpstr>
      <vt:lpstr>Market Cap …</vt:lpstr>
      <vt:lpstr>Summary</vt:lpstr>
      <vt:lpstr>PowerPoint Presentation</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tranac</dc:creator>
  <cp:lastModifiedBy>Sauers, Eric D</cp:lastModifiedBy>
  <cp:revision>629</cp:revision>
  <cp:lastPrinted>2020-05-08T19:24:14Z</cp:lastPrinted>
  <dcterms:created xsi:type="dcterms:W3CDTF">2012-04-03T15:29:58Z</dcterms:created>
  <dcterms:modified xsi:type="dcterms:W3CDTF">2020-07-30T14:39:52Z</dcterms:modified>
</cp:coreProperties>
</file>