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4"/>
  </p:notesMasterIdLst>
  <p:sldIdLst>
    <p:sldId id="256" r:id="rId2"/>
    <p:sldId id="299" r:id="rId3"/>
    <p:sldId id="258" r:id="rId4"/>
    <p:sldId id="260" r:id="rId5"/>
    <p:sldId id="270" r:id="rId6"/>
    <p:sldId id="261" r:id="rId7"/>
    <p:sldId id="281" r:id="rId8"/>
    <p:sldId id="316" r:id="rId9"/>
    <p:sldId id="315" r:id="rId10"/>
    <p:sldId id="283" r:id="rId11"/>
    <p:sldId id="308" r:id="rId12"/>
    <p:sldId id="280" r:id="rId13"/>
    <p:sldId id="313" r:id="rId14"/>
    <p:sldId id="310" r:id="rId15"/>
    <p:sldId id="311" r:id="rId16"/>
    <p:sldId id="312" r:id="rId17"/>
    <p:sldId id="309" r:id="rId18"/>
    <p:sldId id="294" r:id="rId19"/>
    <p:sldId id="264" r:id="rId20"/>
    <p:sldId id="314" r:id="rId21"/>
    <p:sldId id="282" r:id="rId22"/>
    <p:sldId id="300"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3300"/>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770" y="-141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4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FCE7569-9539-432D-AE61-6FB8B7F8FEB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p:txBody>
          <a:bodyPr/>
          <a:lstStyle/>
          <a:p>
            <a:fld id="{D8A98A49-A615-4B5B-8517-138A1EEC0A26}" type="slidenum">
              <a:rPr lang="en-US"/>
              <a:pPr/>
              <a:t>1</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fld id="{F065F0C9-36CF-400C-9249-8C7CF5F69D53}" type="slidenum">
              <a:rPr lang="en-US"/>
              <a:pPr/>
              <a:t>10</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E5680268-E524-42A9-B968-994F61061874}" type="slidenum">
              <a:rPr lang="en-US" sz="1200"/>
              <a:pPr algn="r" eaLnBrk="1" hangingPunct="1"/>
              <a:t>11</a:t>
            </a:fld>
            <a:endParaRPr lang="en-US"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fld id="{D8283851-1558-4444-9CBF-44C2DEA6AE07}" type="slidenum">
              <a:rPr lang="en-US"/>
              <a:pPr/>
              <a:t>12</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6A06BCD6-81B3-452E-923A-DA980125D3FB}" type="slidenum">
              <a:rPr lang="en-US" sz="1200"/>
              <a:pPr algn="r" eaLnBrk="1" hangingPunct="1"/>
              <a:t>13</a:t>
            </a:fld>
            <a:endParaRPr 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4C2AEF2C-AF41-48B1-AAD8-06295DACDAD5}" type="slidenum">
              <a:rPr lang="en-US" sz="1200"/>
              <a:pPr algn="r" eaLnBrk="1" hangingPunct="1"/>
              <a:t>14</a:t>
            </a:fld>
            <a:endParaRPr lang="en-US"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8B1A1496-DF63-4BC1-86D1-077B0C95668F}" type="slidenum">
              <a:rPr lang="en-US" sz="1200"/>
              <a:pPr algn="r" eaLnBrk="1" hangingPunct="1"/>
              <a:t>15</a:t>
            </a:fld>
            <a:endParaRPr 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20BA065A-CB9D-45BC-9ABE-49F95AFCF587}" type="slidenum">
              <a:rPr lang="en-US" sz="1200"/>
              <a:pPr algn="r" eaLnBrk="1" hangingPunct="1"/>
              <a:t>16</a:t>
            </a:fld>
            <a:endParaRPr lang="en-US"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E29308A4-7AE7-4039-A8AA-3FD3D1FAB4A9}" type="slidenum">
              <a:rPr lang="en-US" sz="1200"/>
              <a:pPr algn="r" eaLnBrk="1" hangingPunct="1"/>
              <a:t>17</a:t>
            </a:fld>
            <a:endParaRPr lang="en-US"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p>
            <a:fld id="{D2C4AB6E-A7E4-4F27-8C34-230E317E4554}" type="slidenum">
              <a:rPr lang="en-US"/>
              <a:pPr/>
              <a:t>18</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fld id="{CABFA6C7-B7F1-4B9B-A735-BFD3EC1A5F43}" type="slidenum">
              <a:rPr lang="en-US"/>
              <a:pPr/>
              <a:t>19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DE42CF26-CE0A-4A06-A59E-2E53209EF575}" type="slidenum">
              <a:rPr lang="en-US" sz="1200"/>
              <a:pPr algn="r" eaLnBrk="1" hangingPunct="1"/>
              <a:t>2</a:t>
            </a:fld>
            <a:endParaRPr 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188A702A-E356-4329-86AA-333BF97BDC0D}" type="slidenum">
              <a:rPr lang="en-US" sz="1200"/>
              <a:pPr algn="r" eaLnBrk="1" hangingPunct="1"/>
              <a:t>20</a:t>
            </a:fld>
            <a:endParaRPr 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fld id="{B57D0727-CBA5-483E-9C5C-E27D0637F19F}" type="slidenum">
              <a:rPr lang="en-US"/>
              <a:pPr/>
              <a:t>21</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fld id="{D94B8FC5-09D4-4624-A90B-011A9C0C946A}" type="slidenum">
              <a:rPr lang="en-US"/>
              <a:pPr/>
              <a:t>3</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p:txBody>
          <a:bodyPr/>
          <a:lstStyle/>
          <a:p>
            <a:fld id="{39121CCA-92F6-40E5-925C-BC04E43BCB7E}" type="slidenum">
              <a:rPr lang="en-US"/>
              <a:pPr/>
              <a:t>4</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smtClean="0">
                <a:latin typeface="Arial" charset="0"/>
              </a:rPr>
              <a:t>The moon is tidally locked with Earth.  This means that we only see one side of the moon, but does not mean that there is a “dark side of the moon.”  Note that in general both sides of the moon get the same amount of sunlight per day.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p:txBody>
          <a:bodyPr/>
          <a:lstStyle/>
          <a:p>
            <a:fld id="{64E11FBE-E702-48AD-B082-39792B4F5299}" type="slidenum">
              <a:rPr lang="en-US"/>
              <a:pPr/>
              <a:t>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p:txBody>
          <a:bodyPr/>
          <a:lstStyle/>
          <a:p>
            <a:fld id="{D092F4F8-FB2C-46B4-9507-EF8B3A5D974A}" type="slidenum">
              <a:rPr lang="en-US"/>
              <a:pPr/>
              <a:t>6</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smtClean="0">
                <a:latin typeface="Arial" charset="0"/>
              </a:rPr>
              <a:t>We are all familiar with the near side of the moon.  It is also useful to become familiar with the dark side of the moon.  A few things to point out about the differences.  First notice that the near side is dominated by the dark maria terrain.  This terrain is basaltic and covers roughly 16% of the lunar surface.  The far side is dominated by terrae or highlands.  These regions are bright and consist of pulverized lunar material.  The entirety of the surface is covered by regolith or “lunar soil.”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fld id="{3010563C-6D6D-446C-9741-243E06F588D1}" type="slidenum">
              <a:rPr lang="en-US"/>
              <a:pPr/>
              <a:t>7</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E4D246D4-7358-425B-A03D-5F41F2AD43FE}" type="slidenum">
              <a:rPr lang="en-US" sz="1200"/>
              <a:pPr algn="r" eaLnBrk="1" hangingPunct="1"/>
              <a:t>8</a:t>
            </a:fld>
            <a:endParaRPr 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eaLnBrk="1" hangingPunct="1"/>
            <a:fld id="{1929DB55-FB56-419A-B5B1-E1EA1993E833}" type="slidenum">
              <a:rPr lang="en-US" sz="1200"/>
              <a:pPr algn="r" eaLnBrk="1" hangingPunct="1"/>
              <a:t>9</a:t>
            </a:fld>
            <a:endParaRPr lang="en-US"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endParaRPr lang="en-US"/>
          </a:p>
        </p:txBody>
      </p:sp>
      <p:sp>
        <p:nvSpPr>
          <p:cNvPr id="6" name="Rectangle 8"/>
          <p:cNvSpPr>
            <a:spLocks noGrp="1" noChangeArrowheads="1"/>
          </p:cNvSpPr>
          <p:nvPr>
            <p:ph type="sldNum" sz="quarter" idx="12"/>
          </p:nvPr>
        </p:nvSpPr>
        <p:spPr>
          <a:ln/>
        </p:spPr>
        <p:txBody>
          <a:bodyPr/>
          <a:lstStyle>
            <a:lvl1pPr>
              <a:defRPr/>
            </a:lvl1pPr>
          </a:lstStyle>
          <a:p>
            <a:fld id="{F4DB4EEF-BA5E-420F-AE54-759BEBE8B0E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endParaRPr lang="en-US"/>
          </a:p>
        </p:txBody>
      </p:sp>
      <p:sp>
        <p:nvSpPr>
          <p:cNvPr id="6" name="Rectangle 8"/>
          <p:cNvSpPr>
            <a:spLocks noGrp="1" noChangeArrowheads="1"/>
          </p:cNvSpPr>
          <p:nvPr>
            <p:ph type="sldNum" sz="quarter" idx="12"/>
          </p:nvPr>
        </p:nvSpPr>
        <p:spPr>
          <a:ln/>
        </p:spPr>
        <p:txBody>
          <a:bodyPr/>
          <a:lstStyle>
            <a:lvl1pPr>
              <a:defRPr/>
            </a:lvl1pPr>
          </a:lstStyle>
          <a:p>
            <a:fld id="{5DA2D53A-2C12-4D40-A5AC-3ABE4FD65F7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endParaRPr lang="en-US"/>
          </a:p>
        </p:txBody>
      </p:sp>
      <p:sp>
        <p:nvSpPr>
          <p:cNvPr id="6" name="Rectangle 8"/>
          <p:cNvSpPr>
            <a:spLocks noGrp="1" noChangeArrowheads="1"/>
          </p:cNvSpPr>
          <p:nvPr>
            <p:ph type="sldNum" sz="quarter" idx="12"/>
          </p:nvPr>
        </p:nvSpPr>
        <p:spPr>
          <a:ln/>
        </p:spPr>
        <p:txBody>
          <a:bodyPr/>
          <a:lstStyle>
            <a:lvl1pPr>
              <a:defRPr/>
            </a:lvl1pPr>
          </a:lstStyle>
          <a:p>
            <a:fld id="{DAF4AF3C-83A4-46AB-AB06-8A5EC694D56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dt" sz="half" idx="10"/>
          </p:nvPr>
        </p:nvSpPr>
        <p:spPr>
          <a:ln/>
        </p:spPr>
        <p:txBody>
          <a:bodyPr/>
          <a:lstStyle>
            <a:lvl1pPr>
              <a:defRPr/>
            </a:lvl1pPr>
          </a:lstStyle>
          <a:p>
            <a:endParaRPr lang="en-US"/>
          </a:p>
        </p:txBody>
      </p:sp>
      <p:sp>
        <p:nvSpPr>
          <p:cNvPr id="4" name="Rectangle 7"/>
          <p:cNvSpPr>
            <a:spLocks noGrp="1" noChangeArrowheads="1"/>
          </p:cNvSpPr>
          <p:nvPr>
            <p:ph type="ftr" sz="quarter" idx="11"/>
          </p:nvPr>
        </p:nvSpPr>
        <p:spPr>
          <a:ln/>
        </p:spPr>
        <p:txBody>
          <a:bodyPr/>
          <a:lstStyle>
            <a:lvl1pPr>
              <a:defRPr/>
            </a:lvl1pPr>
          </a:lstStyle>
          <a:p>
            <a:endParaRPr lang="en-US"/>
          </a:p>
        </p:txBody>
      </p:sp>
      <p:sp>
        <p:nvSpPr>
          <p:cNvPr id="5" name="Rectangle 8"/>
          <p:cNvSpPr>
            <a:spLocks noGrp="1" noChangeArrowheads="1"/>
          </p:cNvSpPr>
          <p:nvPr>
            <p:ph type="sldNum" sz="quarter" idx="12"/>
          </p:nvPr>
        </p:nvSpPr>
        <p:spPr>
          <a:ln/>
        </p:spPr>
        <p:txBody>
          <a:bodyPr/>
          <a:lstStyle>
            <a:lvl1pPr>
              <a:defRPr/>
            </a:lvl1pPr>
          </a:lstStyle>
          <a:p>
            <a:fld id="{42C5BFAD-0487-4567-8CFD-047CA13655F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6"/>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endParaRPr lang="en-US"/>
          </a:p>
        </p:txBody>
      </p:sp>
      <p:sp>
        <p:nvSpPr>
          <p:cNvPr id="6" name="Rectangle 8"/>
          <p:cNvSpPr>
            <a:spLocks noGrp="1" noChangeArrowheads="1"/>
          </p:cNvSpPr>
          <p:nvPr>
            <p:ph type="sldNum" sz="quarter" idx="12"/>
          </p:nvPr>
        </p:nvSpPr>
        <p:spPr>
          <a:ln/>
        </p:spPr>
        <p:txBody>
          <a:bodyPr/>
          <a:lstStyle>
            <a:lvl1pPr>
              <a:defRPr/>
            </a:lvl1pPr>
          </a:lstStyle>
          <a:p>
            <a:fld id="{318073FA-40CE-457E-9316-1C06DFA1AA98}"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endParaRPr lang="en-US"/>
          </a:p>
        </p:txBody>
      </p:sp>
      <p:sp>
        <p:nvSpPr>
          <p:cNvPr id="7" name="Rectangle 8"/>
          <p:cNvSpPr>
            <a:spLocks noGrp="1" noChangeArrowheads="1"/>
          </p:cNvSpPr>
          <p:nvPr>
            <p:ph type="sldNum" sz="quarter" idx="12"/>
          </p:nvPr>
        </p:nvSpPr>
        <p:spPr>
          <a:ln/>
        </p:spPr>
        <p:txBody>
          <a:bodyPr/>
          <a:lstStyle>
            <a:lvl1pPr>
              <a:defRPr/>
            </a:lvl1pPr>
          </a:lstStyle>
          <a:p>
            <a:fld id="{1D49825C-CE3D-4620-92D3-6AF01E2BA1A4}"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endParaRPr lang="en-US"/>
          </a:p>
        </p:txBody>
      </p:sp>
      <p:sp>
        <p:nvSpPr>
          <p:cNvPr id="7" name="Rectangle 8"/>
          <p:cNvSpPr>
            <a:spLocks noGrp="1" noChangeArrowheads="1"/>
          </p:cNvSpPr>
          <p:nvPr>
            <p:ph type="sldNum" sz="quarter" idx="12"/>
          </p:nvPr>
        </p:nvSpPr>
        <p:spPr>
          <a:ln/>
        </p:spPr>
        <p:txBody>
          <a:bodyPr/>
          <a:lstStyle>
            <a:lvl1pPr>
              <a:defRPr/>
            </a:lvl1pPr>
          </a:lstStyle>
          <a:p>
            <a:fld id="{92511B37-50FE-4813-979E-A6A44061353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endParaRPr lang="en-US"/>
          </a:p>
        </p:txBody>
      </p:sp>
      <p:sp>
        <p:nvSpPr>
          <p:cNvPr id="6" name="Rectangle 8"/>
          <p:cNvSpPr>
            <a:spLocks noGrp="1" noChangeArrowheads="1"/>
          </p:cNvSpPr>
          <p:nvPr>
            <p:ph type="sldNum" sz="quarter" idx="12"/>
          </p:nvPr>
        </p:nvSpPr>
        <p:spPr>
          <a:ln/>
        </p:spPr>
        <p:txBody>
          <a:bodyPr/>
          <a:lstStyle>
            <a:lvl1pPr>
              <a:defRPr/>
            </a:lvl1pPr>
          </a:lstStyle>
          <a:p>
            <a:fld id="{7EE1C43B-7DB6-4800-99BE-FE16909595E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endParaRPr lang="en-US"/>
          </a:p>
        </p:txBody>
      </p:sp>
      <p:sp>
        <p:nvSpPr>
          <p:cNvPr id="6" name="Rectangle 8"/>
          <p:cNvSpPr>
            <a:spLocks noGrp="1" noChangeArrowheads="1"/>
          </p:cNvSpPr>
          <p:nvPr>
            <p:ph type="sldNum" sz="quarter" idx="12"/>
          </p:nvPr>
        </p:nvSpPr>
        <p:spPr>
          <a:ln/>
        </p:spPr>
        <p:txBody>
          <a:bodyPr/>
          <a:lstStyle>
            <a:lvl1pPr>
              <a:defRPr/>
            </a:lvl1pPr>
          </a:lstStyle>
          <a:p>
            <a:fld id="{16EE88CB-A65A-4DBF-AD6C-7588E18679D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endParaRPr lang="en-US"/>
          </a:p>
        </p:txBody>
      </p:sp>
      <p:sp>
        <p:nvSpPr>
          <p:cNvPr id="7" name="Rectangle 8"/>
          <p:cNvSpPr>
            <a:spLocks noGrp="1" noChangeArrowheads="1"/>
          </p:cNvSpPr>
          <p:nvPr>
            <p:ph type="sldNum" sz="quarter" idx="12"/>
          </p:nvPr>
        </p:nvSpPr>
        <p:spPr>
          <a:ln/>
        </p:spPr>
        <p:txBody>
          <a:bodyPr/>
          <a:lstStyle>
            <a:lvl1pPr>
              <a:defRPr/>
            </a:lvl1pPr>
          </a:lstStyle>
          <a:p>
            <a:fld id="{F2CA2BB2-6E1E-49E4-A515-B4731FAB422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endParaRPr lang="en-US"/>
          </a:p>
        </p:txBody>
      </p:sp>
      <p:sp>
        <p:nvSpPr>
          <p:cNvPr id="8" name="Rectangle 7"/>
          <p:cNvSpPr>
            <a:spLocks noGrp="1" noChangeArrowheads="1"/>
          </p:cNvSpPr>
          <p:nvPr>
            <p:ph type="ftr" sz="quarter" idx="11"/>
          </p:nvPr>
        </p:nvSpPr>
        <p:spPr>
          <a:ln/>
        </p:spPr>
        <p:txBody>
          <a:bodyPr/>
          <a:lstStyle>
            <a:lvl1pPr>
              <a:defRPr/>
            </a:lvl1pPr>
          </a:lstStyle>
          <a:p>
            <a:endParaRPr lang="en-US"/>
          </a:p>
        </p:txBody>
      </p:sp>
      <p:sp>
        <p:nvSpPr>
          <p:cNvPr id="9" name="Rectangle 8"/>
          <p:cNvSpPr>
            <a:spLocks noGrp="1" noChangeArrowheads="1"/>
          </p:cNvSpPr>
          <p:nvPr>
            <p:ph type="sldNum" sz="quarter" idx="12"/>
          </p:nvPr>
        </p:nvSpPr>
        <p:spPr>
          <a:ln/>
        </p:spPr>
        <p:txBody>
          <a:bodyPr/>
          <a:lstStyle>
            <a:lvl1pPr>
              <a:defRPr/>
            </a:lvl1pPr>
          </a:lstStyle>
          <a:p>
            <a:fld id="{BA3D2B6A-75AF-4284-B07F-0BACE676E62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endParaRPr lang="en-US"/>
          </a:p>
        </p:txBody>
      </p:sp>
      <p:sp>
        <p:nvSpPr>
          <p:cNvPr id="4" name="Rectangle 7"/>
          <p:cNvSpPr>
            <a:spLocks noGrp="1" noChangeArrowheads="1"/>
          </p:cNvSpPr>
          <p:nvPr>
            <p:ph type="ftr" sz="quarter" idx="11"/>
          </p:nvPr>
        </p:nvSpPr>
        <p:spPr>
          <a:ln/>
        </p:spPr>
        <p:txBody>
          <a:bodyPr/>
          <a:lstStyle>
            <a:lvl1pPr>
              <a:defRPr/>
            </a:lvl1pPr>
          </a:lstStyle>
          <a:p>
            <a:endParaRPr lang="en-US"/>
          </a:p>
        </p:txBody>
      </p:sp>
      <p:sp>
        <p:nvSpPr>
          <p:cNvPr id="5" name="Rectangle 8"/>
          <p:cNvSpPr>
            <a:spLocks noGrp="1" noChangeArrowheads="1"/>
          </p:cNvSpPr>
          <p:nvPr>
            <p:ph type="sldNum" sz="quarter" idx="12"/>
          </p:nvPr>
        </p:nvSpPr>
        <p:spPr>
          <a:ln/>
        </p:spPr>
        <p:txBody>
          <a:bodyPr/>
          <a:lstStyle>
            <a:lvl1pPr>
              <a:defRPr/>
            </a:lvl1pPr>
          </a:lstStyle>
          <a:p>
            <a:fld id="{1E0AAC22-C334-4267-8FED-57B40B3B47F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endParaRPr lang="en-US"/>
          </a:p>
        </p:txBody>
      </p:sp>
      <p:sp>
        <p:nvSpPr>
          <p:cNvPr id="3" name="Rectangle 7"/>
          <p:cNvSpPr>
            <a:spLocks noGrp="1" noChangeArrowheads="1"/>
          </p:cNvSpPr>
          <p:nvPr>
            <p:ph type="ftr" sz="quarter" idx="11"/>
          </p:nvPr>
        </p:nvSpPr>
        <p:spPr>
          <a:ln/>
        </p:spPr>
        <p:txBody>
          <a:bodyPr/>
          <a:lstStyle>
            <a:lvl1pPr>
              <a:defRPr/>
            </a:lvl1pPr>
          </a:lstStyle>
          <a:p>
            <a:endParaRPr lang="en-US"/>
          </a:p>
        </p:txBody>
      </p:sp>
      <p:sp>
        <p:nvSpPr>
          <p:cNvPr id="4" name="Rectangle 8"/>
          <p:cNvSpPr>
            <a:spLocks noGrp="1" noChangeArrowheads="1"/>
          </p:cNvSpPr>
          <p:nvPr>
            <p:ph type="sldNum" sz="quarter" idx="12"/>
          </p:nvPr>
        </p:nvSpPr>
        <p:spPr>
          <a:ln/>
        </p:spPr>
        <p:txBody>
          <a:bodyPr/>
          <a:lstStyle>
            <a:lvl1pPr>
              <a:defRPr/>
            </a:lvl1pPr>
          </a:lstStyle>
          <a:p>
            <a:fld id="{E96ECA71-C54D-47CD-A122-0A836F53371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endParaRPr lang="en-US"/>
          </a:p>
        </p:txBody>
      </p:sp>
      <p:sp>
        <p:nvSpPr>
          <p:cNvPr id="7" name="Rectangle 8"/>
          <p:cNvSpPr>
            <a:spLocks noGrp="1" noChangeArrowheads="1"/>
          </p:cNvSpPr>
          <p:nvPr>
            <p:ph type="sldNum" sz="quarter" idx="12"/>
          </p:nvPr>
        </p:nvSpPr>
        <p:spPr>
          <a:ln/>
        </p:spPr>
        <p:txBody>
          <a:bodyPr/>
          <a:lstStyle>
            <a:lvl1pPr>
              <a:defRPr/>
            </a:lvl1pPr>
          </a:lstStyle>
          <a:p>
            <a:fld id="{FB7E8248-010F-4467-AFC6-B6525F8BE70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endParaRPr lang="en-US"/>
          </a:p>
        </p:txBody>
      </p:sp>
      <p:sp>
        <p:nvSpPr>
          <p:cNvPr id="7" name="Rectangle 8"/>
          <p:cNvSpPr>
            <a:spLocks noGrp="1" noChangeArrowheads="1"/>
          </p:cNvSpPr>
          <p:nvPr>
            <p:ph type="sldNum" sz="quarter" idx="12"/>
          </p:nvPr>
        </p:nvSpPr>
        <p:spPr>
          <a:ln/>
        </p:spPr>
        <p:txBody>
          <a:bodyPr/>
          <a:lstStyle>
            <a:lvl1pPr>
              <a:defRPr/>
            </a:lvl1pPr>
          </a:lstStyle>
          <a:p>
            <a:fld id="{37CB9A5A-E78D-4E7A-8FDA-8F106ABB9F8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Full_Moon_Luc_Viatour"/>
          <p:cNvPicPr>
            <a:picLocks noChangeAspect="1" noChangeArrowheads="1"/>
          </p:cNvPicPr>
          <p:nvPr userDrawn="1"/>
        </p:nvPicPr>
        <p:blipFill>
          <a:blip r:embed="rId17"/>
          <a:srcRect l="12247" r="12247" b="70113"/>
          <a:stretch>
            <a:fillRect/>
          </a:stretch>
        </p:blipFill>
        <p:spPr bwMode="auto">
          <a:xfrm>
            <a:off x="1588" y="3276600"/>
            <a:ext cx="9177337" cy="3665538"/>
          </a:xfrm>
          <a:prstGeom prst="rect">
            <a:avLst/>
          </a:prstGeom>
          <a:noFill/>
          <a:ln w="9525">
            <a:noFill/>
            <a:miter lim="800000"/>
            <a:headEnd/>
            <a:tailEnd/>
          </a:ln>
        </p:spPr>
      </p:pic>
      <p:pic>
        <p:nvPicPr>
          <p:cNvPr id="1027" name="Picture 3" descr="Macintosh HD:Users:mdesai:Desktop:UTSA_Spring2006:PHY 6403 Materials:Topic 1:Lecture 1A:UTSA-space-phys-logo-trim.JPG"/>
          <p:cNvPicPr>
            <a:picLocks noChangeAspect="1" noChangeArrowheads="1"/>
          </p:cNvPicPr>
          <p:nvPr userDrawn="1"/>
        </p:nvPicPr>
        <p:blipFill>
          <a:blip r:embed="rId18"/>
          <a:srcRect/>
          <a:stretch>
            <a:fillRect/>
          </a:stretch>
        </p:blipFill>
        <p:spPr bwMode="auto">
          <a:xfrm>
            <a:off x="0" y="7938"/>
            <a:ext cx="1433513" cy="811212"/>
          </a:xfrm>
          <a:prstGeom prst="rect">
            <a:avLst/>
          </a:prstGeom>
          <a:noFill/>
          <a:ln w="9525">
            <a:noFill/>
            <a:miter lim="800000"/>
            <a:headEnd/>
            <a:tailEnd/>
          </a:ln>
        </p:spPr>
      </p:pic>
      <p:sp>
        <p:nvSpPr>
          <p:cNvPr id="1028" name="Rectangle 4"/>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3" name="Rectangle 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a:outerShdw blurRad="63500" dist="17961" dir="2700000" algn="ctr" rotWithShape="0">
              <a:schemeClr val="bg1">
                <a:alpha val="50000"/>
              </a:schemeClr>
            </a:outerShdw>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p>
        </p:txBody>
      </p:sp>
      <p:sp>
        <p:nvSpPr>
          <p:cNvPr id="717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p>
        </p:txBody>
      </p:sp>
      <p:sp>
        <p:nvSpPr>
          <p:cNvPr id="7176" name="Rectangle 8"/>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8D38CB4-4766-410D-B5AF-E566DAA47FA9}" type="slidenum">
              <a:rPr lang="en-US"/>
              <a:pPr/>
              <a:t>‹#›</a:t>
            </a:fld>
            <a:endParaRPr lang="en-US"/>
          </a:p>
        </p:txBody>
      </p:sp>
      <p:sp>
        <p:nvSpPr>
          <p:cNvPr id="7177" name="Text Box 9"/>
          <p:cNvSpPr txBox="1">
            <a:spLocks noChangeArrowheads="1"/>
          </p:cNvSpPr>
          <p:nvPr userDrawn="1"/>
        </p:nvSpPr>
        <p:spPr bwMode="auto">
          <a:xfrm>
            <a:off x="0" y="6553200"/>
            <a:ext cx="2895600" cy="304800"/>
          </a:xfrm>
          <a:prstGeom prst="rect">
            <a:avLst/>
          </a:prstGeom>
          <a:noFill/>
          <a:ln w="9525">
            <a:noFill/>
            <a:miter lim="800000"/>
            <a:headEnd/>
            <a:tailEnd/>
          </a:ln>
          <a:effectLst>
            <a:outerShdw blurRad="63500" dist="38099" dir="2700000" algn="ctr" rotWithShape="0">
              <a:schemeClr val="tx1">
                <a:alpha val="74998"/>
              </a:schemeClr>
            </a:outerShdw>
          </a:effectLst>
        </p:spPr>
        <p:txBody>
          <a:bodyPr>
            <a:spAutoFit/>
          </a:bodyPr>
          <a:lstStyle/>
          <a:p>
            <a:pPr eaLnBrk="1" hangingPunct="1">
              <a:spcBef>
                <a:spcPct val="50000"/>
              </a:spcBef>
            </a:pPr>
            <a:r>
              <a:rPr lang="en-US" sz="1400" b="1">
                <a:solidFill>
                  <a:srgbClr val="FFFFF7"/>
                </a:solidFill>
              </a:rPr>
              <a:t>PHY 7703</a:t>
            </a:r>
          </a:p>
        </p:txBody>
      </p:sp>
      <p:sp>
        <p:nvSpPr>
          <p:cNvPr id="7178" name="Text Box 10"/>
          <p:cNvSpPr txBox="1">
            <a:spLocks noChangeArrowheads="1"/>
          </p:cNvSpPr>
          <p:nvPr userDrawn="1"/>
        </p:nvSpPr>
        <p:spPr bwMode="auto">
          <a:xfrm>
            <a:off x="6172200" y="6553200"/>
            <a:ext cx="2895600" cy="304800"/>
          </a:xfrm>
          <a:prstGeom prst="rect">
            <a:avLst/>
          </a:prstGeom>
          <a:noFill/>
          <a:ln w="9525">
            <a:noFill/>
            <a:miter lim="800000"/>
            <a:headEnd/>
            <a:tailEnd/>
          </a:ln>
          <a:effectLst>
            <a:outerShdw blurRad="63500" dist="38099" dir="2700000" algn="ctr" rotWithShape="0">
              <a:schemeClr val="tx1">
                <a:alpha val="74998"/>
              </a:schemeClr>
            </a:outerShdw>
          </a:effectLst>
        </p:spPr>
        <p:txBody>
          <a:bodyPr>
            <a:spAutoFit/>
          </a:bodyPr>
          <a:lstStyle/>
          <a:p>
            <a:pPr algn="r" eaLnBrk="1" hangingPunct="1">
              <a:spcBef>
                <a:spcPct val="50000"/>
              </a:spcBef>
            </a:pPr>
            <a:r>
              <a:rPr lang="en-US" sz="1400" b="1">
                <a:solidFill>
                  <a:srgbClr val="FFFFF7"/>
                </a:solidFill>
              </a:rPr>
              <a:t>2.6:</a:t>
            </a:r>
            <a:fld id="{F39FC8DE-3003-40B8-AC61-6567E2AEC08A}" type="slidenum">
              <a:rPr lang="en-US" sz="1400" b="1">
                <a:solidFill>
                  <a:srgbClr val="FFFFF7"/>
                </a:solidFill>
              </a:rPr>
              <a:pPr algn="r" eaLnBrk="1" hangingPunct="1">
                <a:spcBef>
                  <a:spcPct val="50000"/>
                </a:spcBef>
              </a:pPr>
              <a:t>‹#›</a:t>
            </a:fld>
            <a:endParaRPr lang="en-US" sz="1400" b="1">
              <a:solidFill>
                <a:srgbClr val="FFFFF7"/>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txStyles>
    <p:titleStyle>
      <a:lvl1pPr algn="ctr" rtl="0" eaLnBrk="0" fontAlgn="base" hangingPunct="0">
        <a:spcBef>
          <a:spcPct val="0"/>
        </a:spcBef>
        <a:spcAft>
          <a:spcPct val="0"/>
        </a:spcAft>
        <a:defRPr sz="44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Arial" pitchFamily="-112" charset="0"/>
          <a:ea typeface="Arial" pitchFamily="-112" charset="0"/>
          <a:cs typeface="Arial" pitchFamily="-112" charset="0"/>
        </a:defRPr>
      </a:lvl2pPr>
      <a:lvl3pPr algn="ctr" rtl="0" eaLnBrk="0" fontAlgn="base" hangingPunct="0">
        <a:spcBef>
          <a:spcPct val="0"/>
        </a:spcBef>
        <a:spcAft>
          <a:spcPct val="0"/>
        </a:spcAft>
        <a:defRPr sz="4400">
          <a:solidFill>
            <a:srgbClr val="FFFFFF"/>
          </a:solidFill>
          <a:latin typeface="Arial" pitchFamily="-112" charset="0"/>
          <a:ea typeface="Arial" pitchFamily="-112" charset="0"/>
          <a:cs typeface="Arial" pitchFamily="-112" charset="0"/>
        </a:defRPr>
      </a:lvl3pPr>
      <a:lvl4pPr algn="ctr" rtl="0" eaLnBrk="0" fontAlgn="base" hangingPunct="0">
        <a:spcBef>
          <a:spcPct val="0"/>
        </a:spcBef>
        <a:spcAft>
          <a:spcPct val="0"/>
        </a:spcAft>
        <a:defRPr sz="4400">
          <a:solidFill>
            <a:srgbClr val="FFFFFF"/>
          </a:solidFill>
          <a:latin typeface="Arial" pitchFamily="-112" charset="0"/>
          <a:ea typeface="Arial" pitchFamily="-112" charset="0"/>
          <a:cs typeface="Arial" pitchFamily="-112" charset="0"/>
        </a:defRPr>
      </a:lvl4pPr>
      <a:lvl5pPr algn="ctr" rtl="0" eaLnBrk="0" fontAlgn="base" hangingPunct="0">
        <a:spcBef>
          <a:spcPct val="0"/>
        </a:spcBef>
        <a:spcAft>
          <a:spcPct val="0"/>
        </a:spcAft>
        <a:defRPr sz="4400">
          <a:solidFill>
            <a:srgbClr val="FFFFFF"/>
          </a:solidFill>
          <a:latin typeface="Arial" pitchFamily="-112" charset="0"/>
          <a:ea typeface="Arial" pitchFamily="-112" charset="0"/>
          <a:cs typeface="Arial" pitchFamily="-112" charset="0"/>
        </a:defRPr>
      </a:lvl5pPr>
      <a:lvl6pPr marL="457200" algn="ctr" rtl="0" fontAlgn="base">
        <a:spcBef>
          <a:spcPct val="0"/>
        </a:spcBef>
        <a:spcAft>
          <a:spcPct val="0"/>
        </a:spcAft>
        <a:defRPr sz="4400">
          <a:solidFill>
            <a:srgbClr val="FFFFFF"/>
          </a:solidFill>
          <a:latin typeface="Arial" pitchFamily="-112" charset="0"/>
          <a:ea typeface="Arial" pitchFamily="-112" charset="0"/>
          <a:cs typeface="Arial" pitchFamily="-112" charset="0"/>
        </a:defRPr>
      </a:lvl6pPr>
      <a:lvl7pPr marL="914400" algn="ctr" rtl="0" fontAlgn="base">
        <a:spcBef>
          <a:spcPct val="0"/>
        </a:spcBef>
        <a:spcAft>
          <a:spcPct val="0"/>
        </a:spcAft>
        <a:defRPr sz="4400">
          <a:solidFill>
            <a:srgbClr val="FFFFFF"/>
          </a:solidFill>
          <a:latin typeface="Arial" pitchFamily="-112" charset="0"/>
          <a:ea typeface="Arial" pitchFamily="-112" charset="0"/>
          <a:cs typeface="Arial" pitchFamily="-112" charset="0"/>
        </a:defRPr>
      </a:lvl7pPr>
      <a:lvl8pPr marL="1371600" algn="ctr" rtl="0" fontAlgn="base">
        <a:spcBef>
          <a:spcPct val="0"/>
        </a:spcBef>
        <a:spcAft>
          <a:spcPct val="0"/>
        </a:spcAft>
        <a:defRPr sz="4400">
          <a:solidFill>
            <a:srgbClr val="FFFFFF"/>
          </a:solidFill>
          <a:latin typeface="Arial" pitchFamily="-112" charset="0"/>
          <a:ea typeface="Arial" pitchFamily="-112" charset="0"/>
          <a:cs typeface="Arial" pitchFamily="-112" charset="0"/>
        </a:defRPr>
      </a:lvl8pPr>
      <a:lvl9pPr marL="1828800" algn="ctr" rtl="0" fontAlgn="base">
        <a:spcBef>
          <a:spcPct val="0"/>
        </a:spcBef>
        <a:spcAft>
          <a:spcPct val="0"/>
        </a:spcAft>
        <a:defRPr sz="4400">
          <a:solidFill>
            <a:srgbClr val="FFFFFF"/>
          </a:solidFill>
          <a:latin typeface="Arial" pitchFamily="-112" charset="0"/>
          <a:ea typeface="Arial" pitchFamily="-112" charset="0"/>
          <a:cs typeface="Arial" pitchFamily="-112" charset="0"/>
        </a:defRPr>
      </a:lvl9pPr>
    </p:titleStyle>
    <p:bodyStyle>
      <a:lvl1pPr marL="342900" indent="-342900" algn="l" rtl="0" eaLnBrk="0" fontAlgn="base" hangingPunct="0">
        <a:spcBef>
          <a:spcPct val="20000"/>
        </a:spcBef>
        <a:spcAft>
          <a:spcPct val="0"/>
        </a:spcAft>
        <a:buChar char="•"/>
        <a:defRPr sz="3200">
          <a:solidFill>
            <a:srgbClr val="FFFFFF"/>
          </a:solidFill>
          <a:latin typeface="+mn-lt"/>
          <a:ea typeface="+mn-ea"/>
          <a:cs typeface="+mn-cs"/>
        </a:defRPr>
      </a:lvl1pPr>
      <a:lvl2pPr marL="742950" indent="-285750" algn="l" rtl="0" eaLnBrk="0" fontAlgn="base" hangingPunct="0">
        <a:spcBef>
          <a:spcPct val="20000"/>
        </a:spcBef>
        <a:spcAft>
          <a:spcPct val="0"/>
        </a:spcAft>
        <a:buChar char="–"/>
        <a:defRPr sz="2800">
          <a:solidFill>
            <a:srgbClr val="FFFFFF"/>
          </a:solidFill>
          <a:latin typeface="+mn-lt"/>
          <a:ea typeface="+mn-ea"/>
          <a:cs typeface="+mn-cs"/>
        </a:defRPr>
      </a:lvl2pPr>
      <a:lvl3pPr marL="1143000" indent="-228600" algn="l" rtl="0" eaLnBrk="0" fontAlgn="base" hangingPunct="0">
        <a:spcBef>
          <a:spcPct val="20000"/>
        </a:spcBef>
        <a:spcAft>
          <a:spcPct val="0"/>
        </a:spcAft>
        <a:buChar char="•"/>
        <a:defRPr sz="2400">
          <a:solidFill>
            <a:srgbClr val="FFFFFF"/>
          </a:solidFill>
          <a:latin typeface="+mn-lt"/>
          <a:ea typeface="+mn-ea"/>
          <a:cs typeface="+mn-cs"/>
        </a:defRPr>
      </a:lvl3pPr>
      <a:lvl4pPr marL="1600200" indent="-228600" algn="l" rtl="0" eaLnBrk="0" fontAlgn="base" hangingPunct="0">
        <a:spcBef>
          <a:spcPct val="20000"/>
        </a:spcBef>
        <a:spcAft>
          <a:spcPct val="0"/>
        </a:spcAft>
        <a:buChar char="–"/>
        <a:defRPr sz="2000">
          <a:solidFill>
            <a:srgbClr val="FFFFFF"/>
          </a:solidFill>
          <a:latin typeface="+mn-lt"/>
          <a:ea typeface="+mn-ea"/>
          <a:cs typeface="+mn-cs"/>
        </a:defRPr>
      </a:lvl4pPr>
      <a:lvl5pPr marL="2057400" indent="-228600" algn="l" rtl="0" eaLnBrk="0" fontAlgn="base" hangingPunct="0">
        <a:spcBef>
          <a:spcPct val="20000"/>
        </a:spcBef>
        <a:spcAft>
          <a:spcPct val="0"/>
        </a:spcAft>
        <a:buChar char="»"/>
        <a:defRPr sz="2000">
          <a:solidFill>
            <a:srgbClr val="FFFFFF"/>
          </a:solidFill>
          <a:latin typeface="+mn-lt"/>
          <a:ea typeface="+mn-ea"/>
          <a:cs typeface="+mn-cs"/>
        </a:defRPr>
      </a:lvl5pPr>
      <a:lvl6pPr marL="2514600" indent="-228600" algn="l" rtl="0" fontAlgn="base">
        <a:spcBef>
          <a:spcPct val="20000"/>
        </a:spcBef>
        <a:spcAft>
          <a:spcPct val="0"/>
        </a:spcAft>
        <a:buChar char="»"/>
        <a:defRPr sz="2000">
          <a:solidFill>
            <a:srgbClr val="FFFFFF"/>
          </a:solidFill>
          <a:latin typeface="+mn-lt"/>
          <a:ea typeface="+mn-ea"/>
          <a:cs typeface="+mn-cs"/>
        </a:defRPr>
      </a:lvl6pPr>
      <a:lvl7pPr marL="2971800" indent="-228600" algn="l" rtl="0" fontAlgn="base">
        <a:spcBef>
          <a:spcPct val="20000"/>
        </a:spcBef>
        <a:spcAft>
          <a:spcPct val="0"/>
        </a:spcAft>
        <a:buChar char="»"/>
        <a:defRPr sz="2000">
          <a:solidFill>
            <a:srgbClr val="FFFFFF"/>
          </a:solidFill>
          <a:latin typeface="+mn-lt"/>
          <a:ea typeface="+mn-ea"/>
          <a:cs typeface="+mn-cs"/>
        </a:defRPr>
      </a:lvl7pPr>
      <a:lvl8pPr marL="3429000" indent="-228600" algn="l" rtl="0" fontAlgn="base">
        <a:spcBef>
          <a:spcPct val="20000"/>
        </a:spcBef>
        <a:spcAft>
          <a:spcPct val="0"/>
        </a:spcAft>
        <a:buChar char="»"/>
        <a:defRPr sz="2000">
          <a:solidFill>
            <a:srgbClr val="FFFFFF"/>
          </a:solidFill>
          <a:latin typeface="+mn-lt"/>
          <a:ea typeface="+mn-ea"/>
          <a:cs typeface="+mn-cs"/>
        </a:defRPr>
      </a:lvl8pPr>
      <a:lvl9pPr marL="3886200" indent="-228600" algn="l" rtl="0" fontAlgn="base">
        <a:spcBef>
          <a:spcPct val="20000"/>
        </a:spcBef>
        <a:spcAft>
          <a:spcPct val="0"/>
        </a:spcAft>
        <a:buChar char="»"/>
        <a:defRPr sz="2000">
          <a:solidFill>
            <a:srgbClr val="FFFFFF"/>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video" Target="file:///F:\canup_earth-moon.avi"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pPr eaLnBrk="1" hangingPunct="1"/>
            <a:r>
              <a:rPr lang="en-US" sz="4000" smtClean="0"/>
              <a:t>PHYS 7703: Planetary Science</a:t>
            </a:r>
          </a:p>
        </p:txBody>
      </p:sp>
      <p:sp>
        <p:nvSpPr>
          <p:cNvPr id="9219" name="Rectangle 3"/>
          <p:cNvSpPr>
            <a:spLocks noGrp="1" noChangeArrowheads="1"/>
          </p:cNvSpPr>
          <p:nvPr>
            <p:ph type="subTitle" idx="1"/>
          </p:nvPr>
        </p:nvSpPr>
        <p:spPr/>
        <p:txBody>
          <a:bodyPr/>
          <a:lstStyle/>
          <a:p>
            <a:pPr eaLnBrk="1" hangingPunct="1"/>
            <a:r>
              <a:rPr lang="en-US" smtClean="0"/>
              <a:t>Topic 2: The Earth System</a:t>
            </a:r>
          </a:p>
          <a:p>
            <a:pPr eaLnBrk="1" hangingPunct="1"/>
            <a:r>
              <a:rPr lang="en-US" smtClean="0"/>
              <a:t>Lecture 6: The Moon</a:t>
            </a:r>
          </a:p>
          <a:p>
            <a:pPr eaLnBrk="1" hangingPunct="1"/>
            <a:endParaRPr lang="en-US" smtClean="0"/>
          </a:p>
        </p:txBody>
      </p:sp>
      <p:sp>
        <p:nvSpPr>
          <p:cNvPr id="18436" name="Text Box 4"/>
          <p:cNvSpPr txBox="1">
            <a:spLocks noChangeArrowheads="1"/>
          </p:cNvSpPr>
          <p:nvPr/>
        </p:nvSpPr>
        <p:spPr bwMode="auto">
          <a:xfrm>
            <a:off x="533400" y="5751513"/>
            <a:ext cx="8007350" cy="679450"/>
          </a:xfrm>
          <a:prstGeom prst="rect">
            <a:avLst/>
          </a:prstGeom>
          <a:solidFill>
            <a:srgbClr val="FFFFFF"/>
          </a:solidFill>
          <a:ln w="38100">
            <a:solidFill>
              <a:srgbClr val="FF0000"/>
            </a:solidFill>
            <a:miter lim="800000"/>
            <a:headEnd/>
            <a:tailEnd/>
          </a:ln>
          <a:effectLst/>
        </p:spPr>
        <p:txBody>
          <a:bodyPr wrap="none">
            <a:spAutoFit/>
          </a:bodyPr>
          <a:lstStyle/>
          <a:p>
            <a:r>
              <a:rPr lang="en-US"/>
              <a:t>Disclaimer: Much of the material contained within these lectures is subject to </a:t>
            </a:r>
          </a:p>
          <a:p>
            <a:r>
              <a:rPr lang="en-US"/>
              <a:t>copyright and is not for distribution or use outside of this course.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Highlands</a:t>
            </a:r>
          </a:p>
        </p:txBody>
      </p:sp>
      <p:sp>
        <p:nvSpPr>
          <p:cNvPr id="257028" name="Rectangle 4"/>
          <p:cNvSpPr>
            <a:spLocks noGrp="1" noChangeArrowheads="1"/>
          </p:cNvSpPr>
          <p:nvPr>
            <p:ph type="body" sz="half" idx="1"/>
          </p:nvPr>
        </p:nvSpPr>
        <p:spPr/>
        <p:txBody>
          <a:bodyPr/>
          <a:lstStyle/>
          <a:p>
            <a:pPr eaLnBrk="1" hangingPunct="1"/>
            <a:r>
              <a:rPr lang="en-US" sz="2800" smtClean="0"/>
              <a:t>Heavily cratered</a:t>
            </a:r>
          </a:p>
        </p:txBody>
      </p:sp>
      <p:pic>
        <p:nvPicPr>
          <p:cNvPr id="47109" name="Picture 5" descr="38"/>
          <p:cNvPicPr>
            <a:picLocks noChangeAspect="1" noChangeArrowheads="1"/>
          </p:cNvPicPr>
          <p:nvPr/>
        </p:nvPicPr>
        <p:blipFill>
          <a:blip r:embed="rId3"/>
          <a:srcRect/>
          <a:stretch>
            <a:fillRect/>
          </a:stretch>
        </p:blipFill>
        <p:spPr bwMode="auto">
          <a:xfrm>
            <a:off x="4267200" y="1295400"/>
            <a:ext cx="4057650" cy="53625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lstStyle/>
          <a:p>
            <a:pPr eaLnBrk="1" hangingPunct="1"/>
            <a:r>
              <a:rPr lang="en-US" smtClean="0"/>
              <a:t>Highlands</a:t>
            </a:r>
          </a:p>
        </p:txBody>
      </p:sp>
      <p:sp>
        <p:nvSpPr>
          <p:cNvPr id="257028" name="Rectangle 4"/>
          <p:cNvSpPr>
            <a:spLocks noGrp="1" noChangeArrowheads="1"/>
          </p:cNvSpPr>
          <p:nvPr>
            <p:ph type="body" sz="half" idx="4294967295"/>
          </p:nvPr>
        </p:nvSpPr>
        <p:spPr>
          <a:xfrm>
            <a:off x="457200" y="1600200"/>
            <a:ext cx="3657600" cy="4525963"/>
          </a:xfrm>
          <a:noFill/>
          <a:ln/>
          <a:effectLst>
            <a:outerShdw dist="17961" dir="2700000" algn="ctr" rotWithShape="0">
              <a:schemeClr val="bg1">
                <a:alpha val="50000"/>
              </a:schemeClr>
            </a:outerShdw>
          </a:effectLst>
        </p:spPr>
        <p:txBody>
          <a:bodyPr/>
          <a:lstStyle/>
          <a:p>
            <a:pPr eaLnBrk="1" hangingPunct="1"/>
            <a:r>
              <a:rPr lang="en-US" sz="2800" smtClean="0"/>
              <a:t>Highland crust is primarily anorthsosite in composition</a:t>
            </a:r>
          </a:p>
          <a:p>
            <a:pPr eaLnBrk="1" hangingPunct="1"/>
            <a:r>
              <a:rPr lang="en-US" sz="2800" smtClean="0"/>
              <a:t>Higher Si content, lower in Fe, Mg (Felsic)</a:t>
            </a:r>
          </a:p>
          <a:p>
            <a:pPr eaLnBrk="1" hangingPunct="1"/>
            <a:r>
              <a:rPr lang="en-US" sz="2800" smtClean="0"/>
              <a:t>KREEP elements</a:t>
            </a:r>
          </a:p>
        </p:txBody>
      </p:sp>
      <p:pic>
        <p:nvPicPr>
          <p:cNvPr id="99333" name="Picture 5" descr="bowens"/>
          <p:cNvPicPr>
            <a:picLocks noChangeAspect="1" noChangeArrowheads="1"/>
          </p:cNvPicPr>
          <p:nvPr/>
        </p:nvPicPr>
        <p:blipFill>
          <a:blip r:embed="rId3"/>
          <a:srcRect/>
          <a:stretch>
            <a:fillRect/>
          </a:stretch>
        </p:blipFill>
        <p:spPr bwMode="auto">
          <a:xfrm>
            <a:off x="3733800" y="1600200"/>
            <a:ext cx="5181600" cy="386715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Maria </a:t>
            </a:r>
          </a:p>
        </p:txBody>
      </p:sp>
      <p:sp>
        <p:nvSpPr>
          <p:cNvPr id="250883" name="Rectangle 3"/>
          <p:cNvSpPr>
            <a:spLocks noGrp="1" noChangeArrowheads="1"/>
          </p:cNvSpPr>
          <p:nvPr>
            <p:ph type="body" sz="half" idx="1"/>
          </p:nvPr>
        </p:nvSpPr>
        <p:spPr/>
        <p:txBody>
          <a:bodyPr/>
          <a:lstStyle/>
          <a:p>
            <a:pPr eaLnBrk="1" hangingPunct="1"/>
            <a:r>
              <a:rPr lang="en-US" sz="2800" smtClean="0"/>
              <a:t>Make up about 30% of the near side of the moon</a:t>
            </a:r>
          </a:p>
          <a:p>
            <a:pPr eaLnBrk="1" hangingPunct="1"/>
            <a:r>
              <a:rPr lang="en-US" sz="2800" smtClean="0"/>
              <a:t>Lower crater counts indicate the maria formed after the highlands</a:t>
            </a:r>
          </a:p>
        </p:txBody>
      </p:sp>
      <p:pic>
        <p:nvPicPr>
          <p:cNvPr id="38916" name="Picture 5" descr="Moon_names"/>
          <p:cNvPicPr>
            <a:picLocks noGrp="1" noChangeAspect="1" noChangeArrowheads="1"/>
          </p:cNvPicPr>
          <p:nvPr>
            <p:ph sz="half" idx="2"/>
          </p:nvPr>
        </p:nvPicPr>
        <p:blipFill>
          <a:blip r:embed="rId3"/>
          <a:srcRect/>
          <a:stretch>
            <a:fillRect/>
          </a:stretch>
        </p:blipFill>
        <p:spPr>
          <a:xfrm>
            <a:off x="4648200" y="1843088"/>
            <a:ext cx="4038600" cy="40386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p:txBody>
          <a:bodyPr/>
          <a:lstStyle/>
          <a:p>
            <a:pPr eaLnBrk="1" hangingPunct="1"/>
            <a:r>
              <a:rPr lang="en-US" smtClean="0"/>
              <a:t>Maria </a:t>
            </a:r>
          </a:p>
        </p:txBody>
      </p:sp>
      <p:sp>
        <p:nvSpPr>
          <p:cNvPr id="250883" name="Rectangle 3"/>
          <p:cNvSpPr>
            <a:spLocks noGrp="1" noChangeArrowheads="1"/>
          </p:cNvSpPr>
          <p:nvPr>
            <p:ph type="body" sz="half" idx="4294967295"/>
          </p:nvPr>
        </p:nvSpPr>
        <p:spPr>
          <a:xfrm>
            <a:off x="457200" y="1600200"/>
            <a:ext cx="4038600" cy="4525963"/>
          </a:xfrm>
        </p:spPr>
        <p:txBody>
          <a:bodyPr/>
          <a:lstStyle/>
          <a:p>
            <a:pPr eaLnBrk="1" hangingPunct="1"/>
            <a:r>
              <a:rPr lang="en-US" sz="2800" smtClean="0"/>
              <a:t>Heavy bombardment by large impactors created large basins</a:t>
            </a:r>
          </a:p>
          <a:p>
            <a:pPr eaLnBrk="1" hangingPunct="1"/>
            <a:r>
              <a:rPr lang="en-US" sz="2800" smtClean="0"/>
              <a:t>Large fractures from impact lowered overburden pressure and created pathways for magma to the surface</a:t>
            </a:r>
          </a:p>
        </p:txBody>
      </p:sp>
      <p:pic>
        <p:nvPicPr>
          <p:cNvPr id="109573" name="Picture 5" descr="Biot223PhotoB"/>
          <p:cNvPicPr>
            <a:picLocks noChangeAspect="1" noChangeArrowheads="1"/>
          </p:cNvPicPr>
          <p:nvPr/>
        </p:nvPicPr>
        <p:blipFill>
          <a:blip r:embed="rId3"/>
          <a:srcRect/>
          <a:stretch>
            <a:fillRect/>
          </a:stretch>
        </p:blipFill>
        <p:spPr bwMode="auto">
          <a:xfrm>
            <a:off x="4419600" y="1600200"/>
            <a:ext cx="4470400" cy="412273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p:txBody>
          <a:bodyPr/>
          <a:lstStyle/>
          <a:p>
            <a:pPr eaLnBrk="1" hangingPunct="1"/>
            <a:r>
              <a:rPr lang="en-US" smtClean="0"/>
              <a:t>Maria </a:t>
            </a:r>
          </a:p>
        </p:txBody>
      </p:sp>
      <p:sp>
        <p:nvSpPr>
          <p:cNvPr id="250883" name="Rectangle 3"/>
          <p:cNvSpPr>
            <a:spLocks noGrp="1" noChangeArrowheads="1"/>
          </p:cNvSpPr>
          <p:nvPr>
            <p:ph type="body" sz="half" idx="4294967295"/>
          </p:nvPr>
        </p:nvSpPr>
        <p:spPr>
          <a:xfrm>
            <a:off x="457200" y="1600200"/>
            <a:ext cx="4038600" cy="4525963"/>
          </a:xfrm>
        </p:spPr>
        <p:txBody>
          <a:bodyPr/>
          <a:lstStyle/>
          <a:p>
            <a:pPr eaLnBrk="1" hangingPunct="1"/>
            <a:r>
              <a:rPr lang="en-US" sz="2800" smtClean="0"/>
              <a:t>Maria flows are thin (~100 m)</a:t>
            </a:r>
          </a:p>
          <a:p>
            <a:pPr eaLnBrk="1" hangingPunct="1"/>
            <a:r>
              <a:rPr lang="en-US" sz="2800" smtClean="0"/>
              <a:t>Maria show evidence of surface tectonics and volcanism</a:t>
            </a:r>
          </a:p>
          <a:p>
            <a:pPr lvl="1" eaLnBrk="1" hangingPunct="1"/>
            <a:r>
              <a:rPr lang="en-US" sz="2400" smtClean="0"/>
              <a:t>Faults</a:t>
            </a:r>
          </a:p>
        </p:txBody>
      </p:sp>
      <p:pic>
        <p:nvPicPr>
          <p:cNvPr id="103431" name="Picture 7" descr="graben-lunar-rima-ariadaeus"/>
          <p:cNvPicPr>
            <a:picLocks noChangeAspect="1" noChangeArrowheads="1"/>
          </p:cNvPicPr>
          <p:nvPr/>
        </p:nvPicPr>
        <p:blipFill>
          <a:blip r:embed="rId3"/>
          <a:srcRect/>
          <a:stretch>
            <a:fillRect/>
          </a:stretch>
        </p:blipFill>
        <p:spPr bwMode="auto">
          <a:xfrm>
            <a:off x="4495800" y="1524000"/>
            <a:ext cx="4400550" cy="44196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p:txBody>
          <a:bodyPr/>
          <a:lstStyle/>
          <a:p>
            <a:pPr eaLnBrk="1" hangingPunct="1"/>
            <a:r>
              <a:rPr lang="en-US" smtClean="0"/>
              <a:t>Maria </a:t>
            </a:r>
          </a:p>
        </p:txBody>
      </p:sp>
      <p:sp>
        <p:nvSpPr>
          <p:cNvPr id="250883" name="Rectangle 3"/>
          <p:cNvSpPr>
            <a:spLocks noGrp="1" noChangeArrowheads="1"/>
          </p:cNvSpPr>
          <p:nvPr>
            <p:ph type="body" sz="half" idx="4294967295"/>
          </p:nvPr>
        </p:nvSpPr>
        <p:spPr>
          <a:xfrm>
            <a:off x="457200" y="1600200"/>
            <a:ext cx="4038600" cy="4525963"/>
          </a:xfrm>
        </p:spPr>
        <p:txBody>
          <a:bodyPr/>
          <a:lstStyle/>
          <a:p>
            <a:pPr eaLnBrk="1" hangingPunct="1"/>
            <a:r>
              <a:rPr lang="en-US" sz="2800" smtClean="0"/>
              <a:t>Maria flows are thin (~100 m)</a:t>
            </a:r>
          </a:p>
          <a:p>
            <a:pPr eaLnBrk="1" hangingPunct="1"/>
            <a:r>
              <a:rPr lang="en-US" sz="2800" smtClean="0"/>
              <a:t>Maria show evidence of surface tectonics and volcanism</a:t>
            </a:r>
          </a:p>
          <a:p>
            <a:pPr lvl="1" eaLnBrk="1" hangingPunct="1"/>
            <a:r>
              <a:rPr lang="en-US" sz="2400" smtClean="0"/>
              <a:t>Wrinkle ridges</a:t>
            </a:r>
          </a:p>
        </p:txBody>
      </p:sp>
      <p:pic>
        <p:nvPicPr>
          <p:cNvPr id="105479" name="Picture 7" descr="wrinkleRidge"/>
          <p:cNvPicPr>
            <a:picLocks noChangeAspect="1" noChangeArrowheads="1"/>
          </p:cNvPicPr>
          <p:nvPr/>
        </p:nvPicPr>
        <p:blipFill>
          <a:blip r:embed="rId3"/>
          <a:srcRect/>
          <a:stretch>
            <a:fillRect/>
          </a:stretch>
        </p:blipFill>
        <p:spPr bwMode="auto">
          <a:xfrm>
            <a:off x="4572000" y="1600200"/>
            <a:ext cx="4419600" cy="433705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p:txBody>
          <a:bodyPr/>
          <a:lstStyle/>
          <a:p>
            <a:pPr eaLnBrk="1" hangingPunct="1"/>
            <a:r>
              <a:rPr lang="en-US" smtClean="0"/>
              <a:t>Maria </a:t>
            </a:r>
          </a:p>
        </p:txBody>
      </p:sp>
      <p:sp>
        <p:nvSpPr>
          <p:cNvPr id="250883" name="Rectangle 3"/>
          <p:cNvSpPr>
            <a:spLocks noGrp="1" noChangeArrowheads="1"/>
          </p:cNvSpPr>
          <p:nvPr>
            <p:ph type="body" sz="half" idx="4294967295"/>
          </p:nvPr>
        </p:nvSpPr>
        <p:spPr>
          <a:xfrm>
            <a:off x="457200" y="1600200"/>
            <a:ext cx="4038600" cy="4525963"/>
          </a:xfrm>
        </p:spPr>
        <p:txBody>
          <a:bodyPr/>
          <a:lstStyle/>
          <a:p>
            <a:pPr eaLnBrk="1" hangingPunct="1"/>
            <a:r>
              <a:rPr lang="en-US" sz="2800" smtClean="0"/>
              <a:t>Maria flows are thin (~100 m)</a:t>
            </a:r>
          </a:p>
          <a:p>
            <a:pPr eaLnBrk="1" hangingPunct="1"/>
            <a:r>
              <a:rPr lang="en-US" sz="2800" smtClean="0"/>
              <a:t>Maria show evidence of surface tectonics and volcanism</a:t>
            </a:r>
          </a:p>
          <a:p>
            <a:pPr lvl="1" eaLnBrk="1" hangingPunct="1"/>
            <a:r>
              <a:rPr lang="en-US" sz="2400" smtClean="0"/>
              <a:t>Lava tubes</a:t>
            </a:r>
          </a:p>
        </p:txBody>
      </p:sp>
      <p:pic>
        <p:nvPicPr>
          <p:cNvPr id="107525" name="Picture 5" descr="Krieger&amp;RilleLPODAS15-M2480"/>
          <p:cNvPicPr>
            <a:picLocks noChangeAspect="1" noChangeArrowheads="1"/>
          </p:cNvPicPr>
          <p:nvPr/>
        </p:nvPicPr>
        <p:blipFill>
          <a:blip r:embed="rId3"/>
          <a:srcRect/>
          <a:stretch>
            <a:fillRect/>
          </a:stretch>
        </p:blipFill>
        <p:spPr bwMode="auto">
          <a:xfrm>
            <a:off x="4419600" y="1676400"/>
            <a:ext cx="4452938" cy="389572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p:txBody>
          <a:bodyPr/>
          <a:lstStyle/>
          <a:p>
            <a:pPr eaLnBrk="1" hangingPunct="1"/>
            <a:r>
              <a:rPr lang="en-US" smtClean="0"/>
              <a:t>Maria </a:t>
            </a:r>
          </a:p>
        </p:txBody>
      </p:sp>
      <p:sp>
        <p:nvSpPr>
          <p:cNvPr id="250883" name="Rectangle 3"/>
          <p:cNvSpPr>
            <a:spLocks noGrp="1" noChangeArrowheads="1"/>
          </p:cNvSpPr>
          <p:nvPr>
            <p:ph type="body" sz="half" idx="4294967295"/>
          </p:nvPr>
        </p:nvSpPr>
        <p:spPr>
          <a:xfrm>
            <a:off x="457200" y="1600200"/>
            <a:ext cx="3276600" cy="4525963"/>
          </a:xfrm>
        </p:spPr>
        <p:txBody>
          <a:bodyPr/>
          <a:lstStyle/>
          <a:p>
            <a:pPr eaLnBrk="1" hangingPunct="1">
              <a:lnSpc>
                <a:spcPct val="90000"/>
              </a:lnSpc>
            </a:pPr>
            <a:r>
              <a:rPr lang="en-US" sz="2800" smtClean="0"/>
              <a:t>Composed primarily of basalt</a:t>
            </a:r>
          </a:p>
          <a:p>
            <a:pPr eaLnBrk="1" hangingPunct="1">
              <a:lnSpc>
                <a:spcPct val="90000"/>
              </a:lnSpc>
            </a:pPr>
            <a:r>
              <a:rPr lang="en-US" sz="2800" smtClean="0"/>
              <a:t>Higher in Fe, Mg (mafic) </a:t>
            </a:r>
          </a:p>
          <a:p>
            <a:pPr eaLnBrk="1" hangingPunct="1">
              <a:lnSpc>
                <a:spcPct val="90000"/>
              </a:lnSpc>
            </a:pPr>
            <a:r>
              <a:rPr lang="en-US" sz="2800" smtClean="0"/>
              <a:t>Completely devoid of water</a:t>
            </a:r>
          </a:p>
          <a:p>
            <a:pPr lvl="1" eaLnBrk="1" hangingPunct="1">
              <a:lnSpc>
                <a:spcPct val="90000"/>
              </a:lnSpc>
            </a:pPr>
            <a:r>
              <a:rPr lang="en-US" sz="2400" smtClean="0"/>
              <a:t>No amphibole or mica</a:t>
            </a:r>
          </a:p>
          <a:p>
            <a:pPr eaLnBrk="1" hangingPunct="1">
              <a:lnSpc>
                <a:spcPct val="90000"/>
              </a:lnSpc>
            </a:pPr>
            <a:r>
              <a:rPr lang="en-US" sz="2800" smtClean="0"/>
              <a:t>KREEP elements</a:t>
            </a:r>
          </a:p>
        </p:txBody>
      </p:sp>
      <p:pic>
        <p:nvPicPr>
          <p:cNvPr id="101381" name="Picture 5" descr="bowens"/>
          <p:cNvPicPr>
            <a:picLocks noChangeAspect="1" noChangeArrowheads="1"/>
          </p:cNvPicPr>
          <p:nvPr/>
        </p:nvPicPr>
        <p:blipFill>
          <a:blip r:embed="rId3"/>
          <a:srcRect/>
          <a:stretch>
            <a:fillRect/>
          </a:stretch>
        </p:blipFill>
        <p:spPr bwMode="auto">
          <a:xfrm>
            <a:off x="3733800" y="1600200"/>
            <a:ext cx="5181600" cy="38671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Maria – Gravitational Anomalies</a:t>
            </a:r>
          </a:p>
        </p:txBody>
      </p:sp>
      <p:pic>
        <p:nvPicPr>
          <p:cNvPr id="45059" name="Picture 5" descr="MoonLP150Q_grav_150"/>
          <p:cNvPicPr>
            <a:picLocks noGrp="1" noChangeAspect="1" noChangeArrowheads="1"/>
          </p:cNvPicPr>
          <p:nvPr>
            <p:ph idx="1"/>
          </p:nvPr>
        </p:nvPicPr>
        <p:blipFill>
          <a:blip r:embed="rId3"/>
          <a:srcRect/>
          <a:stretch>
            <a:fillRect/>
          </a:stretch>
        </p:blipFill>
        <p:spPr>
          <a:xfrm>
            <a:off x="3581400" y="1600200"/>
            <a:ext cx="5322888" cy="3959225"/>
          </a:xfrm>
        </p:spPr>
      </p:pic>
      <p:sp>
        <p:nvSpPr>
          <p:cNvPr id="250883" name="Rectangle 3"/>
          <p:cNvSpPr>
            <a:spLocks noChangeArrowheads="1"/>
          </p:cNvSpPr>
          <p:nvPr/>
        </p:nvSpPr>
        <p:spPr bwMode="auto">
          <a:xfrm>
            <a:off x="457200" y="1600200"/>
            <a:ext cx="3276600" cy="4525963"/>
          </a:xfrm>
          <a:prstGeom prst="rect">
            <a:avLst/>
          </a:prstGeom>
          <a:noFill/>
          <a:ln w="9525">
            <a:noFill/>
            <a:miter lim="800000"/>
            <a:headEnd/>
            <a:tailEnd/>
          </a:ln>
          <a:effectLst>
            <a:outerShdw dist="17961" dir="2700000" algn="ctr" rotWithShape="0">
              <a:schemeClr val="bg1">
                <a:alpha val="50000"/>
              </a:schemeClr>
            </a:outerShdw>
          </a:effectLst>
        </p:spPr>
        <p:txBody>
          <a:bodyPr/>
          <a:lstStyle/>
          <a:p>
            <a:pPr marL="342900" indent="-342900" eaLnBrk="1" hangingPunct="1">
              <a:spcBef>
                <a:spcPct val="20000"/>
              </a:spcBef>
              <a:buFontTx/>
              <a:buChar char="•"/>
            </a:pPr>
            <a:r>
              <a:rPr lang="en-US" sz="2400">
                <a:solidFill>
                  <a:srgbClr val="FFFFFF"/>
                </a:solidFill>
              </a:rPr>
              <a:t>The large impact basins removed material from the crust</a:t>
            </a:r>
          </a:p>
          <a:p>
            <a:pPr marL="342900" indent="-342900" eaLnBrk="1" hangingPunct="1">
              <a:spcBef>
                <a:spcPct val="20000"/>
              </a:spcBef>
              <a:buFontTx/>
              <a:buChar char="•"/>
            </a:pPr>
            <a:r>
              <a:rPr lang="en-US" sz="2400">
                <a:solidFill>
                  <a:srgbClr val="FFFFFF"/>
                </a:solidFill>
              </a:rPr>
              <a:t>The mantle material upwelled to isostatically compensate</a:t>
            </a:r>
          </a:p>
          <a:p>
            <a:pPr marL="342900" indent="-342900" eaLnBrk="1" hangingPunct="1">
              <a:spcBef>
                <a:spcPct val="20000"/>
              </a:spcBef>
              <a:buFontTx/>
              <a:buChar char="•"/>
            </a:pPr>
            <a:r>
              <a:rPr lang="en-US" sz="2400">
                <a:solidFill>
                  <a:srgbClr val="FFFFFF"/>
                </a:solidFill>
              </a:rPr>
              <a:t>The higher density mantle material creates higher mass concentrations or mascons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Regolith</a:t>
            </a:r>
          </a:p>
        </p:txBody>
      </p:sp>
      <p:pic>
        <p:nvPicPr>
          <p:cNvPr id="53253" name="Picture 5" descr="Apollo16-rake"/>
          <p:cNvPicPr>
            <a:picLocks noChangeAspect="1" noChangeArrowheads="1"/>
          </p:cNvPicPr>
          <p:nvPr/>
        </p:nvPicPr>
        <p:blipFill>
          <a:blip r:embed="rId3"/>
          <a:srcRect/>
          <a:stretch>
            <a:fillRect/>
          </a:stretch>
        </p:blipFill>
        <p:spPr bwMode="auto">
          <a:xfrm>
            <a:off x="3276600" y="1828800"/>
            <a:ext cx="5638800" cy="3856038"/>
          </a:xfrm>
          <a:prstGeom prst="rect">
            <a:avLst/>
          </a:prstGeom>
          <a:noFill/>
        </p:spPr>
      </p:pic>
      <p:sp>
        <p:nvSpPr>
          <p:cNvPr id="217091" name="Rectangle 3"/>
          <p:cNvSpPr>
            <a:spLocks noGrp="1" noChangeArrowheads="1"/>
          </p:cNvSpPr>
          <p:nvPr>
            <p:ph type="body" sz="half" idx="1"/>
          </p:nvPr>
        </p:nvSpPr>
        <p:spPr>
          <a:xfrm>
            <a:off x="457200" y="1600200"/>
            <a:ext cx="2971800" cy="4525963"/>
          </a:xfrm>
        </p:spPr>
        <p:txBody>
          <a:bodyPr/>
          <a:lstStyle/>
          <a:p>
            <a:pPr eaLnBrk="1" hangingPunct="1">
              <a:lnSpc>
                <a:spcPct val="90000"/>
              </a:lnSpc>
            </a:pPr>
            <a:r>
              <a:rPr lang="en-US" sz="2800" dirty="0" smtClean="0"/>
              <a:t>Fine-grained, angular grains</a:t>
            </a:r>
          </a:p>
          <a:p>
            <a:pPr eaLnBrk="1" hangingPunct="1">
              <a:lnSpc>
                <a:spcPct val="90000"/>
              </a:lnSpc>
            </a:pPr>
            <a:r>
              <a:rPr lang="en-US" sz="2800" dirty="0" smtClean="0"/>
              <a:t>“Lunar-soil”</a:t>
            </a:r>
          </a:p>
          <a:p>
            <a:pPr eaLnBrk="1" hangingPunct="1">
              <a:lnSpc>
                <a:spcPct val="90000"/>
              </a:lnSpc>
            </a:pPr>
            <a:r>
              <a:rPr lang="en-US" sz="2800" dirty="0" smtClean="0"/>
              <a:t>At depth, rock fragments and fine-grained dust are </a:t>
            </a:r>
            <a:r>
              <a:rPr lang="en-US" sz="2800" dirty="0" err="1" smtClean="0"/>
              <a:t>lithified</a:t>
            </a:r>
            <a:r>
              <a:rPr lang="en-US" sz="2800" dirty="0" smtClean="0"/>
              <a:t> </a:t>
            </a:r>
            <a:r>
              <a:rPr lang="en-US" sz="2800" smtClean="0"/>
              <a:t>by overburden pressure</a:t>
            </a:r>
            <a:r>
              <a:rPr lang="en-US" sz="2800"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762000" y="152400"/>
            <a:ext cx="8229600" cy="838200"/>
          </a:xfrm>
        </p:spPr>
        <p:txBody>
          <a:bodyPr/>
          <a:lstStyle/>
          <a:p>
            <a:pPr eaLnBrk="1" hangingPunct="1"/>
            <a:r>
              <a:rPr lang="en-US" smtClean="0"/>
              <a:t>Outline of Earth Study</a:t>
            </a:r>
          </a:p>
        </p:txBody>
      </p:sp>
      <p:sp>
        <p:nvSpPr>
          <p:cNvPr id="20483" name="Rectangle 3"/>
          <p:cNvSpPr>
            <a:spLocks noGrp="1" noChangeArrowheads="1"/>
          </p:cNvSpPr>
          <p:nvPr>
            <p:ph type="body" idx="4294967295"/>
          </p:nvPr>
        </p:nvSpPr>
        <p:spPr>
          <a:xfrm>
            <a:off x="457200" y="1066800"/>
            <a:ext cx="8229600" cy="5410200"/>
          </a:xfrm>
        </p:spPr>
        <p:txBody>
          <a:bodyPr/>
          <a:lstStyle/>
          <a:p>
            <a:pPr eaLnBrk="1" hangingPunct="1"/>
            <a:r>
              <a:rPr lang="en-US" smtClean="0"/>
              <a:t>Lecture 1: Interior and Surface.</a:t>
            </a:r>
          </a:p>
          <a:p>
            <a:pPr eaLnBrk="1" hangingPunct="1"/>
            <a:r>
              <a:rPr lang="en-US" smtClean="0"/>
              <a:t>Lecture 2: Atmosphere Part 1.</a:t>
            </a:r>
          </a:p>
          <a:p>
            <a:pPr eaLnBrk="1" hangingPunct="1"/>
            <a:r>
              <a:rPr lang="en-US" smtClean="0"/>
              <a:t>Lecture 3: Atmosphere Part 2.</a:t>
            </a:r>
          </a:p>
          <a:p>
            <a:pPr eaLnBrk="1" hangingPunct="1"/>
            <a:r>
              <a:rPr lang="en-US" smtClean="0"/>
              <a:t>Lecture 4: Atmosphere Part 3.</a:t>
            </a:r>
          </a:p>
          <a:p>
            <a:pPr eaLnBrk="1" hangingPunct="1"/>
            <a:r>
              <a:rPr lang="en-US" smtClean="0"/>
              <a:t>Lecture 5: Atmosphere Part 4.</a:t>
            </a:r>
          </a:p>
          <a:p>
            <a:pPr eaLnBrk="1" hangingPunct="1"/>
            <a:r>
              <a:rPr lang="en-US" b="1" smtClean="0">
                <a:solidFill>
                  <a:srgbClr val="FF3300"/>
                </a:solidFill>
              </a:rPr>
              <a:t>Lecture 6: The Moon.</a:t>
            </a:r>
          </a:p>
          <a:p>
            <a:pPr eaLnBrk="1" hangingPunct="1"/>
            <a:r>
              <a:rPr lang="en-US" smtClean="0"/>
              <a:t>Lecture 7: Atmospheric Evolution Part 1.</a:t>
            </a:r>
          </a:p>
          <a:p>
            <a:pPr eaLnBrk="1" hangingPunct="1"/>
            <a:r>
              <a:rPr lang="en-US" smtClean="0"/>
              <a:t>Lecture 8: Atmospheric Evolution Part 2.</a:t>
            </a:r>
          </a:p>
          <a:p>
            <a:pPr eaLnBrk="1" hangingPunct="1"/>
            <a:r>
              <a:rPr lang="en-US" smtClean="0"/>
              <a:t>Lecture 9: Atmospheric Evolution Part 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p:txBody>
          <a:bodyPr/>
          <a:lstStyle/>
          <a:p>
            <a:pPr eaLnBrk="1" hangingPunct="1"/>
            <a:r>
              <a:rPr lang="en-US" smtClean="0"/>
              <a:t>Regolith</a:t>
            </a:r>
          </a:p>
        </p:txBody>
      </p:sp>
      <p:sp>
        <p:nvSpPr>
          <p:cNvPr id="217091" name="Rectangle 3"/>
          <p:cNvSpPr>
            <a:spLocks noGrp="1" noChangeArrowheads="1"/>
          </p:cNvSpPr>
          <p:nvPr>
            <p:ph type="body" sz="half" idx="4294967295"/>
          </p:nvPr>
        </p:nvSpPr>
        <p:spPr>
          <a:xfrm>
            <a:off x="457200" y="1600200"/>
            <a:ext cx="2971800" cy="4525963"/>
          </a:xfrm>
        </p:spPr>
        <p:txBody>
          <a:bodyPr/>
          <a:lstStyle/>
          <a:p>
            <a:pPr eaLnBrk="1" hangingPunct="1"/>
            <a:r>
              <a:rPr lang="en-US" sz="2800" dirty="0" smtClean="0"/>
              <a:t>Basically pulverized surface rocks</a:t>
            </a:r>
          </a:p>
          <a:p>
            <a:pPr lvl="1" eaLnBrk="1" hangingPunct="1"/>
            <a:r>
              <a:rPr lang="en-US" sz="2400" dirty="0" smtClean="0"/>
              <a:t>Pulverized by meteoritic </a:t>
            </a:r>
            <a:r>
              <a:rPr lang="en-US" sz="2400" dirty="0" smtClean="0"/>
              <a:t>impacts</a:t>
            </a:r>
          </a:p>
          <a:p>
            <a:pPr lvl="1" eaLnBrk="1" hangingPunct="1"/>
            <a:r>
              <a:rPr lang="en-US" sz="2400" dirty="0" smtClean="0"/>
              <a:t>Some partial melting from impact heating</a:t>
            </a:r>
            <a:endParaRPr lang="en-US" sz="2400" dirty="0" smtClean="0"/>
          </a:p>
        </p:txBody>
      </p:sp>
      <p:pic>
        <p:nvPicPr>
          <p:cNvPr id="111621" name="Picture 5" descr="99574043_f0d9a01cc8_o"/>
          <p:cNvPicPr>
            <a:picLocks noChangeAspect="1" noChangeArrowheads="1"/>
          </p:cNvPicPr>
          <p:nvPr/>
        </p:nvPicPr>
        <p:blipFill>
          <a:blip r:embed="rId3"/>
          <a:srcRect/>
          <a:stretch>
            <a:fillRect/>
          </a:stretch>
        </p:blipFill>
        <p:spPr bwMode="auto">
          <a:xfrm>
            <a:off x="3429000" y="2032000"/>
            <a:ext cx="5410200" cy="36068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General Timeline</a:t>
            </a:r>
          </a:p>
        </p:txBody>
      </p:sp>
      <p:sp>
        <p:nvSpPr>
          <p:cNvPr id="252932" name="Rectangle 4"/>
          <p:cNvSpPr>
            <a:spLocks noGrp="1" noChangeArrowheads="1"/>
          </p:cNvSpPr>
          <p:nvPr>
            <p:ph type="body" sz="half" idx="1"/>
          </p:nvPr>
        </p:nvSpPr>
        <p:spPr/>
        <p:txBody>
          <a:bodyPr/>
          <a:lstStyle/>
          <a:p>
            <a:pPr eaLnBrk="1" hangingPunct="1">
              <a:lnSpc>
                <a:spcPct val="90000"/>
              </a:lnSpc>
            </a:pPr>
            <a:r>
              <a:rPr lang="en-US" sz="2400" smtClean="0"/>
              <a:t>After collision/formation, the Moon’s molten outer crust solidified ~4.3 Ga</a:t>
            </a:r>
          </a:p>
          <a:p>
            <a:pPr eaLnBrk="1" hangingPunct="1">
              <a:lnSpc>
                <a:spcPct val="90000"/>
              </a:lnSpc>
            </a:pPr>
            <a:r>
              <a:rPr lang="en-US" sz="2400" smtClean="0"/>
              <a:t>The Late Bombardment produces the large basins such as Imbrium and Orientale ~3.8 Ga</a:t>
            </a:r>
          </a:p>
          <a:p>
            <a:pPr eaLnBrk="1" hangingPunct="1">
              <a:lnSpc>
                <a:spcPct val="90000"/>
              </a:lnSpc>
            </a:pPr>
            <a:r>
              <a:rPr lang="en-US" sz="2400" smtClean="0"/>
              <a:t>Mare volcanism follows until ~3.0 Ga</a:t>
            </a:r>
          </a:p>
          <a:p>
            <a:pPr eaLnBrk="1" hangingPunct="1">
              <a:lnSpc>
                <a:spcPct val="90000"/>
              </a:lnSpc>
            </a:pPr>
            <a:r>
              <a:rPr lang="en-US" sz="2400" smtClean="0"/>
              <a:t>Not much since then except the occasional meteorite and astronaut</a:t>
            </a:r>
          </a:p>
          <a:p>
            <a:pPr eaLnBrk="1" hangingPunct="1">
              <a:lnSpc>
                <a:spcPct val="90000"/>
              </a:lnSpc>
            </a:pPr>
            <a:endParaRPr lang="en-US" sz="2400" smtClean="0"/>
          </a:p>
        </p:txBody>
      </p:sp>
      <p:pic>
        <p:nvPicPr>
          <p:cNvPr id="43014" name="Picture 6" descr="MareOrientale_lunarOrbiter4_c1"/>
          <p:cNvPicPr>
            <a:picLocks noChangeAspect="1" noChangeArrowheads="1"/>
          </p:cNvPicPr>
          <p:nvPr/>
        </p:nvPicPr>
        <p:blipFill>
          <a:blip r:embed="rId3"/>
          <a:srcRect/>
          <a:stretch>
            <a:fillRect/>
          </a:stretch>
        </p:blipFill>
        <p:spPr bwMode="auto">
          <a:xfrm>
            <a:off x="5105400" y="1371600"/>
            <a:ext cx="3255963" cy="51054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endParaRPr lang="en-US" smtClean="0"/>
          </a:p>
        </p:txBody>
      </p:sp>
      <p:sp>
        <p:nvSpPr>
          <p:cNvPr id="81923" name="Rectangle 3"/>
          <p:cNvSpPr>
            <a:spLocks noGrp="1" noChangeArrowheads="1"/>
          </p:cNvSpPr>
          <p:nvPr>
            <p:ph type="body" idx="1"/>
          </p:nvPr>
        </p:nvSpPr>
        <p:spPr>
          <a:noFill/>
          <a:ln/>
          <a:effectLst>
            <a:outerShdw dist="17961" dir="2700000" algn="ctr" rotWithShape="0">
              <a:schemeClr val="bg1">
                <a:alpha val="50000"/>
              </a:schemeClr>
            </a:outerShdw>
          </a:effectLst>
        </p:spPr>
        <p:txBody>
          <a:bodyPr/>
          <a:lstStyle/>
          <a:p>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General Characteristics</a:t>
            </a:r>
          </a:p>
        </p:txBody>
      </p:sp>
      <p:graphicFrame>
        <p:nvGraphicFramePr>
          <p:cNvPr id="199726" name="Group 46"/>
          <p:cNvGraphicFramePr>
            <a:graphicFrameLocks noGrp="1"/>
          </p:cNvGraphicFramePr>
          <p:nvPr>
            <p:ph type="body" idx="1"/>
          </p:nvPr>
        </p:nvGraphicFramePr>
        <p:xfrm>
          <a:off x="457200" y="1752600"/>
          <a:ext cx="8229600" cy="4626611"/>
        </p:xfrm>
        <a:graphic>
          <a:graphicData uri="http://schemas.openxmlformats.org/drawingml/2006/table">
            <a:tbl>
              <a:tblPr/>
              <a:tblGrid>
                <a:gridCol w="4114800"/>
                <a:gridCol w="4114800"/>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FFFF"/>
                          </a:solidFill>
                          <a:effectLst/>
                          <a:latin typeface="Arial" charset="0"/>
                          <a:cs typeface="Arial" charset="0"/>
                        </a:rPr>
                        <a:t>Mean Earthcentric Distance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FFFF"/>
                          </a:solidFill>
                          <a:effectLst/>
                          <a:latin typeface="Arial" charset="0"/>
                          <a:cs typeface="Arial" charset="0"/>
                        </a:rPr>
                        <a:t>384,000 km</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alpha val="50195"/>
                      </a:schemeClr>
                    </a:solidFill>
                  </a:tcPr>
                </a:tc>
              </a:tr>
              <a:tr h="542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FFFF"/>
                          </a:solidFill>
                          <a:effectLst/>
                          <a:latin typeface="Arial" charset="0"/>
                          <a:cs typeface="Arial" charset="0"/>
                        </a:rPr>
                        <a:t>Orbital Period</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FFFF"/>
                          </a:solidFill>
                          <a:effectLst/>
                          <a:latin typeface="Arial" charset="0"/>
                          <a:cs typeface="Arial" charset="0"/>
                        </a:rPr>
                        <a:t>27.321 Days</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alpha val="50195"/>
                      </a:schemeClr>
                    </a:solidFill>
                  </a:tcPr>
                </a:tc>
              </a:tr>
              <a:tr h="541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FFFF"/>
                          </a:solidFill>
                          <a:effectLst/>
                          <a:latin typeface="Arial" charset="0"/>
                          <a:cs typeface="Arial" charset="0"/>
                        </a:rPr>
                        <a:t>Mean Radius</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FFFF"/>
                          </a:solidFill>
                          <a:effectLst/>
                          <a:latin typeface="Arial" charset="0"/>
                          <a:cs typeface="Arial" charset="0"/>
                        </a:rPr>
                        <a:t>1737.1 km</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alpha val="50195"/>
                      </a:schemeClr>
                    </a:solidFill>
                  </a:tcPr>
                </a:tc>
              </a:tr>
              <a:tr h="544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FFFF"/>
                          </a:solidFill>
                          <a:effectLst/>
                          <a:latin typeface="Arial" charset="0"/>
                          <a:cs typeface="Arial" charset="0"/>
                        </a:rPr>
                        <a:t>Mean Density</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FFFF"/>
                          </a:solidFill>
                          <a:effectLst/>
                          <a:latin typeface="Arial" charset="0"/>
                          <a:cs typeface="Arial" charset="0"/>
                        </a:rPr>
                        <a:t>3.346 g/cm</a:t>
                      </a:r>
                      <a:r>
                        <a:rPr kumimoji="0" lang="en-US" sz="2800" b="0" i="0" u="none" strike="noStrike" cap="none" normalizeH="0" baseline="30000" smtClean="0">
                          <a:ln>
                            <a:noFill/>
                          </a:ln>
                          <a:solidFill>
                            <a:srgbClr val="FFFFFF"/>
                          </a:solidFill>
                          <a:effectLst/>
                          <a:latin typeface="Arial" charset="0"/>
                          <a:cs typeface="Arial" charset="0"/>
                        </a:rPr>
                        <a:t>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alpha val="50195"/>
                      </a:schemeClr>
                    </a:solid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FFFF"/>
                          </a:solidFill>
                          <a:effectLst/>
                          <a:latin typeface="Arial" charset="0"/>
                          <a:cs typeface="Arial" charset="0"/>
                        </a:rPr>
                        <a:t>Albedo</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FFFF"/>
                          </a:solidFill>
                          <a:effectLst/>
                          <a:latin typeface="Arial" charset="0"/>
                          <a:cs typeface="Arial" charset="0"/>
                        </a:rPr>
                        <a:t>0.12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alpha val="50195"/>
                      </a:schemeClr>
                    </a:solidFill>
                  </a:tcPr>
                </a:tc>
              </a:tr>
              <a:tr h="542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FFFF"/>
                          </a:solidFill>
                          <a:effectLst/>
                          <a:latin typeface="Arial" charset="0"/>
                          <a:cs typeface="Arial" charset="0"/>
                        </a:rPr>
                        <a:t>Eccentricity</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FFFF"/>
                          </a:solidFill>
                          <a:effectLst/>
                          <a:latin typeface="Arial" charset="0"/>
                          <a:cs typeface="Arial" charset="0"/>
                        </a:rPr>
                        <a:t>0.054</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alpha val="50195"/>
                      </a:schemeClr>
                    </a:solidFill>
                  </a:tcPr>
                </a:tc>
              </a:tr>
              <a:tr h="542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FFFF"/>
                          </a:solidFill>
                          <a:effectLst/>
                          <a:latin typeface="Arial" charset="0"/>
                          <a:cs typeface="Arial" charset="0"/>
                        </a:rPr>
                        <a:t>Formation Date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FFFF"/>
                          </a:solidFill>
                          <a:effectLst/>
                          <a:latin typeface="Arial" charset="0"/>
                          <a:cs typeface="Arial" charset="0"/>
                        </a:rPr>
                        <a:t>4.527 ± 0.010 Billion Years ago</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alpha val="50195"/>
                      </a:schemeClr>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descr="0611"/>
          <p:cNvPicPr>
            <a:picLocks noGrp="1" noChangeAspect="1" noChangeArrowheads="1"/>
          </p:cNvPicPr>
          <p:nvPr>
            <p:ph/>
          </p:nvPr>
        </p:nvPicPr>
        <p:blipFill>
          <a:blip r:embed="rId3"/>
          <a:srcRect/>
          <a:stretch>
            <a:fillRect/>
          </a:stretch>
        </p:blipFill>
        <p:spPr>
          <a:xfrm>
            <a:off x="609600" y="762000"/>
            <a:ext cx="7543800" cy="5659438"/>
          </a:xfrm>
        </p:spPr>
      </p:pic>
      <p:sp>
        <p:nvSpPr>
          <p:cNvPr id="26627" name="Rectangle 6"/>
          <p:cNvSpPr>
            <a:spLocks noChangeArrowheads="1"/>
          </p:cNvSpPr>
          <p:nvPr/>
        </p:nvSpPr>
        <p:spPr bwMode="auto">
          <a:xfrm>
            <a:off x="1600200" y="6477000"/>
            <a:ext cx="6557963" cy="304800"/>
          </a:xfrm>
          <a:prstGeom prst="rect">
            <a:avLst/>
          </a:prstGeom>
          <a:solidFill>
            <a:srgbClr val="FFFFFF">
              <a:alpha val="65097"/>
            </a:srgbClr>
          </a:solidFill>
          <a:ln w="9525">
            <a:noFill/>
            <a:miter lim="800000"/>
            <a:headEnd/>
            <a:tailEnd/>
          </a:ln>
        </p:spPr>
        <p:txBody>
          <a:bodyPr wrap="none">
            <a:spAutoFit/>
          </a:bodyPr>
          <a:lstStyle/>
          <a:p>
            <a:r>
              <a:rPr lang="en-US" sz="1400"/>
              <a:t>http://www.mhhe.com/physsci/astronomy/arny/instructor/graphics/ch06/0611.html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sz="3600" smtClean="0"/>
              <a:t>Moon-forming impact</a:t>
            </a:r>
          </a:p>
        </p:txBody>
      </p:sp>
      <p:sp>
        <p:nvSpPr>
          <p:cNvPr id="229379" name="Rectangle 3"/>
          <p:cNvSpPr>
            <a:spLocks noGrp="1" noChangeArrowheads="1"/>
          </p:cNvSpPr>
          <p:nvPr>
            <p:ph type="body" sz="half" idx="2"/>
          </p:nvPr>
        </p:nvSpPr>
        <p:spPr>
          <a:xfrm>
            <a:off x="5410200" y="1371600"/>
            <a:ext cx="3276600" cy="4419600"/>
          </a:xfrm>
        </p:spPr>
        <p:txBody>
          <a:bodyPr/>
          <a:lstStyle/>
          <a:p>
            <a:pPr eaLnBrk="1" hangingPunct="1"/>
            <a:r>
              <a:rPr lang="en-US" sz="2800" smtClean="0"/>
              <a:t>All the evidence is consistent with the Moon having been formed by a glancing impact from a Mars-sized planetesimal (0.1 Earth masses or larger)</a:t>
            </a:r>
          </a:p>
        </p:txBody>
      </p:sp>
      <p:pic>
        <p:nvPicPr>
          <p:cNvPr id="5" name="canup_earth-moon.avi">
            <a:hlinkClick r:id="" action="ppaction://media"/>
          </p:cNvPr>
          <p:cNvPicPr>
            <a:picLocks noRot="1" noChangeAspect="1"/>
          </p:cNvPicPr>
          <p:nvPr>
            <a:videoFile r:link="rId1"/>
          </p:nvPr>
        </p:nvPicPr>
        <p:blipFill>
          <a:blip r:embed="rId4"/>
          <a:stretch>
            <a:fillRect/>
          </a:stretch>
        </p:blipFill>
        <p:spPr>
          <a:xfrm>
            <a:off x="304800" y="1295400"/>
            <a:ext cx="5094825" cy="4979651"/>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en-US" smtClean="0"/>
              <a:t>Near Side/Far Side</a:t>
            </a:r>
          </a:p>
        </p:txBody>
      </p:sp>
      <p:pic>
        <p:nvPicPr>
          <p:cNvPr id="28675" name="Picture 7" descr="Moon_PIA00302"/>
          <p:cNvPicPr>
            <a:picLocks noGrp="1" noChangeAspect="1" noChangeArrowheads="1"/>
          </p:cNvPicPr>
          <p:nvPr>
            <p:ph sz="half" idx="1"/>
          </p:nvPr>
        </p:nvPicPr>
        <p:blipFill>
          <a:blip r:embed="rId3"/>
          <a:srcRect/>
          <a:stretch>
            <a:fillRect/>
          </a:stretch>
        </p:blipFill>
        <p:spPr>
          <a:xfrm>
            <a:off x="457200" y="1843088"/>
            <a:ext cx="4038600" cy="4038600"/>
          </a:xfrm>
        </p:spPr>
      </p:pic>
      <p:pic>
        <p:nvPicPr>
          <p:cNvPr id="28676" name="Picture 8" descr="Moon_PIA00304"/>
          <p:cNvPicPr>
            <a:picLocks noGrp="1" noChangeAspect="1" noChangeArrowheads="1"/>
          </p:cNvPicPr>
          <p:nvPr>
            <p:ph sz="half" idx="2"/>
          </p:nvPr>
        </p:nvPicPr>
        <p:blipFill>
          <a:blip r:embed="rId4"/>
          <a:srcRect/>
          <a:stretch>
            <a:fillRect/>
          </a:stretch>
        </p:blipFill>
        <p:spPr>
          <a:xfrm>
            <a:off x="4648200" y="1843088"/>
            <a:ext cx="4038600" cy="40386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Lunar Topography</a:t>
            </a:r>
          </a:p>
        </p:txBody>
      </p:sp>
      <p:pic>
        <p:nvPicPr>
          <p:cNvPr id="40965" name="Picture 5" descr="Fig19_34"/>
          <p:cNvPicPr>
            <a:picLocks noChangeAspect="1" noChangeArrowheads="1"/>
          </p:cNvPicPr>
          <p:nvPr/>
        </p:nvPicPr>
        <p:blipFill>
          <a:blip r:embed="rId3"/>
          <a:srcRect/>
          <a:stretch>
            <a:fillRect/>
          </a:stretch>
        </p:blipFill>
        <p:spPr bwMode="auto">
          <a:xfrm>
            <a:off x="1143000" y="1371600"/>
            <a:ext cx="6705600" cy="5080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p:txBody>
          <a:bodyPr/>
          <a:lstStyle/>
          <a:p>
            <a:pPr eaLnBrk="1" hangingPunct="1"/>
            <a:r>
              <a:rPr lang="en-US" smtClean="0"/>
              <a:t>Lunar Magnetic Field</a:t>
            </a:r>
          </a:p>
        </p:txBody>
      </p:sp>
      <p:pic>
        <p:nvPicPr>
          <p:cNvPr id="115716" name="Picture 4" descr="moon_lp_er_magnetic_field"/>
          <p:cNvPicPr>
            <a:picLocks noChangeAspect="1" noChangeArrowheads="1"/>
          </p:cNvPicPr>
          <p:nvPr/>
        </p:nvPicPr>
        <p:blipFill>
          <a:blip r:embed="rId3"/>
          <a:srcRect/>
          <a:stretch>
            <a:fillRect/>
          </a:stretch>
        </p:blipFill>
        <p:spPr bwMode="auto">
          <a:xfrm>
            <a:off x="838200" y="1176338"/>
            <a:ext cx="7467600" cy="539591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p:txBody>
          <a:bodyPr/>
          <a:lstStyle/>
          <a:p>
            <a:pPr eaLnBrk="1" hangingPunct="1"/>
            <a:r>
              <a:rPr lang="en-US" smtClean="0"/>
              <a:t>Lunar Interior</a:t>
            </a:r>
          </a:p>
        </p:txBody>
      </p:sp>
      <p:pic>
        <p:nvPicPr>
          <p:cNvPr id="113668" name="Picture 4" descr="moon-5"/>
          <p:cNvPicPr>
            <a:picLocks noChangeAspect="1" noChangeArrowheads="1"/>
          </p:cNvPicPr>
          <p:nvPr/>
        </p:nvPicPr>
        <p:blipFill>
          <a:blip r:embed="rId3"/>
          <a:srcRect/>
          <a:stretch>
            <a:fillRect/>
          </a:stretch>
        </p:blipFill>
        <p:spPr bwMode="auto">
          <a:xfrm>
            <a:off x="1905000" y="1447800"/>
            <a:ext cx="5486400" cy="517048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3">
      <a:dk1>
        <a:srgbClr val="000000"/>
      </a:dk1>
      <a:lt1>
        <a:srgbClr val="000000"/>
      </a:lt1>
      <a:dk2>
        <a:srgbClr val="000000"/>
      </a:dk2>
      <a:lt2>
        <a:srgbClr val="808080"/>
      </a:lt2>
      <a:accent1>
        <a:srgbClr val="BBE0E3"/>
      </a:accent1>
      <a:accent2>
        <a:srgbClr val="333399"/>
      </a:accent2>
      <a:accent3>
        <a:srgbClr val="AAAAAA"/>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alpha val="64999"/>
          </a:srgbClr>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112" charset="0"/>
          </a:defRPr>
        </a:defPPr>
      </a:lstStyle>
    </a:spDef>
    <a:lnDef>
      <a:spPr bwMode="auto">
        <a:xfrm>
          <a:off x="0" y="0"/>
          <a:ext cx="1" cy="1"/>
        </a:xfrm>
        <a:custGeom>
          <a:avLst/>
          <a:gdLst/>
          <a:ahLst/>
          <a:cxnLst/>
          <a:rect l="0" t="0" r="0" b="0"/>
          <a:pathLst/>
        </a:custGeom>
        <a:solidFill>
          <a:srgbClr val="FFFFFF">
            <a:alpha val="64999"/>
          </a:srgbClr>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112"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000000"/>
        </a:lt1>
        <a:dk2>
          <a:srgbClr val="000000"/>
        </a:dk2>
        <a:lt2>
          <a:srgbClr val="808080"/>
        </a:lt2>
        <a:accent1>
          <a:srgbClr val="BBE0E3"/>
        </a:accent1>
        <a:accent2>
          <a:srgbClr val="333399"/>
        </a:accent2>
        <a:accent3>
          <a:srgbClr val="AAAAAA"/>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1209</TotalTime>
  <Words>622</Words>
  <Application>Microsoft Office PowerPoint</Application>
  <PresentationFormat>On-screen Show (4:3)</PresentationFormat>
  <Paragraphs>107</Paragraphs>
  <Slides>22</Slides>
  <Notes>21</Notes>
  <HiddenSlides>0</HiddenSlides>
  <MMClips>1</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1_Default Design</vt:lpstr>
      <vt:lpstr>PHYS 7703: Planetary Science</vt:lpstr>
      <vt:lpstr>Outline of Earth Study</vt:lpstr>
      <vt:lpstr>General Characteristics</vt:lpstr>
      <vt:lpstr>Slide 4</vt:lpstr>
      <vt:lpstr>Moon-forming impact</vt:lpstr>
      <vt:lpstr>Near Side/Far Side</vt:lpstr>
      <vt:lpstr>Lunar Topography</vt:lpstr>
      <vt:lpstr>Lunar Magnetic Field</vt:lpstr>
      <vt:lpstr>Lunar Interior</vt:lpstr>
      <vt:lpstr>Highlands</vt:lpstr>
      <vt:lpstr>Highlands</vt:lpstr>
      <vt:lpstr>Maria </vt:lpstr>
      <vt:lpstr>Maria </vt:lpstr>
      <vt:lpstr>Maria </vt:lpstr>
      <vt:lpstr>Maria </vt:lpstr>
      <vt:lpstr>Maria </vt:lpstr>
      <vt:lpstr>Maria </vt:lpstr>
      <vt:lpstr>Maria – Gravitational Anomalies</vt:lpstr>
      <vt:lpstr>Regolith</vt:lpstr>
      <vt:lpstr>Regolith</vt:lpstr>
      <vt:lpstr>General Timeline</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dwyrick</cp:lastModifiedBy>
  <cp:revision>52</cp:revision>
  <cp:lastPrinted>1601-01-01T00:00:00Z</cp:lastPrinted>
  <dcterms:created xsi:type="dcterms:W3CDTF">1601-01-01T00:00:00Z</dcterms:created>
  <dcterms:modified xsi:type="dcterms:W3CDTF">2011-09-27T02:09:00Z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