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CADCD9"/>
          </a:solidFill>
        </a:fill>
      </a:tcStyle>
    </a:wholeTbl>
    <a:band2H>
      <a:tcTxStyle b="def" i="def"/>
      <a:tcStyle>
        <a:tcBdr/>
        <a:fill>
          <a:solidFill>
            <a:srgbClr val="E6EEED"/>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212121"/>
          </a:solidFill>
        </a:fill>
      </a:tcStyle>
    </a:band2H>
    <a:firstCol>
      <a:tcTxStyle b="on" i="off">
        <a:font>
          <a:latin typeface="Arial"/>
          <a:ea typeface="Arial"/>
          <a:cs typeface="Arial"/>
        </a:font>
        <a:srgbClr val="21212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212121"/>
          </a:solidFill>
        </a:fill>
      </a:tcStyle>
    </a:lastRow>
    <a:firstRow>
      <a:tcTxStyle b="on" i="off">
        <a:font>
          <a:latin typeface="Arial"/>
          <a:ea typeface="Arial"/>
          <a:cs typeface="Arial"/>
        </a:font>
        <a:srgbClr val="212121"/>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wholeTbl>
    <a:band2H>
      <a:tcTxStyle b="def" i="def"/>
      <a:tcStyle>
        <a:tcBdr/>
        <a:fill>
          <a:solidFill>
            <a:srgbClr val="FFFFFF"/>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firstRow>
  </a:tblStyle>
  <a:tblStyle styleId="{2708684C-4D16-4618-839F-0558EEFCDFE6}" styleName="">
    <a:tblBg/>
    <a:wholeTbl>
      <a:tcTxStyle b="of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p:nvPr>
            <p:ph type="body" sz="quarter" idx="1"/>
          </p:nvPr>
        </p:nvSpPr>
        <p:spPr>
          <a:xfrm>
            <a:off x="311699" y="2834125"/>
            <a:ext cx="8520602" cy="792601"/>
          </a:xfrm>
          <a:prstGeom prst="rect">
            <a:avLst/>
          </a:prstGeom>
        </p:spPr>
        <p:txBody>
          <a:bodyPr/>
          <a:lstStyle>
            <a:lvl1pPr algn="ctr">
              <a:lnSpc>
                <a:spcPct val="100000"/>
              </a:lnSpc>
              <a:spcBef>
                <a:spcPts val="0"/>
              </a:spcBef>
              <a:defRPr sz="2800"/>
            </a:lvl1pPr>
            <a:lvl2pPr algn="ctr">
              <a:lnSpc>
                <a:spcPct val="100000"/>
              </a:lnSpc>
              <a:spcBef>
                <a:spcPts val="0"/>
              </a:spcBef>
              <a:defRPr sz="2800"/>
            </a:lvl2pPr>
            <a:lvl3pPr algn="ctr">
              <a:lnSpc>
                <a:spcPct val="100000"/>
              </a:lnSpc>
              <a:spcBef>
                <a:spcPts val="0"/>
              </a:spcBef>
              <a:defRPr sz="2800"/>
            </a:lvl3pPr>
            <a:lvl4pPr algn="ctr">
              <a:lnSpc>
                <a:spcPct val="100000"/>
              </a:lnSpc>
              <a:spcBef>
                <a:spcPts val="0"/>
              </a:spcBef>
              <a:defRPr sz="2800"/>
            </a:lvl4pPr>
            <a:lvl5pPr algn="ctr">
              <a:lnSpc>
                <a:spcPct val="100000"/>
              </a:lnSpc>
              <a:spcBef>
                <a:spcPts val="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ig number">
    <p:spTree>
      <p:nvGrpSpPr>
        <p:cNvPr id="1" name=""/>
        <p:cNvGrpSpPr/>
        <p:nvPr/>
      </p:nvGrpSpPr>
      <p:grpSpPr>
        <a:xfrm>
          <a:off x="0" y="0"/>
          <a:ext cx="0" cy="0"/>
          <a:chOff x="0" y="0"/>
          <a:chExt cx="0" cy="0"/>
        </a:xfrm>
      </p:grpSpPr>
      <p:sp>
        <p:nvSpPr>
          <p:cNvPr id="91" name="Title Text"/>
          <p:cNvSpPr/>
          <p:nvPr>
            <p:ph type="title"/>
          </p:nvPr>
        </p:nvSpPr>
        <p:spPr>
          <a:xfrm>
            <a:off x="311699" y="1106125"/>
            <a:ext cx="8520602" cy="1963500"/>
          </a:xfrm>
          <a:prstGeom prst="rect">
            <a:avLst/>
          </a:prstGeom>
        </p:spPr>
        <p:txBody>
          <a:bodyPr anchor="b"/>
          <a:lstStyle>
            <a:lvl1pPr algn="ctr">
              <a:defRPr sz="12000"/>
            </a:lvl1pPr>
          </a:lstStyle>
          <a:p>
            <a:pPr/>
            <a:r>
              <a:t>Title Text</a:t>
            </a:r>
          </a:p>
        </p:txBody>
      </p:sp>
      <p:sp>
        <p:nvSpPr>
          <p:cNvPr id="92" name="Body Level One…"/>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0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0" name="Title Text"/>
          <p:cNvSpPr/>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28" name="Title Text"/>
          <p:cNvSpPr/>
          <p:nvPr>
            <p:ph type="title"/>
          </p:nvPr>
        </p:nvSpPr>
        <p:spPr>
          <a:prstGeom prst="rect">
            <a:avLst/>
          </a:prstGeom>
        </p:spPr>
        <p:txBody>
          <a:bodyPr/>
          <a:lstStyle/>
          <a:p>
            <a:pPr/>
            <a:r>
              <a:t>Title Text</a:t>
            </a:r>
          </a:p>
        </p:txBody>
      </p:sp>
      <p:sp>
        <p:nvSpPr>
          <p:cNvPr id="29"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and two columns">
    <p:spTree>
      <p:nvGrpSpPr>
        <p:cNvPr id="1" name=""/>
        <p:cNvGrpSpPr/>
        <p:nvPr/>
      </p:nvGrpSpPr>
      <p:grpSpPr>
        <a:xfrm>
          <a:off x="0" y="0"/>
          <a:ext cx="0" cy="0"/>
          <a:chOff x="0" y="0"/>
          <a:chExt cx="0" cy="0"/>
        </a:xfrm>
      </p:grpSpPr>
      <p:sp>
        <p:nvSpPr>
          <p:cNvPr id="37" name="Title Text"/>
          <p:cNvSpPr/>
          <p:nvPr>
            <p:ph type="title"/>
          </p:nvPr>
        </p:nvSpPr>
        <p:spPr>
          <a:prstGeom prst="rect">
            <a:avLst/>
          </a:prstGeom>
        </p:spPr>
        <p:txBody>
          <a:bodyPr/>
          <a:lstStyle/>
          <a:p>
            <a:pPr/>
            <a:r>
              <a:t>Title Text</a:t>
            </a:r>
          </a:p>
        </p:txBody>
      </p:sp>
      <p:sp>
        <p:nvSpPr>
          <p:cNvPr id="38" name="Body Level One…"/>
          <p:cNvSpPr/>
          <p:nvPr>
            <p:ph type="body" sz="half" idx="1"/>
          </p:nvPr>
        </p:nvSpPr>
        <p:spPr>
          <a:xfrm>
            <a:off x="311699" y="1152475"/>
            <a:ext cx="3999902" cy="3416400"/>
          </a:xfrm>
          <a:prstGeom prst="rect">
            <a:avLst/>
          </a:prstGeom>
        </p:spPr>
        <p:txBody>
          <a:bodyPr/>
          <a:lstStyle>
            <a:lvl1pPr>
              <a:defRPr sz="1400"/>
            </a:lvl1pPr>
            <a:lvl2pPr>
              <a:defRPr sz="1400"/>
            </a:lvl2pPr>
            <a:lvl3pPr>
              <a:defRPr sz="1400"/>
            </a:lvl3pPr>
            <a:lvl4pPr>
              <a:defRPr sz="1400"/>
            </a:lvl4pPr>
            <a:lvl5pPr>
              <a:defRPr sz="1400"/>
            </a:lvl5pPr>
          </a:lstStyle>
          <a:p>
            <a:pPr/>
            <a:r>
              <a:t>Body Level One</a:t>
            </a:r>
          </a:p>
          <a:p>
            <a:pPr lvl="1"/>
            <a:r>
              <a:t>Body Level Two</a:t>
            </a:r>
          </a:p>
          <a:p>
            <a:pPr lvl="2"/>
            <a:r>
              <a:t>Body Level Three</a:t>
            </a:r>
          </a:p>
          <a:p>
            <a:pPr lvl="3"/>
            <a:r>
              <a:t>Body Level Four</a:t>
            </a:r>
          </a:p>
          <a:p>
            <a:pPr lvl="4"/>
            <a:r>
              <a:t>Body Level Five</a:t>
            </a:r>
          </a:p>
        </p:txBody>
      </p:sp>
      <p:sp>
        <p:nvSpPr>
          <p:cNvPr id="39" name="Shape 23"/>
          <p:cNvSpPr/>
          <p:nvPr>
            <p:ph type="body" sz="half" idx="13"/>
          </p:nvPr>
        </p:nvSpPr>
        <p:spPr>
          <a:xfrm>
            <a:off x="4832399" y="1152475"/>
            <a:ext cx="3999902" cy="3416400"/>
          </a:xfrm>
          <a:prstGeom prst="rect">
            <a:avLst/>
          </a:prstGeom>
        </p:spPr>
        <p:txBody>
          <a:bodyPr/>
          <a:lstStyle/>
          <a:p>
            <a:pPr>
              <a:defRPr sz="1400"/>
            </a:pPr>
          </a:p>
        </p:txBody>
      </p:sp>
      <p:sp>
        <p:nvSpPr>
          <p:cNvPr id="4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7" name="Title Text"/>
          <p:cNvSpPr/>
          <p:nvPr>
            <p:ph type="title"/>
          </p:nvPr>
        </p:nvSpPr>
        <p:spPr>
          <a:prstGeom prst="rect">
            <a:avLst/>
          </a:prstGeom>
        </p:spPr>
        <p:txBody>
          <a:bodyPr/>
          <a:lstStyle/>
          <a:p>
            <a:pPr/>
            <a:r>
              <a:t>Title Text</a:t>
            </a:r>
          </a:p>
        </p:txBody>
      </p:sp>
      <p:sp>
        <p:nvSpPr>
          <p:cNvPr id="4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One column text">
    <p:spTree>
      <p:nvGrpSpPr>
        <p:cNvPr id="1" name=""/>
        <p:cNvGrpSpPr/>
        <p:nvPr/>
      </p:nvGrpSpPr>
      <p:grpSpPr>
        <a:xfrm>
          <a:off x="0" y="0"/>
          <a:ext cx="0" cy="0"/>
          <a:chOff x="0" y="0"/>
          <a:chExt cx="0" cy="0"/>
        </a:xfrm>
      </p:grpSpPr>
      <p:sp>
        <p:nvSpPr>
          <p:cNvPr id="55" name="Title Text"/>
          <p:cNvSpPr/>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p:nvPr>
            <p:ph type="body" sz="quarter" idx="1"/>
          </p:nvPr>
        </p:nvSpPr>
        <p:spPr>
          <a:xfrm>
            <a:off x="311699" y="1389599"/>
            <a:ext cx="2808001" cy="3179401"/>
          </a:xfrm>
          <a:prstGeom prst="rect">
            <a:avLst/>
          </a:prstGeom>
        </p:spPr>
        <p:txBody>
          <a:bodyPr/>
          <a:lstStyle>
            <a:lvl1pPr>
              <a:defRPr sz="1200"/>
            </a:lvl1pPr>
            <a:lvl2pPr>
              <a:defRPr sz="1200"/>
            </a:lvl2pPr>
            <a:lvl3pPr>
              <a:defRPr sz="1200"/>
            </a:lvl3pPr>
            <a:lvl4pPr>
              <a:defRPr sz="1200"/>
            </a:lvl4pPr>
            <a:lvl5pPr>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Main point">
    <p:spTree>
      <p:nvGrpSpPr>
        <p:cNvPr id="1" name=""/>
        <p:cNvGrpSpPr/>
        <p:nvPr/>
      </p:nvGrpSpPr>
      <p:grpSpPr>
        <a:xfrm>
          <a:off x="0" y="0"/>
          <a:ext cx="0" cy="0"/>
          <a:chOff x="0" y="0"/>
          <a:chExt cx="0" cy="0"/>
        </a:xfrm>
      </p:grpSpPr>
      <p:sp>
        <p:nvSpPr>
          <p:cNvPr id="64" name="Title Text"/>
          <p:cNvSpPr/>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Section title and description">
    <p:spTree>
      <p:nvGrpSpPr>
        <p:cNvPr id="1" name=""/>
        <p:cNvGrpSpPr/>
        <p:nvPr/>
      </p:nvGrpSpPr>
      <p:grpSpPr>
        <a:xfrm>
          <a:off x="0" y="0"/>
          <a:ext cx="0" cy="0"/>
          <a:chOff x="0" y="0"/>
          <a:chExt cx="0" cy="0"/>
        </a:xfrm>
      </p:grpSpPr>
      <p:sp>
        <p:nvSpPr>
          <p:cNvPr id="72" name="Shape 36"/>
          <p:cNvSpPr/>
          <p:nvPr/>
        </p:nvSpPr>
        <p:spPr>
          <a:xfrm>
            <a:off x="4572000" y="24"/>
            <a:ext cx="4572000" cy="5143501"/>
          </a:xfrm>
          <a:prstGeom prst="rect">
            <a:avLst/>
          </a:prstGeom>
          <a:solidFill>
            <a:srgbClr val="303030"/>
          </a:solidFill>
          <a:ln w="12700">
            <a:miter lim="400000"/>
          </a:ln>
        </p:spPr>
        <p:txBody>
          <a:bodyPr lIns="45719" rIns="45719" anchor="ctr"/>
          <a:lstStyle/>
          <a:p>
            <a:pPr>
              <a:defRPr>
                <a:solidFill>
                  <a:srgbClr val="000000"/>
                </a:solidFill>
              </a:defRPr>
            </a:pPr>
          </a:p>
        </p:txBody>
      </p:sp>
      <p:sp>
        <p:nvSpPr>
          <p:cNvPr id="73" name="Title Text"/>
          <p:cNvSpPr/>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p:nvPr>
            <p:ph type="body" sz="quarter" idx="1"/>
          </p:nvPr>
        </p:nvSpPr>
        <p:spPr>
          <a:xfrm>
            <a:off x="265500" y="2803075"/>
            <a:ext cx="4045200" cy="1235101"/>
          </a:xfrm>
          <a:prstGeom prst="rect">
            <a:avLst/>
          </a:prstGeom>
        </p:spPr>
        <p:txBody>
          <a:bodyPr/>
          <a:lstStyle>
            <a:lvl1pPr algn="ctr">
              <a:lnSpc>
                <a:spcPct val="100000"/>
              </a:lnSpc>
              <a:spcBef>
                <a:spcPts val="0"/>
              </a:spcBef>
              <a:defRPr sz="2100"/>
            </a:lvl1pPr>
            <a:lvl2pPr algn="ctr">
              <a:lnSpc>
                <a:spcPct val="100000"/>
              </a:lnSpc>
              <a:spcBef>
                <a:spcPts val="0"/>
              </a:spcBef>
              <a:defRPr sz="2100"/>
            </a:lvl2pPr>
            <a:lvl3pPr algn="ctr">
              <a:lnSpc>
                <a:spcPct val="100000"/>
              </a:lnSpc>
              <a:spcBef>
                <a:spcPts val="0"/>
              </a:spcBef>
              <a:defRPr sz="2100"/>
            </a:lvl3pPr>
            <a:lvl4pPr algn="ctr">
              <a:lnSpc>
                <a:spcPct val="100000"/>
              </a:lnSpc>
              <a:spcBef>
                <a:spcPts val="0"/>
              </a:spcBef>
              <a:defRPr sz="2100"/>
            </a:lvl4pPr>
            <a:lvl5pPr algn="ctr">
              <a:lnSpc>
                <a:spcPct val="100000"/>
              </a:lnSpc>
              <a:spcBef>
                <a:spcPts val="0"/>
              </a:spcBef>
              <a:defRPr sz="2100"/>
            </a:lvl5pPr>
          </a:lstStyle>
          <a:p>
            <a:pPr/>
            <a:r>
              <a:t>Body Level One</a:t>
            </a:r>
          </a:p>
          <a:p>
            <a:pPr lvl="1"/>
            <a:r>
              <a:t>Body Level Two</a:t>
            </a:r>
          </a:p>
          <a:p>
            <a:pPr lvl="2"/>
            <a:r>
              <a:t>Body Level Three</a:t>
            </a:r>
          </a:p>
          <a:p>
            <a:pPr lvl="3"/>
            <a:r>
              <a:t>Body Level Four</a:t>
            </a:r>
          </a:p>
          <a:p>
            <a:pPr lvl="4"/>
            <a:r>
              <a:t>Body Level Five</a:t>
            </a:r>
          </a:p>
        </p:txBody>
      </p:sp>
      <p:sp>
        <p:nvSpPr>
          <p:cNvPr id="75" name="Shape 39"/>
          <p:cNvSpPr/>
          <p:nvPr>
            <p:ph type="body" sz="half" idx="13"/>
          </p:nvPr>
        </p:nvSpPr>
        <p:spPr>
          <a:xfrm>
            <a:off x="4939500" y="724199"/>
            <a:ext cx="3837000" cy="3695101"/>
          </a:xfrm>
          <a:prstGeom prst="rect">
            <a:avLst/>
          </a:prstGeom>
        </p:spPr>
        <p:txBody>
          <a:bodyPr anchor="ctr"/>
          <a:lstStyle/>
          <a:p>
            <a:pPr>
              <a:defRPr>
                <a:solidFill>
                  <a:srgbClr val="FFFFFF"/>
                </a:solidFill>
              </a:defRPr>
            </a:pP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Caption">
    <p:spTree>
      <p:nvGrpSpPr>
        <p:cNvPr id="1" name=""/>
        <p:cNvGrpSpPr/>
        <p:nvPr/>
      </p:nvGrpSpPr>
      <p:grpSpPr>
        <a:xfrm>
          <a:off x="0" y="0"/>
          <a:ext cx="0" cy="0"/>
          <a:chOff x="0" y="0"/>
          <a:chExt cx="0" cy="0"/>
        </a:xfrm>
      </p:grpSpPr>
      <p:sp>
        <p:nvSpPr>
          <p:cNvPr id="83" name="Body Level One…"/>
          <p:cNvSpPr/>
          <p:nvPr>
            <p:ph type="body" sz="quarter" idx="1"/>
          </p:nvPr>
        </p:nvSpPr>
        <p:spPr>
          <a:xfrm>
            <a:off x="311699" y="4230575"/>
            <a:ext cx="5998802" cy="605101"/>
          </a:xfrm>
          <a:prstGeom prst="rect">
            <a:avLst/>
          </a:prstGeom>
        </p:spPr>
        <p:txBody>
          <a:bodyPr anchor="ctr"/>
          <a:lstStyle>
            <a:lvl1pPr>
              <a:lnSpc>
                <a:spcPct val="100000"/>
              </a:lnSpc>
              <a:spcBef>
                <a:spcPts val="0"/>
              </a:spcBef>
            </a:lvl1pPr>
            <a:lvl2pPr>
              <a:lnSpc>
                <a:spcPct val="100000"/>
              </a:lnSpc>
              <a:spcBef>
                <a:spcPts val="0"/>
              </a:spcBef>
            </a:lvl2pPr>
            <a:lvl3pPr>
              <a:lnSpc>
                <a:spcPct val="100000"/>
              </a:lnSpc>
              <a:spcBef>
                <a:spcPts val="0"/>
              </a:spcBef>
            </a:lvl3pPr>
            <a:lvl4pPr>
              <a:lnSpc>
                <a:spcPct val="100000"/>
              </a:lnSpc>
              <a:spcBef>
                <a:spcPts val="0"/>
              </a:spcBef>
            </a:lvl4pPr>
            <a:lvl5pPr>
              <a:lnSpc>
                <a:spcPct val="100000"/>
              </a:lnSpc>
              <a:spcBef>
                <a:spcPts val="0"/>
              </a:spcBef>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121"/>
        </a:solidFill>
      </p:bgPr>
    </p:bg>
    <p:spTree>
      <p:nvGrpSpPr>
        <p:cNvPr id="1" name=""/>
        <p:cNvGrpSpPr/>
        <p:nvPr/>
      </p:nvGrpSpPr>
      <p:grpSpPr>
        <a:xfrm>
          <a:off x="0" y="0"/>
          <a:ext cx="0" cy="0"/>
          <a:chOff x="0" y="0"/>
          <a:chExt cx="0" cy="0"/>
        </a:xfrm>
      </p:grpSpPr>
      <p:sp>
        <p:nvSpPr>
          <p:cNvPr id="2" name="Title Text"/>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8684344" y="4700818"/>
            <a:ext cx="336814" cy="318396"/>
          </a:xfrm>
          <a:prstGeom prst="rect">
            <a:avLst/>
          </a:prstGeom>
          <a:ln w="12700">
            <a:miter lim="400000"/>
          </a:ln>
        </p:spPr>
        <p:txBody>
          <a:bodyPr wrap="none" lIns="91424" tIns="91424" rIns="91424" bIns="91424" anchor="ctr">
            <a:spAutoFit/>
          </a:bodyPr>
          <a:lstStyle>
            <a:lvl1pPr algn="r">
              <a:defRPr sz="1000">
                <a:solidFill>
                  <a:srgbClr val="ADADAD"/>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Arial"/>
          <a:ea typeface="Arial"/>
          <a:cs typeface="Arial"/>
          <a:sym typeface="Arial"/>
        </a:defRPr>
      </a:lvl9pPr>
    </p:titleStyle>
    <p:bodyStyle>
      <a:lvl1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ADADAD"/>
          </a:solidFill>
          <a:uFillTx/>
          <a:latin typeface="Arial"/>
          <a:ea typeface="Arial"/>
          <a:cs typeface="Arial"/>
          <a:sym typeface="Arial"/>
        </a:defRPr>
      </a:lvl1pPr>
      <a:lvl2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ADADAD"/>
          </a:solidFill>
          <a:uFillTx/>
          <a:latin typeface="Arial"/>
          <a:ea typeface="Arial"/>
          <a:cs typeface="Arial"/>
          <a:sym typeface="Arial"/>
        </a:defRPr>
      </a:lvl2pPr>
      <a:lvl3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ADADAD"/>
          </a:solidFill>
          <a:uFillTx/>
          <a:latin typeface="Arial"/>
          <a:ea typeface="Arial"/>
          <a:cs typeface="Arial"/>
          <a:sym typeface="Arial"/>
        </a:defRPr>
      </a:lvl3pPr>
      <a:lvl4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ADADAD"/>
          </a:solidFill>
          <a:uFillTx/>
          <a:latin typeface="Arial"/>
          <a:ea typeface="Arial"/>
          <a:cs typeface="Arial"/>
          <a:sym typeface="Arial"/>
        </a:defRPr>
      </a:lvl4pPr>
      <a:lvl5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ADADAD"/>
          </a:solidFill>
          <a:uFillTx/>
          <a:latin typeface="Arial"/>
          <a:ea typeface="Arial"/>
          <a:cs typeface="Arial"/>
          <a:sym typeface="Arial"/>
        </a:defRPr>
      </a:lvl5pPr>
      <a:lvl6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ADADAD"/>
          </a:solidFill>
          <a:uFillTx/>
          <a:latin typeface="Arial"/>
          <a:ea typeface="Arial"/>
          <a:cs typeface="Arial"/>
          <a:sym typeface="Arial"/>
        </a:defRPr>
      </a:lvl6pPr>
      <a:lvl7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ADADAD"/>
          </a:solidFill>
          <a:uFillTx/>
          <a:latin typeface="Arial"/>
          <a:ea typeface="Arial"/>
          <a:cs typeface="Arial"/>
          <a:sym typeface="Arial"/>
        </a:defRPr>
      </a:lvl7pPr>
      <a:lvl8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ADADAD"/>
          </a:solidFill>
          <a:uFillTx/>
          <a:latin typeface="Arial"/>
          <a:ea typeface="Arial"/>
          <a:cs typeface="Arial"/>
          <a:sym typeface="Arial"/>
        </a:defRPr>
      </a:lvl8pPr>
      <a:lvl9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ADADAD"/>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t.co/KOZO7gLv9v" TargetMode="External"/><Relationship Id="rId3" Type="http://schemas.openxmlformats.org/officeDocument/2006/relationships/hyperlink" Target="https://t.co/4BS4ni0bfi" TargetMode="External"/><Relationship Id="rId4" Type="http://schemas.openxmlformats.org/officeDocument/2006/relationships/hyperlink" Target="https://t.co/RopOXtfgHX" TargetMode="External"/><Relationship Id="rId5" Type="http://schemas.openxmlformats.org/officeDocument/2006/relationships/hyperlink" Target="https://t.co/qU4XRyLEnX" TargetMode="External"/><Relationship Id="rId6" Type="http://schemas.openxmlformats.org/officeDocument/2006/relationships/hyperlink" Target="https://t.co/UoXlMerlM7//u2026" TargetMode="External"/><Relationship Id="rId7" Type="http://schemas.openxmlformats.org/officeDocument/2006/relationships/hyperlink" Target="https://t.co/a329TM5jok/" TargetMode="External"/><Relationship Id="rId8" Type="http://schemas.openxmlformats.org/officeDocument/2006/relationships/hyperlink" Target="https://t.co/8RNPByoq0N" TargetMode="External"/><Relationship Id="rId9" Type="http://schemas.openxmlformats.org/officeDocument/2006/relationships/hyperlink" Target="https://t.co/ZveevxWw81" TargetMode="External"/><Relationship Id="rId10" Type="http://schemas.openxmlformats.org/officeDocument/2006/relationships/hyperlink" Target="https://t.co/kw1Mwsks5e"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t.co/KOZO7gLv9v" TargetMode="External"/><Relationship Id="rId3" Type="http://schemas.openxmlformats.org/officeDocument/2006/relationships/hyperlink" Target="https://t.co/4BS4ni0bfi" TargetMode="External"/><Relationship Id="rId4" Type="http://schemas.openxmlformats.org/officeDocument/2006/relationships/hyperlink" Target="https://t.co/RopOXtfgHX" TargetMode="External"/><Relationship Id="rId5" Type="http://schemas.openxmlformats.org/officeDocument/2006/relationships/hyperlink" Target="https://t.co/qU4XRyLEnX" TargetMode="External"/><Relationship Id="rId6" Type="http://schemas.openxmlformats.org/officeDocument/2006/relationships/hyperlink" Target="https://t.co/UoXlMerlM7//u2026" TargetMode="External"/><Relationship Id="rId7" Type="http://schemas.openxmlformats.org/officeDocument/2006/relationships/hyperlink" Target="https://t.co/a329TM5jok/" TargetMode="External"/><Relationship Id="rId8" Type="http://schemas.openxmlformats.org/officeDocument/2006/relationships/hyperlink" Target="https://t.co/8RNPByoq0N" TargetMode="External"/><Relationship Id="rId9" Type="http://schemas.openxmlformats.org/officeDocument/2006/relationships/hyperlink" Target="https://t.co/ZveevxWw81" TargetMode="External"/><Relationship Id="rId10" Type="http://schemas.openxmlformats.org/officeDocument/2006/relationships/hyperlink" Target="https://t.co/kw1Mwsks5e"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t.co/KOZO7gLv9v" TargetMode="External"/><Relationship Id="rId3" Type="http://schemas.openxmlformats.org/officeDocument/2006/relationships/hyperlink" Target="https://t.co/4BS4ni0bfi" TargetMode="External"/><Relationship Id="rId4" Type="http://schemas.openxmlformats.org/officeDocument/2006/relationships/hyperlink" Target="https://t.co/RopOXtfgHX" TargetMode="External"/><Relationship Id="rId5" Type="http://schemas.openxmlformats.org/officeDocument/2006/relationships/hyperlink" Target="https://t.co/qU4XRyLEnX" TargetMode="External"/><Relationship Id="rId6" Type="http://schemas.openxmlformats.org/officeDocument/2006/relationships/hyperlink" Target="https://t.co/UoXlMerlM7//u2026" TargetMode="External"/><Relationship Id="rId7" Type="http://schemas.openxmlformats.org/officeDocument/2006/relationships/hyperlink" Target="https://t.co/a329TM5jok/" TargetMode="External"/><Relationship Id="rId8" Type="http://schemas.openxmlformats.org/officeDocument/2006/relationships/hyperlink" Target="https://t.co/8RNPByoq0N" TargetMode="External"/><Relationship Id="rId9" Type="http://schemas.openxmlformats.org/officeDocument/2006/relationships/hyperlink" Target="https://t.co/ZveevxWw81" TargetMode="External"/><Relationship Id="rId10" Type="http://schemas.openxmlformats.org/officeDocument/2006/relationships/hyperlink" Target="https://t.co/kw1Mwsks5e"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t.co/KOZO7gLv9v" TargetMode="External"/><Relationship Id="rId3" Type="http://schemas.openxmlformats.org/officeDocument/2006/relationships/hyperlink" Target="https://t.co/4BS4ni0bfi" TargetMode="External"/><Relationship Id="rId4" Type="http://schemas.openxmlformats.org/officeDocument/2006/relationships/hyperlink" Target="https://t.co/RopOXtfgHX" TargetMode="External"/><Relationship Id="rId5" Type="http://schemas.openxmlformats.org/officeDocument/2006/relationships/hyperlink" Target="https://t.co/qU4XRyLEnX" TargetMode="External"/><Relationship Id="rId6" Type="http://schemas.openxmlformats.org/officeDocument/2006/relationships/hyperlink" Target="https://t.co/UoXlMerlM7//u2026" TargetMode="External"/><Relationship Id="rId7" Type="http://schemas.openxmlformats.org/officeDocument/2006/relationships/hyperlink" Target="https://t.co/a329TM5jok/" TargetMode="External"/><Relationship Id="rId8" Type="http://schemas.openxmlformats.org/officeDocument/2006/relationships/hyperlink" Target="https://t.co/8RNPByoq0N" TargetMode="External"/><Relationship Id="rId9" Type="http://schemas.openxmlformats.org/officeDocument/2006/relationships/hyperlink" Target="https://t.co/ZveevxWw81" TargetMode="External"/><Relationship Id="rId10" Type="http://schemas.openxmlformats.org/officeDocument/2006/relationships/hyperlink" Target="https://t.co/kw1Mwsks5e"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t.co/tsjic6yA"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54"/>
          <p:cNvSpPr/>
          <p:nvPr>
            <p:ph type="ctrTitle"/>
          </p:nvPr>
        </p:nvSpPr>
        <p:spPr>
          <a:xfrm>
            <a:off x="311707" y="744575"/>
            <a:ext cx="8520602" cy="2052599"/>
          </a:xfrm>
          <a:prstGeom prst="rect">
            <a:avLst/>
          </a:prstGeom>
        </p:spPr>
        <p:txBody>
          <a:bodyPr/>
          <a:lstStyle/>
          <a:p>
            <a:pPr/>
            <a:r>
              <a:t>Tweet Argument Summarization	</a:t>
            </a:r>
          </a:p>
        </p:txBody>
      </p:sp>
      <p:sp>
        <p:nvSpPr>
          <p:cNvPr id="110" name="Shape 55"/>
          <p:cNvSpPr/>
          <p:nvPr>
            <p:ph type="subTitle" sz="quarter" idx="1"/>
          </p:nvPr>
        </p:nvSpPr>
        <p:spPr>
          <a:xfrm>
            <a:off x="311699" y="2834125"/>
            <a:ext cx="8520602" cy="792601"/>
          </a:xfrm>
          <a:prstGeom prst="rect">
            <a:avLst/>
          </a:prstGeom>
        </p:spPr>
        <p:txBody>
          <a:bodyPr/>
          <a:lstStyle/>
          <a:p>
            <a:pPr defTabSz="484631">
              <a:defRPr sz="1483"/>
            </a:pPr>
            <a:r>
              <a:t>Marcus Hughes</a:t>
            </a:r>
          </a:p>
          <a:p>
            <a:pPr defTabSz="484631">
              <a:defRPr sz="1483"/>
            </a:pPr>
            <a:r>
              <a:t>5/11/17 NLP CS 375</a:t>
            </a:r>
          </a:p>
          <a:p>
            <a:pPr defTabSz="484631">
              <a:defRPr sz="1483"/>
            </a:pPr>
            <a:r>
              <a:t>Williams College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Apply to Tweets?"/>
          <p:cNvSpPr/>
          <p:nvPr>
            <p:ph type="title"/>
          </p:nvPr>
        </p:nvSpPr>
        <p:spPr>
          <a:prstGeom prst="rect">
            <a:avLst/>
          </a:prstGeom>
        </p:spPr>
        <p:txBody>
          <a:bodyPr/>
          <a:lstStyle>
            <a:lvl1pPr defTabSz="877823">
              <a:defRPr sz="2688"/>
            </a:lvl1pPr>
          </a:lstStyle>
          <a:p>
            <a:pPr/>
            <a:r>
              <a:t>Apply to Tweets?</a:t>
            </a:r>
          </a:p>
        </p:txBody>
      </p:sp>
      <p:sp>
        <p:nvSpPr>
          <p:cNvPr id="281" name="Body"/>
          <p:cNvSpPr/>
          <p:nvPr>
            <p:ph type="body" idx="1"/>
          </p:nvPr>
        </p:nvSpPr>
        <p:spPr>
          <a:prstGeom prst="rect">
            <a:avLst/>
          </a:prstGeom>
        </p:spPr>
        <p:txBody>
          <a:bodyPr/>
          <a:lstStyle/>
          <a:p>
            <a:pPr/>
          </a:p>
        </p:txBody>
      </p:sp>
      <p:pic>
        <p:nvPicPr>
          <p:cNvPr id="282" name="pasted-image.tiff" descr="pasted-image.tiff"/>
          <p:cNvPicPr>
            <a:picLocks noChangeAspect="1"/>
          </p:cNvPicPr>
          <p:nvPr/>
        </p:nvPicPr>
        <p:blipFill>
          <a:blip r:embed="rId2">
            <a:extLst/>
          </a:blip>
          <a:stretch>
            <a:fillRect/>
          </a:stretch>
        </p:blipFill>
        <p:spPr>
          <a:xfrm>
            <a:off x="1521253" y="1289567"/>
            <a:ext cx="6101494" cy="3142216"/>
          </a:xfrm>
          <a:prstGeom prst="rect">
            <a:avLst/>
          </a:prstGeom>
          <a:ln w="12700">
            <a:miter lim="400000"/>
          </a:ln>
        </p:spPr>
      </p:pic>
      <p:sp>
        <p:nvSpPr>
          <p:cNvPr id="283" name="Inouye, D., &amp; Kalita+, J. K. (2011). Comparing Twitter Summarization Algorithms for Multiple Post Summaries. 2011 IEEE Third Int’l Conference on Privacy, Security, Risk and Trust and 2011 IEEE Third Int’l Conference on Social Computing, 298–306. https://doi.org/10.1109/PASSAT/SocialCom.2011.31"/>
          <p:cNvSpPr/>
          <p:nvPr/>
        </p:nvSpPr>
        <p:spPr>
          <a:xfrm>
            <a:off x="176418" y="4446638"/>
            <a:ext cx="8791164" cy="6952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Inouye, D., &amp; Kalita+, J. K. (2011). Comparing Twitter Summarization Algorithms for Multiple Post Summaries. 2011 IEEE Third Int’l Conference on Privacy, Security, Risk and Trust and 2011 IEEE Third Int’l Conference on Social Computing, 298–306. https://doi.org/10.1109/PASSAT/SocialCom.2011.31</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Can we improve tweet summarization using argument mining ideas for classification?"/>
          <p:cNvSpPr/>
          <p:nvPr>
            <p:ph type="title"/>
          </p:nvPr>
        </p:nvSpPr>
        <p:spPr>
          <a:prstGeom prst="rect">
            <a:avLst/>
          </a:prstGeom>
        </p:spPr>
        <p:txBody>
          <a:bodyPr/>
          <a:lstStyle/>
          <a:p>
            <a:pPr/>
            <a:r>
              <a:t>Can we improve tweet summarization using argument mining ideas for classification?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8" name="pasted-image.jpeg" descr="pasted-image.jpeg"/>
          <p:cNvPicPr>
            <a:picLocks noChangeAspect="1"/>
          </p:cNvPicPr>
          <p:nvPr/>
        </p:nvPicPr>
        <p:blipFill>
          <a:blip r:embed="rId2">
            <a:extLst/>
          </a:blip>
          <a:stretch>
            <a:fillRect/>
          </a:stretch>
        </p:blipFill>
        <p:spPr>
          <a:xfrm>
            <a:off x="1882790" y="0"/>
            <a:ext cx="5378420" cy="5143500"/>
          </a:xfrm>
          <a:prstGeom prst="rect">
            <a:avLst/>
          </a:prstGeom>
          <a:ln w="12700">
            <a:miter lim="400000"/>
          </a:ln>
        </p:spPr>
      </p:pic>
      <p:sp>
        <p:nvSpPr>
          <p:cNvPr id="289" name="Ganesan, K., Zhai, C., &amp; Han, J. (2010). Opinosis : A Graph-Based Approach to Abstractive Summarization of Highly Redundant Opinions. Proceedings of the 23rd International Conference on Computational Linguistics, (August), 340–348. https://doi.org/http://portal.acm.org/citation.cfm?id=1873781.1873820"/>
          <p:cNvSpPr/>
          <p:nvPr/>
        </p:nvSpPr>
        <p:spPr>
          <a:xfrm>
            <a:off x="18455" y="700138"/>
            <a:ext cx="1840308" cy="37432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Ganesan, K., Zhai, C., &amp; Han, J. (2010). Opinosis : A Graph-Based Approach to Abstractive Summarization of Highly Redundant Opinions. Proceedings of the 23rd International Conference on Computational Linguistics, (August), 340–348. https://doi.org/http://portal.acm.org/citation.cfm?id=1873781.1873820</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1" name="pasted-image.jpeg" descr="pasted-image.jpeg"/>
          <p:cNvPicPr>
            <a:picLocks noChangeAspect="1"/>
          </p:cNvPicPr>
          <p:nvPr/>
        </p:nvPicPr>
        <p:blipFill>
          <a:blip r:embed="rId2">
            <a:extLst/>
          </a:blip>
          <a:stretch>
            <a:fillRect/>
          </a:stretch>
        </p:blipFill>
        <p:spPr>
          <a:xfrm>
            <a:off x="1149350" y="266700"/>
            <a:ext cx="6845300" cy="4076700"/>
          </a:xfrm>
          <a:prstGeom prst="rect">
            <a:avLst/>
          </a:prstGeom>
          <a:ln w="12700">
            <a:miter lim="400000"/>
          </a:ln>
        </p:spPr>
      </p:pic>
      <p:sp>
        <p:nvSpPr>
          <p:cNvPr id="292" name="Freddy Chong, Tat Chua, S. A. (2013). Automatic Summarization of Events From Social Media. International AAAI Conference on Weblogs and Social Media, 81–90. Retrieved from http://citeseerx.ist.psu.edu/viewdoc/summary?doi=10.1.1.309.517"/>
          <p:cNvSpPr/>
          <p:nvPr/>
        </p:nvSpPr>
        <p:spPr>
          <a:xfrm>
            <a:off x="29915" y="4472038"/>
            <a:ext cx="9084170" cy="6952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Freddy Chong, Tat Chua, S. A. (2013). Automatic Summarization of Events From Social Media. International AAAI Conference on Weblogs and Social Media, 81–90. Retrieved from http://citeseerx.ist.psu.edu/viewdoc/summary?doi=10.1.1.309.517</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4" name="pasted-image.jpeg" descr="pasted-image.jpeg"/>
          <p:cNvPicPr>
            <a:picLocks noChangeAspect="1"/>
          </p:cNvPicPr>
          <p:nvPr/>
        </p:nvPicPr>
        <p:blipFill>
          <a:blip r:embed="rId2">
            <a:extLst/>
          </a:blip>
          <a:stretch>
            <a:fillRect/>
          </a:stretch>
        </p:blipFill>
        <p:spPr>
          <a:xfrm>
            <a:off x="2769191" y="0"/>
            <a:ext cx="4367618" cy="5143500"/>
          </a:xfrm>
          <a:prstGeom prst="rect">
            <a:avLst/>
          </a:prstGeom>
          <a:ln w="12700">
            <a:miter lim="400000"/>
          </a:ln>
        </p:spPr>
      </p:pic>
      <p:sp>
        <p:nvSpPr>
          <p:cNvPr id="295" name="Nenkova, A., &amp; Vanderwende, L. (2005). The impact of frequency on summarization. Microsoft Research Redmond Washington Tech Rep MSRTR2005101. Retrieved from http://www.cs.bgu.ac.il/~elhadad/nlp09/sumbasic.pdf"/>
          <p:cNvSpPr/>
          <p:nvPr/>
        </p:nvSpPr>
        <p:spPr>
          <a:xfrm>
            <a:off x="172703" y="1512938"/>
            <a:ext cx="2364605" cy="21176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Nenkova, A., &amp; Vanderwende, L. (2005). The impact of frequency on summarization. Microsoft Research Redmond Washington Tech Rep MSRTR2005101. Retrieved from http://www.cs.bgu.ac.il/~elhadad/nlp09/sumbasic.pdf</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Can we improve tweet summarization using argument mining ideas for classification?"/>
          <p:cNvSpPr/>
          <p:nvPr>
            <p:ph type="title"/>
          </p:nvPr>
        </p:nvSpPr>
        <p:spPr>
          <a:prstGeom prst="rect">
            <a:avLst/>
          </a:prstGeom>
        </p:spPr>
        <p:txBody>
          <a:bodyPr/>
          <a:lstStyle/>
          <a:p>
            <a:pPr/>
            <a:r>
              <a:t>Can we improve tweet summarization using argument mining ideas for classification?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16" name="Shape 60"/>
          <p:cNvGrpSpPr/>
          <p:nvPr/>
        </p:nvGrpSpPr>
        <p:grpSpPr>
          <a:xfrm>
            <a:off x="0" y="152399"/>
            <a:ext cx="3048000" cy="1220102"/>
            <a:chOff x="0" y="0"/>
            <a:chExt cx="3048000" cy="1220100"/>
          </a:xfrm>
        </p:grpSpPr>
        <p:sp>
          <p:nvSpPr>
            <p:cNvPr id="114" name="Rectangle"/>
            <p:cNvSpPr/>
            <p:nvPr/>
          </p:nvSpPr>
          <p:spPr>
            <a:xfrm>
              <a:off x="0" y="-1"/>
              <a:ext cx="3048000" cy="1220102"/>
            </a:xfrm>
            <a:prstGeom prst="rect">
              <a:avLst/>
            </a:prstGeom>
            <a:solidFill>
              <a:srgbClr val="D9D9D9"/>
            </a:solidFill>
            <a:ln w="12700" cap="flat">
              <a:noFill/>
              <a:miter lim="400000"/>
            </a:ln>
            <a:effectLst/>
          </p:spPr>
          <p:txBody>
            <a:bodyPr wrap="square" lIns="45719" tIns="45719" rIns="45719" bIns="45719" numCol="1" anchor="t">
              <a:noAutofit/>
            </a:bodyPr>
            <a:lstStyle/>
            <a:p>
              <a:pPr algn="ctr">
                <a:defRPr>
                  <a:solidFill>
                    <a:srgbClr val="000000"/>
                  </a:solidFill>
                </a:defRPr>
              </a:pPr>
            </a:p>
          </p:txBody>
        </p:sp>
        <p:sp>
          <p:nvSpPr>
            <p:cNvPr id="115" name="Looks like our sense of conscience is somewhat twistet... #abortion  #PlannedParenthood #ProFamilia #defundPP https://t.co/KOZO7gLv9v"/>
            <p:cNvSpPr/>
            <p:nvPr/>
          </p:nvSpPr>
          <p:spPr>
            <a:xfrm>
              <a:off x="0" y="-1"/>
              <a:ext cx="3048000" cy="11930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lgn="ctr">
                <a:defRPr>
                  <a:solidFill>
                    <a:srgbClr val="000000"/>
                  </a:solidFill>
                </a:defRPr>
              </a:pPr>
              <a:r>
                <a:t>Looks like our sense of conscience is somewhat twistet... #abortion  #PlannedParenthood #ProFamilia #defundPP </a:t>
              </a:r>
              <a:r>
                <a:rPr u="sng">
                  <a:solidFill>
                    <a:schemeClr val="accent5"/>
                  </a:solidFill>
                  <a:uFill>
                    <a:solidFill>
                      <a:schemeClr val="accent5"/>
                    </a:solidFill>
                  </a:uFill>
                  <a:hlinkClick r:id="rId2" invalidUrl="" action="" tgtFrame="" tooltip="" history="1" highlightClick="0" endSnd="0"/>
                </a:rPr>
                <a:t>https://t.co/KOZO7gLv9v</a:t>
              </a:r>
            </a:p>
          </p:txBody>
        </p:sp>
      </p:grpSp>
      <p:grpSp>
        <p:nvGrpSpPr>
          <p:cNvPr id="119" name="Shape 61"/>
          <p:cNvGrpSpPr/>
          <p:nvPr/>
        </p:nvGrpSpPr>
        <p:grpSpPr>
          <a:xfrm>
            <a:off x="3110700" y="2619633"/>
            <a:ext cx="2932801" cy="1193034"/>
            <a:chOff x="0" y="0"/>
            <a:chExt cx="2932800" cy="1193033"/>
          </a:xfrm>
        </p:grpSpPr>
        <p:sp>
          <p:nvSpPr>
            <p:cNvPr id="117" name="Rectangle"/>
            <p:cNvSpPr/>
            <p:nvPr/>
          </p:nvSpPr>
          <p:spPr>
            <a:xfrm>
              <a:off x="0" y="48266"/>
              <a:ext cx="2932801" cy="1096501"/>
            </a:xfrm>
            <a:prstGeom prst="rect">
              <a:avLst/>
            </a:prstGeom>
            <a:solidFill>
              <a:srgbClr val="D9D9D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18" name="&quot;#PepsiPerfect Is this the one made from aborted human cells used in the development of artificial flavor enhancers? #defundPP"/>
            <p:cNvSpPr/>
            <p:nvPr/>
          </p:nvSpPr>
          <p:spPr>
            <a:xfrm>
              <a:off x="0" y="0"/>
              <a:ext cx="2932801"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defRPr>
              </a:lvl1pPr>
            </a:lstStyle>
            <a:p>
              <a:pPr/>
              <a:r>
                <a:t>"#PepsiPerfect Is this the one made from aborted human cells used in the development of artificial flavor enhancers? #defundPP</a:t>
              </a:r>
            </a:p>
          </p:txBody>
        </p:sp>
      </p:grpSp>
      <p:grpSp>
        <p:nvGrpSpPr>
          <p:cNvPr id="122" name="Shape 62"/>
          <p:cNvGrpSpPr/>
          <p:nvPr/>
        </p:nvGrpSpPr>
        <p:grpSpPr>
          <a:xfrm>
            <a:off x="6120000" y="2727024"/>
            <a:ext cx="3048001" cy="1284902"/>
            <a:chOff x="0" y="0"/>
            <a:chExt cx="3048000" cy="1284900"/>
          </a:xfrm>
        </p:grpSpPr>
        <p:sp>
          <p:nvSpPr>
            <p:cNvPr id="120" name="Rectangle"/>
            <p:cNvSpPr/>
            <p:nvPr/>
          </p:nvSpPr>
          <p:spPr>
            <a:xfrm>
              <a:off x="0" y="-1"/>
              <a:ext cx="3048000" cy="1284902"/>
            </a:xfrm>
            <a:prstGeom prst="rect">
              <a:avLst/>
            </a:prstGeom>
            <a:solidFill>
              <a:srgbClr val="D9D9D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21" name="stevenlaststraw: RT catwahler: RT LeahR77 Abortion Has NEVER Been About CHOICE #DefundPP #PJNET #TCOT…"/>
            <p:cNvSpPr/>
            <p:nvPr/>
          </p:nvSpPr>
          <p:spPr>
            <a:xfrm>
              <a:off x="0" y="45933"/>
              <a:ext cx="3048000"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stevenlaststraw: RT catwahler: RT LeahR77 Abortion Has NEVER Been About CHOICE #DefundPP #PJNET #TCOT</a:t>
              </a:r>
            </a:p>
            <a:p>
              <a:pPr algn="ctr">
                <a:defRPr u="sng">
                  <a:solidFill>
                    <a:schemeClr val="accent5"/>
                  </a:solidFill>
                </a:defRPr>
              </a:pPr>
              <a:r>
                <a:rPr>
                  <a:uFill>
                    <a:solidFill>
                      <a:schemeClr val="accent5"/>
                    </a:solidFill>
                  </a:uFill>
                  <a:hlinkClick r:id="rId3" invalidUrl="" action="" tgtFrame="" tooltip="" history="1" highlightClick="0" endSnd="0"/>
                </a:rPr>
                <a:t>https://t.co/4BS4ni0bfi</a:t>
              </a:r>
            </a:p>
          </p:txBody>
        </p:sp>
      </p:grpSp>
      <p:grpSp>
        <p:nvGrpSpPr>
          <p:cNvPr id="125" name="Shape 63"/>
          <p:cNvGrpSpPr/>
          <p:nvPr/>
        </p:nvGrpSpPr>
        <p:grpSpPr>
          <a:xfrm>
            <a:off x="6096000" y="4117799"/>
            <a:ext cx="3048000" cy="863101"/>
            <a:chOff x="0" y="0"/>
            <a:chExt cx="3048000" cy="863100"/>
          </a:xfrm>
        </p:grpSpPr>
        <p:sp>
          <p:nvSpPr>
            <p:cNvPr id="123" name="Rectangle"/>
            <p:cNvSpPr/>
            <p:nvPr/>
          </p:nvSpPr>
          <p:spPr>
            <a:xfrm>
              <a:off x="0" y="-1"/>
              <a:ext cx="3048000" cy="863102"/>
            </a:xfrm>
            <a:prstGeom prst="rect">
              <a:avLst/>
            </a:prstGeom>
            <a:solidFill>
              <a:srgbClr val="D9D9D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24" name="#DefundPP better yet close it down. Plenty of other clinics for women.  https://t.co/RopOXtfgHX"/>
            <p:cNvSpPr/>
            <p:nvPr/>
          </p:nvSpPr>
          <p:spPr>
            <a:xfrm>
              <a:off x="0" y="38233"/>
              <a:ext cx="3048000" cy="7866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#DefundPP better yet close it down. Plenty of other clinics for women.  </a:t>
              </a:r>
              <a:r>
                <a:rPr u="sng">
                  <a:solidFill>
                    <a:schemeClr val="accent5"/>
                  </a:solidFill>
                  <a:uFill>
                    <a:solidFill>
                      <a:schemeClr val="accent5"/>
                    </a:solidFill>
                  </a:uFill>
                  <a:hlinkClick r:id="rId4" invalidUrl="" action="" tgtFrame="" tooltip="" history="1" highlightClick="0" endSnd="0"/>
                </a:rPr>
                <a:t>https://t.co/RopOXtfgHX</a:t>
              </a:r>
            </a:p>
          </p:txBody>
        </p:sp>
      </p:grpSp>
      <p:grpSp>
        <p:nvGrpSpPr>
          <p:cNvPr id="128" name="Shape 64"/>
          <p:cNvGrpSpPr/>
          <p:nvPr/>
        </p:nvGrpSpPr>
        <p:grpSpPr>
          <a:xfrm>
            <a:off x="6096000" y="208374"/>
            <a:ext cx="3048000" cy="1284902"/>
            <a:chOff x="0" y="0"/>
            <a:chExt cx="3048000" cy="1284900"/>
          </a:xfrm>
        </p:grpSpPr>
        <p:sp>
          <p:nvSpPr>
            <p:cNvPr id="126" name="Rectangle"/>
            <p:cNvSpPr/>
            <p:nvPr/>
          </p:nvSpPr>
          <p:spPr>
            <a:xfrm>
              <a:off x="0" y="-1"/>
              <a:ext cx="3048000" cy="1284902"/>
            </a:xfrm>
            <a:prstGeom prst="rect">
              <a:avLst/>
            </a:prstGeom>
            <a:solidFill>
              <a:srgbClr val="D9D9D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27" name="&quot;WTF? These monsters should welcome an investigation (of nothing is being done wrong)…"/>
            <p:cNvSpPr/>
            <p:nvPr/>
          </p:nvSpPr>
          <p:spPr>
            <a:xfrm>
              <a:off x="0" y="45933"/>
              <a:ext cx="3048000"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"WTF? These monsters should welcome an investigation (of nothing is being done wrong)</a:t>
              </a:r>
            </a:p>
            <a:p>
              <a:pPr algn="ctr">
                <a:defRPr>
                  <a:solidFill>
                    <a:srgbClr val="000000"/>
                  </a:solidFill>
                </a:defRPr>
              </a:pPr>
              <a:r>
                <a:t>#DefundPP NOW!</a:t>
              </a:r>
            </a:p>
            <a:p>
              <a:pPr algn="ctr">
                <a:defRPr u="sng">
                  <a:solidFill>
                    <a:schemeClr val="accent5"/>
                  </a:solidFill>
                </a:defRPr>
              </a:pPr>
              <a:r>
                <a:rPr>
                  <a:uFill>
                    <a:solidFill>
                      <a:schemeClr val="accent5"/>
                    </a:solidFill>
                  </a:uFill>
                  <a:hlinkClick r:id="rId5" invalidUrl="" action="" tgtFrame="" tooltip="" history="1" highlightClick="0" endSnd="0"/>
                </a:rPr>
                <a:t>https://t.co/qU4XRyLEnX</a:t>
              </a:r>
            </a:p>
          </p:txBody>
        </p:sp>
      </p:grpSp>
      <p:grpSp>
        <p:nvGrpSpPr>
          <p:cNvPr id="131" name="Shape 65"/>
          <p:cNvGrpSpPr/>
          <p:nvPr/>
        </p:nvGrpSpPr>
        <p:grpSpPr>
          <a:xfrm>
            <a:off x="0" y="1408249"/>
            <a:ext cx="3048000" cy="1220102"/>
            <a:chOff x="0" y="0"/>
            <a:chExt cx="3048000" cy="1220100"/>
          </a:xfrm>
        </p:grpSpPr>
        <p:sp>
          <p:nvSpPr>
            <p:cNvPr id="129" name="Rectangle"/>
            <p:cNvSpPr/>
            <p:nvPr/>
          </p:nvSpPr>
          <p:spPr>
            <a:xfrm>
              <a:off x="0" y="-1"/>
              <a:ext cx="3048000" cy="1220102"/>
            </a:xfrm>
            <a:prstGeom prst="rect">
              <a:avLst/>
            </a:prstGeom>
            <a:solidFill>
              <a:srgbClr val="D9D9D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30" name="My favorite #prolife follows: @Liberty_Pike @LifeNewsHQ @LilaGraceRose @SBAList #DefundPP #AllLivesMatter #HandsUpDontCrush&quot;"/>
            <p:cNvSpPr/>
            <p:nvPr/>
          </p:nvSpPr>
          <p:spPr>
            <a:xfrm>
              <a:off x="0" y="13533"/>
              <a:ext cx="3048000"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defRPr>
              </a:lvl1pPr>
            </a:lstStyle>
            <a:p>
              <a:pPr/>
              <a:r>
                <a:t>My favorite #prolife follows: @Liberty_Pike @LifeNewsHQ @LilaGraceRose @SBAList #DefundPP #AllLivesMatter #HandsUpDontCrush"</a:t>
              </a:r>
            </a:p>
          </p:txBody>
        </p:sp>
      </p:grpSp>
      <p:grpSp>
        <p:nvGrpSpPr>
          <p:cNvPr id="134" name="Shape 66"/>
          <p:cNvGrpSpPr/>
          <p:nvPr/>
        </p:nvGrpSpPr>
        <p:grpSpPr>
          <a:xfrm>
            <a:off x="3110825" y="-1"/>
            <a:ext cx="2932801" cy="1220102"/>
            <a:chOff x="0" y="0"/>
            <a:chExt cx="2932800" cy="1220100"/>
          </a:xfrm>
        </p:grpSpPr>
        <p:sp>
          <p:nvSpPr>
            <p:cNvPr id="132" name="Rectangle"/>
            <p:cNvSpPr/>
            <p:nvPr/>
          </p:nvSpPr>
          <p:spPr>
            <a:xfrm>
              <a:off x="-1" y="-1"/>
              <a:ext cx="2932802" cy="1220102"/>
            </a:xfrm>
            <a:prstGeom prst="rect">
              <a:avLst/>
            </a:prstGeom>
            <a:solidFill>
              <a:srgbClr val="D9D9D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33" name="Good Morning Patriots!! Happy #TGIF! If you haven't heard, we are WINNING the fight for #Prolife. Keep Praying for the unborn &amp;amp; to #DefundPP"/>
            <p:cNvSpPr/>
            <p:nvPr/>
          </p:nvSpPr>
          <p:spPr>
            <a:xfrm>
              <a:off x="-1" y="13533"/>
              <a:ext cx="2932802"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defRPr>
              </a:lvl1pPr>
            </a:lstStyle>
            <a:p>
              <a:pPr/>
              <a:r>
                <a:t>Good Morning Patriots!! Happy #TGIF! If you haven't heard, we are WINNING the fight for #Prolife. Keep Praying for the unborn &amp;amp; to #DefundPP</a:t>
              </a:r>
            </a:p>
          </p:txBody>
        </p:sp>
      </p:grpSp>
      <p:grpSp>
        <p:nvGrpSpPr>
          <p:cNvPr id="137" name="Shape 67"/>
          <p:cNvGrpSpPr/>
          <p:nvPr/>
        </p:nvGrpSpPr>
        <p:grpSpPr>
          <a:xfrm>
            <a:off x="3110700" y="1244383"/>
            <a:ext cx="2932801" cy="1396234"/>
            <a:chOff x="0" y="0"/>
            <a:chExt cx="2932800" cy="1396233"/>
          </a:xfrm>
        </p:grpSpPr>
        <p:sp>
          <p:nvSpPr>
            <p:cNvPr id="135" name="Rectangle"/>
            <p:cNvSpPr/>
            <p:nvPr/>
          </p:nvSpPr>
          <p:spPr>
            <a:xfrm>
              <a:off x="0" y="31516"/>
              <a:ext cx="2932801" cy="1333201"/>
            </a:xfrm>
            <a:prstGeom prst="rect">
              <a:avLst/>
            </a:prstGeom>
            <a:solidFill>
              <a:srgbClr val="D9D9D9"/>
            </a:solidFill>
            <a:ln w="9525" cap="flat">
              <a:solidFill>
                <a:srgbClr val="93C47D"/>
              </a:solidFill>
              <a:prstDash val="solid"/>
              <a:round/>
            </a:ln>
            <a:effectLst/>
          </p:spPr>
          <p:txBody>
            <a:bodyPr wrap="square" lIns="45719" tIns="45719" rIns="45719" bIns="45719" numCol="1" anchor="ctr">
              <a:noAutofit/>
            </a:bodyPr>
            <a:lstStyle/>
            <a:p>
              <a:pPr algn="ctr">
                <a:defRPr>
                  <a:solidFill>
                    <a:srgbClr val="000000"/>
                  </a:solidFill>
                </a:defRPr>
              </a:pPr>
            </a:p>
          </p:txBody>
        </p:sp>
        <p:sp>
          <p:nvSpPr>
            <p:cNvPr id="136" name="&quot;@DrottM: #DefundPP   #Life begins at conception. https://t.co/UoXlMerlM7\\u2026…"/>
            <p:cNvSpPr/>
            <p:nvPr/>
          </p:nvSpPr>
          <p:spPr>
            <a:xfrm>
              <a:off x="0" y="0"/>
              <a:ext cx="2932801" cy="1396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"@DrottM: #DefundPP   #Life begins at conception. </a:t>
              </a:r>
              <a:r>
                <a:rPr u="sng">
                  <a:solidFill>
                    <a:schemeClr val="accent5"/>
                  </a:solidFill>
                  <a:uFill>
                    <a:solidFill>
                      <a:schemeClr val="accent5"/>
                    </a:solidFill>
                  </a:uFill>
                  <a:hlinkClick r:id="rId6" invalidUrl="" action="" tgtFrame="" tooltip="" history="1" highlightClick="0" endSnd="0"/>
                </a:rPr>
                <a:t>https://t.co/UoXlMerlM7\\u2026</a:t>
              </a:r>
            </a:p>
            <a:p>
              <a:pPr algn="ctr">
                <a:defRPr>
                  <a:solidFill>
                    <a:srgbClr val="000000"/>
                  </a:solidFill>
                </a:defRPr>
              </a:pPr>
              <a:r>
                <a:t> </a:t>
              </a:r>
              <a:r>
                <a:rPr u="sng">
                  <a:solidFill>
                    <a:schemeClr val="accent5"/>
                  </a:solidFill>
                  <a:uFill>
                    <a:solidFill>
                      <a:schemeClr val="accent5"/>
                    </a:solidFill>
                  </a:uFill>
                  <a:hlinkClick r:id="rId7" invalidUrl="" action="" tgtFrame="" tooltip="" history="1" highlightClick="0" endSnd="0"/>
                </a:rPr>
                <a:t>https://t.co/a329TM5jok\</a:t>
              </a:r>
            </a:p>
            <a:p>
              <a:pPr algn="ctr">
                <a:defRPr>
                  <a:solidFill>
                    <a:srgbClr val="000000"/>
                  </a:solidFill>
                </a:defRPr>
              </a:pPr>
              <a:r>
                <a:t>“ #NoHillary2016 #ChooseLife #UrMotherDid!</a:t>
              </a:r>
            </a:p>
          </p:txBody>
        </p:sp>
      </p:grpSp>
      <p:grpSp>
        <p:nvGrpSpPr>
          <p:cNvPr id="140" name="Shape 68"/>
          <p:cNvGrpSpPr/>
          <p:nvPr/>
        </p:nvGrpSpPr>
        <p:grpSpPr>
          <a:xfrm>
            <a:off x="10199" y="2696999"/>
            <a:ext cx="3024002" cy="1042201"/>
            <a:chOff x="0" y="0"/>
            <a:chExt cx="3024000" cy="1042200"/>
          </a:xfrm>
        </p:grpSpPr>
        <p:sp>
          <p:nvSpPr>
            <p:cNvPr id="138" name="Rectangle"/>
            <p:cNvSpPr/>
            <p:nvPr/>
          </p:nvSpPr>
          <p:spPr>
            <a:xfrm>
              <a:off x="-1" y="-1"/>
              <a:ext cx="3024002" cy="1042202"/>
            </a:xfrm>
            <a:prstGeom prst="rect">
              <a:avLst/>
            </a:prstGeom>
            <a:solidFill>
              <a:srgbClr val="D9D9D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39" name="It's meant to stop forcing taxpayers to fund an organization that kills babies. #DefundPP  https://t.co/8RNPByoq0N"/>
            <p:cNvSpPr/>
            <p:nvPr/>
          </p:nvSpPr>
          <p:spPr>
            <a:xfrm>
              <a:off x="-1" y="26183"/>
              <a:ext cx="3024002" cy="9898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It's meant to stop forcing taxpayers to fund an organization that kills babies. #DefundPP  </a:t>
              </a:r>
              <a:r>
                <a:rPr u="sng">
                  <a:solidFill>
                    <a:schemeClr val="accent5"/>
                  </a:solidFill>
                  <a:uFill>
                    <a:solidFill>
                      <a:schemeClr val="accent5"/>
                    </a:solidFill>
                  </a:uFill>
                  <a:hlinkClick r:id="rId8" invalidUrl="" action="" tgtFrame="" tooltip="" history="1" highlightClick="0" endSnd="0"/>
                </a:rPr>
                <a:t>https://t.co/8RNPByoq0N</a:t>
              </a:r>
            </a:p>
          </p:txBody>
        </p:sp>
      </p:grpSp>
      <p:grpSp>
        <p:nvGrpSpPr>
          <p:cNvPr id="143" name="Shape 69"/>
          <p:cNvGrpSpPr/>
          <p:nvPr/>
        </p:nvGrpSpPr>
        <p:grpSpPr>
          <a:xfrm>
            <a:off x="6096000" y="1509933"/>
            <a:ext cx="3048000" cy="1193034"/>
            <a:chOff x="0" y="0"/>
            <a:chExt cx="3048000" cy="1193033"/>
          </a:xfrm>
        </p:grpSpPr>
        <p:sp>
          <p:nvSpPr>
            <p:cNvPr id="141" name="Rectangle"/>
            <p:cNvSpPr/>
            <p:nvPr/>
          </p:nvSpPr>
          <p:spPr>
            <a:xfrm>
              <a:off x="0" y="35066"/>
              <a:ext cx="3048000" cy="1122901"/>
            </a:xfrm>
            <a:prstGeom prst="rect">
              <a:avLst/>
            </a:prstGeom>
            <a:solidFill>
              <a:srgbClr val="D9D9D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42" name="This girl didn't #ShoutYourAbortion and a lullaby to her baby gave her the career she always wanted https://t.co/ZveevxWw81…"/>
            <p:cNvSpPr/>
            <p:nvPr/>
          </p:nvSpPr>
          <p:spPr>
            <a:xfrm>
              <a:off x="0" y="0"/>
              <a:ext cx="3048000"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This girl didn't #ShoutYourAbortion and a lullaby to her baby gave her the career she always wanted </a:t>
              </a:r>
              <a:r>
                <a:rPr u="sng">
                  <a:solidFill>
                    <a:schemeClr val="accent5"/>
                  </a:solidFill>
                  <a:uFill>
                    <a:solidFill>
                      <a:schemeClr val="accent5"/>
                    </a:solidFill>
                  </a:uFill>
                  <a:hlinkClick r:id="rId9" invalidUrl="" action="" tgtFrame="" tooltip="" history="1" highlightClick="0" endSnd="0"/>
                </a:rPr>
                <a:t>https://t.co/ZveevxWw81</a:t>
              </a:r>
            </a:p>
            <a:p>
              <a:pPr algn="ctr">
                <a:defRPr>
                  <a:solidFill>
                    <a:srgbClr val="000000"/>
                  </a:solidFill>
                </a:defRPr>
              </a:pPr>
              <a:r>
                <a:t>#DefundPP</a:t>
              </a:r>
            </a:p>
          </p:txBody>
        </p:sp>
      </p:grpSp>
      <p:grpSp>
        <p:nvGrpSpPr>
          <p:cNvPr id="146" name="Shape 70"/>
          <p:cNvGrpSpPr/>
          <p:nvPr/>
        </p:nvGrpSpPr>
        <p:grpSpPr>
          <a:xfrm>
            <a:off x="23999" y="3807824"/>
            <a:ext cx="3024002" cy="1122901"/>
            <a:chOff x="0" y="0"/>
            <a:chExt cx="3024000" cy="1122900"/>
          </a:xfrm>
        </p:grpSpPr>
        <p:sp>
          <p:nvSpPr>
            <p:cNvPr id="144" name="Rectangle"/>
            <p:cNvSpPr/>
            <p:nvPr/>
          </p:nvSpPr>
          <p:spPr>
            <a:xfrm>
              <a:off x="-1" y="-1"/>
              <a:ext cx="3024002" cy="1122902"/>
            </a:xfrm>
            <a:prstGeom prst="rect">
              <a:avLst/>
            </a:prstGeom>
            <a:solidFill>
              <a:srgbClr val="D9D9D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45" name="Tell your Senators to Defund Planned Parenthood SIGN &amp;amp; RT #DefundPP https://t.co/aKvL3tuSEP"/>
            <p:cNvSpPr/>
            <p:nvPr/>
          </p:nvSpPr>
          <p:spPr>
            <a:xfrm>
              <a:off x="-1" y="66533"/>
              <a:ext cx="3024002" cy="9898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defRPr>
              </a:lvl1pPr>
            </a:lstStyle>
            <a:p>
              <a:pPr/>
              <a:r>
                <a:t>Tell your Senators to Defund Planned Parenthood SIGN &amp;amp; RT #DefundPP https://t.co/aKvL3tuSEP</a:t>
              </a:r>
            </a:p>
          </p:txBody>
        </p:sp>
      </p:grpSp>
      <p:grpSp>
        <p:nvGrpSpPr>
          <p:cNvPr id="149" name="Shape 71"/>
          <p:cNvGrpSpPr/>
          <p:nvPr/>
        </p:nvGrpSpPr>
        <p:grpSpPr>
          <a:xfrm>
            <a:off x="3110700" y="3757333"/>
            <a:ext cx="2932801" cy="1396234"/>
            <a:chOff x="0" y="0"/>
            <a:chExt cx="2932800" cy="1396233"/>
          </a:xfrm>
        </p:grpSpPr>
        <p:sp>
          <p:nvSpPr>
            <p:cNvPr id="147" name="Rectangle"/>
            <p:cNvSpPr/>
            <p:nvPr/>
          </p:nvSpPr>
          <p:spPr>
            <a:xfrm>
              <a:off x="0" y="55666"/>
              <a:ext cx="2932801" cy="1284901"/>
            </a:xfrm>
            <a:prstGeom prst="rect">
              <a:avLst/>
            </a:prstGeom>
            <a:solidFill>
              <a:srgbClr val="D9D9D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48" name="Planned Parenthood Supporters Funnel Cash to Local School Elections…"/>
            <p:cNvSpPr/>
            <p:nvPr/>
          </p:nvSpPr>
          <p:spPr>
            <a:xfrm>
              <a:off x="0" y="0"/>
              <a:ext cx="2932801" cy="1396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Planned Parenthood Supporters Funnel Cash to Local School Elections</a:t>
              </a:r>
            </a:p>
            <a:p>
              <a:pPr algn="ctr">
                <a:defRPr u="sng">
                  <a:solidFill>
                    <a:schemeClr val="accent5"/>
                  </a:solidFill>
                </a:defRPr>
              </a:pPr>
              <a:r>
                <a:rPr>
                  <a:uFill>
                    <a:solidFill>
                      <a:schemeClr val="accent5"/>
                    </a:solidFill>
                  </a:uFill>
                  <a:hlinkClick r:id="rId10" invalidUrl="" action="" tgtFrame="" tooltip="" history="1" highlightClick="0" endSnd="0"/>
                </a:rPr>
                <a:t>https://t.co/kw1Mwsks5e</a:t>
              </a:r>
              <a:endParaRPr>
                <a:solidFill>
                  <a:srgbClr val="000000"/>
                </a:solidFill>
              </a:endParaRPr>
            </a:p>
            <a:p>
              <a:pPr algn="ctr">
                <a:defRPr>
                  <a:solidFill>
                    <a:srgbClr val="000000"/>
                  </a:solidFill>
                </a:defRPr>
              </a:pPr>
              <a:r>
                <a:t>Baby killers pay for protxn w/our $. #DefundPP</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53" name="Shape 76"/>
          <p:cNvGrpSpPr/>
          <p:nvPr/>
        </p:nvGrpSpPr>
        <p:grpSpPr>
          <a:xfrm>
            <a:off x="0" y="152399"/>
            <a:ext cx="3048000" cy="1220102"/>
            <a:chOff x="0" y="0"/>
            <a:chExt cx="3048000" cy="1220100"/>
          </a:xfrm>
        </p:grpSpPr>
        <p:sp>
          <p:nvSpPr>
            <p:cNvPr id="151" name="Rectangle"/>
            <p:cNvSpPr/>
            <p:nvPr/>
          </p:nvSpPr>
          <p:spPr>
            <a:xfrm>
              <a:off x="0" y="-1"/>
              <a:ext cx="3048000" cy="1220102"/>
            </a:xfrm>
            <a:prstGeom prst="rect">
              <a:avLst/>
            </a:prstGeom>
            <a:solidFill>
              <a:srgbClr val="B6D7A8"/>
            </a:solidFill>
            <a:ln w="12700" cap="flat">
              <a:noFill/>
              <a:miter lim="400000"/>
            </a:ln>
            <a:effectLst/>
          </p:spPr>
          <p:txBody>
            <a:bodyPr wrap="square" lIns="45719" tIns="45719" rIns="45719" bIns="45719" numCol="1" anchor="t">
              <a:noAutofit/>
            </a:bodyPr>
            <a:lstStyle/>
            <a:p>
              <a:pPr algn="ctr">
                <a:defRPr>
                  <a:solidFill>
                    <a:srgbClr val="000000"/>
                  </a:solidFill>
                </a:defRPr>
              </a:pPr>
            </a:p>
          </p:txBody>
        </p:sp>
        <p:sp>
          <p:nvSpPr>
            <p:cNvPr id="152" name="Looks like our sense of conscience is somewhat twistet... #abortion  #PlannedParenthood #ProFamilia #defundPP https://t.co/KOZO7gLv9v"/>
            <p:cNvSpPr/>
            <p:nvPr/>
          </p:nvSpPr>
          <p:spPr>
            <a:xfrm>
              <a:off x="0" y="-1"/>
              <a:ext cx="3048000" cy="11930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lgn="ctr">
                <a:defRPr>
                  <a:solidFill>
                    <a:srgbClr val="000000"/>
                  </a:solidFill>
                </a:defRPr>
              </a:pPr>
              <a:r>
                <a:t>Looks like our sense of conscience is somewhat twistet... #abortion  #PlannedParenthood #ProFamilia #defundPP </a:t>
              </a:r>
              <a:r>
                <a:rPr u="sng">
                  <a:solidFill>
                    <a:schemeClr val="accent5"/>
                  </a:solidFill>
                  <a:uFill>
                    <a:solidFill>
                      <a:schemeClr val="accent5"/>
                    </a:solidFill>
                  </a:uFill>
                  <a:hlinkClick r:id="rId2" invalidUrl="" action="" tgtFrame="" tooltip="" history="1" highlightClick="0" endSnd="0"/>
                </a:rPr>
                <a:t>https://t.co/KOZO7gLv9v</a:t>
              </a:r>
            </a:p>
          </p:txBody>
        </p:sp>
      </p:grpSp>
      <p:grpSp>
        <p:nvGrpSpPr>
          <p:cNvPr id="156" name="Shape 77"/>
          <p:cNvGrpSpPr/>
          <p:nvPr/>
        </p:nvGrpSpPr>
        <p:grpSpPr>
          <a:xfrm>
            <a:off x="3110700" y="2619633"/>
            <a:ext cx="2932801" cy="1193034"/>
            <a:chOff x="0" y="0"/>
            <a:chExt cx="2932800" cy="1193033"/>
          </a:xfrm>
        </p:grpSpPr>
        <p:sp>
          <p:nvSpPr>
            <p:cNvPr id="154" name="Rectangle"/>
            <p:cNvSpPr/>
            <p:nvPr/>
          </p:nvSpPr>
          <p:spPr>
            <a:xfrm>
              <a:off x="0" y="48266"/>
              <a:ext cx="2932801" cy="1096501"/>
            </a:xfrm>
            <a:prstGeom prst="rect">
              <a:avLst/>
            </a:prstGeom>
            <a:solidFill>
              <a:srgbClr val="FFE59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55" name="&quot;#PepsiPerfect Is this the one made from aborted human cells used in the development of artificial flavor enhancers? #defundPP"/>
            <p:cNvSpPr/>
            <p:nvPr/>
          </p:nvSpPr>
          <p:spPr>
            <a:xfrm>
              <a:off x="0" y="0"/>
              <a:ext cx="2932801"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defRPr>
              </a:lvl1pPr>
            </a:lstStyle>
            <a:p>
              <a:pPr/>
              <a:r>
                <a:t>"#PepsiPerfect Is this the one made from aborted human cells used in the development of artificial flavor enhancers? #defundPP</a:t>
              </a:r>
            </a:p>
          </p:txBody>
        </p:sp>
      </p:grpSp>
      <p:grpSp>
        <p:nvGrpSpPr>
          <p:cNvPr id="159" name="Shape 78"/>
          <p:cNvGrpSpPr/>
          <p:nvPr/>
        </p:nvGrpSpPr>
        <p:grpSpPr>
          <a:xfrm>
            <a:off x="6120000" y="2727024"/>
            <a:ext cx="3048001" cy="1284902"/>
            <a:chOff x="0" y="0"/>
            <a:chExt cx="3048000" cy="1284900"/>
          </a:xfrm>
        </p:grpSpPr>
        <p:sp>
          <p:nvSpPr>
            <p:cNvPr id="157" name="Rectangle"/>
            <p:cNvSpPr/>
            <p:nvPr/>
          </p:nvSpPr>
          <p:spPr>
            <a:xfrm>
              <a:off x="0" y="-1"/>
              <a:ext cx="3048000" cy="1284902"/>
            </a:xfrm>
            <a:prstGeom prst="rect">
              <a:avLst/>
            </a:prstGeom>
            <a:solidFill>
              <a:srgbClr val="EA999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58" name="stevenlaststraw: RT catwahler: RT LeahR77 Abortion Has NEVER Been About CHOICE #DefundPP #PJNET #TCOT…"/>
            <p:cNvSpPr/>
            <p:nvPr/>
          </p:nvSpPr>
          <p:spPr>
            <a:xfrm>
              <a:off x="0" y="45933"/>
              <a:ext cx="3048000"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stevenlaststraw: RT catwahler: RT LeahR77 Abortion Has NEVER Been About CHOICE #DefundPP #PJNET #TCOT</a:t>
              </a:r>
            </a:p>
            <a:p>
              <a:pPr algn="ctr">
                <a:defRPr u="sng">
                  <a:solidFill>
                    <a:schemeClr val="accent5"/>
                  </a:solidFill>
                </a:defRPr>
              </a:pPr>
              <a:r>
                <a:rPr>
                  <a:uFill>
                    <a:solidFill>
                      <a:schemeClr val="accent5"/>
                    </a:solidFill>
                  </a:uFill>
                  <a:hlinkClick r:id="rId3" invalidUrl="" action="" tgtFrame="" tooltip="" history="1" highlightClick="0" endSnd="0"/>
                </a:rPr>
                <a:t>https://t.co/4BS4ni0bfi</a:t>
              </a:r>
            </a:p>
          </p:txBody>
        </p:sp>
      </p:grpSp>
      <p:grpSp>
        <p:nvGrpSpPr>
          <p:cNvPr id="162" name="Shape 79"/>
          <p:cNvGrpSpPr/>
          <p:nvPr/>
        </p:nvGrpSpPr>
        <p:grpSpPr>
          <a:xfrm>
            <a:off x="6096000" y="4117799"/>
            <a:ext cx="3048000" cy="863101"/>
            <a:chOff x="0" y="0"/>
            <a:chExt cx="3048000" cy="863100"/>
          </a:xfrm>
        </p:grpSpPr>
        <p:sp>
          <p:nvSpPr>
            <p:cNvPr id="160" name="Rectangle"/>
            <p:cNvSpPr/>
            <p:nvPr/>
          </p:nvSpPr>
          <p:spPr>
            <a:xfrm>
              <a:off x="0" y="-1"/>
              <a:ext cx="3048000" cy="863102"/>
            </a:xfrm>
            <a:prstGeom prst="rect">
              <a:avLst/>
            </a:prstGeom>
            <a:solidFill>
              <a:srgbClr val="B6D7A8"/>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61" name="#DefundPP better yet close it down. Plenty of other clinics for women.  https://t.co/RopOXtfgHX"/>
            <p:cNvSpPr/>
            <p:nvPr/>
          </p:nvSpPr>
          <p:spPr>
            <a:xfrm>
              <a:off x="0" y="38233"/>
              <a:ext cx="3048000" cy="7866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#DefundPP better yet close it down. Plenty of other clinics for women.  </a:t>
              </a:r>
              <a:r>
                <a:rPr u="sng">
                  <a:solidFill>
                    <a:schemeClr val="accent5"/>
                  </a:solidFill>
                  <a:uFill>
                    <a:solidFill>
                      <a:schemeClr val="accent5"/>
                    </a:solidFill>
                  </a:uFill>
                  <a:hlinkClick r:id="rId4" invalidUrl="" action="" tgtFrame="" tooltip="" history="1" highlightClick="0" endSnd="0"/>
                </a:rPr>
                <a:t>https://t.co/RopOXtfgHX</a:t>
              </a:r>
            </a:p>
          </p:txBody>
        </p:sp>
      </p:grpSp>
      <p:grpSp>
        <p:nvGrpSpPr>
          <p:cNvPr id="165" name="Shape 80"/>
          <p:cNvGrpSpPr/>
          <p:nvPr/>
        </p:nvGrpSpPr>
        <p:grpSpPr>
          <a:xfrm>
            <a:off x="6096000" y="208374"/>
            <a:ext cx="3048000" cy="1284902"/>
            <a:chOff x="0" y="0"/>
            <a:chExt cx="3048000" cy="1284900"/>
          </a:xfrm>
        </p:grpSpPr>
        <p:sp>
          <p:nvSpPr>
            <p:cNvPr id="163" name="Rectangle"/>
            <p:cNvSpPr/>
            <p:nvPr/>
          </p:nvSpPr>
          <p:spPr>
            <a:xfrm>
              <a:off x="0" y="-1"/>
              <a:ext cx="3048000" cy="1284902"/>
            </a:xfrm>
            <a:prstGeom prst="rect">
              <a:avLst/>
            </a:prstGeom>
            <a:solidFill>
              <a:srgbClr val="B6D7A8"/>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64" name="&quot;WTF? These monsters should welcome an investigation (of nothing is being done wrong)…"/>
            <p:cNvSpPr/>
            <p:nvPr/>
          </p:nvSpPr>
          <p:spPr>
            <a:xfrm>
              <a:off x="0" y="45933"/>
              <a:ext cx="3048000"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"WTF? These monsters should welcome an investigation (of nothing is being done wrong)</a:t>
              </a:r>
            </a:p>
            <a:p>
              <a:pPr algn="ctr">
                <a:defRPr>
                  <a:solidFill>
                    <a:srgbClr val="000000"/>
                  </a:solidFill>
                </a:defRPr>
              </a:pPr>
              <a:r>
                <a:t>#DefundPP NOW!</a:t>
              </a:r>
            </a:p>
            <a:p>
              <a:pPr algn="ctr">
                <a:defRPr u="sng">
                  <a:solidFill>
                    <a:schemeClr val="accent5"/>
                  </a:solidFill>
                </a:defRPr>
              </a:pPr>
              <a:r>
                <a:rPr>
                  <a:uFill>
                    <a:solidFill>
                      <a:schemeClr val="accent5"/>
                    </a:solidFill>
                  </a:uFill>
                  <a:hlinkClick r:id="rId5" invalidUrl="" action="" tgtFrame="" tooltip="" history="1" highlightClick="0" endSnd="0"/>
                </a:rPr>
                <a:t>https://t.co/qU4XRyLEnX</a:t>
              </a:r>
            </a:p>
          </p:txBody>
        </p:sp>
      </p:grpSp>
      <p:grpSp>
        <p:nvGrpSpPr>
          <p:cNvPr id="168" name="Shape 81"/>
          <p:cNvGrpSpPr/>
          <p:nvPr/>
        </p:nvGrpSpPr>
        <p:grpSpPr>
          <a:xfrm>
            <a:off x="0" y="1408249"/>
            <a:ext cx="3048000" cy="1220102"/>
            <a:chOff x="0" y="0"/>
            <a:chExt cx="3048000" cy="1220100"/>
          </a:xfrm>
        </p:grpSpPr>
        <p:sp>
          <p:nvSpPr>
            <p:cNvPr id="166" name="Rectangle"/>
            <p:cNvSpPr/>
            <p:nvPr/>
          </p:nvSpPr>
          <p:spPr>
            <a:xfrm>
              <a:off x="0" y="-1"/>
              <a:ext cx="3048000" cy="1220102"/>
            </a:xfrm>
            <a:prstGeom prst="rect">
              <a:avLst/>
            </a:prstGeom>
            <a:solidFill>
              <a:srgbClr val="EA999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67" name="My favorite #prolife follows: @Liberty_Pike @LifeNewsHQ @LilaGraceRose @SBAList #DefundPP #AllLivesMatter #HandsUpDontCrush&quot;"/>
            <p:cNvSpPr/>
            <p:nvPr/>
          </p:nvSpPr>
          <p:spPr>
            <a:xfrm>
              <a:off x="0" y="13533"/>
              <a:ext cx="3048000"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defRPr>
              </a:lvl1pPr>
            </a:lstStyle>
            <a:p>
              <a:pPr/>
              <a:r>
                <a:t>My favorite #prolife follows: @Liberty_Pike @LifeNewsHQ @LilaGraceRose @SBAList #DefundPP #AllLivesMatter #HandsUpDontCrush"</a:t>
              </a:r>
            </a:p>
          </p:txBody>
        </p:sp>
      </p:grpSp>
      <p:grpSp>
        <p:nvGrpSpPr>
          <p:cNvPr id="171" name="Shape 82"/>
          <p:cNvGrpSpPr/>
          <p:nvPr/>
        </p:nvGrpSpPr>
        <p:grpSpPr>
          <a:xfrm>
            <a:off x="3110825" y="-1"/>
            <a:ext cx="2932801" cy="1220102"/>
            <a:chOff x="0" y="0"/>
            <a:chExt cx="2932800" cy="1220100"/>
          </a:xfrm>
        </p:grpSpPr>
        <p:sp>
          <p:nvSpPr>
            <p:cNvPr id="169" name="Rectangle"/>
            <p:cNvSpPr/>
            <p:nvPr/>
          </p:nvSpPr>
          <p:spPr>
            <a:xfrm>
              <a:off x="-1" y="-1"/>
              <a:ext cx="2932802" cy="1220102"/>
            </a:xfrm>
            <a:prstGeom prst="rect">
              <a:avLst/>
            </a:prstGeom>
            <a:solidFill>
              <a:srgbClr val="FFE59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70" name="Good Morning Patriots!! Happy #TGIF! If you haven't heard, we are WINNING the fight for #Prolife. Keep Praying for the unborn &amp;amp; to #DefundPP"/>
            <p:cNvSpPr/>
            <p:nvPr/>
          </p:nvSpPr>
          <p:spPr>
            <a:xfrm>
              <a:off x="-1" y="13533"/>
              <a:ext cx="2932802"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defRPr>
              </a:lvl1pPr>
            </a:lstStyle>
            <a:p>
              <a:pPr/>
              <a:r>
                <a:t>Good Morning Patriots!! Happy #TGIF! If you haven't heard, we are WINNING the fight for #Prolife. Keep Praying for the unborn &amp;amp; to #DefundPP</a:t>
              </a:r>
            </a:p>
          </p:txBody>
        </p:sp>
      </p:grpSp>
      <p:grpSp>
        <p:nvGrpSpPr>
          <p:cNvPr id="174" name="Shape 83"/>
          <p:cNvGrpSpPr/>
          <p:nvPr/>
        </p:nvGrpSpPr>
        <p:grpSpPr>
          <a:xfrm>
            <a:off x="3110700" y="1244383"/>
            <a:ext cx="2932801" cy="1396234"/>
            <a:chOff x="0" y="0"/>
            <a:chExt cx="2932800" cy="1396233"/>
          </a:xfrm>
        </p:grpSpPr>
        <p:sp>
          <p:nvSpPr>
            <p:cNvPr id="172" name="Rectangle"/>
            <p:cNvSpPr/>
            <p:nvPr/>
          </p:nvSpPr>
          <p:spPr>
            <a:xfrm>
              <a:off x="0" y="31516"/>
              <a:ext cx="2932801" cy="1333201"/>
            </a:xfrm>
            <a:prstGeom prst="rect">
              <a:avLst/>
            </a:prstGeom>
            <a:solidFill>
              <a:srgbClr val="B6D7A8"/>
            </a:solidFill>
            <a:ln w="9525" cap="flat">
              <a:solidFill>
                <a:srgbClr val="93C47D"/>
              </a:solidFill>
              <a:prstDash val="solid"/>
              <a:round/>
            </a:ln>
            <a:effectLst/>
          </p:spPr>
          <p:txBody>
            <a:bodyPr wrap="square" lIns="45719" tIns="45719" rIns="45719" bIns="45719" numCol="1" anchor="ctr">
              <a:noAutofit/>
            </a:bodyPr>
            <a:lstStyle/>
            <a:p>
              <a:pPr algn="ctr">
                <a:defRPr>
                  <a:solidFill>
                    <a:srgbClr val="000000"/>
                  </a:solidFill>
                </a:defRPr>
              </a:pPr>
            </a:p>
          </p:txBody>
        </p:sp>
        <p:sp>
          <p:nvSpPr>
            <p:cNvPr id="173" name="&quot;@DrottM: #DefundPP   #Life begins at conception. https://t.co/UoXlMerlM7\\u2026…"/>
            <p:cNvSpPr/>
            <p:nvPr/>
          </p:nvSpPr>
          <p:spPr>
            <a:xfrm>
              <a:off x="0" y="0"/>
              <a:ext cx="2932801" cy="1396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"@DrottM: #DefundPP   #Life begins at conception. </a:t>
              </a:r>
              <a:r>
                <a:rPr u="sng">
                  <a:solidFill>
                    <a:schemeClr val="accent5"/>
                  </a:solidFill>
                  <a:uFill>
                    <a:solidFill>
                      <a:schemeClr val="accent5"/>
                    </a:solidFill>
                  </a:uFill>
                  <a:hlinkClick r:id="rId6" invalidUrl="" action="" tgtFrame="" tooltip="" history="1" highlightClick="0" endSnd="0"/>
                </a:rPr>
                <a:t>https://t.co/UoXlMerlM7\\u2026</a:t>
              </a:r>
            </a:p>
            <a:p>
              <a:pPr algn="ctr">
                <a:defRPr>
                  <a:solidFill>
                    <a:srgbClr val="000000"/>
                  </a:solidFill>
                </a:defRPr>
              </a:pPr>
              <a:r>
                <a:t> </a:t>
              </a:r>
              <a:r>
                <a:rPr u="sng">
                  <a:solidFill>
                    <a:schemeClr val="accent5"/>
                  </a:solidFill>
                  <a:uFill>
                    <a:solidFill>
                      <a:schemeClr val="accent5"/>
                    </a:solidFill>
                  </a:uFill>
                  <a:hlinkClick r:id="rId7" invalidUrl="" action="" tgtFrame="" tooltip="" history="1" highlightClick="0" endSnd="0"/>
                </a:rPr>
                <a:t>https://t.co/a329TM5jok\</a:t>
              </a:r>
            </a:p>
            <a:p>
              <a:pPr algn="ctr">
                <a:defRPr>
                  <a:solidFill>
                    <a:srgbClr val="000000"/>
                  </a:solidFill>
                </a:defRPr>
              </a:pPr>
              <a:r>
                <a:t>“ #NoHillary2016 #ChooseLife #UrMotherDid!</a:t>
              </a:r>
            </a:p>
          </p:txBody>
        </p:sp>
      </p:grpSp>
      <p:grpSp>
        <p:nvGrpSpPr>
          <p:cNvPr id="177" name="Shape 84"/>
          <p:cNvGrpSpPr/>
          <p:nvPr/>
        </p:nvGrpSpPr>
        <p:grpSpPr>
          <a:xfrm>
            <a:off x="10199" y="2696999"/>
            <a:ext cx="3024002" cy="1042201"/>
            <a:chOff x="0" y="0"/>
            <a:chExt cx="3024000" cy="1042200"/>
          </a:xfrm>
        </p:grpSpPr>
        <p:sp>
          <p:nvSpPr>
            <p:cNvPr id="175" name="Rectangle"/>
            <p:cNvSpPr/>
            <p:nvPr/>
          </p:nvSpPr>
          <p:spPr>
            <a:xfrm>
              <a:off x="-1" y="-1"/>
              <a:ext cx="3024002" cy="1042202"/>
            </a:xfrm>
            <a:prstGeom prst="rect">
              <a:avLst/>
            </a:prstGeom>
            <a:solidFill>
              <a:srgbClr val="B6D7A8"/>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76" name="It's meant to stop forcing taxpayers to fund an organization that kills babies. #DefundPP  https://t.co/8RNPByoq0N"/>
            <p:cNvSpPr/>
            <p:nvPr/>
          </p:nvSpPr>
          <p:spPr>
            <a:xfrm>
              <a:off x="-1" y="26183"/>
              <a:ext cx="3024002" cy="9898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It's meant to stop forcing taxpayers to fund an organization that kills babies. #DefundPP  </a:t>
              </a:r>
              <a:r>
                <a:rPr u="sng">
                  <a:solidFill>
                    <a:schemeClr val="accent5"/>
                  </a:solidFill>
                  <a:uFill>
                    <a:solidFill>
                      <a:schemeClr val="accent5"/>
                    </a:solidFill>
                  </a:uFill>
                  <a:hlinkClick r:id="rId8" invalidUrl="" action="" tgtFrame="" tooltip="" history="1" highlightClick="0" endSnd="0"/>
                </a:rPr>
                <a:t>https://t.co/8RNPByoq0N</a:t>
              </a:r>
            </a:p>
          </p:txBody>
        </p:sp>
      </p:grpSp>
      <p:grpSp>
        <p:nvGrpSpPr>
          <p:cNvPr id="180" name="Shape 85"/>
          <p:cNvGrpSpPr/>
          <p:nvPr/>
        </p:nvGrpSpPr>
        <p:grpSpPr>
          <a:xfrm>
            <a:off x="6096000" y="1509933"/>
            <a:ext cx="3048000" cy="1193034"/>
            <a:chOff x="0" y="0"/>
            <a:chExt cx="3048000" cy="1193033"/>
          </a:xfrm>
        </p:grpSpPr>
        <p:sp>
          <p:nvSpPr>
            <p:cNvPr id="178" name="Rectangle"/>
            <p:cNvSpPr/>
            <p:nvPr/>
          </p:nvSpPr>
          <p:spPr>
            <a:xfrm>
              <a:off x="0" y="35066"/>
              <a:ext cx="3048000" cy="1122901"/>
            </a:xfrm>
            <a:prstGeom prst="rect">
              <a:avLst/>
            </a:prstGeom>
            <a:solidFill>
              <a:srgbClr val="B6D7A8"/>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79" name="This girl didn't #ShoutYourAbortion and a lullaby to her baby gave her the career she always wanted https://t.co/ZveevxWw81…"/>
            <p:cNvSpPr/>
            <p:nvPr/>
          </p:nvSpPr>
          <p:spPr>
            <a:xfrm>
              <a:off x="0" y="0"/>
              <a:ext cx="3048000"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This girl didn't #ShoutYourAbortion and a lullaby to her baby gave her the career she always wanted </a:t>
              </a:r>
              <a:r>
                <a:rPr u="sng">
                  <a:solidFill>
                    <a:schemeClr val="accent5"/>
                  </a:solidFill>
                  <a:uFill>
                    <a:solidFill>
                      <a:schemeClr val="accent5"/>
                    </a:solidFill>
                  </a:uFill>
                  <a:hlinkClick r:id="rId9" invalidUrl="" action="" tgtFrame="" tooltip="" history="1" highlightClick="0" endSnd="0"/>
                </a:rPr>
                <a:t>https://t.co/ZveevxWw81</a:t>
              </a:r>
            </a:p>
            <a:p>
              <a:pPr algn="ctr">
                <a:defRPr>
                  <a:solidFill>
                    <a:srgbClr val="000000"/>
                  </a:solidFill>
                </a:defRPr>
              </a:pPr>
              <a:r>
                <a:t>#DefundPP</a:t>
              </a:r>
            </a:p>
          </p:txBody>
        </p:sp>
      </p:grpSp>
      <p:grpSp>
        <p:nvGrpSpPr>
          <p:cNvPr id="183" name="Shape 86"/>
          <p:cNvGrpSpPr/>
          <p:nvPr/>
        </p:nvGrpSpPr>
        <p:grpSpPr>
          <a:xfrm>
            <a:off x="23999" y="3807824"/>
            <a:ext cx="3024002" cy="1122901"/>
            <a:chOff x="0" y="0"/>
            <a:chExt cx="3024000" cy="1122900"/>
          </a:xfrm>
        </p:grpSpPr>
        <p:sp>
          <p:nvSpPr>
            <p:cNvPr id="181" name="Rectangle"/>
            <p:cNvSpPr/>
            <p:nvPr/>
          </p:nvSpPr>
          <p:spPr>
            <a:xfrm>
              <a:off x="-1" y="-1"/>
              <a:ext cx="3024002" cy="1122902"/>
            </a:xfrm>
            <a:prstGeom prst="rect">
              <a:avLst/>
            </a:prstGeom>
            <a:solidFill>
              <a:srgbClr val="FFE59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82" name="Tell your Senators to Defund Planned Parenthood SIGN &amp;amp; RT #DefundPP https://t.co/aKvL3tuSEP"/>
            <p:cNvSpPr/>
            <p:nvPr/>
          </p:nvSpPr>
          <p:spPr>
            <a:xfrm>
              <a:off x="-1" y="66533"/>
              <a:ext cx="3024002" cy="9898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defRPr>
              </a:lvl1pPr>
            </a:lstStyle>
            <a:p>
              <a:pPr/>
              <a:r>
                <a:t>Tell your Senators to Defund Planned Parenthood SIGN &amp;amp; RT #DefundPP https://t.co/aKvL3tuSEP</a:t>
              </a:r>
            </a:p>
          </p:txBody>
        </p:sp>
      </p:grpSp>
      <p:grpSp>
        <p:nvGrpSpPr>
          <p:cNvPr id="186" name="Shape 87"/>
          <p:cNvGrpSpPr/>
          <p:nvPr/>
        </p:nvGrpSpPr>
        <p:grpSpPr>
          <a:xfrm>
            <a:off x="3110700" y="3757333"/>
            <a:ext cx="2932801" cy="1396234"/>
            <a:chOff x="0" y="0"/>
            <a:chExt cx="2932800" cy="1396233"/>
          </a:xfrm>
        </p:grpSpPr>
        <p:sp>
          <p:nvSpPr>
            <p:cNvPr id="184" name="Rectangle"/>
            <p:cNvSpPr/>
            <p:nvPr/>
          </p:nvSpPr>
          <p:spPr>
            <a:xfrm>
              <a:off x="0" y="55666"/>
              <a:ext cx="2932801" cy="1284901"/>
            </a:xfrm>
            <a:prstGeom prst="rect">
              <a:avLst/>
            </a:prstGeom>
            <a:solidFill>
              <a:srgbClr val="B6D7A8"/>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85" name="Planned Parenthood Supporters Funnel Cash to Local School Elections…"/>
            <p:cNvSpPr/>
            <p:nvPr/>
          </p:nvSpPr>
          <p:spPr>
            <a:xfrm>
              <a:off x="0" y="0"/>
              <a:ext cx="2932801" cy="1396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Planned Parenthood Supporters Funnel Cash to Local School Elections</a:t>
              </a:r>
            </a:p>
            <a:p>
              <a:pPr algn="ctr">
                <a:defRPr u="sng">
                  <a:solidFill>
                    <a:schemeClr val="accent5"/>
                  </a:solidFill>
                </a:defRPr>
              </a:pPr>
              <a:r>
                <a:rPr>
                  <a:uFill>
                    <a:solidFill>
                      <a:schemeClr val="accent5"/>
                    </a:solidFill>
                  </a:uFill>
                  <a:hlinkClick r:id="rId10" invalidUrl="" action="" tgtFrame="" tooltip="" history="1" highlightClick="0" endSnd="0"/>
                </a:rPr>
                <a:t>https://t.co/kw1Mwsks5e</a:t>
              </a:r>
              <a:endParaRPr>
                <a:solidFill>
                  <a:srgbClr val="000000"/>
                </a:solidFill>
              </a:endParaRPr>
            </a:p>
            <a:p>
              <a:pPr algn="ctr">
                <a:defRPr>
                  <a:solidFill>
                    <a:srgbClr val="000000"/>
                  </a:solidFill>
                </a:defRPr>
              </a:pPr>
              <a:r>
                <a:t>Baby killers pay for protxn w/our $. #DefundPP</a:t>
              </a:r>
            </a:p>
          </p:txBody>
        </p:sp>
      </p:grpSp>
    </p:spTree>
  </p:cSld>
  <p:clrMapOvr>
    <a:masterClrMapping/>
  </p:clrMapOvr>
  <mc:AlternateContent xmlns:mc="http://schemas.openxmlformats.org/markup-compatibility/2006">
    <mc:Choice xmlns:p14="http://schemas.microsoft.com/office/powerpoint/2010/main" Requires="p14">
      <p:transition spd="slow" advClick="1" p14:dur="3500">
        <p:dissolv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90" name="Shape 92"/>
          <p:cNvGrpSpPr/>
          <p:nvPr/>
        </p:nvGrpSpPr>
        <p:grpSpPr>
          <a:xfrm>
            <a:off x="0" y="152399"/>
            <a:ext cx="3048000" cy="1220102"/>
            <a:chOff x="0" y="0"/>
            <a:chExt cx="3048000" cy="1220100"/>
          </a:xfrm>
        </p:grpSpPr>
        <p:sp>
          <p:nvSpPr>
            <p:cNvPr id="188" name="Rectangle"/>
            <p:cNvSpPr/>
            <p:nvPr/>
          </p:nvSpPr>
          <p:spPr>
            <a:xfrm>
              <a:off x="0" y="-1"/>
              <a:ext cx="3048000" cy="1220102"/>
            </a:xfrm>
            <a:prstGeom prst="rect">
              <a:avLst/>
            </a:prstGeom>
            <a:solidFill>
              <a:srgbClr val="B6D7A8"/>
            </a:solidFill>
            <a:ln w="12700" cap="flat">
              <a:noFill/>
              <a:miter lim="400000"/>
            </a:ln>
            <a:effectLst/>
          </p:spPr>
          <p:txBody>
            <a:bodyPr wrap="square" lIns="45719" tIns="45719" rIns="45719" bIns="45719" numCol="1" anchor="t">
              <a:noAutofit/>
            </a:bodyPr>
            <a:lstStyle/>
            <a:p>
              <a:pPr algn="ctr">
                <a:defRPr>
                  <a:solidFill>
                    <a:srgbClr val="000000"/>
                  </a:solidFill>
                </a:defRPr>
              </a:pPr>
            </a:p>
          </p:txBody>
        </p:sp>
        <p:sp>
          <p:nvSpPr>
            <p:cNvPr id="189" name="Looks like our sense of conscience is somewhat twistet... #abortion  #PlannedParenthood #ProFamilia #defundPP https://t.co/KOZO7gLv9v"/>
            <p:cNvSpPr/>
            <p:nvPr/>
          </p:nvSpPr>
          <p:spPr>
            <a:xfrm>
              <a:off x="0" y="-1"/>
              <a:ext cx="3048000" cy="11930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lgn="ctr">
                <a:defRPr>
                  <a:solidFill>
                    <a:srgbClr val="000000"/>
                  </a:solidFill>
                </a:defRPr>
              </a:pPr>
              <a:r>
                <a:t>Looks like our sense of conscience is somewhat twistet... #abortion  #PlannedParenthood #ProFamilia #defundPP </a:t>
              </a:r>
              <a:r>
                <a:rPr u="sng">
                  <a:solidFill>
                    <a:schemeClr val="accent5"/>
                  </a:solidFill>
                  <a:uFill>
                    <a:solidFill>
                      <a:schemeClr val="accent5"/>
                    </a:solidFill>
                  </a:uFill>
                  <a:hlinkClick r:id="rId2" invalidUrl="" action="" tgtFrame="" tooltip="" history="1" highlightClick="0" endSnd="0"/>
                </a:rPr>
                <a:t>https://t.co/KOZO7gLv9v</a:t>
              </a:r>
            </a:p>
          </p:txBody>
        </p:sp>
      </p:grpSp>
      <p:grpSp>
        <p:nvGrpSpPr>
          <p:cNvPr id="193" name="Shape 93"/>
          <p:cNvGrpSpPr/>
          <p:nvPr/>
        </p:nvGrpSpPr>
        <p:grpSpPr>
          <a:xfrm>
            <a:off x="3110700" y="2619633"/>
            <a:ext cx="2932801" cy="1193034"/>
            <a:chOff x="0" y="0"/>
            <a:chExt cx="2932800" cy="1193033"/>
          </a:xfrm>
        </p:grpSpPr>
        <p:sp>
          <p:nvSpPr>
            <p:cNvPr id="191" name="Rectangle"/>
            <p:cNvSpPr/>
            <p:nvPr/>
          </p:nvSpPr>
          <p:spPr>
            <a:xfrm>
              <a:off x="0" y="48266"/>
              <a:ext cx="2932801" cy="1096501"/>
            </a:xfrm>
            <a:prstGeom prst="rect">
              <a:avLst/>
            </a:prstGeom>
            <a:solidFill>
              <a:srgbClr val="FFE59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92" name="&quot;#PepsiPerfect Is this the one made from aborted human cells used in the development of artificial flavor enhancers? #defundPP"/>
            <p:cNvSpPr/>
            <p:nvPr/>
          </p:nvSpPr>
          <p:spPr>
            <a:xfrm>
              <a:off x="0" y="0"/>
              <a:ext cx="2932801"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defRPr>
              </a:lvl1pPr>
            </a:lstStyle>
            <a:p>
              <a:pPr/>
              <a:r>
                <a:t>"#PepsiPerfect Is this the one made from aborted human cells used in the development of artificial flavor enhancers? #defundPP</a:t>
              </a:r>
            </a:p>
          </p:txBody>
        </p:sp>
      </p:grpSp>
      <p:grpSp>
        <p:nvGrpSpPr>
          <p:cNvPr id="196" name="Shape 94"/>
          <p:cNvGrpSpPr/>
          <p:nvPr/>
        </p:nvGrpSpPr>
        <p:grpSpPr>
          <a:xfrm>
            <a:off x="6120000" y="2727024"/>
            <a:ext cx="3048001" cy="1284902"/>
            <a:chOff x="0" y="0"/>
            <a:chExt cx="3048000" cy="1284900"/>
          </a:xfrm>
        </p:grpSpPr>
        <p:sp>
          <p:nvSpPr>
            <p:cNvPr id="194" name="Rectangle"/>
            <p:cNvSpPr/>
            <p:nvPr/>
          </p:nvSpPr>
          <p:spPr>
            <a:xfrm>
              <a:off x="0" y="-1"/>
              <a:ext cx="3048000" cy="1284902"/>
            </a:xfrm>
            <a:prstGeom prst="rect">
              <a:avLst/>
            </a:prstGeom>
            <a:solidFill>
              <a:srgbClr val="EA999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95" name="stevenlaststraw: RT catwahler: RT LeahR77 Abortion Has NEVER Been About CHOICE #DefundPP #PJNET #TCOT…"/>
            <p:cNvSpPr/>
            <p:nvPr/>
          </p:nvSpPr>
          <p:spPr>
            <a:xfrm>
              <a:off x="0" y="45933"/>
              <a:ext cx="3048000"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stevenlaststraw: RT catwahler: RT LeahR77 Abortion Has NEVER Been About CHOICE #DefundPP #PJNET #TCOT</a:t>
              </a:r>
            </a:p>
            <a:p>
              <a:pPr algn="ctr">
                <a:defRPr u="sng">
                  <a:solidFill>
                    <a:schemeClr val="accent5"/>
                  </a:solidFill>
                </a:defRPr>
              </a:pPr>
              <a:r>
                <a:rPr>
                  <a:uFill>
                    <a:solidFill>
                      <a:schemeClr val="accent5"/>
                    </a:solidFill>
                  </a:uFill>
                  <a:hlinkClick r:id="rId3" invalidUrl="" action="" tgtFrame="" tooltip="" history="1" highlightClick="0" endSnd="0"/>
                </a:rPr>
                <a:t>https://t.co/4BS4ni0bfi</a:t>
              </a:r>
            </a:p>
          </p:txBody>
        </p:sp>
      </p:grpSp>
      <p:grpSp>
        <p:nvGrpSpPr>
          <p:cNvPr id="199" name="Shape 95"/>
          <p:cNvGrpSpPr/>
          <p:nvPr/>
        </p:nvGrpSpPr>
        <p:grpSpPr>
          <a:xfrm>
            <a:off x="6096000" y="4117799"/>
            <a:ext cx="3048000" cy="863101"/>
            <a:chOff x="0" y="0"/>
            <a:chExt cx="3048000" cy="863100"/>
          </a:xfrm>
        </p:grpSpPr>
        <p:sp>
          <p:nvSpPr>
            <p:cNvPr id="197" name="Rectangle"/>
            <p:cNvSpPr/>
            <p:nvPr/>
          </p:nvSpPr>
          <p:spPr>
            <a:xfrm>
              <a:off x="0" y="-1"/>
              <a:ext cx="3048000" cy="863102"/>
            </a:xfrm>
            <a:prstGeom prst="rect">
              <a:avLst/>
            </a:prstGeom>
            <a:solidFill>
              <a:srgbClr val="B6D7A8"/>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198" name="#DefundPP better yet close it down. Plenty of other clinics for women.  https://t.co/RopOXtfgHX"/>
            <p:cNvSpPr/>
            <p:nvPr/>
          </p:nvSpPr>
          <p:spPr>
            <a:xfrm>
              <a:off x="0" y="38233"/>
              <a:ext cx="3048000" cy="7866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#DefundPP better yet close it down. Plenty of other clinics for women.  </a:t>
              </a:r>
              <a:r>
                <a:rPr u="sng">
                  <a:solidFill>
                    <a:schemeClr val="accent5"/>
                  </a:solidFill>
                  <a:uFill>
                    <a:solidFill>
                      <a:schemeClr val="accent5"/>
                    </a:solidFill>
                  </a:uFill>
                  <a:hlinkClick r:id="rId4" invalidUrl="" action="" tgtFrame="" tooltip="" history="1" highlightClick="0" endSnd="0"/>
                </a:rPr>
                <a:t>https://t.co/RopOXtfgHX</a:t>
              </a:r>
            </a:p>
          </p:txBody>
        </p:sp>
      </p:grpSp>
      <p:grpSp>
        <p:nvGrpSpPr>
          <p:cNvPr id="202" name="Shape 96"/>
          <p:cNvGrpSpPr/>
          <p:nvPr/>
        </p:nvGrpSpPr>
        <p:grpSpPr>
          <a:xfrm>
            <a:off x="6096000" y="208374"/>
            <a:ext cx="3048000" cy="1284902"/>
            <a:chOff x="0" y="0"/>
            <a:chExt cx="3048000" cy="1284900"/>
          </a:xfrm>
        </p:grpSpPr>
        <p:sp>
          <p:nvSpPr>
            <p:cNvPr id="200" name="Rectangle"/>
            <p:cNvSpPr/>
            <p:nvPr/>
          </p:nvSpPr>
          <p:spPr>
            <a:xfrm>
              <a:off x="0" y="-1"/>
              <a:ext cx="3048000" cy="1284902"/>
            </a:xfrm>
            <a:prstGeom prst="rect">
              <a:avLst/>
            </a:prstGeom>
            <a:solidFill>
              <a:srgbClr val="B6D7A8"/>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201" name="&quot;WTF? These monsters should welcome an investigation (of nothing is being done wrong)…"/>
            <p:cNvSpPr/>
            <p:nvPr/>
          </p:nvSpPr>
          <p:spPr>
            <a:xfrm>
              <a:off x="0" y="45933"/>
              <a:ext cx="3048000"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"WTF? These monsters should welcome an investigation (of nothing is being done wrong)</a:t>
              </a:r>
            </a:p>
            <a:p>
              <a:pPr algn="ctr">
                <a:defRPr>
                  <a:solidFill>
                    <a:srgbClr val="000000"/>
                  </a:solidFill>
                </a:defRPr>
              </a:pPr>
              <a:r>
                <a:t>#DefundPP NOW!</a:t>
              </a:r>
            </a:p>
            <a:p>
              <a:pPr algn="ctr">
                <a:defRPr u="sng">
                  <a:solidFill>
                    <a:schemeClr val="accent5"/>
                  </a:solidFill>
                </a:defRPr>
              </a:pPr>
              <a:r>
                <a:rPr>
                  <a:uFill>
                    <a:solidFill>
                      <a:schemeClr val="accent5"/>
                    </a:solidFill>
                  </a:uFill>
                  <a:hlinkClick r:id="rId5" invalidUrl="" action="" tgtFrame="" tooltip="" history="1" highlightClick="0" endSnd="0"/>
                </a:rPr>
                <a:t>https://t.co/qU4XRyLEnX</a:t>
              </a:r>
            </a:p>
          </p:txBody>
        </p:sp>
      </p:grpSp>
      <p:grpSp>
        <p:nvGrpSpPr>
          <p:cNvPr id="205" name="Shape 97"/>
          <p:cNvGrpSpPr/>
          <p:nvPr/>
        </p:nvGrpSpPr>
        <p:grpSpPr>
          <a:xfrm>
            <a:off x="0" y="1408249"/>
            <a:ext cx="3048000" cy="1220102"/>
            <a:chOff x="0" y="0"/>
            <a:chExt cx="3048000" cy="1220100"/>
          </a:xfrm>
        </p:grpSpPr>
        <p:sp>
          <p:nvSpPr>
            <p:cNvPr id="203" name="Rectangle"/>
            <p:cNvSpPr/>
            <p:nvPr/>
          </p:nvSpPr>
          <p:spPr>
            <a:xfrm>
              <a:off x="0" y="-1"/>
              <a:ext cx="3048000" cy="1220102"/>
            </a:xfrm>
            <a:prstGeom prst="rect">
              <a:avLst/>
            </a:prstGeom>
            <a:solidFill>
              <a:srgbClr val="EA999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204" name="My favorite #prolife follows: @Liberty_Pike @LifeNewsHQ @LilaGraceRose @SBAList #DefundPP #AllLivesMatter #HandsUpDontCrush&quot;"/>
            <p:cNvSpPr/>
            <p:nvPr/>
          </p:nvSpPr>
          <p:spPr>
            <a:xfrm>
              <a:off x="0" y="13533"/>
              <a:ext cx="3048000"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defRPr>
              </a:lvl1pPr>
            </a:lstStyle>
            <a:p>
              <a:pPr/>
              <a:r>
                <a:t>My favorite #prolife follows: @Liberty_Pike @LifeNewsHQ @LilaGraceRose @SBAList #DefundPP #AllLivesMatter #HandsUpDontCrush"</a:t>
              </a:r>
            </a:p>
          </p:txBody>
        </p:sp>
      </p:grpSp>
      <p:grpSp>
        <p:nvGrpSpPr>
          <p:cNvPr id="208" name="Shape 98"/>
          <p:cNvGrpSpPr/>
          <p:nvPr/>
        </p:nvGrpSpPr>
        <p:grpSpPr>
          <a:xfrm>
            <a:off x="3110825" y="-1"/>
            <a:ext cx="2932801" cy="1220102"/>
            <a:chOff x="0" y="0"/>
            <a:chExt cx="2932800" cy="1220100"/>
          </a:xfrm>
        </p:grpSpPr>
        <p:sp>
          <p:nvSpPr>
            <p:cNvPr id="206" name="Rectangle"/>
            <p:cNvSpPr/>
            <p:nvPr/>
          </p:nvSpPr>
          <p:spPr>
            <a:xfrm>
              <a:off x="-1" y="-1"/>
              <a:ext cx="2932802" cy="1220102"/>
            </a:xfrm>
            <a:prstGeom prst="rect">
              <a:avLst/>
            </a:prstGeom>
            <a:solidFill>
              <a:srgbClr val="FFE59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207" name="Good Morning Patriots!! Happy #TGIF! If you haven't heard, we are WINNING the fight for #Prolife. Keep Praying for the unborn &amp;amp; to #DefundPP"/>
            <p:cNvSpPr/>
            <p:nvPr/>
          </p:nvSpPr>
          <p:spPr>
            <a:xfrm>
              <a:off x="-1" y="13533"/>
              <a:ext cx="2932802"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defRPr>
              </a:lvl1pPr>
            </a:lstStyle>
            <a:p>
              <a:pPr/>
              <a:r>
                <a:t>Good Morning Patriots!! Happy #TGIF! If you haven't heard, we are WINNING the fight for #Prolife. Keep Praying for the unborn &amp;amp; to #DefundPP</a:t>
              </a:r>
            </a:p>
          </p:txBody>
        </p:sp>
      </p:grpSp>
      <p:grpSp>
        <p:nvGrpSpPr>
          <p:cNvPr id="211" name="Shape 99"/>
          <p:cNvGrpSpPr/>
          <p:nvPr/>
        </p:nvGrpSpPr>
        <p:grpSpPr>
          <a:xfrm>
            <a:off x="3110700" y="1244383"/>
            <a:ext cx="2932801" cy="1396234"/>
            <a:chOff x="0" y="0"/>
            <a:chExt cx="2932800" cy="1396233"/>
          </a:xfrm>
        </p:grpSpPr>
        <p:sp>
          <p:nvSpPr>
            <p:cNvPr id="209" name="Rectangle"/>
            <p:cNvSpPr/>
            <p:nvPr/>
          </p:nvSpPr>
          <p:spPr>
            <a:xfrm>
              <a:off x="0" y="31516"/>
              <a:ext cx="2932801" cy="1333201"/>
            </a:xfrm>
            <a:prstGeom prst="rect">
              <a:avLst/>
            </a:prstGeom>
            <a:solidFill>
              <a:srgbClr val="B6D7A8"/>
            </a:solidFill>
            <a:ln w="9525" cap="flat">
              <a:solidFill>
                <a:srgbClr val="93C47D"/>
              </a:solidFill>
              <a:prstDash val="solid"/>
              <a:round/>
            </a:ln>
            <a:effectLst/>
          </p:spPr>
          <p:txBody>
            <a:bodyPr wrap="square" lIns="45719" tIns="45719" rIns="45719" bIns="45719" numCol="1" anchor="ctr">
              <a:noAutofit/>
            </a:bodyPr>
            <a:lstStyle/>
            <a:p>
              <a:pPr algn="ctr">
                <a:defRPr>
                  <a:solidFill>
                    <a:srgbClr val="000000"/>
                  </a:solidFill>
                </a:defRPr>
              </a:pPr>
            </a:p>
          </p:txBody>
        </p:sp>
        <p:sp>
          <p:nvSpPr>
            <p:cNvPr id="210" name="&quot;@DrottM: #DefundPP   #Life begins at conception. https://t.co/UoXlMerlM7\\u2026…"/>
            <p:cNvSpPr/>
            <p:nvPr/>
          </p:nvSpPr>
          <p:spPr>
            <a:xfrm>
              <a:off x="0" y="0"/>
              <a:ext cx="2932801" cy="1396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"@DrottM: #DefundPP   #Life begins at conception. </a:t>
              </a:r>
              <a:r>
                <a:rPr u="sng">
                  <a:solidFill>
                    <a:schemeClr val="accent5"/>
                  </a:solidFill>
                  <a:uFill>
                    <a:solidFill>
                      <a:schemeClr val="accent5"/>
                    </a:solidFill>
                  </a:uFill>
                  <a:hlinkClick r:id="rId6" invalidUrl="" action="" tgtFrame="" tooltip="" history="1" highlightClick="0" endSnd="0"/>
                </a:rPr>
                <a:t>https://t.co/UoXlMerlM7\\u2026</a:t>
              </a:r>
            </a:p>
            <a:p>
              <a:pPr algn="ctr">
                <a:defRPr>
                  <a:solidFill>
                    <a:srgbClr val="000000"/>
                  </a:solidFill>
                </a:defRPr>
              </a:pPr>
              <a:r>
                <a:t> </a:t>
              </a:r>
              <a:r>
                <a:rPr u="sng">
                  <a:solidFill>
                    <a:schemeClr val="accent5"/>
                  </a:solidFill>
                  <a:uFill>
                    <a:solidFill>
                      <a:schemeClr val="accent5"/>
                    </a:solidFill>
                  </a:uFill>
                  <a:hlinkClick r:id="rId7" invalidUrl="" action="" tgtFrame="" tooltip="" history="1" highlightClick="0" endSnd="0"/>
                </a:rPr>
                <a:t>https://t.co/a329TM5jok\</a:t>
              </a:r>
            </a:p>
            <a:p>
              <a:pPr algn="ctr">
                <a:defRPr>
                  <a:solidFill>
                    <a:srgbClr val="000000"/>
                  </a:solidFill>
                </a:defRPr>
              </a:pPr>
              <a:r>
                <a:t>“ #NoHillary2016 #ChooseLife #UrMotherDid!</a:t>
              </a:r>
            </a:p>
          </p:txBody>
        </p:sp>
      </p:grpSp>
      <p:grpSp>
        <p:nvGrpSpPr>
          <p:cNvPr id="214" name="Shape 100"/>
          <p:cNvGrpSpPr/>
          <p:nvPr/>
        </p:nvGrpSpPr>
        <p:grpSpPr>
          <a:xfrm>
            <a:off x="10199" y="2696999"/>
            <a:ext cx="3024002" cy="1042201"/>
            <a:chOff x="0" y="0"/>
            <a:chExt cx="3024000" cy="1042200"/>
          </a:xfrm>
        </p:grpSpPr>
        <p:sp>
          <p:nvSpPr>
            <p:cNvPr id="212" name="Rectangle"/>
            <p:cNvSpPr/>
            <p:nvPr/>
          </p:nvSpPr>
          <p:spPr>
            <a:xfrm>
              <a:off x="-1" y="-1"/>
              <a:ext cx="3024002" cy="1042202"/>
            </a:xfrm>
            <a:prstGeom prst="rect">
              <a:avLst/>
            </a:prstGeom>
            <a:solidFill>
              <a:srgbClr val="B6D7A8"/>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213" name="It's meant to stop forcing taxpayers to fund an organization that kills babies. #DefundPP  https://t.co/8RNPByoq0N"/>
            <p:cNvSpPr/>
            <p:nvPr/>
          </p:nvSpPr>
          <p:spPr>
            <a:xfrm>
              <a:off x="-1" y="26183"/>
              <a:ext cx="3024002" cy="9898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It's meant to stop forcing taxpayers to fund an organization that kills babies. #DefundPP  </a:t>
              </a:r>
              <a:r>
                <a:rPr u="sng">
                  <a:solidFill>
                    <a:schemeClr val="accent5"/>
                  </a:solidFill>
                  <a:uFill>
                    <a:solidFill>
                      <a:schemeClr val="accent5"/>
                    </a:solidFill>
                  </a:uFill>
                  <a:hlinkClick r:id="rId8" invalidUrl="" action="" tgtFrame="" tooltip="" history="1" highlightClick="0" endSnd="0"/>
                </a:rPr>
                <a:t>https://t.co/8RNPByoq0N</a:t>
              </a:r>
            </a:p>
          </p:txBody>
        </p:sp>
      </p:grpSp>
      <p:grpSp>
        <p:nvGrpSpPr>
          <p:cNvPr id="217" name="Shape 101"/>
          <p:cNvGrpSpPr/>
          <p:nvPr/>
        </p:nvGrpSpPr>
        <p:grpSpPr>
          <a:xfrm>
            <a:off x="6096000" y="1509933"/>
            <a:ext cx="3048000" cy="1193034"/>
            <a:chOff x="0" y="0"/>
            <a:chExt cx="3048000" cy="1193033"/>
          </a:xfrm>
        </p:grpSpPr>
        <p:sp>
          <p:nvSpPr>
            <p:cNvPr id="215" name="Rectangle"/>
            <p:cNvSpPr/>
            <p:nvPr/>
          </p:nvSpPr>
          <p:spPr>
            <a:xfrm>
              <a:off x="0" y="35066"/>
              <a:ext cx="3048000" cy="1122901"/>
            </a:xfrm>
            <a:prstGeom prst="rect">
              <a:avLst/>
            </a:prstGeom>
            <a:solidFill>
              <a:srgbClr val="B6D7A8"/>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216" name="This girl didn't #ShoutYourAbortion and a lullaby to her baby gave her the career she always wanted https://t.co/ZveevxWw81…"/>
            <p:cNvSpPr/>
            <p:nvPr/>
          </p:nvSpPr>
          <p:spPr>
            <a:xfrm>
              <a:off x="0" y="0"/>
              <a:ext cx="3048000"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This girl didn't #ShoutYourAbortion and a lullaby to her baby gave her the career she always wanted </a:t>
              </a:r>
              <a:r>
                <a:rPr u="sng">
                  <a:solidFill>
                    <a:schemeClr val="accent5"/>
                  </a:solidFill>
                  <a:uFill>
                    <a:solidFill>
                      <a:schemeClr val="accent5"/>
                    </a:solidFill>
                  </a:uFill>
                  <a:hlinkClick r:id="rId9" invalidUrl="" action="" tgtFrame="" tooltip="" history="1" highlightClick="0" endSnd="0"/>
                </a:rPr>
                <a:t>https://t.co/ZveevxWw81</a:t>
              </a:r>
            </a:p>
            <a:p>
              <a:pPr algn="ctr">
                <a:defRPr>
                  <a:solidFill>
                    <a:srgbClr val="000000"/>
                  </a:solidFill>
                </a:defRPr>
              </a:pPr>
              <a:r>
                <a:t>#DefundPP</a:t>
              </a:r>
            </a:p>
          </p:txBody>
        </p:sp>
      </p:grpSp>
      <p:grpSp>
        <p:nvGrpSpPr>
          <p:cNvPr id="220" name="Shape 102"/>
          <p:cNvGrpSpPr/>
          <p:nvPr/>
        </p:nvGrpSpPr>
        <p:grpSpPr>
          <a:xfrm>
            <a:off x="23999" y="3807824"/>
            <a:ext cx="3024002" cy="1122901"/>
            <a:chOff x="0" y="0"/>
            <a:chExt cx="3024000" cy="1122900"/>
          </a:xfrm>
        </p:grpSpPr>
        <p:sp>
          <p:nvSpPr>
            <p:cNvPr id="218" name="Rectangle"/>
            <p:cNvSpPr/>
            <p:nvPr/>
          </p:nvSpPr>
          <p:spPr>
            <a:xfrm>
              <a:off x="-1" y="-1"/>
              <a:ext cx="3024002" cy="1122902"/>
            </a:xfrm>
            <a:prstGeom prst="rect">
              <a:avLst/>
            </a:prstGeom>
            <a:solidFill>
              <a:srgbClr val="FFE59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219" name="Tell your Senators to Defund Planned Parenthood SIGN &amp;amp; RT #DefundPP https://t.co/aKvL3tuSEP"/>
            <p:cNvSpPr/>
            <p:nvPr/>
          </p:nvSpPr>
          <p:spPr>
            <a:xfrm>
              <a:off x="-1" y="66533"/>
              <a:ext cx="3024002" cy="9898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defRPr>
              </a:lvl1pPr>
            </a:lstStyle>
            <a:p>
              <a:pPr/>
              <a:r>
                <a:t>Tell your Senators to Defund Planned Parenthood SIGN &amp;amp; RT #DefundPP https://t.co/aKvL3tuSEP</a:t>
              </a:r>
            </a:p>
          </p:txBody>
        </p:sp>
      </p:grpSp>
      <p:grpSp>
        <p:nvGrpSpPr>
          <p:cNvPr id="223" name="Shape 103"/>
          <p:cNvGrpSpPr/>
          <p:nvPr/>
        </p:nvGrpSpPr>
        <p:grpSpPr>
          <a:xfrm>
            <a:off x="3110700" y="3757333"/>
            <a:ext cx="2932801" cy="1396234"/>
            <a:chOff x="0" y="0"/>
            <a:chExt cx="2932800" cy="1396233"/>
          </a:xfrm>
        </p:grpSpPr>
        <p:sp>
          <p:nvSpPr>
            <p:cNvPr id="221" name="Rectangle"/>
            <p:cNvSpPr/>
            <p:nvPr/>
          </p:nvSpPr>
          <p:spPr>
            <a:xfrm>
              <a:off x="0" y="55666"/>
              <a:ext cx="2932801" cy="1284901"/>
            </a:xfrm>
            <a:prstGeom prst="rect">
              <a:avLst/>
            </a:prstGeom>
            <a:solidFill>
              <a:srgbClr val="B6D7A8"/>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222" name="Planned Parenthood Supporters Funnel Cash to Local School Elections…"/>
            <p:cNvSpPr/>
            <p:nvPr/>
          </p:nvSpPr>
          <p:spPr>
            <a:xfrm>
              <a:off x="0" y="0"/>
              <a:ext cx="2932801" cy="1396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Planned Parenthood Supporters Funnel Cash to Local School Elections</a:t>
              </a:r>
            </a:p>
            <a:p>
              <a:pPr algn="ctr">
                <a:defRPr u="sng">
                  <a:solidFill>
                    <a:schemeClr val="accent5"/>
                  </a:solidFill>
                </a:defRPr>
              </a:pPr>
              <a:r>
                <a:rPr>
                  <a:uFill>
                    <a:solidFill>
                      <a:schemeClr val="accent5"/>
                    </a:solidFill>
                  </a:uFill>
                  <a:hlinkClick r:id="rId10" invalidUrl="" action="" tgtFrame="" tooltip="" history="1" highlightClick="0" endSnd="0"/>
                </a:rPr>
                <a:t>https://t.co/kw1Mwsks5e</a:t>
              </a:r>
              <a:endParaRPr>
                <a:solidFill>
                  <a:srgbClr val="000000"/>
                </a:solidFill>
              </a:endParaRPr>
            </a:p>
            <a:p>
              <a:pPr algn="ctr">
                <a:defRPr>
                  <a:solidFill>
                    <a:srgbClr val="000000"/>
                  </a:solidFill>
                </a:defRPr>
              </a:pPr>
              <a:r>
                <a:t>Baby killers pay for protxn w/our $. #DefundPP</a:t>
              </a:r>
            </a:p>
          </p:txBody>
        </p:sp>
      </p:grpSp>
      <p:sp>
        <p:nvSpPr>
          <p:cNvPr id="224" name="Shape 104"/>
          <p:cNvSpPr/>
          <p:nvPr/>
        </p:nvSpPr>
        <p:spPr>
          <a:xfrm>
            <a:off x="-40650" y="-48776"/>
            <a:ext cx="9273900" cy="5307602"/>
          </a:xfrm>
          <a:prstGeom prst="rect">
            <a:avLst/>
          </a:prstGeom>
          <a:solidFill>
            <a:srgbClr val="2C2C2C">
              <a:alpha val="83460"/>
            </a:srgbClr>
          </a:solidFill>
          <a:ln>
            <a:solidFill>
              <a:srgbClr val="303030"/>
            </a:solidFill>
          </a:ln>
        </p:spPr>
        <p:txBody>
          <a:bodyPr lIns="45719" rIns="45719" anchor="ctr"/>
          <a:lstStyle/>
          <a:p>
            <a:pPr>
              <a:defRPr>
                <a:solidFill>
                  <a:srgbClr val="000000"/>
                </a:solidFill>
              </a:defRPr>
            </a:pPr>
          </a:p>
        </p:txBody>
      </p:sp>
    </p:spTree>
  </p:cSld>
  <p:clrMapOvr>
    <a:masterClrMapping/>
  </p:clrMapOvr>
  <mc:AlternateContent xmlns:mc="http://schemas.openxmlformats.org/markup-compatibility/2006">
    <mc:Choice xmlns:p14="http://schemas.microsoft.com/office/powerpoint/2010/main" Requires="p14">
      <p:transition spd="fast" advClick="0" advTm="0" p14:dur="500">
        <p:dissolve/>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28" name="Shape 92"/>
          <p:cNvGrpSpPr/>
          <p:nvPr/>
        </p:nvGrpSpPr>
        <p:grpSpPr>
          <a:xfrm>
            <a:off x="0" y="152399"/>
            <a:ext cx="3048000" cy="1220102"/>
            <a:chOff x="0" y="0"/>
            <a:chExt cx="3048000" cy="1220100"/>
          </a:xfrm>
        </p:grpSpPr>
        <p:sp>
          <p:nvSpPr>
            <p:cNvPr id="226" name="Rectangle"/>
            <p:cNvSpPr/>
            <p:nvPr/>
          </p:nvSpPr>
          <p:spPr>
            <a:xfrm>
              <a:off x="0" y="-1"/>
              <a:ext cx="3048000" cy="1220102"/>
            </a:xfrm>
            <a:prstGeom prst="rect">
              <a:avLst/>
            </a:prstGeom>
            <a:solidFill>
              <a:srgbClr val="B6D7A8"/>
            </a:solidFill>
            <a:ln w="12700" cap="flat">
              <a:noFill/>
              <a:miter lim="400000"/>
            </a:ln>
            <a:effectLst/>
          </p:spPr>
          <p:txBody>
            <a:bodyPr wrap="square" lIns="45719" tIns="45719" rIns="45719" bIns="45719" numCol="1" anchor="t">
              <a:noAutofit/>
            </a:bodyPr>
            <a:lstStyle/>
            <a:p>
              <a:pPr algn="ctr">
                <a:defRPr>
                  <a:solidFill>
                    <a:srgbClr val="000000"/>
                  </a:solidFill>
                </a:defRPr>
              </a:pPr>
            </a:p>
          </p:txBody>
        </p:sp>
        <p:sp>
          <p:nvSpPr>
            <p:cNvPr id="227" name="Looks like our sense of conscience is somewhat twistet... #abortion  #PlannedParenthood #ProFamilia #defundPP https://t.co/KOZO7gLv9v"/>
            <p:cNvSpPr/>
            <p:nvPr/>
          </p:nvSpPr>
          <p:spPr>
            <a:xfrm>
              <a:off x="0" y="-1"/>
              <a:ext cx="3048000" cy="11930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lgn="ctr">
                <a:defRPr>
                  <a:solidFill>
                    <a:srgbClr val="000000"/>
                  </a:solidFill>
                </a:defRPr>
              </a:pPr>
              <a:r>
                <a:t>Looks like our sense of conscience is somewhat twistet... #abortion  #PlannedParenthood #ProFamilia #defundPP </a:t>
              </a:r>
              <a:r>
                <a:rPr u="sng">
                  <a:solidFill>
                    <a:schemeClr val="accent5"/>
                  </a:solidFill>
                  <a:uFill>
                    <a:solidFill>
                      <a:schemeClr val="accent5"/>
                    </a:solidFill>
                  </a:uFill>
                  <a:hlinkClick r:id="rId2" invalidUrl="" action="" tgtFrame="" tooltip="" history="1" highlightClick="0" endSnd="0"/>
                </a:rPr>
                <a:t>https://t.co/KOZO7gLv9v</a:t>
              </a:r>
            </a:p>
          </p:txBody>
        </p:sp>
      </p:grpSp>
      <p:grpSp>
        <p:nvGrpSpPr>
          <p:cNvPr id="231" name="Shape 93"/>
          <p:cNvGrpSpPr/>
          <p:nvPr/>
        </p:nvGrpSpPr>
        <p:grpSpPr>
          <a:xfrm>
            <a:off x="3110700" y="2619633"/>
            <a:ext cx="2932801" cy="1193034"/>
            <a:chOff x="0" y="0"/>
            <a:chExt cx="2932800" cy="1193033"/>
          </a:xfrm>
        </p:grpSpPr>
        <p:sp>
          <p:nvSpPr>
            <p:cNvPr id="229" name="Rectangle"/>
            <p:cNvSpPr/>
            <p:nvPr/>
          </p:nvSpPr>
          <p:spPr>
            <a:xfrm>
              <a:off x="0" y="48266"/>
              <a:ext cx="2932801" cy="1096501"/>
            </a:xfrm>
            <a:prstGeom prst="rect">
              <a:avLst/>
            </a:prstGeom>
            <a:solidFill>
              <a:srgbClr val="FFE59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230" name="&quot;#PepsiPerfect Is this the one made from aborted human cells used in the development of artificial flavor enhancers? #defundPP"/>
            <p:cNvSpPr/>
            <p:nvPr/>
          </p:nvSpPr>
          <p:spPr>
            <a:xfrm>
              <a:off x="0" y="0"/>
              <a:ext cx="2932801"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defRPr>
              </a:lvl1pPr>
            </a:lstStyle>
            <a:p>
              <a:pPr/>
              <a:r>
                <a:t>"#PepsiPerfect Is this the one made from aborted human cells used in the development of artificial flavor enhancers? #defundPP</a:t>
              </a:r>
            </a:p>
          </p:txBody>
        </p:sp>
      </p:grpSp>
      <p:grpSp>
        <p:nvGrpSpPr>
          <p:cNvPr id="234" name="Shape 94"/>
          <p:cNvGrpSpPr/>
          <p:nvPr/>
        </p:nvGrpSpPr>
        <p:grpSpPr>
          <a:xfrm>
            <a:off x="6120000" y="2727024"/>
            <a:ext cx="3048001" cy="1284902"/>
            <a:chOff x="0" y="0"/>
            <a:chExt cx="3048000" cy="1284900"/>
          </a:xfrm>
        </p:grpSpPr>
        <p:sp>
          <p:nvSpPr>
            <p:cNvPr id="232" name="Rectangle"/>
            <p:cNvSpPr/>
            <p:nvPr/>
          </p:nvSpPr>
          <p:spPr>
            <a:xfrm>
              <a:off x="0" y="-1"/>
              <a:ext cx="3048000" cy="1284902"/>
            </a:xfrm>
            <a:prstGeom prst="rect">
              <a:avLst/>
            </a:prstGeom>
            <a:solidFill>
              <a:srgbClr val="EA999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233" name="stevenlaststraw: RT catwahler: RT LeahR77 Abortion Has NEVER Been About CHOICE #DefundPP #PJNET #TCOT…"/>
            <p:cNvSpPr/>
            <p:nvPr/>
          </p:nvSpPr>
          <p:spPr>
            <a:xfrm>
              <a:off x="0" y="45933"/>
              <a:ext cx="3048000"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stevenlaststraw: RT catwahler: RT LeahR77 Abortion Has NEVER Been About CHOICE #DefundPP #PJNET #TCOT</a:t>
              </a:r>
            </a:p>
            <a:p>
              <a:pPr algn="ctr">
                <a:defRPr u="sng">
                  <a:solidFill>
                    <a:schemeClr val="accent5"/>
                  </a:solidFill>
                </a:defRPr>
              </a:pPr>
              <a:r>
                <a:rPr>
                  <a:uFill>
                    <a:solidFill>
                      <a:schemeClr val="accent5"/>
                    </a:solidFill>
                  </a:uFill>
                  <a:hlinkClick r:id="rId3" invalidUrl="" action="" tgtFrame="" tooltip="" history="1" highlightClick="0" endSnd="0"/>
                </a:rPr>
                <a:t>https://t.co/4BS4ni0bfi</a:t>
              </a:r>
            </a:p>
          </p:txBody>
        </p:sp>
      </p:grpSp>
      <p:grpSp>
        <p:nvGrpSpPr>
          <p:cNvPr id="237" name="Shape 95"/>
          <p:cNvGrpSpPr/>
          <p:nvPr/>
        </p:nvGrpSpPr>
        <p:grpSpPr>
          <a:xfrm>
            <a:off x="6096000" y="4117799"/>
            <a:ext cx="3048000" cy="863101"/>
            <a:chOff x="0" y="0"/>
            <a:chExt cx="3048000" cy="863100"/>
          </a:xfrm>
        </p:grpSpPr>
        <p:sp>
          <p:nvSpPr>
            <p:cNvPr id="235" name="Rectangle"/>
            <p:cNvSpPr/>
            <p:nvPr/>
          </p:nvSpPr>
          <p:spPr>
            <a:xfrm>
              <a:off x="0" y="-1"/>
              <a:ext cx="3048000" cy="863102"/>
            </a:xfrm>
            <a:prstGeom prst="rect">
              <a:avLst/>
            </a:prstGeom>
            <a:solidFill>
              <a:srgbClr val="B6D7A8"/>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236" name="#DefundPP better yet close it down. Plenty of other clinics for women.  https://t.co/RopOXtfgHX"/>
            <p:cNvSpPr/>
            <p:nvPr/>
          </p:nvSpPr>
          <p:spPr>
            <a:xfrm>
              <a:off x="0" y="38233"/>
              <a:ext cx="3048000" cy="7866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#DefundPP better yet close it down. Plenty of other clinics for women.  </a:t>
              </a:r>
              <a:r>
                <a:rPr u="sng">
                  <a:solidFill>
                    <a:schemeClr val="accent5"/>
                  </a:solidFill>
                  <a:uFill>
                    <a:solidFill>
                      <a:schemeClr val="accent5"/>
                    </a:solidFill>
                  </a:uFill>
                  <a:hlinkClick r:id="rId4" invalidUrl="" action="" tgtFrame="" tooltip="" history="1" highlightClick="0" endSnd="0"/>
                </a:rPr>
                <a:t>https://t.co/RopOXtfgHX</a:t>
              </a:r>
            </a:p>
          </p:txBody>
        </p:sp>
      </p:grpSp>
      <p:grpSp>
        <p:nvGrpSpPr>
          <p:cNvPr id="240" name="Shape 96"/>
          <p:cNvGrpSpPr/>
          <p:nvPr/>
        </p:nvGrpSpPr>
        <p:grpSpPr>
          <a:xfrm>
            <a:off x="6096000" y="208374"/>
            <a:ext cx="3048000" cy="1284902"/>
            <a:chOff x="0" y="0"/>
            <a:chExt cx="3048000" cy="1284900"/>
          </a:xfrm>
        </p:grpSpPr>
        <p:sp>
          <p:nvSpPr>
            <p:cNvPr id="238" name="Rectangle"/>
            <p:cNvSpPr/>
            <p:nvPr/>
          </p:nvSpPr>
          <p:spPr>
            <a:xfrm>
              <a:off x="0" y="-1"/>
              <a:ext cx="3048000" cy="1284902"/>
            </a:xfrm>
            <a:prstGeom prst="rect">
              <a:avLst/>
            </a:prstGeom>
            <a:solidFill>
              <a:srgbClr val="B6D7A8"/>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239" name="&quot;WTF? These monsters should welcome an investigation (of nothing is being done wrong)…"/>
            <p:cNvSpPr/>
            <p:nvPr/>
          </p:nvSpPr>
          <p:spPr>
            <a:xfrm>
              <a:off x="0" y="45933"/>
              <a:ext cx="3048000"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"WTF? These monsters should welcome an investigation (of nothing is being done wrong)</a:t>
              </a:r>
            </a:p>
            <a:p>
              <a:pPr algn="ctr">
                <a:defRPr>
                  <a:solidFill>
                    <a:srgbClr val="000000"/>
                  </a:solidFill>
                </a:defRPr>
              </a:pPr>
              <a:r>
                <a:t>#DefundPP NOW!</a:t>
              </a:r>
            </a:p>
            <a:p>
              <a:pPr algn="ctr">
                <a:defRPr u="sng">
                  <a:solidFill>
                    <a:schemeClr val="accent5"/>
                  </a:solidFill>
                </a:defRPr>
              </a:pPr>
              <a:r>
                <a:rPr>
                  <a:uFill>
                    <a:solidFill>
                      <a:schemeClr val="accent5"/>
                    </a:solidFill>
                  </a:uFill>
                  <a:hlinkClick r:id="rId5" invalidUrl="" action="" tgtFrame="" tooltip="" history="1" highlightClick="0" endSnd="0"/>
                </a:rPr>
                <a:t>https://t.co/qU4XRyLEnX</a:t>
              </a:r>
            </a:p>
          </p:txBody>
        </p:sp>
      </p:grpSp>
      <p:grpSp>
        <p:nvGrpSpPr>
          <p:cNvPr id="243" name="Shape 97"/>
          <p:cNvGrpSpPr/>
          <p:nvPr/>
        </p:nvGrpSpPr>
        <p:grpSpPr>
          <a:xfrm>
            <a:off x="0" y="1408249"/>
            <a:ext cx="3048000" cy="1220102"/>
            <a:chOff x="0" y="0"/>
            <a:chExt cx="3048000" cy="1220100"/>
          </a:xfrm>
        </p:grpSpPr>
        <p:sp>
          <p:nvSpPr>
            <p:cNvPr id="241" name="Rectangle"/>
            <p:cNvSpPr/>
            <p:nvPr/>
          </p:nvSpPr>
          <p:spPr>
            <a:xfrm>
              <a:off x="0" y="-1"/>
              <a:ext cx="3048000" cy="1220102"/>
            </a:xfrm>
            <a:prstGeom prst="rect">
              <a:avLst/>
            </a:prstGeom>
            <a:solidFill>
              <a:srgbClr val="EA999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242" name="My favorite #prolife follows: @Liberty_Pike @LifeNewsHQ @LilaGraceRose @SBAList #DefundPP #AllLivesMatter #HandsUpDontCrush&quot;"/>
            <p:cNvSpPr/>
            <p:nvPr/>
          </p:nvSpPr>
          <p:spPr>
            <a:xfrm>
              <a:off x="0" y="13533"/>
              <a:ext cx="3048000"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defRPr>
              </a:lvl1pPr>
            </a:lstStyle>
            <a:p>
              <a:pPr/>
              <a:r>
                <a:t>My favorite #prolife follows: @Liberty_Pike @LifeNewsHQ @LilaGraceRose @SBAList #DefundPP #AllLivesMatter #HandsUpDontCrush"</a:t>
              </a:r>
            </a:p>
          </p:txBody>
        </p:sp>
      </p:grpSp>
      <p:grpSp>
        <p:nvGrpSpPr>
          <p:cNvPr id="246" name="Shape 98"/>
          <p:cNvGrpSpPr/>
          <p:nvPr/>
        </p:nvGrpSpPr>
        <p:grpSpPr>
          <a:xfrm>
            <a:off x="3110825" y="-1"/>
            <a:ext cx="2932801" cy="1220102"/>
            <a:chOff x="0" y="0"/>
            <a:chExt cx="2932800" cy="1220100"/>
          </a:xfrm>
        </p:grpSpPr>
        <p:sp>
          <p:nvSpPr>
            <p:cNvPr id="244" name="Rectangle"/>
            <p:cNvSpPr/>
            <p:nvPr/>
          </p:nvSpPr>
          <p:spPr>
            <a:xfrm>
              <a:off x="-1" y="-1"/>
              <a:ext cx="2932802" cy="1220102"/>
            </a:xfrm>
            <a:prstGeom prst="rect">
              <a:avLst/>
            </a:prstGeom>
            <a:solidFill>
              <a:srgbClr val="FFE59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245" name="Good Morning Patriots!! Happy #TGIF! If you haven't heard, we are WINNING the fight for #Prolife. Keep Praying for the unborn &amp;amp; to #DefundPP"/>
            <p:cNvSpPr/>
            <p:nvPr/>
          </p:nvSpPr>
          <p:spPr>
            <a:xfrm>
              <a:off x="-1" y="13533"/>
              <a:ext cx="2932802"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defRPr>
              </a:lvl1pPr>
            </a:lstStyle>
            <a:p>
              <a:pPr/>
              <a:r>
                <a:t>Good Morning Patriots!! Happy #TGIF! If you haven't heard, we are WINNING the fight for #Prolife. Keep Praying for the unborn &amp;amp; to #DefundPP</a:t>
              </a:r>
            </a:p>
          </p:txBody>
        </p:sp>
      </p:grpSp>
      <p:grpSp>
        <p:nvGrpSpPr>
          <p:cNvPr id="249" name="Shape 99"/>
          <p:cNvGrpSpPr/>
          <p:nvPr/>
        </p:nvGrpSpPr>
        <p:grpSpPr>
          <a:xfrm>
            <a:off x="3110700" y="1244383"/>
            <a:ext cx="2932801" cy="1396234"/>
            <a:chOff x="0" y="0"/>
            <a:chExt cx="2932800" cy="1396233"/>
          </a:xfrm>
        </p:grpSpPr>
        <p:sp>
          <p:nvSpPr>
            <p:cNvPr id="247" name="Rectangle"/>
            <p:cNvSpPr/>
            <p:nvPr/>
          </p:nvSpPr>
          <p:spPr>
            <a:xfrm>
              <a:off x="0" y="31516"/>
              <a:ext cx="2932801" cy="1333201"/>
            </a:xfrm>
            <a:prstGeom prst="rect">
              <a:avLst/>
            </a:prstGeom>
            <a:solidFill>
              <a:srgbClr val="B6D7A8"/>
            </a:solidFill>
            <a:ln w="9525" cap="flat">
              <a:solidFill>
                <a:srgbClr val="93C47D"/>
              </a:solidFill>
              <a:prstDash val="solid"/>
              <a:round/>
            </a:ln>
            <a:effectLst/>
          </p:spPr>
          <p:txBody>
            <a:bodyPr wrap="square" lIns="45719" tIns="45719" rIns="45719" bIns="45719" numCol="1" anchor="ctr">
              <a:noAutofit/>
            </a:bodyPr>
            <a:lstStyle/>
            <a:p>
              <a:pPr algn="ctr">
                <a:defRPr>
                  <a:solidFill>
                    <a:srgbClr val="000000"/>
                  </a:solidFill>
                </a:defRPr>
              </a:pPr>
            </a:p>
          </p:txBody>
        </p:sp>
        <p:sp>
          <p:nvSpPr>
            <p:cNvPr id="248" name="&quot;@DrottM: #DefundPP   #Life begins at conception. https://t.co/UoXlMerlM7\\u2026…"/>
            <p:cNvSpPr/>
            <p:nvPr/>
          </p:nvSpPr>
          <p:spPr>
            <a:xfrm>
              <a:off x="0" y="0"/>
              <a:ext cx="2932801" cy="1396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"@DrottM: #DefundPP   #Life begins at conception. </a:t>
              </a:r>
              <a:r>
                <a:rPr u="sng">
                  <a:solidFill>
                    <a:schemeClr val="accent5"/>
                  </a:solidFill>
                  <a:uFill>
                    <a:solidFill>
                      <a:schemeClr val="accent5"/>
                    </a:solidFill>
                  </a:uFill>
                  <a:hlinkClick r:id="rId6" invalidUrl="" action="" tgtFrame="" tooltip="" history="1" highlightClick="0" endSnd="0"/>
                </a:rPr>
                <a:t>https://t.co/UoXlMerlM7\\u2026</a:t>
              </a:r>
            </a:p>
            <a:p>
              <a:pPr algn="ctr">
                <a:defRPr>
                  <a:solidFill>
                    <a:srgbClr val="000000"/>
                  </a:solidFill>
                </a:defRPr>
              </a:pPr>
              <a:r>
                <a:t> </a:t>
              </a:r>
              <a:r>
                <a:rPr u="sng">
                  <a:solidFill>
                    <a:schemeClr val="accent5"/>
                  </a:solidFill>
                  <a:uFill>
                    <a:solidFill>
                      <a:schemeClr val="accent5"/>
                    </a:solidFill>
                  </a:uFill>
                  <a:hlinkClick r:id="rId7" invalidUrl="" action="" tgtFrame="" tooltip="" history="1" highlightClick="0" endSnd="0"/>
                </a:rPr>
                <a:t>https://t.co/a329TM5jok\</a:t>
              </a:r>
            </a:p>
            <a:p>
              <a:pPr algn="ctr">
                <a:defRPr>
                  <a:solidFill>
                    <a:srgbClr val="000000"/>
                  </a:solidFill>
                </a:defRPr>
              </a:pPr>
              <a:r>
                <a:t>“ #NoHillary2016 #ChooseLife #UrMotherDid!</a:t>
              </a:r>
            </a:p>
          </p:txBody>
        </p:sp>
      </p:grpSp>
      <p:grpSp>
        <p:nvGrpSpPr>
          <p:cNvPr id="252" name="Shape 100"/>
          <p:cNvGrpSpPr/>
          <p:nvPr/>
        </p:nvGrpSpPr>
        <p:grpSpPr>
          <a:xfrm>
            <a:off x="10199" y="2696999"/>
            <a:ext cx="3024002" cy="1042201"/>
            <a:chOff x="0" y="0"/>
            <a:chExt cx="3024000" cy="1042200"/>
          </a:xfrm>
        </p:grpSpPr>
        <p:sp>
          <p:nvSpPr>
            <p:cNvPr id="250" name="Rectangle"/>
            <p:cNvSpPr/>
            <p:nvPr/>
          </p:nvSpPr>
          <p:spPr>
            <a:xfrm>
              <a:off x="-1" y="-1"/>
              <a:ext cx="3024002" cy="1042202"/>
            </a:xfrm>
            <a:prstGeom prst="rect">
              <a:avLst/>
            </a:prstGeom>
            <a:solidFill>
              <a:srgbClr val="B6D7A8"/>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251" name="It's meant to stop forcing taxpayers to fund an organization that kills babies. #DefundPP  https://t.co/8RNPByoq0N"/>
            <p:cNvSpPr/>
            <p:nvPr/>
          </p:nvSpPr>
          <p:spPr>
            <a:xfrm>
              <a:off x="-1" y="26183"/>
              <a:ext cx="3024002" cy="9898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It's meant to stop forcing taxpayers to fund an organization that kills babies. #DefundPP  </a:t>
              </a:r>
              <a:r>
                <a:rPr u="sng">
                  <a:solidFill>
                    <a:schemeClr val="accent5"/>
                  </a:solidFill>
                  <a:uFill>
                    <a:solidFill>
                      <a:schemeClr val="accent5"/>
                    </a:solidFill>
                  </a:uFill>
                  <a:hlinkClick r:id="rId8" invalidUrl="" action="" tgtFrame="" tooltip="" history="1" highlightClick="0" endSnd="0"/>
                </a:rPr>
                <a:t>https://t.co/8RNPByoq0N</a:t>
              </a:r>
            </a:p>
          </p:txBody>
        </p:sp>
      </p:grpSp>
      <p:grpSp>
        <p:nvGrpSpPr>
          <p:cNvPr id="255" name="Shape 101"/>
          <p:cNvGrpSpPr/>
          <p:nvPr/>
        </p:nvGrpSpPr>
        <p:grpSpPr>
          <a:xfrm>
            <a:off x="6096000" y="1509933"/>
            <a:ext cx="3048000" cy="1193034"/>
            <a:chOff x="0" y="0"/>
            <a:chExt cx="3048000" cy="1193033"/>
          </a:xfrm>
        </p:grpSpPr>
        <p:sp>
          <p:nvSpPr>
            <p:cNvPr id="253" name="Rectangle"/>
            <p:cNvSpPr/>
            <p:nvPr/>
          </p:nvSpPr>
          <p:spPr>
            <a:xfrm>
              <a:off x="0" y="35066"/>
              <a:ext cx="3048000" cy="1122901"/>
            </a:xfrm>
            <a:prstGeom prst="rect">
              <a:avLst/>
            </a:prstGeom>
            <a:solidFill>
              <a:srgbClr val="B6D7A8"/>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254" name="This girl didn't #ShoutYourAbortion and a lullaby to her baby gave her the career she always wanted https://t.co/ZveevxWw81…"/>
            <p:cNvSpPr/>
            <p:nvPr/>
          </p:nvSpPr>
          <p:spPr>
            <a:xfrm>
              <a:off x="0" y="0"/>
              <a:ext cx="3048000" cy="119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This girl didn't #ShoutYourAbortion and a lullaby to her baby gave her the career she always wanted </a:t>
              </a:r>
              <a:r>
                <a:rPr u="sng">
                  <a:solidFill>
                    <a:schemeClr val="accent5"/>
                  </a:solidFill>
                  <a:uFill>
                    <a:solidFill>
                      <a:schemeClr val="accent5"/>
                    </a:solidFill>
                  </a:uFill>
                  <a:hlinkClick r:id="rId9" invalidUrl="" action="" tgtFrame="" tooltip="" history="1" highlightClick="0" endSnd="0"/>
                </a:rPr>
                <a:t>https://t.co/ZveevxWw81</a:t>
              </a:r>
            </a:p>
            <a:p>
              <a:pPr algn="ctr">
                <a:defRPr>
                  <a:solidFill>
                    <a:srgbClr val="000000"/>
                  </a:solidFill>
                </a:defRPr>
              </a:pPr>
              <a:r>
                <a:t>#DefundPP</a:t>
              </a:r>
            </a:p>
          </p:txBody>
        </p:sp>
      </p:grpSp>
      <p:grpSp>
        <p:nvGrpSpPr>
          <p:cNvPr id="258" name="Shape 102"/>
          <p:cNvGrpSpPr/>
          <p:nvPr/>
        </p:nvGrpSpPr>
        <p:grpSpPr>
          <a:xfrm>
            <a:off x="23999" y="3807824"/>
            <a:ext cx="3024002" cy="1122901"/>
            <a:chOff x="0" y="0"/>
            <a:chExt cx="3024000" cy="1122900"/>
          </a:xfrm>
        </p:grpSpPr>
        <p:sp>
          <p:nvSpPr>
            <p:cNvPr id="256" name="Rectangle"/>
            <p:cNvSpPr/>
            <p:nvPr/>
          </p:nvSpPr>
          <p:spPr>
            <a:xfrm>
              <a:off x="-1" y="-1"/>
              <a:ext cx="3024002" cy="1122902"/>
            </a:xfrm>
            <a:prstGeom prst="rect">
              <a:avLst/>
            </a:prstGeom>
            <a:solidFill>
              <a:srgbClr val="FFE599"/>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257" name="Tell your Senators to Defund Planned Parenthood SIGN &amp;amp; RT #DefundPP https://t.co/aKvL3tuSEP"/>
            <p:cNvSpPr/>
            <p:nvPr/>
          </p:nvSpPr>
          <p:spPr>
            <a:xfrm>
              <a:off x="-1" y="66533"/>
              <a:ext cx="3024002" cy="9898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defRPr>
              </a:lvl1pPr>
            </a:lstStyle>
            <a:p>
              <a:pPr/>
              <a:r>
                <a:t>Tell your Senators to Defund Planned Parenthood SIGN &amp;amp; RT #DefundPP https://t.co/aKvL3tuSEP</a:t>
              </a:r>
            </a:p>
          </p:txBody>
        </p:sp>
      </p:grpSp>
      <p:grpSp>
        <p:nvGrpSpPr>
          <p:cNvPr id="261" name="Shape 103"/>
          <p:cNvGrpSpPr/>
          <p:nvPr/>
        </p:nvGrpSpPr>
        <p:grpSpPr>
          <a:xfrm>
            <a:off x="3110700" y="3757333"/>
            <a:ext cx="2932801" cy="1396234"/>
            <a:chOff x="0" y="0"/>
            <a:chExt cx="2932800" cy="1396233"/>
          </a:xfrm>
        </p:grpSpPr>
        <p:sp>
          <p:nvSpPr>
            <p:cNvPr id="259" name="Rectangle"/>
            <p:cNvSpPr/>
            <p:nvPr/>
          </p:nvSpPr>
          <p:spPr>
            <a:xfrm>
              <a:off x="0" y="55666"/>
              <a:ext cx="2932801" cy="1284901"/>
            </a:xfrm>
            <a:prstGeom prst="rect">
              <a:avLst/>
            </a:prstGeom>
            <a:solidFill>
              <a:srgbClr val="B6D7A8"/>
            </a:solidFill>
            <a:ln w="12700" cap="flat">
              <a:noFill/>
              <a:miter lim="400000"/>
            </a:ln>
            <a:effectLst/>
          </p:spPr>
          <p:txBody>
            <a:bodyPr wrap="square" lIns="45719" tIns="45719" rIns="45719" bIns="45719" numCol="1" anchor="ctr">
              <a:noAutofit/>
            </a:bodyPr>
            <a:lstStyle/>
            <a:p>
              <a:pPr algn="ctr">
                <a:defRPr>
                  <a:solidFill>
                    <a:srgbClr val="000000"/>
                  </a:solidFill>
                </a:defRPr>
              </a:pPr>
            </a:p>
          </p:txBody>
        </p:sp>
        <p:sp>
          <p:nvSpPr>
            <p:cNvPr id="260" name="Planned Parenthood Supporters Funnel Cash to Local School Elections…"/>
            <p:cNvSpPr/>
            <p:nvPr/>
          </p:nvSpPr>
          <p:spPr>
            <a:xfrm>
              <a:off x="0" y="-1"/>
              <a:ext cx="2932801" cy="13962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lgn="ctr">
                <a:defRPr>
                  <a:solidFill>
                    <a:srgbClr val="000000"/>
                  </a:solidFill>
                </a:defRPr>
              </a:pPr>
              <a:r>
                <a:t>Planned Parenthood Supporters Funnel Cash to Local School Elections</a:t>
              </a:r>
            </a:p>
            <a:p>
              <a:pPr algn="ctr">
                <a:defRPr u="sng">
                  <a:solidFill>
                    <a:schemeClr val="accent5"/>
                  </a:solidFill>
                </a:defRPr>
              </a:pPr>
              <a:r>
                <a:rPr>
                  <a:uFill>
                    <a:solidFill>
                      <a:schemeClr val="accent5"/>
                    </a:solidFill>
                  </a:uFill>
                  <a:hlinkClick r:id="rId10" invalidUrl="" action="" tgtFrame="" tooltip="" history="1" highlightClick="0" endSnd="0"/>
                </a:rPr>
                <a:t>https://t.co/kw1Mwsks5e</a:t>
              </a:r>
              <a:endParaRPr>
                <a:solidFill>
                  <a:srgbClr val="000000"/>
                </a:solidFill>
              </a:endParaRPr>
            </a:p>
            <a:p>
              <a:pPr algn="ctr">
                <a:defRPr>
                  <a:solidFill>
                    <a:srgbClr val="000000"/>
                  </a:solidFill>
                </a:defRPr>
              </a:pPr>
              <a:r>
                <a:t>Baby killers pay for protxn w/our $. #DefundPP</a:t>
              </a:r>
            </a:p>
          </p:txBody>
        </p:sp>
      </p:grpSp>
      <p:sp>
        <p:nvSpPr>
          <p:cNvPr id="262" name="Shape 104"/>
          <p:cNvSpPr/>
          <p:nvPr/>
        </p:nvSpPr>
        <p:spPr>
          <a:xfrm>
            <a:off x="-40650" y="-48776"/>
            <a:ext cx="9273900" cy="5307602"/>
          </a:xfrm>
          <a:prstGeom prst="rect">
            <a:avLst/>
          </a:prstGeom>
          <a:solidFill>
            <a:srgbClr val="2C2C2C">
              <a:alpha val="83460"/>
            </a:srgbClr>
          </a:solidFill>
          <a:ln>
            <a:solidFill>
              <a:srgbClr val="303030"/>
            </a:solidFill>
          </a:ln>
        </p:spPr>
        <p:txBody>
          <a:bodyPr lIns="45719" rIns="45719" anchor="ctr"/>
          <a:lstStyle/>
          <a:p>
            <a:pPr>
              <a:defRPr>
                <a:solidFill>
                  <a:srgbClr val="000000"/>
                </a:solidFill>
              </a:defRPr>
            </a:pPr>
          </a:p>
        </p:txBody>
      </p:sp>
      <p:sp>
        <p:nvSpPr>
          <p:cNvPr id="263" name="Very short statements…"/>
          <p:cNvSpPr/>
          <p:nvPr/>
        </p:nvSpPr>
        <p:spPr>
          <a:xfrm>
            <a:off x="1741234" y="1497490"/>
            <a:ext cx="5661532" cy="22150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2400"/>
            </a:pPr>
            <a:r>
              <a:t>Very short statements</a:t>
            </a:r>
          </a:p>
          <a:p>
            <a:pPr algn="ctr">
              <a:defRPr sz="2400"/>
            </a:pPr>
            <a:r>
              <a:t>Spelling errors</a:t>
            </a:r>
          </a:p>
          <a:p>
            <a:pPr algn="ctr">
              <a:defRPr sz="2400"/>
            </a:pPr>
            <a:r>
              <a:t>Usage of </a:t>
            </a:r>
            <a:r>
              <a:rPr i="1"/>
              <a:t>nontraditional</a:t>
            </a:r>
            <a:r>
              <a:t> POS </a:t>
            </a:r>
          </a:p>
          <a:p>
            <a:pPr algn="ctr">
              <a:defRPr sz="2400"/>
            </a:pPr>
            <a:r>
              <a:t>Usage of abbreviations </a:t>
            </a:r>
          </a:p>
          <a:p>
            <a:pPr algn="ctr">
              <a:defRPr sz="2400"/>
            </a:pPr>
            <a:r>
              <a:t>Interlinked meaning with other hashtags </a:t>
            </a:r>
          </a:p>
          <a:p>
            <a:pPr algn="ctr">
              <a:defRPr sz="2400"/>
            </a:pPr>
            <a:r>
              <a:t>Way too many to look at by hand</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ummarization Approaches"/>
          <p:cNvSpPr/>
          <p:nvPr>
            <p:ph type="title"/>
          </p:nvPr>
        </p:nvSpPr>
        <p:spPr>
          <a:prstGeom prst="rect">
            <a:avLst/>
          </a:prstGeom>
        </p:spPr>
        <p:txBody>
          <a:bodyPr/>
          <a:lstStyle/>
          <a:p>
            <a:pPr lvl="1" defTabSz="877823">
              <a:defRPr sz="2688"/>
            </a:pPr>
            <a:r>
              <a:t>Summarization Approaches</a:t>
            </a:r>
          </a:p>
        </p:txBody>
      </p:sp>
      <p:sp>
        <p:nvSpPr>
          <p:cNvPr id="266" name="Extractive…"/>
          <p:cNvSpPr/>
          <p:nvPr>
            <p:ph type="body" idx="1"/>
          </p:nvPr>
        </p:nvSpPr>
        <p:spPr>
          <a:prstGeom prst="rect">
            <a:avLst/>
          </a:prstGeom>
        </p:spPr>
        <p:txBody>
          <a:bodyPr/>
          <a:lstStyle/>
          <a:p>
            <a:pPr marL="170848" indent="-170848" defTabSz="649223">
              <a:lnSpc>
                <a:spcPct val="100000"/>
              </a:lnSpc>
              <a:spcBef>
                <a:spcPts val="1100"/>
              </a:spcBef>
              <a:buSzPct val="100000"/>
              <a:buAutoNum type="arabicPeriod" startAt="1"/>
              <a:defRPr sz="1703">
                <a:solidFill>
                  <a:srgbClr val="C0C0C0"/>
                </a:solidFill>
              </a:defRPr>
            </a:pPr>
            <a:r>
              <a:t>Extractive</a:t>
            </a:r>
          </a:p>
          <a:p>
            <a:pPr lvl="1" marL="441358" indent="-170848" defTabSz="649223">
              <a:lnSpc>
                <a:spcPct val="100000"/>
              </a:lnSpc>
              <a:spcBef>
                <a:spcPts val="1100"/>
              </a:spcBef>
              <a:buSzPct val="100000"/>
              <a:buChar char="•"/>
              <a:defRPr sz="1703">
                <a:solidFill>
                  <a:srgbClr val="FFFFFF"/>
                </a:solidFill>
              </a:defRPr>
            </a:pPr>
            <a:r>
              <a:rPr>
                <a:solidFill>
                  <a:srgbClr val="96D6FF"/>
                </a:solidFill>
              </a:rPr>
              <a:t>"Abortion is the intentional killing of an unborn baby. And it doesn't take religion to know that killing an unborn baby is wrong. #DefundPP” </a:t>
            </a:r>
            <a:r>
              <a:t>EV_Black: RT jstines3: Nothing in MY Constitution says FED GOVT can fund infant killing! \n\n#DefundPP #PJNET #TCOT \\u2026 https://t.co/c9ou7qELVi” </a:t>
            </a:r>
            <a:r>
              <a:rPr>
                <a:solidFill>
                  <a:srgbClr val="FFCD78"/>
                </a:solidFill>
              </a:rPr>
              <a:t>BC you R a Heartless Baby Killing Bitch! Go get a Job at #DefundPP  https://t.co/PFlEw79ssN"</a:t>
            </a:r>
            <a:endParaRPr>
              <a:solidFill>
                <a:srgbClr val="6083FF"/>
              </a:solidFill>
            </a:endParaRPr>
          </a:p>
          <a:p>
            <a:pPr marL="170848" indent="-170848" defTabSz="649223">
              <a:lnSpc>
                <a:spcPct val="100000"/>
              </a:lnSpc>
              <a:spcBef>
                <a:spcPts val="1100"/>
              </a:spcBef>
              <a:buSzPct val="100000"/>
              <a:buAutoNum type="arabicPeriod" startAt="1"/>
              <a:defRPr sz="1703">
                <a:solidFill>
                  <a:srgbClr val="C0C0C0"/>
                </a:solidFill>
              </a:defRPr>
            </a:pPr>
            <a:r>
              <a:t>Abstractive</a:t>
            </a:r>
          </a:p>
          <a:p>
            <a:pPr lvl="1" marL="441358" indent="-170848" defTabSz="649223">
              <a:lnSpc>
                <a:spcPct val="100000"/>
              </a:lnSpc>
              <a:spcBef>
                <a:spcPts val="1100"/>
              </a:spcBef>
              <a:buSzPct val="100000"/>
              <a:buChar char="•"/>
              <a:defRPr sz="1703">
                <a:solidFill>
                  <a:srgbClr val="FFFFFF"/>
                </a:solidFill>
              </a:defRPr>
            </a:pPr>
            <a:r>
              <a:t>Nothing in my constitution says fed govt can fund infant killing. Funding death of unborn is not role of fed govt. Birth control is free and readily available. Cruz attacked for stating truth &amp; attempting to t_url #cruzcrew #pjnet #trusted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ummarization algorithms"/>
          <p:cNvSpPr/>
          <p:nvPr>
            <p:ph type="title"/>
          </p:nvPr>
        </p:nvSpPr>
        <p:spPr>
          <a:prstGeom prst="rect">
            <a:avLst/>
          </a:prstGeom>
        </p:spPr>
        <p:txBody>
          <a:bodyPr/>
          <a:lstStyle>
            <a:lvl1pPr defTabSz="877823">
              <a:defRPr sz="2688"/>
            </a:lvl1pPr>
          </a:lstStyle>
          <a:p>
            <a:pPr/>
            <a:r>
              <a:t>Summarization algorithms</a:t>
            </a:r>
          </a:p>
        </p:txBody>
      </p:sp>
      <p:sp>
        <p:nvSpPr>
          <p:cNvPr id="269" name="Baseline: random, most recent…"/>
          <p:cNvSpPr/>
          <p:nvPr>
            <p:ph type="body" sz="half" idx="1"/>
          </p:nvPr>
        </p:nvSpPr>
        <p:spPr>
          <a:xfrm>
            <a:off x="311699" y="1152475"/>
            <a:ext cx="4206967" cy="3416400"/>
          </a:xfrm>
          <a:prstGeom prst="rect">
            <a:avLst/>
          </a:prstGeom>
        </p:spPr>
        <p:txBody>
          <a:bodyPr/>
          <a:lstStyle/>
          <a:p>
            <a:pPr marL="192505" indent="-192505" defTabSz="731520">
              <a:spcBef>
                <a:spcPts val="1200"/>
              </a:spcBef>
              <a:buSzPct val="100000"/>
              <a:buChar char="•"/>
              <a:defRPr sz="1920">
                <a:solidFill>
                  <a:srgbClr val="C0C0C0"/>
                </a:solidFill>
              </a:defRPr>
            </a:pPr>
            <a:r>
              <a:rPr b="1"/>
              <a:t>Baseline</a:t>
            </a:r>
            <a:r>
              <a:t>: random, most recent</a:t>
            </a:r>
          </a:p>
          <a:p>
            <a:pPr marL="192505" indent="-192505" defTabSz="731520">
              <a:spcBef>
                <a:spcPts val="1200"/>
              </a:spcBef>
              <a:buSzPct val="100000"/>
              <a:buChar char="•"/>
              <a:defRPr sz="1920">
                <a:solidFill>
                  <a:srgbClr val="C0C0C0"/>
                </a:solidFill>
              </a:defRPr>
            </a:pPr>
            <a:r>
              <a:rPr b="1"/>
              <a:t>Frequency based</a:t>
            </a:r>
            <a:r>
              <a:t>: SumBasic, Hybrid TF-IDF</a:t>
            </a:r>
          </a:p>
          <a:p>
            <a:pPr marL="192505" indent="-192505" defTabSz="731520">
              <a:spcBef>
                <a:spcPts val="1200"/>
              </a:spcBef>
              <a:buSzPct val="100000"/>
              <a:buChar char="•"/>
              <a:defRPr sz="1920">
                <a:solidFill>
                  <a:srgbClr val="C0C0C0"/>
                </a:solidFill>
              </a:defRPr>
            </a:pPr>
            <a:r>
              <a:rPr b="1"/>
              <a:t>Graph based</a:t>
            </a:r>
            <a:r>
              <a:t>: Opinosis, LexRank, TextRank, Phrase reinforcement</a:t>
            </a:r>
          </a:p>
          <a:p>
            <a:pPr marL="192505" indent="-192505" defTabSz="731520">
              <a:spcBef>
                <a:spcPts val="1200"/>
              </a:spcBef>
              <a:buSzPct val="100000"/>
              <a:buChar char="•"/>
              <a:defRPr sz="1920">
                <a:solidFill>
                  <a:srgbClr val="C0C0C0"/>
                </a:solidFill>
              </a:defRPr>
            </a:pPr>
            <a:r>
              <a:rPr b="1"/>
              <a:t>Cluster based</a:t>
            </a:r>
            <a:r>
              <a:t>: k-means clustering</a:t>
            </a:r>
          </a:p>
          <a:p>
            <a:pPr marL="192505" indent="-192505" defTabSz="731520">
              <a:spcBef>
                <a:spcPts val="1200"/>
              </a:spcBef>
              <a:buSzPct val="100000"/>
              <a:buChar char="•"/>
              <a:defRPr sz="1920">
                <a:solidFill>
                  <a:srgbClr val="C0C0C0"/>
                </a:solidFill>
              </a:defRPr>
            </a:pPr>
            <a:r>
              <a:rPr b="1"/>
              <a:t>Other</a:t>
            </a:r>
            <a:r>
              <a:t>: decay models, neural networks</a:t>
            </a:r>
          </a:p>
        </p:txBody>
      </p:sp>
      <p:pic>
        <p:nvPicPr>
          <p:cNvPr id="270" name="pasted-image.jpeg" descr="pasted-image.jpeg"/>
          <p:cNvPicPr>
            <a:picLocks noChangeAspect="1"/>
          </p:cNvPicPr>
          <p:nvPr/>
        </p:nvPicPr>
        <p:blipFill>
          <a:blip r:embed="rId2">
            <a:extLst/>
          </a:blip>
          <a:stretch>
            <a:fillRect/>
          </a:stretch>
        </p:blipFill>
        <p:spPr>
          <a:xfrm>
            <a:off x="4779825" y="914995"/>
            <a:ext cx="4068885" cy="3891164"/>
          </a:xfrm>
          <a:prstGeom prst="rect">
            <a:avLst/>
          </a:prstGeom>
          <a:ln w="12700">
            <a:miter lim="400000"/>
          </a:ln>
        </p:spPr>
      </p:pic>
      <p:sp>
        <p:nvSpPr>
          <p:cNvPr id="271" name="Ganesan, K., Zhai, C., &amp; Han, J. (2010)."/>
          <p:cNvSpPr/>
          <p:nvPr/>
        </p:nvSpPr>
        <p:spPr>
          <a:xfrm>
            <a:off x="4759791" y="4789538"/>
            <a:ext cx="3256618"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Ganesan, K., Zhai, C., &amp; Han, J. (2010).</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Evaluation"/>
          <p:cNvSpPr/>
          <p:nvPr>
            <p:ph type="title"/>
          </p:nvPr>
        </p:nvSpPr>
        <p:spPr>
          <a:prstGeom prst="rect">
            <a:avLst/>
          </a:prstGeom>
        </p:spPr>
        <p:txBody>
          <a:bodyPr/>
          <a:lstStyle>
            <a:lvl1pPr defTabSz="512063">
              <a:defRPr sz="2688"/>
            </a:lvl1pPr>
          </a:lstStyle>
          <a:p>
            <a:pPr/>
            <a:r>
              <a:t>Evaluation</a:t>
            </a:r>
          </a:p>
        </p:txBody>
      </p:sp>
      <p:sp>
        <p:nvSpPr>
          <p:cNvPr id="274" name="Human evaluation…"/>
          <p:cNvSpPr/>
          <p:nvPr>
            <p:ph type="body" sz="half" idx="1"/>
          </p:nvPr>
        </p:nvSpPr>
        <p:spPr>
          <a:prstGeom prst="rect">
            <a:avLst/>
          </a:prstGeom>
        </p:spPr>
        <p:txBody>
          <a:bodyPr/>
          <a:lstStyle/>
          <a:p>
            <a:pPr marL="119112" indent="-119112" defTabSz="603504">
              <a:spcBef>
                <a:spcPts val="1000"/>
              </a:spcBef>
              <a:buSzPct val="100000"/>
              <a:buChar char="•"/>
              <a:defRPr sz="1584">
                <a:solidFill>
                  <a:srgbClr val="C0C0C0"/>
                </a:solidFill>
              </a:defRPr>
            </a:pPr>
            <a:r>
              <a:t>Human evaluation</a:t>
            </a:r>
          </a:p>
          <a:p>
            <a:pPr lvl="1" marL="370572" indent="-119112" defTabSz="603504">
              <a:spcBef>
                <a:spcPts val="1000"/>
              </a:spcBef>
              <a:buSzPct val="100000"/>
              <a:buChar char="•"/>
              <a:defRPr sz="1584">
                <a:solidFill>
                  <a:srgbClr val="C0C0C0"/>
                </a:solidFill>
              </a:defRPr>
            </a:pPr>
            <a:r>
              <a:t>Readability, Informativeness, Redundancy, Grammaticality</a:t>
            </a:r>
          </a:p>
          <a:p>
            <a:pPr marL="119112" indent="-119112" defTabSz="603504">
              <a:spcBef>
                <a:spcPts val="1000"/>
              </a:spcBef>
              <a:buSzPct val="100000"/>
              <a:buChar char="•"/>
              <a:defRPr sz="1584">
                <a:solidFill>
                  <a:srgbClr val="C0C0C0"/>
                </a:solidFill>
              </a:defRPr>
            </a:pPr>
            <a:r>
              <a:t>Automatic evaluation</a:t>
            </a:r>
          </a:p>
          <a:p>
            <a:pPr lvl="1" marL="370572" indent="-119112" defTabSz="603504">
              <a:spcBef>
                <a:spcPts val="1000"/>
              </a:spcBef>
              <a:buSzPct val="100000"/>
              <a:buChar char="•"/>
              <a:defRPr sz="1584">
                <a:solidFill>
                  <a:srgbClr val="C0C0C0"/>
                </a:solidFill>
              </a:defRPr>
            </a:pPr>
            <a:r>
              <a:t>ROUGE-N, ROUGE-L, ROUGE-SU4</a:t>
            </a:r>
          </a:p>
          <a:p>
            <a:pPr lvl="1" marL="370572" indent="-119112" defTabSz="603504">
              <a:spcBef>
                <a:spcPts val="1000"/>
              </a:spcBef>
              <a:buSzPct val="100000"/>
              <a:buChar char="•"/>
              <a:defRPr sz="1584">
                <a:solidFill>
                  <a:srgbClr val="C0C0C0"/>
                </a:solidFill>
              </a:defRPr>
            </a:pPr>
            <a:r>
              <a:t>BLEU</a:t>
            </a:r>
          </a:p>
          <a:p>
            <a:pPr lvl="1" marL="370572" indent="-119112" defTabSz="603504">
              <a:spcBef>
                <a:spcPts val="1000"/>
              </a:spcBef>
              <a:buSzPct val="100000"/>
              <a:buChar char="•"/>
              <a:defRPr sz="1584">
                <a:solidFill>
                  <a:srgbClr val="C0C0C0"/>
                </a:solidFill>
              </a:defRPr>
            </a:pPr>
            <a:r>
              <a:t>Pyramid method</a:t>
            </a:r>
          </a:p>
          <a:p>
            <a:pPr lvl="1" marL="370572" indent="-119112" defTabSz="603504">
              <a:spcBef>
                <a:spcPts val="1000"/>
              </a:spcBef>
              <a:buSzPct val="100000"/>
              <a:buChar char="•"/>
              <a:defRPr sz="1584">
                <a:solidFill>
                  <a:srgbClr val="C0C0C0"/>
                </a:solidFill>
              </a:defRPr>
            </a:pPr>
            <a:r>
              <a:t>Precision, recall, and F-measure</a:t>
            </a:r>
          </a:p>
        </p:txBody>
      </p:sp>
      <p:sp>
        <p:nvSpPr>
          <p:cNvPr id="275" name="Shape 23"/>
          <p:cNvSpPr/>
          <p:nvPr>
            <p:ph type="body" idx="13"/>
          </p:nvPr>
        </p:nvSpPr>
        <p:spPr>
          <a:xfrm>
            <a:off x="4845099" y="225375"/>
            <a:ext cx="3999902" cy="1451572"/>
          </a:xfrm>
          <a:prstGeom prst="rect">
            <a:avLst/>
          </a:prstGeom>
          <a:solidFill>
            <a:srgbClr val="212121"/>
          </a:solidFill>
          <a:ln w="25400">
            <a:solidFill>
              <a:schemeClr val="accent1"/>
            </a:solidFill>
            <a:round/>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a:lstStyle/>
          <a:p>
            <a:pPr defTabSz="896111">
              <a:lnSpc>
                <a:spcPct val="100000"/>
              </a:lnSpc>
              <a:spcBef>
                <a:spcPts val="0"/>
              </a:spcBef>
              <a:defRPr sz="1764">
                <a:solidFill>
                  <a:srgbClr val="FFFFFF"/>
                </a:solidFill>
              </a:defRPr>
            </a:pPr>
            <a:r>
              <a:t>Summary One</a:t>
            </a:r>
          </a:p>
          <a:p>
            <a:pPr defTabSz="896111">
              <a:lnSpc>
                <a:spcPct val="100000"/>
              </a:lnSpc>
              <a:spcBef>
                <a:spcPts val="0"/>
              </a:spcBef>
              <a:defRPr sz="1372">
                <a:solidFill>
                  <a:srgbClr val="FFFFFF"/>
                </a:solidFill>
              </a:defRPr>
            </a:pPr>
            <a:r>
              <a:t>So Instagram can sell your pictures to advertisers without u knowing starting January 16th I’m bout to delete my instagram! Instagram debuts new privacy policy , set to share user data with Facebook</a:t>
            </a:r>
          </a:p>
        </p:txBody>
      </p:sp>
      <p:sp>
        <p:nvSpPr>
          <p:cNvPr id="276" name="Shape 23"/>
          <p:cNvSpPr/>
          <p:nvPr/>
        </p:nvSpPr>
        <p:spPr>
          <a:xfrm>
            <a:off x="4845099" y="3117551"/>
            <a:ext cx="3999902" cy="1722737"/>
          </a:xfrm>
          <a:prstGeom prst="rect">
            <a:avLst/>
          </a:prstGeom>
          <a:solidFill>
            <a:srgbClr val="212121"/>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defRPr sz="1800"/>
            </a:pPr>
            <a:r>
              <a:t>Summary Three</a:t>
            </a:r>
          </a:p>
          <a:p>
            <a:pPr/>
            <a:r>
              <a:t>Instagram will have the rights to sell your photos to Advertisers as of jan 16. Over for Instagram on January 16th - Instagram says it now has the right to sell your photos unless you delete your account by January 16th </a:t>
            </a:r>
            <a:r>
              <a:rPr u="sng">
                <a:solidFill>
                  <a:schemeClr val="accent5"/>
                </a:solidFill>
                <a:uFill>
                  <a:solidFill>
                    <a:schemeClr val="accent5"/>
                  </a:solidFill>
                </a:uFill>
                <a:hlinkClick r:id="rId2" invalidUrl="" action="" tgtFrame="" tooltip="" history="1" highlightClick="0" endSnd="0"/>
              </a:rPr>
              <a:t>http://t.co/tsjic6yA</a:t>
            </a:r>
          </a:p>
        </p:txBody>
      </p:sp>
      <p:sp>
        <p:nvSpPr>
          <p:cNvPr id="277" name="Shape 23"/>
          <p:cNvSpPr/>
          <p:nvPr/>
        </p:nvSpPr>
        <p:spPr>
          <a:xfrm>
            <a:off x="4845099" y="1660475"/>
            <a:ext cx="3999902" cy="1451572"/>
          </a:xfrm>
          <a:prstGeom prst="rect">
            <a:avLst/>
          </a:prstGeom>
          <a:solidFill>
            <a:srgbClr val="212121"/>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defRPr sz="1800"/>
            </a:pPr>
            <a:r>
              <a:t>Summary Two</a:t>
            </a:r>
          </a:p>
          <a:p>
            <a:pPr/>
            <a:r>
              <a:t>Instagram changed their policies to state that they will have the right to sell your photos to advertisers beginning January 16th. You can only opt out by deleting your account. </a:t>
            </a:r>
          </a:p>
        </p:txBody>
      </p:sp>
      <p:sp>
        <p:nvSpPr>
          <p:cNvPr id="278" name="Summary 1 and 3 from Xu, Grishman, Meyers, and Ritter (2013)"/>
          <p:cNvSpPr/>
          <p:nvPr/>
        </p:nvSpPr>
        <p:spPr>
          <a:xfrm>
            <a:off x="5787497" y="4916538"/>
            <a:ext cx="3356556" cy="21470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900"/>
            </a:lvl1pPr>
          </a:lstStyle>
          <a:p>
            <a:pPr/>
            <a:r>
              <a:t>Summary 1 and 3 from Xu, Grishman, Meyers, and Ritter (2013)</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dark-2">
  <a:themeElements>
    <a:clrScheme name="simple-dark-2">
      <a:dk1>
        <a:srgbClr val="212121"/>
      </a:dk1>
      <a:lt1>
        <a:srgbClr val="FFFFFF"/>
      </a:lt1>
      <a:dk2>
        <a:srgbClr val="A7A7A7"/>
      </a:dk2>
      <a:lt2>
        <a:srgbClr val="535353"/>
      </a:lt2>
      <a:accent1>
        <a:srgbClr val="009688"/>
      </a:accent1>
      <a:accent2>
        <a:srgbClr val="EEEEEE"/>
      </a:accent2>
      <a:accent3>
        <a:srgbClr val="78909C"/>
      </a:accent3>
      <a:accent4>
        <a:srgbClr val="FFAB40"/>
      </a:accent4>
      <a:accent5>
        <a:srgbClr val="4DD0E1"/>
      </a:accent5>
      <a:accent6>
        <a:srgbClr val="EEFF41"/>
      </a:accent6>
      <a:hlink>
        <a:srgbClr val="0000FF"/>
      </a:hlink>
      <a:folHlink>
        <a:srgbClr val="FF00FF"/>
      </a:folHlink>
    </a:clrScheme>
    <a:fontScheme name="simple-dark-2">
      <a:majorFont>
        <a:latin typeface="Helvetica"/>
        <a:ea typeface="Helvetica"/>
        <a:cs typeface="Helvetica"/>
      </a:majorFont>
      <a:minorFont>
        <a:latin typeface="Helvetica Neue"/>
        <a:ea typeface="Helvetica Neue"/>
        <a:cs typeface="Helvetica Neue"/>
      </a:minorFont>
    </a:fontScheme>
    <a:fmtScheme name="simple-dark-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12121"/>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dark-2">
  <a:themeElements>
    <a:clrScheme name="simple-dark-2">
      <a:dk1>
        <a:srgbClr val="000000"/>
      </a:dk1>
      <a:lt1>
        <a:srgbClr val="FFFFFF"/>
      </a:lt1>
      <a:dk2>
        <a:srgbClr val="A7A7A7"/>
      </a:dk2>
      <a:lt2>
        <a:srgbClr val="535353"/>
      </a:lt2>
      <a:accent1>
        <a:srgbClr val="009688"/>
      </a:accent1>
      <a:accent2>
        <a:srgbClr val="EEEEEE"/>
      </a:accent2>
      <a:accent3>
        <a:srgbClr val="78909C"/>
      </a:accent3>
      <a:accent4>
        <a:srgbClr val="FFAB40"/>
      </a:accent4>
      <a:accent5>
        <a:srgbClr val="4DD0E1"/>
      </a:accent5>
      <a:accent6>
        <a:srgbClr val="EEFF41"/>
      </a:accent6>
      <a:hlink>
        <a:srgbClr val="0000FF"/>
      </a:hlink>
      <a:folHlink>
        <a:srgbClr val="FF00FF"/>
      </a:folHlink>
    </a:clrScheme>
    <a:fontScheme name="simple-dark-2">
      <a:majorFont>
        <a:latin typeface="Helvetica"/>
        <a:ea typeface="Helvetica"/>
        <a:cs typeface="Helvetica"/>
      </a:majorFont>
      <a:minorFont>
        <a:latin typeface="Helvetica Neue"/>
        <a:ea typeface="Helvetica Neue"/>
        <a:cs typeface="Helvetica Neue"/>
      </a:minorFont>
    </a:fontScheme>
    <a:fmtScheme name="simple-dark-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12121"/>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