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9"/>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5pPr>
    <a:lvl6pPr marL="2286000" algn="l" defTabSz="914400" rtl="0" eaLnBrk="1" latinLnBrk="0" hangingPunct="1">
      <a:defRPr kern="1200">
        <a:solidFill>
          <a:schemeClr val="bg1"/>
        </a:solidFill>
        <a:latin typeface="Arial" panose="020B0604020202020204" pitchFamily="34" charset="0"/>
        <a:ea typeface="+mn-ea"/>
        <a:cs typeface="Bitstream Vera Sans" charset="0"/>
      </a:defRPr>
    </a:lvl6pPr>
    <a:lvl7pPr marL="2743200" algn="l" defTabSz="914400" rtl="0" eaLnBrk="1" latinLnBrk="0" hangingPunct="1">
      <a:defRPr kern="1200">
        <a:solidFill>
          <a:schemeClr val="bg1"/>
        </a:solidFill>
        <a:latin typeface="Arial" panose="020B0604020202020204" pitchFamily="34" charset="0"/>
        <a:ea typeface="+mn-ea"/>
        <a:cs typeface="Bitstream Vera Sans" charset="0"/>
      </a:defRPr>
    </a:lvl7pPr>
    <a:lvl8pPr marL="3200400" algn="l" defTabSz="914400" rtl="0" eaLnBrk="1" latinLnBrk="0" hangingPunct="1">
      <a:defRPr kern="1200">
        <a:solidFill>
          <a:schemeClr val="bg1"/>
        </a:solidFill>
        <a:latin typeface="Arial" panose="020B0604020202020204" pitchFamily="34" charset="0"/>
        <a:ea typeface="+mn-ea"/>
        <a:cs typeface="Bitstream Vera Sans" charset="0"/>
      </a:defRPr>
    </a:lvl8pPr>
    <a:lvl9pPr marL="3657600" algn="l" defTabSz="914400" rtl="0" eaLnBrk="1" latinLnBrk="0" hangingPunct="1">
      <a:defRPr kern="1200">
        <a:solidFill>
          <a:schemeClr val="bg1"/>
        </a:solidFill>
        <a:latin typeface="Arial" panose="020B0604020202020204" pitchFamily="34" charset="0"/>
        <a:ea typeface="+mn-ea"/>
        <a:cs typeface="Bitstream Vera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E1CE96C-514F-B7A9-597F-B17FE0E1425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4" name="Text Box 2">
            <a:extLst>
              <a:ext uri="{FF2B5EF4-FFF2-40B4-BE49-F238E27FC236}">
                <a16:creationId xmlns:a16="http://schemas.microsoft.com/office/drawing/2014/main" id="{35CB8FDB-F6BF-9F05-CF92-A77C1D78A458}"/>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5" name="Text Box 3">
            <a:extLst>
              <a:ext uri="{FF2B5EF4-FFF2-40B4-BE49-F238E27FC236}">
                <a16:creationId xmlns:a16="http://schemas.microsoft.com/office/drawing/2014/main" id="{9FB1460E-76A2-1C96-3783-7AB1E7F53901}"/>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6" name="Rectangle 4">
            <a:extLst>
              <a:ext uri="{FF2B5EF4-FFF2-40B4-BE49-F238E27FC236}">
                <a16:creationId xmlns:a16="http://schemas.microsoft.com/office/drawing/2014/main" id="{A2B18125-7AEE-20E3-3699-B0E6ACA7D6FD}"/>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1F961D8F-7E03-5E8F-6BB1-44FE264BE39E}"/>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pt-PT" altLang="pt-PT"/>
          </a:p>
        </p:txBody>
      </p:sp>
      <p:sp>
        <p:nvSpPr>
          <p:cNvPr id="3078" name="Text Box 6">
            <a:extLst>
              <a:ext uri="{FF2B5EF4-FFF2-40B4-BE49-F238E27FC236}">
                <a16:creationId xmlns:a16="http://schemas.microsoft.com/office/drawing/2014/main" id="{3125A3C8-07F5-422E-8976-60B0B3DAD195}"/>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9" name="Rectangle 7">
            <a:extLst>
              <a:ext uri="{FF2B5EF4-FFF2-40B4-BE49-F238E27FC236}">
                <a16:creationId xmlns:a16="http://schemas.microsoft.com/office/drawing/2014/main" id="{D3556A13-EDAF-7DD4-3DD8-59A769131DFE}"/>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cs typeface="DejaVu Sans" charset="0"/>
              </a:defRPr>
            </a:lvl1pPr>
          </a:lstStyle>
          <a:p>
            <a:fld id="{DFD2D18C-25C0-40BD-B31F-92F25F4EB13A}" type="slidenum">
              <a:rPr lang="en-US" altLang="pt-PT"/>
              <a:pPr/>
              <a:t>‹nº›</a:t>
            </a:fld>
            <a:endParaRPr lang="en-US" altLang="pt-P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C0BC6D-F1D4-59D1-EFA7-880367872C30}"/>
              </a:ext>
            </a:extLst>
          </p:cNvPr>
          <p:cNvSpPr>
            <a:spLocks noGrp="1" noChangeArrowheads="1"/>
          </p:cNvSpPr>
          <p:nvPr>
            <p:ph type="sldNum"/>
          </p:nvPr>
        </p:nvSpPr>
        <p:spPr>
          <a:ln/>
        </p:spPr>
        <p:txBody>
          <a:bodyPr/>
          <a:lstStyle/>
          <a:p>
            <a:fld id="{A96D4CC0-8F33-4DB5-9ABC-508F1B77FEDE}" type="slidenum">
              <a:rPr lang="en-US" altLang="pt-PT"/>
              <a:pPr/>
              <a:t>1</a:t>
            </a:fld>
            <a:endParaRPr lang="en-US" altLang="pt-PT"/>
          </a:p>
        </p:txBody>
      </p:sp>
      <p:sp>
        <p:nvSpPr>
          <p:cNvPr id="6145" name="Rectangle 1">
            <a:extLst>
              <a:ext uri="{FF2B5EF4-FFF2-40B4-BE49-F238E27FC236}">
                <a16:creationId xmlns:a16="http://schemas.microsoft.com/office/drawing/2014/main" id="{29A6098B-D69C-9B40-6E96-A5F72516D6D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CB7FAA34-257E-517B-CF90-02CF8422627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10</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03324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11</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56990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46667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49998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75873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5656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01144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908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047370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76596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420087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7</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0757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8</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3938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9</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94482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81811-AF31-598C-CA8C-92C087715129}"/>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B340B2F-EF66-5C8C-BAE5-C5386495AD1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o Número do Diapositivo 3">
            <a:extLst>
              <a:ext uri="{FF2B5EF4-FFF2-40B4-BE49-F238E27FC236}">
                <a16:creationId xmlns:a16="http://schemas.microsoft.com/office/drawing/2014/main" id="{C80FA568-909C-12E9-2074-D70FEB0BCA3C}"/>
              </a:ext>
            </a:extLst>
          </p:cNvPr>
          <p:cNvSpPr>
            <a:spLocks noGrp="1"/>
          </p:cNvSpPr>
          <p:nvPr>
            <p:ph type="sldNum" idx="10"/>
          </p:nvPr>
        </p:nvSpPr>
        <p:spPr/>
        <p:txBody>
          <a:bodyPr/>
          <a:lstStyle>
            <a:lvl1pPr>
              <a:defRPr/>
            </a:lvl1pPr>
          </a:lstStyle>
          <a:p>
            <a:fld id="{FD495217-F8D6-4463-A7D1-E8C3A6E30607}" type="slidenum">
              <a:rPr lang="en-US" altLang="pt-PT"/>
              <a:pPr/>
              <a:t>‹nº›</a:t>
            </a:fld>
            <a:endParaRPr lang="en-US" altLang="pt-PT"/>
          </a:p>
        </p:txBody>
      </p:sp>
    </p:spTree>
    <p:extLst>
      <p:ext uri="{BB962C8B-B14F-4D97-AF65-F5344CB8AC3E}">
        <p14:creationId xmlns:p14="http://schemas.microsoft.com/office/powerpoint/2010/main" val="71698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3FA84-2391-58F2-DF57-95EAFD5CBE37}"/>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23E5954-1857-FA59-FB9E-FEC71FACAD3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78F6FD2E-6326-4A4B-EB82-DE66A69D2993}"/>
              </a:ext>
            </a:extLst>
          </p:cNvPr>
          <p:cNvSpPr>
            <a:spLocks noGrp="1"/>
          </p:cNvSpPr>
          <p:nvPr>
            <p:ph type="sldNum" idx="10"/>
          </p:nvPr>
        </p:nvSpPr>
        <p:spPr/>
        <p:txBody>
          <a:bodyPr/>
          <a:lstStyle>
            <a:lvl1pPr>
              <a:defRPr/>
            </a:lvl1pPr>
          </a:lstStyle>
          <a:p>
            <a:fld id="{8CAFF9F4-C7E2-463A-8398-68CA5CD4A5AB}" type="slidenum">
              <a:rPr lang="en-US" altLang="pt-PT"/>
              <a:pPr/>
              <a:t>‹nº›</a:t>
            </a:fld>
            <a:endParaRPr lang="en-US" altLang="pt-PT"/>
          </a:p>
        </p:txBody>
      </p:sp>
    </p:spTree>
    <p:extLst>
      <p:ext uri="{BB962C8B-B14F-4D97-AF65-F5344CB8AC3E}">
        <p14:creationId xmlns:p14="http://schemas.microsoft.com/office/powerpoint/2010/main" val="426391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D2787A-3E93-D032-E72B-2D853253F38B}"/>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4B3B06B-A276-D793-4F94-7652AA800BD8}"/>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22DA87F0-F0C4-9776-F409-9E9B604A256C}"/>
              </a:ext>
            </a:extLst>
          </p:cNvPr>
          <p:cNvSpPr>
            <a:spLocks noGrp="1"/>
          </p:cNvSpPr>
          <p:nvPr>
            <p:ph type="sldNum" idx="10"/>
          </p:nvPr>
        </p:nvSpPr>
        <p:spPr/>
        <p:txBody>
          <a:bodyPr/>
          <a:lstStyle>
            <a:lvl1pPr>
              <a:defRPr/>
            </a:lvl1pPr>
          </a:lstStyle>
          <a:p>
            <a:fld id="{FCD6822F-A6A7-4437-B7B2-1C8FDF256E53}" type="slidenum">
              <a:rPr lang="en-US" altLang="pt-PT"/>
              <a:pPr/>
              <a:t>‹nº›</a:t>
            </a:fld>
            <a:endParaRPr lang="en-US" altLang="pt-PT"/>
          </a:p>
        </p:txBody>
      </p:sp>
    </p:spTree>
    <p:extLst>
      <p:ext uri="{BB962C8B-B14F-4D97-AF65-F5344CB8AC3E}">
        <p14:creationId xmlns:p14="http://schemas.microsoft.com/office/powerpoint/2010/main" val="179161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59D16-8C45-104A-850E-716CE2713415}"/>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1592542D-2F9B-BA97-8828-C633D1CFF4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Tree>
    <p:extLst>
      <p:ext uri="{BB962C8B-B14F-4D97-AF65-F5344CB8AC3E}">
        <p14:creationId xmlns:p14="http://schemas.microsoft.com/office/powerpoint/2010/main" val="171916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43F36-5F7C-194D-5AF5-0B9C413D578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88495C0-938B-2296-937D-6B38F870A0E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5717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05DF3-9C94-7877-F1AD-E6279C1DD5CC}"/>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FD2A5D1-25AA-8C90-D424-B0F69C0FEE1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Tree>
    <p:extLst>
      <p:ext uri="{BB962C8B-B14F-4D97-AF65-F5344CB8AC3E}">
        <p14:creationId xmlns:p14="http://schemas.microsoft.com/office/powerpoint/2010/main" val="125083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6D5B5-AED0-B1ED-59F8-32345D9FD0C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0E89712-6860-F510-EA06-BFC8963AF704}"/>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EC321628-F219-EEA5-9F99-8859AE3BA9A4}"/>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04776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8F9E1-B726-5223-95F5-F306D6CBDB34}"/>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6A1686B-97B0-2D94-1CA1-59DF2A51263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3871F79-A334-CA66-1BFE-EF3D12B7853F}"/>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B609EB6-FDC4-842C-76B2-23CE733D08B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C7C8201D-B772-93D7-87F5-74C16662E047}"/>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972462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AE511-EEB1-B82A-3824-B201D70D59AA}"/>
              </a:ext>
            </a:extLst>
          </p:cNvPr>
          <p:cNvSpPr>
            <a:spLocks noGrp="1"/>
          </p:cNvSpPr>
          <p:nvPr>
            <p:ph type="title"/>
          </p:nvPr>
        </p:nvSpPr>
        <p:spPr/>
        <p:txBody>
          <a:bodyPr/>
          <a:lstStyle/>
          <a:p>
            <a:r>
              <a:rPr lang="pt-PT"/>
              <a:t>Clique para editar o estilo de título do Modelo Global</a:t>
            </a:r>
          </a:p>
        </p:txBody>
      </p:sp>
    </p:spTree>
    <p:extLst>
      <p:ext uri="{BB962C8B-B14F-4D97-AF65-F5344CB8AC3E}">
        <p14:creationId xmlns:p14="http://schemas.microsoft.com/office/powerpoint/2010/main" val="681224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065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9592E-601C-0423-B0F7-398FDA3B8323}"/>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DEEF65BD-98F9-C339-B347-ECC411CBC30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25CC70A-3690-2EEE-273E-AA8385EA56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318622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FA35D-754C-1264-74E0-03C5FB1ED8BE}"/>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B1EB148-CC90-BBBB-0C56-F46B591B430B}"/>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464751CD-7543-53AB-1547-F29CBFAC68C2}"/>
              </a:ext>
            </a:extLst>
          </p:cNvPr>
          <p:cNvSpPr>
            <a:spLocks noGrp="1"/>
          </p:cNvSpPr>
          <p:nvPr>
            <p:ph type="sldNum" idx="10"/>
          </p:nvPr>
        </p:nvSpPr>
        <p:spPr/>
        <p:txBody>
          <a:bodyPr/>
          <a:lstStyle>
            <a:lvl1pPr>
              <a:defRPr/>
            </a:lvl1pPr>
          </a:lstStyle>
          <a:p>
            <a:fld id="{8307D24C-60DF-455E-8245-F17468701CAD}" type="slidenum">
              <a:rPr lang="en-US" altLang="pt-PT"/>
              <a:pPr/>
              <a:t>‹nº›</a:t>
            </a:fld>
            <a:endParaRPr lang="en-US" altLang="pt-PT"/>
          </a:p>
        </p:txBody>
      </p:sp>
    </p:spTree>
    <p:extLst>
      <p:ext uri="{BB962C8B-B14F-4D97-AF65-F5344CB8AC3E}">
        <p14:creationId xmlns:p14="http://schemas.microsoft.com/office/powerpoint/2010/main" val="326132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5FD80-DD34-705A-F067-A5593EF083B0}"/>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CF6476D7-FC91-9FF5-6860-55FBDA6547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6B1A410-DFDA-2B1F-3E45-C00DB84381F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123397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3C281-B98F-7088-D5CF-A51AD31A15A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838B4D0-83B1-6808-E64F-E77F48EB7FF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839405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3C3BF5-2D1C-F6FA-F2B6-8DE8E7056A79}"/>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49974B6-7724-E728-6F6B-9CC0229F75F5}"/>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5918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C2BB-CC72-C3E0-3E12-7DB03863C3C7}"/>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2214657-428B-BFCB-6F8D-938F1D2EA3F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
        <p:nvSpPr>
          <p:cNvPr id="4" name="Marcador de Posição do Número do Diapositivo 3">
            <a:extLst>
              <a:ext uri="{FF2B5EF4-FFF2-40B4-BE49-F238E27FC236}">
                <a16:creationId xmlns:a16="http://schemas.microsoft.com/office/drawing/2014/main" id="{559F4B35-0E5B-3C0A-961C-14FE0B445F9C}"/>
              </a:ext>
            </a:extLst>
          </p:cNvPr>
          <p:cNvSpPr>
            <a:spLocks noGrp="1"/>
          </p:cNvSpPr>
          <p:nvPr>
            <p:ph type="sldNum" idx="10"/>
          </p:nvPr>
        </p:nvSpPr>
        <p:spPr/>
        <p:txBody>
          <a:bodyPr/>
          <a:lstStyle>
            <a:lvl1pPr>
              <a:defRPr/>
            </a:lvl1pPr>
          </a:lstStyle>
          <a:p>
            <a:fld id="{A5F0CF09-B83C-4088-97AF-FD17D06F3321}" type="slidenum">
              <a:rPr lang="en-US" altLang="pt-PT"/>
              <a:pPr/>
              <a:t>‹nº›</a:t>
            </a:fld>
            <a:endParaRPr lang="en-US" altLang="pt-PT"/>
          </a:p>
        </p:txBody>
      </p:sp>
    </p:spTree>
    <p:extLst>
      <p:ext uri="{BB962C8B-B14F-4D97-AF65-F5344CB8AC3E}">
        <p14:creationId xmlns:p14="http://schemas.microsoft.com/office/powerpoint/2010/main" val="20175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249B6-BCCC-CDDC-6A0F-8B5CE8CF06B6}"/>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E6CA49-4704-4ACC-5ACC-7B3D1D277263}"/>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23C242B-D3E6-9519-41B2-AE64BE185EE5}"/>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Número do Diapositivo 4">
            <a:extLst>
              <a:ext uri="{FF2B5EF4-FFF2-40B4-BE49-F238E27FC236}">
                <a16:creationId xmlns:a16="http://schemas.microsoft.com/office/drawing/2014/main" id="{6834B388-627B-2F5A-7014-0AB895D8126B}"/>
              </a:ext>
            </a:extLst>
          </p:cNvPr>
          <p:cNvSpPr>
            <a:spLocks noGrp="1"/>
          </p:cNvSpPr>
          <p:nvPr>
            <p:ph type="sldNum" idx="10"/>
          </p:nvPr>
        </p:nvSpPr>
        <p:spPr/>
        <p:txBody>
          <a:bodyPr/>
          <a:lstStyle>
            <a:lvl1pPr>
              <a:defRPr/>
            </a:lvl1pPr>
          </a:lstStyle>
          <a:p>
            <a:fld id="{04FB2404-3A4C-44D7-B3CE-A9A4B70265B5}" type="slidenum">
              <a:rPr lang="en-US" altLang="pt-PT"/>
              <a:pPr/>
              <a:t>‹nº›</a:t>
            </a:fld>
            <a:endParaRPr lang="en-US" altLang="pt-PT"/>
          </a:p>
        </p:txBody>
      </p:sp>
    </p:spTree>
    <p:extLst>
      <p:ext uri="{BB962C8B-B14F-4D97-AF65-F5344CB8AC3E}">
        <p14:creationId xmlns:p14="http://schemas.microsoft.com/office/powerpoint/2010/main" val="226504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94E1E-F152-7A0A-962D-147F4DA949ED}"/>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91D5807-05D9-4B96-BB26-A42A88F25E1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9D557CB-A989-DCE5-3D77-33BA129D7B86}"/>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73DC843-8B2B-0041-F1F3-BF7428D16F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84A04093-17F4-4526-1F88-D40C1E329222}"/>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o Número do Diapositivo 6">
            <a:extLst>
              <a:ext uri="{FF2B5EF4-FFF2-40B4-BE49-F238E27FC236}">
                <a16:creationId xmlns:a16="http://schemas.microsoft.com/office/drawing/2014/main" id="{87107DD0-258F-C136-B08A-493AD76591B0}"/>
              </a:ext>
            </a:extLst>
          </p:cNvPr>
          <p:cNvSpPr>
            <a:spLocks noGrp="1"/>
          </p:cNvSpPr>
          <p:nvPr>
            <p:ph type="sldNum" idx="10"/>
          </p:nvPr>
        </p:nvSpPr>
        <p:spPr/>
        <p:txBody>
          <a:bodyPr/>
          <a:lstStyle>
            <a:lvl1pPr>
              <a:defRPr/>
            </a:lvl1pPr>
          </a:lstStyle>
          <a:p>
            <a:fld id="{AF6635AA-79EC-4EF9-ABF1-20B3DAA18B5D}" type="slidenum">
              <a:rPr lang="en-US" altLang="pt-PT"/>
              <a:pPr/>
              <a:t>‹nº›</a:t>
            </a:fld>
            <a:endParaRPr lang="en-US" altLang="pt-PT"/>
          </a:p>
        </p:txBody>
      </p:sp>
    </p:spTree>
    <p:extLst>
      <p:ext uri="{BB962C8B-B14F-4D97-AF65-F5344CB8AC3E}">
        <p14:creationId xmlns:p14="http://schemas.microsoft.com/office/powerpoint/2010/main" val="39137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976A0-9185-CC76-81B2-2F44D9DF79B3}"/>
              </a:ext>
            </a:extLst>
          </p:cNvPr>
          <p:cNvSpPr>
            <a:spLocks noGrp="1"/>
          </p:cNvSpPr>
          <p:nvPr>
            <p:ph type="title"/>
          </p:nvPr>
        </p:nvSpPr>
        <p:spPr/>
        <p:txBody>
          <a:bodyPr/>
          <a:lstStyle/>
          <a:p>
            <a:r>
              <a:rPr lang="pt-PT"/>
              <a:t>Clique para editar o estilo de título do Modelo Global</a:t>
            </a:r>
          </a:p>
        </p:txBody>
      </p:sp>
      <p:sp>
        <p:nvSpPr>
          <p:cNvPr id="3" name="Marcador de Posição do Número do Diapositivo 2">
            <a:extLst>
              <a:ext uri="{FF2B5EF4-FFF2-40B4-BE49-F238E27FC236}">
                <a16:creationId xmlns:a16="http://schemas.microsoft.com/office/drawing/2014/main" id="{C478A64D-2EF7-C746-D373-D919BFC57A90}"/>
              </a:ext>
            </a:extLst>
          </p:cNvPr>
          <p:cNvSpPr>
            <a:spLocks noGrp="1"/>
          </p:cNvSpPr>
          <p:nvPr>
            <p:ph type="sldNum" idx="10"/>
          </p:nvPr>
        </p:nvSpPr>
        <p:spPr/>
        <p:txBody>
          <a:bodyPr/>
          <a:lstStyle>
            <a:lvl1pPr>
              <a:defRPr/>
            </a:lvl1pPr>
          </a:lstStyle>
          <a:p>
            <a:fld id="{1BC9E1DE-C350-4DA2-B731-11E182964BCB}" type="slidenum">
              <a:rPr lang="en-US" altLang="pt-PT"/>
              <a:pPr/>
              <a:t>‹nº›</a:t>
            </a:fld>
            <a:endParaRPr lang="en-US" altLang="pt-PT"/>
          </a:p>
        </p:txBody>
      </p:sp>
    </p:spTree>
    <p:extLst>
      <p:ext uri="{BB962C8B-B14F-4D97-AF65-F5344CB8AC3E}">
        <p14:creationId xmlns:p14="http://schemas.microsoft.com/office/powerpoint/2010/main" val="370007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4BC72EC-3545-50BB-1FF4-95D2D8144D29}"/>
              </a:ext>
            </a:extLst>
          </p:cNvPr>
          <p:cNvSpPr>
            <a:spLocks noGrp="1"/>
          </p:cNvSpPr>
          <p:nvPr>
            <p:ph type="sldNum" idx="10"/>
          </p:nvPr>
        </p:nvSpPr>
        <p:spPr/>
        <p:txBody>
          <a:bodyPr/>
          <a:lstStyle>
            <a:lvl1pPr>
              <a:defRPr/>
            </a:lvl1pPr>
          </a:lstStyle>
          <a:p>
            <a:fld id="{76CB2B72-1175-4DEE-A86E-96BF8CAFC68E}" type="slidenum">
              <a:rPr lang="en-US" altLang="pt-PT"/>
              <a:pPr/>
              <a:t>‹nº›</a:t>
            </a:fld>
            <a:endParaRPr lang="en-US" altLang="pt-PT"/>
          </a:p>
        </p:txBody>
      </p:sp>
    </p:spTree>
    <p:extLst>
      <p:ext uri="{BB962C8B-B14F-4D97-AF65-F5344CB8AC3E}">
        <p14:creationId xmlns:p14="http://schemas.microsoft.com/office/powerpoint/2010/main" val="88646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30A8C-8026-F33A-D36B-72801E23C6CD}"/>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87F6AA-B185-077B-CF81-41BEE390B33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B1B5697-9E28-2FA0-77F2-E20207FB75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47C59482-8342-C3E1-3D0E-F51A839C17F0}"/>
              </a:ext>
            </a:extLst>
          </p:cNvPr>
          <p:cNvSpPr>
            <a:spLocks noGrp="1"/>
          </p:cNvSpPr>
          <p:nvPr>
            <p:ph type="sldNum" idx="10"/>
          </p:nvPr>
        </p:nvSpPr>
        <p:spPr/>
        <p:txBody>
          <a:bodyPr/>
          <a:lstStyle>
            <a:lvl1pPr>
              <a:defRPr/>
            </a:lvl1pPr>
          </a:lstStyle>
          <a:p>
            <a:fld id="{C92B742E-DFF4-4D95-AE7F-1ACC3C1ECDB7}" type="slidenum">
              <a:rPr lang="en-US" altLang="pt-PT"/>
              <a:pPr/>
              <a:t>‹nº›</a:t>
            </a:fld>
            <a:endParaRPr lang="en-US" altLang="pt-PT"/>
          </a:p>
        </p:txBody>
      </p:sp>
    </p:spTree>
    <p:extLst>
      <p:ext uri="{BB962C8B-B14F-4D97-AF65-F5344CB8AC3E}">
        <p14:creationId xmlns:p14="http://schemas.microsoft.com/office/powerpoint/2010/main" val="260103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3CA06-72FE-F589-C922-3AA093DE98E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E62959E-8E45-665A-BFCA-DCF86D27EFE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A88183C0-B3C3-9EC1-C666-3950EC2877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316B1483-E9B2-ED2B-173F-98F7416E851A}"/>
              </a:ext>
            </a:extLst>
          </p:cNvPr>
          <p:cNvSpPr>
            <a:spLocks noGrp="1"/>
          </p:cNvSpPr>
          <p:nvPr>
            <p:ph type="sldNum" idx="10"/>
          </p:nvPr>
        </p:nvSpPr>
        <p:spPr/>
        <p:txBody>
          <a:bodyPr/>
          <a:lstStyle>
            <a:lvl1pPr>
              <a:defRPr/>
            </a:lvl1pPr>
          </a:lstStyle>
          <a:p>
            <a:fld id="{24ED63DA-78A4-4F50-94F4-441B99C60BC8}" type="slidenum">
              <a:rPr lang="en-US" altLang="pt-PT"/>
              <a:pPr/>
              <a:t>‹nº›</a:t>
            </a:fld>
            <a:endParaRPr lang="en-US" altLang="pt-PT"/>
          </a:p>
        </p:txBody>
      </p:sp>
    </p:spTree>
    <p:extLst>
      <p:ext uri="{BB962C8B-B14F-4D97-AF65-F5344CB8AC3E}">
        <p14:creationId xmlns:p14="http://schemas.microsoft.com/office/powerpoint/2010/main" val="184200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773D1F0D-7919-5D5B-677B-B34CC5D867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323850"/>
            <a:ext cx="1189037"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a:extLst>
              <a:ext uri="{FF2B5EF4-FFF2-40B4-BE49-F238E27FC236}">
                <a16:creationId xmlns:a16="http://schemas.microsoft.com/office/drawing/2014/main" id="{07D60130-BC48-E735-8C7B-82D23A8006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054475"/>
            <a:ext cx="9144000" cy="291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96328794-9936-38BE-B428-2917B0EA4044}"/>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1028" name="Rectangle 4">
            <a:extLst>
              <a:ext uri="{FF2B5EF4-FFF2-40B4-BE49-F238E27FC236}">
                <a16:creationId xmlns:a16="http://schemas.microsoft.com/office/drawing/2014/main" id="{C74EA634-615E-9353-864D-31CA2B0D9E75}"/>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1029" name="Text Box 5">
            <a:extLst>
              <a:ext uri="{FF2B5EF4-FFF2-40B4-BE49-F238E27FC236}">
                <a16:creationId xmlns:a16="http://schemas.microsoft.com/office/drawing/2014/main" id="{DCF8DCC9-C0B4-90B1-C055-5921FFC80CF6}"/>
              </a:ext>
            </a:extLst>
          </p:cNvPr>
          <p:cNvSpPr txBox="1">
            <a:spLocks noChangeArrowheads="1"/>
          </p:cNvSpPr>
          <p:nvPr/>
        </p:nvSpPr>
        <p:spPr bwMode="auto">
          <a:xfrm>
            <a:off x="1460500" y="6308725"/>
            <a:ext cx="73596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1030" name="Rectangle 6">
            <a:extLst>
              <a:ext uri="{FF2B5EF4-FFF2-40B4-BE49-F238E27FC236}">
                <a16:creationId xmlns:a16="http://schemas.microsoft.com/office/drawing/2014/main" id="{FF198102-D3ED-7AA2-8DF7-D758F71025B5}"/>
              </a:ext>
            </a:extLst>
          </p:cNvPr>
          <p:cNvSpPr>
            <a:spLocks noGrp="1" noChangeArrowheads="1"/>
          </p:cNvSpPr>
          <p:nvPr>
            <p:ph type="sldNum"/>
          </p:nvPr>
        </p:nvSpPr>
        <p:spPr bwMode="auto">
          <a:xfrm>
            <a:off x="336550" y="6308725"/>
            <a:ext cx="5032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FontTx/>
              <a:buNone/>
              <a:tabLst>
                <a:tab pos="449263" algn="l"/>
              </a:tabLst>
              <a:defRPr sz="1200" b="1">
                <a:solidFill>
                  <a:srgbClr val="212E67"/>
                </a:solidFill>
                <a:latin typeface="+mn-lt"/>
                <a:cs typeface="DejaVu Sans" charset="0"/>
              </a:defRPr>
            </a:lvl1pPr>
          </a:lstStyle>
          <a:p>
            <a:fld id="{A0FA5416-9DF4-4E6D-8D3C-700944D86AE7}" type="slidenum">
              <a:rPr lang="en-US" altLang="pt-PT"/>
              <a:pPr/>
              <a:t>‹nº›</a:t>
            </a:fld>
            <a:endParaRPr lang="en-US" altLang="pt-PT"/>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1898721-2F0C-7537-FCCD-9BE6D90ED283}"/>
              </a:ext>
            </a:extLst>
          </p:cNvPr>
          <p:cNvSpPr>
            <a:spLocks noChangeArrowheads="1"/>
          </p:cNvSpPr>
          <p:nvPr/>
        </p:nvSpPr>
        <p:spPr bwMode="auto">
          <a:xfrm>
            <a:off x="2411413" y="0"/>
            <a:ext cx="6732587" cy="6858000"/>
          </a:xfrm>
          <a:prstGeom prst="rect">
            <a:avLst/>
          </a:prstGeom>
          <a:solidFill>
            <a:srgbClr val="212E6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0" name="Rectangle 2">
            <a:extLst>
              <a:ext uri="{FF2B5EF4-FFF2-40B4-BE49-F238E27FC236}">
                <a16:creationId xmlns:a16="http://schemas.microsoft.com/office/drawing/2014/main" id="{2C4F5609-F5FB-7AB5-26FB-5D4EC1C2EF02}"/>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2051" name="Rectangle 3">
            <a:extLst>
              <a:ext uri="{FF2B5EF4-FFF2-40B4-BE49-F238E27FC236}">
                <a16:creationId xmlns:a16="http://schemas.microsoft.com/office/drawing/2014/main" id="{41AAB36E-ACB5-D10A-837A-AF7BB6EC9D02}"/>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2052" name="Text Box 4">
            <a:extLst>
              <a:ext uri="{FF2B5EF4-FFF2-40B4-BE49-F238E27FC236}">
                <a16:creationId xmlns:a16="http://schemas.microsoft.com/office/drawing/2014/main" id="{2F7D2AA8-D18D-3405-A2B6-66BF7338AABA}"/>
              </a:ext>
            </a:extLst>
          </p:cNvPr>
          <p:cNvSpPr txBox="1">
            <a:spLocks noChangeArrowheads="1"/>
          </p:cNvSpPr>
          <p:nvPr/>
        </p:nvSpPr>
        <p:spPr bwMode="auto">
          <a:xfrm>
            <a:off x="6300788" y="6245225"/>
            <a:ext cx="24288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3" name="Text Box 5">
            <a:extLst>
              <a:ext uri="{FF2B5EF4-FFF2-40B4-BE49-F238E27FC236}">
                <a16:creationId xmlns:a16="http://schemas.microsoft.com/office/drawing/2014/main" id="{8C6699AC-6997-2DEB-5DF1-0F9745A4231A}"/>
              </a:ext>
            </a:extLst>
          </p:cNvPr>
          <p:cNvSpPr txBox="1">
            <a:spLocks noChangeArrowheads="1"/>
          </p:cNvSpPr>
          <p:nvPr/>
        </p:nvSpPr>
        <p:spPr bwMode="auto">
          <a:xfrm>
            <a:off x="2825750" y="6245225"/>
            <a:ext cx="33305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pic>
        <p:nvPicPr>
          <p:cNvPr id="2054" name="Picture 6">
            <a:extLst>
              <a:ext uri="{FF2B5EF4-FFF2-40B4-BE49-F238E27FC236}">
                <a16:creationId xmlns:a16="http://schemas.microsoft.com/office/drawing/2014/main" id="{D05BD9A1-3E12-3B18-366C-72EB50D55B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352425"/>
            <a:ext cx="1908175" cy="1851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0342FB68-ECC6-2DC6-361B-076A5F686525}"/>
              </a:ext>
            </a:extLst>
          </p:cNvPr>
          <p:cNvSpPr txBox="1">
            <a:spLocks noChangeArrowheads="1"/>
          </p:cNvSpPr>
          <p:nvPr/>
        </p:nvSpPr>
        <p:spPr bwMode="auto">
          <a:xfrm>
            <a:off x="2825750" y="1268413"/>
            <a:ext cx="5903913"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r>
              <a:rPr lang="pt-PT" altLang="pt-PT" sz="4200" dirty="0" err="1">
                <a:solidFill>
                  <a:srgbClr val="FF8000"/>
                </a:solidFill>
                <a:latin typeface="Georgia" panose="02040502050405020303" pitchFamily="18" charset="0"/>
              </a:rPr>
              <a:t>Human</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Recognition</a:t>
            </a:r>
            <a:r>
              <a:rPr lang="pt-PT" altLang="pt-PT" sz="4200" dirty="0">
                <a:solidFill>
                  <a:srgbClr val="FF8000"/>
                </a:solidFill>
                <a:latin typeface="Georgia" panose="02040502050405020303" pitchFamily="18" charset="0"/>
              </a:rPr>
              <a:t>-in-</a:t>
            </a:r>
            <a:r>
              <a:rPr lang="pt-PT" altLang="pt-PT" sz="4200" dirty="0" err="1">
                <a:solidFill>
                  <a:srgbClr val="FF8000"/>
                </a:solidFill>
                <a:latin typeface="Georgia" panose="02040502050405020303" pitchFamily="18" charset="0"/>
              </a:rPr>
              <a:t>Surveillance</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Settings</a:t>
            </a:r>
            <a:endParaRPr lang="pt-PT" altLang="pt-PT" sz="4200" dirty="0">
              <a:solidFill>
                <a:srgbClr val="FF8000"/>
              </a:solidFill>
              <a:latin typeface="Georgia" panose="02040502050405020303" pitchFamily="18" charset="0"/>
            </a:endParaRPr>
          </a:p>
        </p:txBody>
      </p:sp>
      <p:sp>
        <p:nvSpPr>
          <p:cNvPr id="4098" name="Text Box 2">
            <a:extLst>
              <a:ext uri="{FF2B5EF4-FFF2-40B4-BE49-F238E27FC236}">
                <a16:creationId xmlns:a16="http://schemas.microsoft.com/office/drawing/2014/main" id="{6E38F5D3-2A5C-4E24-8A92-6A7FC2E389E9}"/>
              </a:ext>
            </a:extLst>
          </p:cNvPr>
          <p:cNvSpPr txBox="1">
            <a:spLocks noChangeArrowheads="1"/>
          </p:cNvSpPr>
          <p:nvPr/>
        </p:nvSpPr>
        <p:spPr bwMode="auto">
          <a:xfrm>
            <a:off x="2771800" y="3140968"/>
            <a:ext cx="5903913"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dirty="0"/>
              <a:t>UC: Visão Computacional</a:t>
            </a:r>
          </a:p>
          <a:p>
            <a:r>
              <a:rPr lang="pt-PT" dirty="0"/>
              <a:t>Prof. Responsável: Professor Doutor Hugo Pedro Proença</a:t>
            </a:r>
          </a:p>
          <a:p>
            <a:endParaRPr lang="pt-PT" dirty="0"/>
          </a:p>
          <a:p>
            <a:r>
              <a:rPr lang="pt-PT" dirty="0"/>
              <a:t>Autoria: João Martins M13939</a:t>
            </a:r>
          </a:p>
          <a:p>
            <a:endParaRPr lang="pt-PT" dirty="0"/>
          </a:p>
          <a:p>
            <a:r>
              <a:rPr lang="pt-PT" dirty="0"/>
              <a:t>10/06/2024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10</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Pré-Treinado</a:t>
            </a:r>
            <a:r>
              <a:rPr lang="pt-PT" altLang="pt-PT" sz="1800" i="1" dirty="0">
                <a:solidFill>
                  <a:srgbClr val="FF8000"/>
                </a:solidFill>
                <a:latin typeface="Georgia" panose="02040502050405020303" pitchFamily="18" charset="0"/>
              </a:rPr>
              <a:t> - Fine-</a:t>
            </a:r>
            <a:r>
              <a:rPr lang="pt-PT" altLang="pt-PT" sz="1800" i="1" dirty="0" err="1">
                <a:solidFill>
                  <a:srgbClr val="FF8000"/>
                </a:solidFill>
                <a:latin typeface="Georgia" panose="02040502050405020303" pitchFamily="18" charset="0"/>
              </a:rPr>
              <a:t>Tunning</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313932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pré-treinado encontrado, foi treinado num conjunto de dados de rostos de celebridades. O gerador foi treinado por 150 épocas, após as quais foi capaz de gerar rostos a partir de puro ruído.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A vantagem de computacionalmente ser menos moroso.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endParaRPr lang="pt-PT" dirty="0">
              <a:solidFill>
                <a:schemeClr val="tx1"/>
              </a:solidFill>
            </a:endParaRPr>
          </a:p>
          <a:p>
            <a:r>
              <a:rPr lang="pt-PT" b="1" i="0" dirty="0">
                <a:solidFill>
                  <a:srgbClr val="202124"/>
                </a:solidFill>
                <a:effectLst/>
                <a:highlight>
                  <a:srgbClr val="FFFFFF"/>
                </a:highlight>
                <a:latin typeface="zeitung"/>
              </a:rPr>
              <a:t>Face </a:t>
            </a:r>
            <a:r>
              <a:rPr lang="pt-PT" b="1" i="0" dirty="0" err="1">
                <a:solidFill>
                  <a:srgbClr val="202124"/>
                </a:solidFill>
                <a:effectLst/>
                <a:highlight>
                  <a:srgbClr val="FFFFFF"/>
                </a:highlight>
                <a:latin typeface="zeitung"/>
              </a:rPr>
              <a:t>Generator</a:t>
            </a:r>
            <a:r>
              <a:rPr lang="pt-PT" b="1" i="0" dirty="0">
                <a:solidFill>
                  <a:srgbClr val="202124"/>
                </a:solidFill>
                <a:effectLst/>
                <a:highlight>
                  <a:srgbClr val="FFFFFF"/>
                </a:highlight>
                <a:latin typeface="zeitung"/>
              </a:rPr>
              <a:t> Pix2Pix GAN</a:t>
            </a:r>
          </a:p>
          <a:p>
            <a:pPr marL="285750" indent="-285750">
              <a:buFont typeface="Arial" panose="020B0604020202020204" pitchFamily="34" charset="0"/>
              <a:buChar char="•"/>
            </a:pPr>
            <a:r>
              <a:rPr lang="pt-PT" dirty="0">
                <a:solidFill>
                  <a:schemeClr val="tx1"/>
                </a:solidFill>
              </a:rPr>
              <a:t>https://www.kaggle.com/datasets/utkarshsaxenadn/face-generator-pix2pix-gan?resource=download</a:t>
            </a:r>
          </a:p>
        </p:txBody>
      </p:sp>
    </p:spTree>
    <p:extLst>
      <p:ext uri="{BB962C8B-B14F-4D97-AF65-F5344CB8AC3E}">
        <p14:creationId xmlns:p14="http://schemas.microsoft.com/office/powerpoint/2010/main" val="288610008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11</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25% do </a:t>
            </a:r>
            <a:r>
              <a:rPr lang="pt-PT" i="1" dirty="0" err="1">
                <a:solidFill>
                  <a:schemeClr val="tx1"/>
                </a:solidFill>
              </a:rPr>
              <a:t>dataset</a:t>
            </a:r>
            <a:r>
              <a:rPr lang="pt-PT" dirty="0">
                <a:solidFill>
                  <a:schemeClr val="tx1"/>
                </a:solidFill>
              </a:rPr>
              <a:t> disponível (34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0.0457</a:t>
            </a:r>
          </a:p>
          <a:p>
            <a:pPr marL="1428750" lvl="2">
              <a:buFont typeface="Arial" panose="020B0604020202020204" pitchFamily="34" charset="0"/>
              <a:buChar char="•"/>
            </a:pPr>
            <a:r>
              <a:rPr lang="en-US" dirty="0">
                <a:solidFill>
                  <a:schemeClr val="tx1"/>
                </a:solidFill>
              </a:rPr>
              <a:t>Mean Absolute Error (MAE): 0.1576</a:t>
            </a:r>
          </a:p>
          <a:p>
            <a:pPr marL="1428750" lvl="2">
              <a:buFont typeface="Arial" panose="020B0604020202020204" pitchFamily="34" charset="0"/>
              <a:buChar char="•"/>
            </a:pPr>
            <a:r>
              <a:rPr lang="en-US" dirty="0">
                <a:solidFill>
                  <a:schemeClr val="tx1"/>
                </a:solidFill>
              </a:rPr>
              <a:t>Mean Absolute Percentage Error (MAPE): 20,707,698%</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0.0492</a:t>
            </a:r>
          </a:p>
          <a:p>
            <a:pPr marL="1428750" lvl="2">
              <a:buFont typeface="Arial" panose="020B0604020202020204" pitchFamily="34" charset="0"/>
              <a:buChar char="•"/>
            </a:pPr>
            <a:r>
              <a:rPr lang="en-US" dirty="0">
                <a:solidFill>
                  <a:schemeClr val="tx1"/>
                </a:solidFill>
              </a:rPr>
              <a:t>Mean Absolute Error (MAE): 0.1604</a:t>
            </a:r>
          </a:p>
          <a:p>
            <a:pPr marL="1428750" lvl="2">
              <a:buFont typeface="Arial" panose="020B0604020202020204" pitchFamily="34" charset="0"/>
              <a:buChar char="•"/>
            </a:pPr>
            <a:r>
              <a:rPr lang="en-US" dirty="0">
                <a:solidFill>
                  <a:schemeClr val="tx1"/>
                </a:solidFill>
              </a:rPr>
              <a:t>Mean Absolute Percentage Error (MAPE): 12,222,765%</a:t>
            </a:r>
            <a:endParaRPr lang="pt-PT" dirty="0">
              <a:solidFill>
                <a:schemeClr val="tx1"/>
              </a:solidFill>
            </a:endParaRPr>
          </a:p>
        </p:txBody>
      </p:sp>
    </p:spTree>
    <p:extLst>
      <p:ext uri="{BB962C8B-B14F-4D97-AF65-F5344CB8AC3E}">
        <p14:creationId xmlns:p14="http://schemas.microsoft.com/office/powerpoint/2010/main" val="2847102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432952" y="4653136"/>
            <a:ext cx="7359650" cy="2308324"/>
          </a:xfrm>
          <a:prstGeom prst="rect">
            <a:avLst/>
          </a:prstGeom>
          <a:noFill/>
        </p:spPr>
        <p:txBody>
          <a:bodyPr wrap="square" rtlCol="0">
            <a:spAutoFit/>
          </a:bodyPr>
          <a:lstStyle/>
          <a:p>
            <a:pPr marL="285750" indent="-285750">
              <a:buFont typeface="Arial" panose="020B0604020202020204" pitchFamily="34" charset="0"/>
              <a:buChar char="•"/>
            </a:pPr>
            <a:r>
              <a:rPr lang="pt-PT" sz="1400" dirty="0">
                <a:solidFill>
                  <a:schemeClr val="tx1"/>
                </a:solidFill>
              </a:rPr>
              <a:t>Análise Crítica:</a:t>
            </a:r>
          </a:p>
          <a:p>
            <a:pPr marL="1028700" lvl="1">
              <a:buFont typeface="Arial" panose="020B0604020202020204" pitchFamily="34" charset="0"/>
              <a:buChar char="•"/>
            </a:pPr>
            <a:r>
              <a:rPr lang="pt-PT" sz="1400" dirty="0">
                <a:solidFill>
                  <a:schemeClr val="tx1"/>
                </a:solidFill>
              </a:rPr>
              <a:t>O MAE foi ligeiramente mais alto no teste do que durante o treino, situando-se em 0.1604, o que indica que as previsões do modelo foram ligeiramente menos precisas no conjunto de teste do que no conjunto de treino. O ligeiro</a:t>
            </a:r>
          </a:p>
          <a:p>
            <a:pPr marL="1028700" lvl="1">
              <a:buFont typeface="Arial" panose="020B0604020202020204" pitchFamily="34" charset="0"/>
              <a:buChar char="•"/>
            </a:pPr>
            <a:r>
              <a:rPr lang="pt-PT" sz="1400" dirty="0">
                <a:solidFill>
                  <a:schemeClr val="tx1"/>
                </a:solidFill>
              </a:rPr>
              <a:t>Aumento na perda e no MAE do treino para o teste sugere que o modelo pode estar dar </a:t>
            </a:r>
            <a:r>
              <a:rPr lang="pt-PT" sz="1400" i="1" dirty="0" err="1">
                <a:solidFill>
                  <a:schemeClr val="tx1"/>
                </a:solidFill>
              </a:rPr>
              <a:t>overfitting</a:t>
            </a:r>
            <a:r>
              <a:rPr lang="pt-PT" sz="1400" dirty="0">
                <a:solidFill>
                  <a:schemeClr val="tx1"/>
                </a:solidFill>
              </a:rPr>
              <a:t> aos dados de treino.</a:t>
            </a:r>
          </a:p>
          <a:p>
            <a:pPr marL="1028700" lvl="1">
              <a:buFont typeface="Arial" panose="020B0604020202020204" pitchFamily="34" charset="0"/>
              <a:buChar char="•"/>
            </a:pPr>
            <a:r>
              <a:rPr lang="pt-PT" sz="1400" dirty="0">
                <a:solidFill>
                  <a:schemeClr val="tx1"/>
                </a:solidFill>
              </a:rPr>
              <a:t>Os valores altos de MAPE sugerem que existem alguns erros grandes nas previsões do modelo. No entanto, o MAPE pode ser enganador se houver valores reais próximos de zero ou iguais a zero no conjunto de dados, pois o erro percentual torna-se muito elevado.</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432952" y="1124744"/>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pic>
        <p:nvPicPr>
          <p:cNvPr id="5" name="Imagem 4" descr="Uma imagem com captura de ecrã, texto, Cara humana, pele">
            <a:extLst>
              <a:ext uri="{FF2B5EF4-FFF2-40B4-BE49-F238E27FC236}">
                <a16:creationId xmlns:a16="http://schemas.microsoft.com/office/drawing/2014/main" id="{10AD3BC8-A96A-0E5F-21F5-D89B5C26C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89" y="2702492"/>
            <a:ext cx="6412759" cy="1988724"/>
          </a:xfrm>
          <a:prstGeom prst="rect">
            <a:avLst/>
          </a:prstGeom>
        </p:spPr>
      </p:pic>
    </p:spTree>
    <p:extLst>
      <p:ext uri="{BB962C8B-B14F-4D97-AF65-F5344CB8AC3E}">
        <p14:creationId xmlns:p14="http://schemas.microsoft.com/office/powerpoint/2010/main" val="700913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~32% do </a:t>
            </a:r>
            <a:r>
              <a:rPr lang="pt-PT" i="1" dirty="0" err="1">
                <a:solidFill>
                  <a:schemeClr val="tx1"/>
                </a:solidFill>
              </a:rPr>
              <a:t>dataset</a:t>
            </a:r>
            <a:r>
              <a:rPr lang="pt-PT" dirty="0">
                <a:solidFill>
                  <a:schemeClr val="tx1"/>
                </a:solidFill>
              </a:rPr>
              <a:t> disponível (50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0.0375</a:t>
            </a:r>
          </a:p>
          <a:p>
            <a:pPr marL="1428750" lvl="2">
              <a:buFont typeface="Arial" panose="020B0604020202020204" pitchFamily="34" charset="0"/>
              <a:buChar char="•"/>
            </a:pPr>
            <a:r>
              <a:rPr lang="en-US" dirty="0">
                <a:solidFill>
                  <a:schemeClr val="tx1"/>
                </a:solidFill>
              </a:rPr>
              <a:t>Mean Absolute Error (MAE): 0.1327</a:t>
            </a:r>
          </a:p>
          <a:p>
            <a:pPr marL="1428750" lvl="2">
              <a:buFont typeface="Arial" panose="020B0604020202020204" pitchFamily="34" charset="0"/>
              <a:buChar char="•"/>
            </a:pPr>
            <a:r>
              <a:rPr lang="en-US" dirty="0">
                <a:solidFill>
                  <a:schemeClr val="tx1"/>
                </a:solidFill>
              </a:rPr>
              <a:t>Mean Absolute Percentage Error (MAPE): 7,208,888.0%</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0.0601</a:t>
            </a:r>
          </a:p>
          <a:p>
            <a:pPr marL="1428750" lvl="2">
              <a:buFont typeface="Arial" panose="020B0604020202020204" pitchFamily="34" charset="0"/>
              <a:buChar char="•"/>
            </a:pPr>
            <a:r>
              <a:rPr lang="en-US" dirty="0">
                <a:solidFill>
                  <a:schemeClr val="tx1"/>
                </a:solidFill>
              </a:rPr>
              <a:t>Mean Absolute Error (MAE): 0.1777</a:t>
            </a:r>
          </a:p>
          <a:p>
            <a:pPr marL="1428750" lvl="2">
              <a:buFont typeface="Arial" panose="020B0604020202020204" pitchFamily="34" charset="0"/>
              <a:buChar char="•"/>
            </a:pPr>
            <a:r>
              <a:rPr lang="en-US" dirty="0">
                <a:solidFill>
                  <a:schemeClr val="tx1"/>
                </a:solidFill>
              </a:rPr>
              <a:t>Mean Absolute Percentage Error (MAPE): 7,284,660.5%</a:t>
            </a:r>
            <a:endParaRPr lang="pt-PT" dirty="0">
              <a:solidFill>
                <a:schemeClr val="tx1"/>
              </a:solidFill>
            </a:endParaRPr>
          </a:p>
        </p:txBody>
      </p:sp>
    </p:spTree>
    <p:extLst>
      <p:ext uri="{BB962C8B-B14F-4D97-AF65-F5344CB8AC3E}">
        <p14:creationId xmlns:p14="http://schemas.microsoft.com/office/powerpoint/2010/main" val="837416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892175" y="1674674"/>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sz="1200" dirty="0">
                <a:solidFill>
                  <a:schemeClr val="tx1"/>
                </a:solidFill>
              </a:rPr>
              <a:t>Resultados:</a:t>
            </a:r>
          </a:p>
          <a:p>
            <a:pPr marL="1028700" lvl="1">
              <a:buFont typeface="Arial" panose="020B0604020202020204" pitchFamily="34" charset="0"/>
              <a:buChar char="•"/>
            </a:pPr>
            <a:r>
              <a:rPr lang="en-US" sz="1200" dirty="0" err="1">
                <a:solidFill>
                  <a:schemeClr val="tx1"/>
                </a:solidFill>
              </a:rPr>
              <a:t>Treino</a:t>
            </a:r>
            <a:r>
              <a:rPr lang="en-US" sz="1200" dirty="0">
                <a:solidFill>
                  <a:schemeClr val="tx1"/>
                </a:solidFill>
              </a:rPr>
              <a:t>: </a:t>
            </a:r>
          </a:p>
          <a:p>
            <a:pPr marL="1428750" lvl="2">
              <a:buFont typeface="Arial" panose="020B0604020202020204" pitchFamily="34" charset="0"/>
              <a:buChar char="•"/>
            </a:pPr>
            <a:r>
              <a:rPr lang="en-US" sz="1200" dirty="0">
                <a:solidFill>
                  <a:schemeClr val="tx1"/>
                </a:solidFill>
              </a:rPr>
              <a:t>Loss: 0.0375</a:t>
            </a:r>
          </a:p>
          <a:p>
            <a:pPr marL="1428750" lvl="2">
              <a:buFont typeface="Arial" panose="020B0604020202020204" pitchFamily="34" charset="0"/>
              <a:buChar char="•"/>
            </a:pPr>
            <a:r>
              <a:rPr lang="en-US" sz="1200" dirty="0">
                <a:solidFill>
                  <a:schemeClr val="tx1"/>
                </a:solidFill>
              </a:rPr>
              <a:t>Mean Absolute Error (MAE): 0.1327</a:t>
            </a:r>
          </a:p>
          <a:p>
            <a:pPr marL="1428750" lvl="2">
              <a:buFont typeface="Arial" panose="020B0604020202020204" pitchFamily="34" charset="0"/>
              <a:buChar char="•"/>
            </a:pPr>
            <a:r>
              <a:rPr lang="en-US" sz="1200" dirty="0">
                <a:solidFill>
                  <a:schemeClr val="tx1"/>
                </a:solidFill>
              </a:rPr>
              <a:t>Mean Absolute Percentage Error (MAPE): 7,208,888.0%</a:t>
            </a:r>
          </a:p>
          <a:p>
            <a:pPr marL="1028700" lvl="1">
              <a:buFont typeface="Arial" panose="020B0604020202020204" pitchFamily="34" charset="0"/>
              <a:buChar char="•"/>
            </a:pPr>
            <a:r>
              <a:rPr lang="en-US" sz="1200" dirty="0">
                <a:solidFill>
                  <a:schemeClr val="tx1"/>
                </a:solidFill>
              </a:rPr>
              <a:t>Teste:</a:t>
            </a:r>
          </a:p>
          <a:p>
            <a:pPr marL="1428750" lvl="2">
              <a:buFont typeface="Arial" panose="020B0604020202020204" pitchFamily="34" charset="0"/>
              <a:buChar char="•"/>
            </a:pPr>
            <a:r>
              <a:rPr lang="en-US" sz="1200" dirty="0">
                <a:solidFill>
                  <a:schemeClr val="tx1"/>
                </a:solidFill>
              </a:rPr>
              <a:t>Loss: 0.0601</a:t>
            </a:r>
          </a:p>
          <a:p>
            <a:pPr marL="1428750" lvl="2">
              <a:buFont typeface="Arial" panose="020B0604020202020204" pitchFamily="34" charset="0"/>
              <a:buChar char="•"/>
            </a:pPr>
            <a:r>
              <a:rPr lang="en-US" sz="1200" dirty="0">
                <a:solidFill>
                  <a:schemeClr val="tx1"/>
                </a:solidFill>
              </a:rPr>
              <a:t>Mean Absolute Error (MAE): 0.1777</a:t>
            </a:r>
          </a:p>
          <a:p>
            <a:pPr marL="1428750" lvl="2">
              <a:buFont typeface="Arial" panose="020B0604020202020204" pitchFamily="34" charset="0"/>
              <a:buChar char="•"/>
            </a:pPr>
            <a:r>
              <a:rPr lang="en-US" sz="1200" dirty="0">
                <a:solidFill>
                  <a:schemeClr val="tx1"/>
                </a:solidFill>
              </a:rPr>
              <a:t>Mean Absolute Percentage Error (MAPE): 7,284,660.5%</a:t>
            </a:r>
            <a:endParaRPr lang="pt-PT" sz="1200" dirty="0">
              <a:solidFill>
                <a:schemeClr val="tx1"/>
              </a:solidFill>
            </a:endParaRPr>
          </a:p>
        </p:txBody>
      </p:sp>
      <p:pic>
        <p:nvPicPr>
          <p:cNvPr id="6" name="Imagem 5" descr="Uma imagem com texto, captura de ecrã, diagrama, file&#10;&#10;Descrição gerada automaticamente">
            <a:extLst>
              <a:ext uri="{FF2B5EF4-FFF2-40B4-BE49-F238E27FC236}">
                <a16:creationId xmlns:a16="http://schemas.microsoft.com/office/drawing/2014/main" id="{06C93657-5FC3-BC5F-1C9E-779A8C25D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66" y="3393551"/>
            <a:ext cx="3436487" cy="1944216"/>
          </a:xfrm>
          <a:prstGeom prst="rect">
            <a:avLst/>
          </a:prstGeom>
        </p:spPr>
      </p:pic>
      <p:sp>
        <p:nvSpPr>
          <p:cNvPr id="10" name="CaixaDeTexto 9">
            <a:extLst>
              <a:ext uri="{FF2B5EF4-FFF2-40B4-BE49-F238E27FC236}">
                <a16:creationId xmlns:a16="http://schemas.microsoft.com/office/drawing/2014/main" id="{605F247C-9F89-BBF7-BDD6-1A17D42A5B80}"/>
              </a:ext>
            </a:extLst>
          </p:cNvPr>
          <p:cNvSpPr txBox="1"/>
          <p:nvPr/>
        </p:nvSpPr>
        <p:spPr>
          <a:xfrm>
            <a:off x="731146" y="5445224"/>
            <a:ext cx="8076304" cy="1277273"/>
          </a:xfrm>
          <a:prstGeom prst="rect">
            <a:avLst/>
          </a:prstGeom>
          <a:noFill/>
        </p:spPr>
        <p:txBody>
          <a:bodyPr wrap="square">
            <a:spAutoFit/>
          </a:bodyPr>
          <a:lstStyle/>
          <a:p>
            <a:r>
              <a:rPr lang="pt-PT" sz="1100" dirty="0">
                <a:solidFill>
                  <a:schemeClr val="tx1"/>
                </a:solidFill>
              </a:rPr>
              <a:t>• O desempenho do modelo é ligeiramente inferior nos dados de teste em comparação com os dados de treino.</a:t>
            </a:r>
          </a:p>
          <a:p>
            <a:r>
              <a:rPr lang="pt-PT" sz="1100" dirty="0">
                <a:solidFill>
                  <a:schemeClr val="tx1"/>
                </a:solidFill>
              </a:rPr>
              <a:t>• Elevadas perdas, MAE e MAPE nos dados de teste sugerem que o modelo pode estar a ajustar-se em demasia aos dados de treino.</a:t>
            </a:r>
          </a:p>
          <a:p>
            <a:r>
              <a:rPr lang="pt-PT" sz="1100" dirty="0">
                <a:solidFill>
                  <a:schemeClr val="tx1"/>
                </a:solidFill>
              </a:rPr>
              <a:t>• O modelo aprende detalhes e ruídos nos dados de treino, impactando negativamente o desempenho em novos dados.</a:t>
            </a:r>
          </a:p>
          <a:p>
            <a:r>
              <a:rPr lang="pt-PT" sz="1100" dirty="0">
                <a:solidFill>
                  <a:schemeClr val="tx1"/>
                </a:solidFill>
              </a:rPr>
              <a:t>• Ruídos aleatórios ou flutuações nos dados de treino são capturados e aprendidos como conceitos pelo modelo.</a:t>
            </a:r>
          </a:p>
          <a:p>
            <a:r>
              <a:rPr lang="pt-PT" sz="1100" dirty="0">
                <a:solidFill>
                  <a:schemeClr val="tx1"/>
                </a:solidFill>
              </a:rPr>
              <a:t>• As estratégias para a generalização do modelo incluem regularização, </a:t>
            </a:r>
            <a:r>
              <a:rPr lang="pt-PT" sz="1100" dirty="0" err="1">
                <a:solidFill>
                  <a:schemeClr val="tx1"/>
                </a:solidFill>
              </a:rPr>
              <a:t>dropout</a:t>
            </a:r>
            <a:r>
              <a:rPr lang="pt-PT" sz="1100" dirty="0">
                <a:solidFill>
                  <a:schemeClr val="tx1"/>
                </a:solidFill>
              </a:rPr>
              <a:t> ou treinar com uma percentagem mais elevada do conjunto de dados para diversificar o modelo.</a:t>
            </a:r>
          </a:p>
        </p:txBody>
      </p:sp>
      <p:pic>
        <p:nvPicPr>
          <p:cNvPr id="3" name="Imagem 2" descr="Uma imagem com óculos, captura de ecrã, texto, Cara humana&#10;&#10;Descrição gerada automaticamente">
            <a:extLst>
              <a:ext uri="{FF2B5EF4-FFF2-40B4-BE49-F238E27FC236}">
                <a16:creationId xmlns:a16="http://schemas.microsoft.com/office/drawing/2014/main" id="{9A7686AA-7BDF-4BA7-2250-D4F359F32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3536457"/>
            <a:ext cx="5445622" cy="1754326"/>
          </a:xfrm>
          <a:prstGeom prst="rect">
            <a:avLst/>
          </a:prstGeom>
        </p:spPr>
      </p:pic>
    </p:spTree>
    <p:extLst>
      <p:ext uri="{BB962C8B-B14F-4D97-AF65-F5344CB8AC3E}">
        <p14:creationId xmlns:p14="http://schemas.microsoft.com/office/powerpoint/2010/main" val="31962531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 </a:t>
            </a:r>
            <a:r>
              <a:rPr lang="pt-PT" altLang="pt-PT" sz="1800" dirty="0" err="1">
                <a:solidFill>
                  <a:srgbClr val="FF8000"/>
                </a:solidFill>
                <a:latin typeface="Georgia" panose="02040502050405020303" pitchFamily="18" charset="0"/>
              </a:rPr>
              <a:t>vs</a:t>
            </a:r>
            <a:r>
              <a:rPr lang="pt-PT" altLang="pt-PT" sz="1800" dirty="0">
                <a:solidFill>
                  <a:srgbClr val="FF8000"/>
                </a:solidFill>
                <a:latin typeface="Georgia" panose="02040502050405020303" pitchFamily="18" charset="0"/>
              </a:rPr>
              <a:t> </a:t>
            </a:r>
          </a:p>
          <a:p>
            <a:r>
              <a:rPr lang="pt-PT" altLang="pt-PT" sz="1800" dirty="0">
                <a:solidFill>
                  <a:srgbClr val="FF8000"/>
                </a:solidFill>
                <a:latin typeface="Georgia" panose="02040502050405020303" pitchFamily="18" charset="0"/>
              </a:rPr>
              <a:t>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1389720" y="3053135"/>
            <a:ext cx="735965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0.0375</a:t>
            </a:r>
          </a:p>
          <a:p>
            <a:pPr marL="1428750" lvl="2">
              <a:buFont typeface="Arial" panose="020B0604020202020204" pitchFamily="34" charset="0"/>
              <a:buChar char="•"/>
            </a:pPr>
            <a:r>
              <a:rPr lang="en-US" sz="1100" dirty="0">
                <a:solidFill>
                  <a:schemeClr val="tx1"/>
                </a:solidFill>
              </a:rPr>
              <a:t>Mean Absolute Error (MAE): 0.1327</a:t>
            </a:r>
          </a:p>
          <a:p>
            <a:pPr marL="1428750" lvl="2">
              <a:buFont typeface="Arial" panose="020B0604020202020204" pitchFamily="34" charset="0"/>
              <a:buChar char="•"/>
            </a:pPr>
            <a:r>
              <a:rPr lang="en-US" sz="1100" dirty="0">
                <a:solidFill>
                  <a:schemeClr val="tx1"/>
                </a:solidFill>
              </a:rPr>
              <a:t>Mean Absolute Percentage Error (MAPE): 7,208,888.0%</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0.0456</a:t>
            </a:r>
          </a:p>
          <a:p>
            <a:pPr marL="1428750" lvl="2">
              <a:buFont typeface="Arial" panose="020B0604020202020204" pitchFamily="34" charset="0"/>
              <a:buChar char="•"/>
            </a:pPr>
            <a:r>
              <a:rPr lang="en-US" sz="1100" dirty="0">
                <a:solidFill>
                  <a:schemeClr val="tx1"/>
                </a:solidFill>
              </a:rPr>
              <a:t>Mean Absolute Error (MAE): 0.1777</a:t>
            </a:r>
          </a:p>
          <a:p>
            <a:pPr marL="1428750" lvl="2">
              <a:buFont typeface="Arial" panose="020B0604020202020204" pitchFamily="34" charset="0"/>
              <a:buChar char="•"/>
            </a:pPr>
            <a:r>
              <a:rPr lang="en-US" sz="1100" dirty="0">
                <a:solidFill>
                  <a:schemeClr val="tx1"/>
                </a:solidFill>
              </a:rPr>
              <a:t>Mean Absolute Percentage Error (MAPE): 7,284,660.5%</a:t>
            </a:r>
            <a:endParaRPr lang="pt-PT" sz="1100" dirty="0">
              <a:solidFill>
                <a:schemeClr val="tx1"/>
              </a:solidFill>
            </a:endParaRPr>
          </a:p>
        </p:txBody>
      </p:sp>
      <p:sp>
        <p:nvSpPr>
          <p:cNvPr id="2" name="CaixaDeTexto 1">
            <a:extLst>
              <a:ext uri="{FF2B5EF4-FFF2-40B4-BE49-F238E27FC236}">
                <a16:creationId xmlns:a16="http://schemas.microsoft.com/office/drawing/2014/main" id="{BC5C0B7B-B98D-FCD6-8834-B23C86E25DD2}"/>
              </a:ext>
            </a:extLst>
          </p:cNvPr>
          <p:cNvSpPr txBox="1"/>
          <p:nvPr/>
        </p:nvSpPr>
        <p:spPr>
          <a:xfrm>
            <a:off x="1331640" y="1381125"/>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Não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sp>
        <p:nvSpPr>
          <p:cNvPr id="7" name="CaixaDeTexto 6">
            <a:extLst>
              <a:ext uri="{FF2B5EF4-FFF2-40B4-BE49-F238E27FC236}">
                <a16:creationId xmlns:a16="http://schemas.microsoft.com/office/drawing/2014/main" id="{12D0B1F1-D818-3B8F-F223-F09C09C9F8F4}"/>
              </a:ext>
            </a:extLst>
          </p:cNvPr>
          <p:cNvSpPr txBox="1"/>
          <p:nvPr/>
        </p:nvSpPr>
        <p:spPr>
          <a:xfrm>
            <a:off x="1389720" y="4725145"/>
            <a:ext cx="7359650" cy="430887"/>
          </a:xfrm>
          <a:prstGeom prst="rect">
            <a:avLst/>
          </a:prstGeom>
          <a:noFill/>
        </p:spPr>
        <p:txBody>
          <a:bodyPr wrap="square" rtlCol="0">
            <a:spAutoFit/>
          </a:bodyPr>
          <a:lstStyle/>
          <a:p>
            <a:pPr marL="285750" indent="-285750">
              <a:buFont typeface="Arial" panose="020B0604020202020204" pitchFamily="34" charset="0"/>
              <a:buChar char="•"/>
            </a:pPr>
            <a:r>
              <a:rPr lang="pt-PT" sz="1100" dirty="0" err="1">
                <a:solidFill>
                  <a:schemeClr val="tx1"/>
                </a:solidFill>
              </a:rPr>
              <a:t>Loss</a:t>
            </a:r>
            <a:r>
              <a:rPr lang="pt-PT" sz="1100" dirty="0">
                <a:solidFill>
                  <a:schemeClr val="tx1"/>
                </a:solidFill>
              </a:rPr>
              <a:t>: Tanto no treino como no teste, a perda é menor quando os rostos estão segmentados. Isto sugere que o modelo é melhor a prever os rótulos corretos quando os rostos estão segmentados.</a:t>
            </a:r>
          </a:p>
        </p:txBody>
      </p:sp>
      <p:sp>
        <p:nvSpPr>
          <p:cNvPr id="8" name="CaixaDeTexto 7">
            <a:extLst>
              <a:ext uri="{FF2B5EF4-FFF2-40B4-BE49-F238E27FC236}">
                <a16:creationId xmlns:a16="http://schemas.microsoft.com/office/drawing/2014/main" id="{C192153E-884E-CD54-56FA-3187895484C5}"/>
              </a:ext>
            </a:extLst>
          </p:cNvPr>
          <p:cNvSpPr txBox="1"/>
          <p:nvPr/>
        </p:nvSpPr>
        <p:spPr>
          <a:xfrm>
            <a:off x="1373720" y="5178872"/>
            <a:ext cx="7359650" cy="600164"/>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(MAE): O MAE também é menor tanto no treino como no teste quando os rostos estão segmentados. Isto significa que, em média, as previsões do modelo estão mais próximas dos valores reais quando os rostos estão segmentados.</a:t>
            </a:r>
          </a:p>
        </p:txBody>
      </p:sp>
      <p:sp>
        <p:nvSpPr>
          <p:cNvPr id="9" name="CaixaDeTexto 8">
            <a:extLst>
              <a:ext uri="{FF2B5EF4-FFF2-40B4-BE49-F238E27FC236}">
                <a16:creationId xmlns:a16="http://schemas.microsoft.com/office/drawing/2014/main" id="{9BA84DFC-59A6-DBB3-FB78-DA4671DC4C3A}"/>
              </a:ext>
            </a:extLst>
          </p:cNvPr>
          <p:cNvSpPr txBox="1"/>
          <p:nvPr/>
        </p:nvSpPr>
        <p:spPr>
          <a:xfrm>
            <a:off x="1336232" y="5875248"/>
            <a:ext cx="7359650" cy="769441"/>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Percentual (MAPE): O MAPE é significativamente menor para os rostos segmentados, tanto nos dados de treino como nos de teste. Isto sugere que as previsões do modelo não só estão mais próximas dos valores reais em média, mas também que o erro relativo é menor quando os rostos estão segmentados.</a:t>
            </a:r>
          </a:p>
        </p:txBody>
      </p:sp>
    </p:spTree>
    <p:extLst>
      <p:ext uri="{BB962C8B-B14F-4D97-AF65-F5344CB8AC3E}">
        <p14:creationId xmlns:p14="http://schemas.microsoft.com/office/powerpoint/2010/main" val="23566413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dirty="0">
                <a:solidFill>
                  <a:srgbClr val="FF8000"/>
                </a:solidFill>
                <a:latin typeface="Georgia" panose="02040502050405020303" pitchFamily="18" charset="0"/>
              </a:rPr>
              <a:t>Conclusões e Trabalho Futuro</a:t>
            </a:r>
            <a:endParaRPr lang="pt-PT" altLang="pt-PT" sz="1800"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187624" y="2413337"/>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Evoluir o plano do </a:t>
            </a:r>
            <a:r>
              <a:rPr lang="pt-PT" i="1" dirty="0">
                <a:solidFill>
                  <a:schemeClr val="tx1"/>
                </a:solidFill>
              </a:rPr>
              <a:t>Google </a:t>
            </a:r>
            <a:r>
              <a:rPr lang="pt-PT" i="1" dirty="0" err="1">
                <a:solidFill>
                  <a:schemeClr val="tx1"/>
                </a:solidFill>
              </a:rPr>
              <a:t>Colab</a:t>
            </a:r>
            <a:r>
              <a:rPr lang="pt-PT" dirty="0">
                <a:solidFill>
                  <a:schemeClr val="tx1"/>
                </a:solidFill>
              </a:rPr>
              <a:t> de forma a obter-se mais poder de processamento para que seja possível treinar o modelo com o </a:t>
            </a:r>
            <a:r>
              <a:rPr lang="pt-PT" i="1" dirty="0" err="1">
                <a:solidFill>
                  <a:schemeClr val="tx1"/>
                </a:solidFill>
              </a:rPr>
              <a:t>dataset</a:t>
            </a:r>
            <a:r>
              <a:rPr lang="pt-PT" i="1" dirty="0">
                <a:solidFill>
                  <a:schemeClr val="tx1"/>
                </a:solidFill>
              </a:rPr>
              <a:t> </a:t>
            </a:r>
            <a:r>
              <a:rPr lang="pt-PT" dirty="0">
                <a:solidFill>
                  <a:schemeClr val="tx1"/>
                </a:solidFill>
              </a:rPr>
              <a:t>completo, por várias épocas, por várias vezes.</a:t>
            </a:r>
          </a:p>
          <a:p>
            <a:pPr marL="285750" indent="-285750">
              <a:buFont typeface="Arial" panose="020B0604020202020204" pitchFamily="34" charset="0"/>
              <a:buChar char="•"/>
            </a:pPr>
            <a:r>
              <a:rPr lang="pt-PT" dirty="0">
                <a:solidFill>
                  <a:schemeClr val="tx1"/>
                </a:solidFill>
              </a:rPr>
              <a:t>Incluir o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 </a:t>
            </a:r>
            <a:r>
              <a:rPr lang="pt-PT" dirty="0">
                <a:solidFill>
                  <a:schemeClr val="tx1"/>
                </a:solidFill>
              </a:rPr>
              <a:t>de forma a potenciar o desempenho do modelo.</a:t>
            </a:r>
          </a:p>
          <a:p>
            <a:pPr marL="285750" indent="-285750">
              <a:buFont typeface="Arial" panose="020B0604020202020204" pitchFamily="34" charset="0"/>
              <a:buChar char="•"/>
            </a:pPr>
            <a:r>
              <a:rPr lang="pt-PT" dirty="0">
                <a:solidFill>
                  <a:schemeClr val="tx1"/>
                </a:solidFill>
              </a:rPr>
              <a:t>Afinar um modelo pré-treinado para o nosso </a:t>
            </a:r>
            <a:r>
              <a:rPr lang="pt-PT" i="1" dirty="0" err="1">
                <a:solidFill>
                  <a:schemeClr val="tx1"/>
                </a:solidFill>
              </a:rPr>
              <a:t>dataset</a:t>
            </a:r>
            <a:r>
              <a:rPr lang="pt-PT" dirty="0">
                <a:solidFill>
                  <a:schemeClr val="tx1"/>
                </a:solidFill>
              </a:rPr>
              <a:t>.</a:t>
            </a:r>
          </a:p>
        </p:txBody>
      </p:sp>
    </p:spTree>
    <p:extLst>
      <p:ext uri="{BB962C8B-B14F-4D97-AF65-F5344CB8AC3E}">
        <p14:creationId xmlns:p14="http://schemas.microsoft.com/office/powerpoint/2010/main" val="39355562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Introdução</a:t>
            </a:r>
          </a:p>
        </p:txBody>
      </p:sp>
      <p:sp>
        <p:nvSpPr>
          <p:cNvPr id="2" name="CaixaDeTexto 1">
            <a:extLst>
              <a:ext uri="{FF2B5EF4-FFF2-40B4-BE49-F238E27FC236}">
                <a16:creationId xmlns:a16="http://schemas.microsoft.com/office/drawing/2014/main" id="{4FFFBDD7-7FCC-8B23-3C3D-A5A6F0E1E713}"/>
              </a:ext>
            </a:extLst>
          </p:cNvPr>
          <p:cNvSpPr txBox="1"/>
          <p:nvPr/>
        </p:nvSpPr>
        <p:spPr>
          <a:xfrm>
            <a:off x="1547664" y="1988840"/>
            <a:ext cx="7261374" cy="3970318"/>
          </a:xfrm>
          <a:prstGeom prst="rect">
            <a:avLst/>
          </a:prstGeom>
          <a:noFill/>
        </p:spPr>
        <p:txBody>
          <a:bodyPr wrap="square" rtlCol="0">
            <a:spAutoFit/>
          </a:bodyPr>
          <a:lstStyle/>
          <a:p>
            <a:r>
              <a:rPr lang="pt-PT" dirty="0">
                <a:solidFill>
                  <a:schemeClr val="tx1"/>
                </a:solidFill>
              </a:rPr>
              <a:t>O objetivo principal deste trabalho é, dada uma imagem de "má qualidade", obter a correspondente imagem de "boa qualidade". Este objetivo principal pode ser subdividido em várias tarefas específicas, conforme listado abaixo:</a:t>
            </a:r>
          </a:p>
          <a:p>
            <a:pPr marL="342900" indent="-342900">
              <a:buAutoNum type="arabicPeriod"/>
            </a:pPr>
            <a:r>
              <a:rPr lang="pt-PT" dirty="0">
                <a:solidFill>
                  <a:schemeClr val="tx1"/>
                </a:solidFill>
              </a:rPr>
              <a:t>Pré-Processamento das Imagens</a:t>
            </a:r>
          </a:p>
          <a:p>
            <a:pPr marL="1085850" lvl="1" indent="-342900">
              <a:buAutoNum type="arabicPeriod"/>
            </a:pPr>
            <a:r>
              <a:rPr lang="pt-PT" dirty="0">
                <a:solidFill>
                  <a:schemeClr val="tx1"/>
                </a:solidFill>
              </a:rPr>
              <a:t>Padronizar as proporções das imagens, tornando-as quadradas, com uma banda preta de ambos os lados-</a:t>
            </a:r>
          </a:p>
          <a:p>
            <a:pPr marL="1085850" lvl="1" indent="-342900">
              <a:buAutoNum type="arabicPeriod"/>
            </a:pPr>
            <a:r>
              <a:rPr lang="pt-PT" dirty="0">
                <a:solidFill>
                  <a:schemeClr val="tx1"/>
                </a:solidFill>
              </a:rPr>
              <a:t>Obter a estimativa da pose da cabeça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a:t>
            </a:r>
          </a:p>
          <a:p>
            <a:pPr marL="1085850" lvl="1" indent="-342900">
              <a:buAutoNum type="arabicPeriod"/>
            </a:pPr>
            <a:r>
              <a:rPr lang="pt-PT" dirty="0">
                <a:solidFill>
                  <a:schemeClr val="tx1"/>
                </a:solidFill>
              </a:rPr>
              <a:t>Realizar a segmentação facial (</a:t>
            </a:r>
            <a:r>
              <a:rPr lang="pt-PT" i="1" dirty="0">
                <a:solidFill>
                  <a:schemeClr val="tx1"/>
                </a:solidFill>
              </a:rPr>
              <a:t>Face </a:t>
            </a:r>
            <a:r>
              <a:rPr lang="pt-PT" i="1" dirty="0" err="1">
                <a:solidFill>
                  <a:schemeClr val="tx1"/>
                </a:solidFill>
              </a:rPr>
              <a:t>Segmentation</a:t>
            </a:r>
            <a:r>
              <a:rPr lang="pt-PT" dirty="0">
                <a:solidFill>
                  <a:schemeClr val="tx1"/>
                </a:solidFill>
              </a:rPr>
              <a:t>).</a:t>
            </a:r>
          </a:p>
          <a:p>
            <a:r>
              <a:rPr lang="pt-PT" dirty="0">
                <a:solidFill>
                  <a:schemeClr val="tx1"/>
                </a:solidFill>
              </a:rPr>
              <a:t>2. Treinar o modelo Pix2Pix no respetivo </a:t>
            </a:r>
            <a:r>
              <a:rPr lang="pt-PT" i="1" dirty="0" err="1">
                <a:solidFill>
                  <a:schemeClr val="tx1"/>
                </a:solidFill>
              </a:rPr>
              <a:t>dataset</a:t>
            </a:r>
            <a:r>
              <a:rPr lang="pt-PT" i="1" dirty="0">
                <a:solidFill>
                  <a:schemeClr val="tx1"/>
                </a:solidFill>
              </a:rPr>
              <a:t> (sem segmentação / com segmentação).</a:t>
            </a:r>
          </a:p>
          <a:p>
            <a:r>
              <a:rPr lang="pt-PT" i="1" dirty="0">
                <a:solidFill>
                  <a:schemeClr val="tx1"/>
                </a:solidFill>
              </a:rPr>
              <a:t>3. </a:t>
            </a:r>
            <a:r>
              <a:rPr lang="pt-PT" dirty="0">
                <a:solidFill>
                  <a:schemeClr val="tx1"/>
                </a:solidFill>
              </a:rPr>
              <a:t>Utilizar um modelo Pix2Pix pré-treinado</a:t>
            </a:r>
          </a:p>
          <a:p>
            <a:r>
              <a:rPr lang="pt-PT" dirty="0">
                <a:solidFill>
                  <a:schemeClr val="tx1"/>
                </a:solidFill>
              </a:rPr>
              <a:t>4. Análise critica dos resultados provenientes destes.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Estrutura do </a:t>
            </a:r>
            <a:r>
              <a:rPr lang="pt-PT" altLang="pt-PT" sz="2800" i="1" dirty="0" err="1">
                <a:solidFill>
                  <a:srgbClr val="FF8000"/>
                </a:solidFill>
                <a:latin typeface="Georgia" panose="02040502050405020303" pitchFamily="18" charset="0"/>
              </a:rPr>
              <a:t>Dataset</a:t>
            </a:r>
            <a:endParaRPr lang="pt-PT" altLang="pt-PT" sz="2800" i="1" dirty="0">
              <a:solidFill>
                <a:srgbClr val="FF8000"/>
              </a:solidFill>
              <a:latin typeface="Georgia" panose="02040502050405020303" pitchFamily="18" charset="0"/>
            </a:endParaRPr>
          </a:p>
        </p:txBody>
      </p:sp>
      <p:sp>
        <p:nvSpPr>
          <p:cNvPr id="2" name="CaixaDeTexto 1">
            <a:extLst>
              <a:ext uri="{FF2B5EF4-FFF2-40B4-BE49-F238E27FC236}">
                <a16:creationId xmlns:a16="http://schemas.microsoft.com/office/drawing/2014/main" id="{4FFFBDD7-7FCC-8B23-3C3D-A5A6F0E1E713}"/>
              </a:ext>
            </a:extLst>
          </p:cNvPr>
          <p:cNvSpPr txBox="1"/>
          <p:nvPr/>
        </p:nvSpPr>
        <p:spPr>
          <a:xfrm>
            <a:off x="1331640" y="1412776"/>
            <a:ext cx="7261374" cy="3970318"/>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Conjunto de vídeos no formato .mp4 de 159 utilizadores, cada um com quatro vídeos - dois de boa qualidade (representados pelo código "E") e dois de má qualidade (representados pelo código "U"). </a:t>
            </a:r>
          </a:p>
          <a:p>
            <a:pPr marL="285750" indent="-285750">
              <a:buFont typeface="Arial" panose="020B0604020202020204" pitchFamily="34" charset="0"/>
              <a:buChar char="•"/>
            </a:pPr>
            <a:r>
              <a:rPr lang="pt-PT" dirty="0">
                <a:solidFill>
                  <a:schemeClr val="tx1"/>
                </a:solidFill>
              </a:rPr>
              <a:t>Cada utilizador tem um total de um minuto de vídeo, com cada vídeo tendo duração de trinta segundos. Os vídeos têm uma taxa de dez </a:t>
            </a:r>
            <a:r>
              <a:rPr lang="pt-PT" dirty="0" err="1">
                <a:solidFill>
                  <a:schemeClr val="tx1"/>
                </a:solidFill>
              </a:rPr>
              <a:t>frames</a:t>
            </a:r>
            <a:r>
              <a:rPr lang="pt-PT" dirty="0">
                <a:solidFill>
                  <a:schemeClr val="tx1"/>
                </a:solidFill>
              </a:rPr>
              <a:t> por segundo e estão no formato horizontal. </a:t>
            </a:r>
          </a:p>
          <a:p>
            <a:pPr marL="285750" indent="-285750">
              <a:buFont typeface="Arial" panose="020B0604020202020204" pitchFamily="34" charset="0"/>
              <a:buChar char="•"/>
            </a:pPr>
            <a:r>
              <a:rPr lang="pt-PT" dirty="0">
                <a:solidFill>
                  <a:schemeClr val="tx1"/>
                </a:solidFill>
              </a:rPr>
              <a:t>Nos vídeos de boa qualidade, os utilizadores olham diretamente para a câmara em uma pose descontraída, enquanto nos de má qualidade foram introduzidas variações de distância, ângulo, perspetiva, ambiente, luminosidade e oclusões.</a:t>
            </a:r>
          </a:p>
          <a:p>
            <a:pPr marL="285750" indent="-285750">
              <a:buFont typeface="Arial" panose="020B0604020202020204" pitchFamily="34" charset="0"/>
              <a:buChar char="•"/>
            </a:pPr>
            <a:r>
              <a:rPr lang="pt-PT" dirty="0">
                <a:solidFill>
                  <a:schemeClr val="tx1"/>
                </a:solidFill>
              </a:rPr>
              <a:t>Os ficheiros de vídeo foram convertidos em </a:t>
            </a:r>
            <a:r>
              <a:rPr lang="pt-PT" i="1" dirty="0" err="1">
                <a:solidFill>
                  <a:schemeClr val="tx1"/>
                </a:solidFill>
              </a:rPr>
              <a:t>frames</a:t>
            </a:r>
            <a:r>
              <a:rPr lang="pt-PT" dirty="0">
                <a:solidFill>
                  <a:schemeClr val="tx1"/>
                </a:solidFill>
              </a:rPr>
              <a:t> e organizados em subpastas dentro de uma pasta principal chamada "</a:t>
            </a:r>
            <a:r>
              <a:rPr lang="pt-PT" dirty="0" err="1">
                <a:solidFill>
                  <a:schemeClr val="tx1"/>
                </a:solidFill>
              </a:rPr>
              <a:t>face_square</a:t>
            </a:r>
            <a:r>
              <a:rPr lang="pt-PT" dirty="0">
                <a:solidFill>
                  <a:schemeClr val="tx1"/>
                </a:solidFill>
              </a:rPr>
              <a:t>“ (no caso dos </a:t>
            </a:r>
            <a:r>
              <a:rPr lang="pt-PT" i="1" dirty="0" err="1">
                <a:solidFill>
                  <a:schemeClr val="tx1"/>
                </a:solidFill>
              </a:rPr>
              <a:t>frames</a:t>
            </a:r>
            <a:r>
              <a:rPr lang="pt-PT" i="1" dirty="0">
                <a:solidFill>
                  <a:schemeClr val="tx1"/>
                </a:solidFill>
              </a:rPr>
              <a:t> </a:t>
            </a:r>
            <a:r>
              <a:rPr lang="pt-PT" dirty="0">
                <a:solidFill>
                  <a:schemeClr val="tx1"/>
                </a:solidFill>
              </a:rPr>
              <a:t>das cabeças). </a:t>
            </a:r>
          </a:p>
        </p:txBody>
      </p:sp>
    </p:spTree>
    <p:extLst>
      <p:ext uri="{BB962C8B-B14F-4D97-AF65-F5344CB8AC3E}">
        <p14:creationId xmlns:p14="http://schemas.microsoft.com/office/powerpoint/2010/main" val="40652579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err="1">
                <a:solidFill>
                  <a:srgbClr val="FF8000"/>
                </a:solidFill>
                <a:latin typeface="Georgia" panose="02040502050405020303" pitchFamily="18" charset="0"/>
              </a:rPr>
              <a:t>Frame</a:t>
            </a:r>
            <a:r>
              <a:rPr lang="pt-PT" altLang="pt-PT" sz="1800" i="1" dirty="0">
                <a:solidFill>
                  <a:srgbClr val="FF8000"/>
                </a:solidFill>
                <a:latin typeface="Georgia" panose="02040502050405020303" pitchFamily="18" charset="0"/>
              </a:rPr>
              <a:t> Quadrada</a:t>
            </a:r>
          </a:p>
        </p:txBody>
      </p:sp>
      <p:pic>
        <p:nvPicPr>
          <p:cNvPr id="4" name="Imagem 3">
            <a:extLst>
              <a:ext uri="{FF2B5EF4-FFF2-40B4-BE49-F238E27FC236}">
                <a16:creationId xmlns:a16="http://schemas.microsoft.com/office/drawing/2014/main" id="{4CC77835-9F74-456D-1BAF-1BF73399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420888"/>
            <a:ext cx="1457324" cy="1457324"/>
          </a:xfrm>
          <a:prstGeom prst="rect">
            <a:avLst/>
          </a:prstGeom>
        </p:spPr>
      </p:pic>
      <p:pic>
        <p:nvPicPr>
          <p:cNvPr id="6" name="Imagem 5" descr="Uma imagem com Cara humana, pessoa, sobrancelha, Testa&#10;&#10;Descrição gerada automaticamente">
            <a:extLst>
              <a:ext uri="{FF2B5EF4-FFF2-40B4-BE49-F238E27FC236}">
                <a16:creationId xmlns:a16="http://schemas.microsoft.com/office/drawing/2014/main" id="{025F2930-4909-CA05-F4C8-C0749CFED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2420888"/>
            <a:ext cx="1447800" cy="1457325"/>
          </a:xfrm>
          <a:prstGeom prst="rect">
            <a:avLst/>
          </a:prstGeom>
        </p:spPr>
      </p:pic>
      <p:sp>
        <p:nvSpPr>
          <p:cNvPr id="8" name="CaixaDeTexto 7">
            <a:extLst>
              <a:ext uri="{FF2B5EF4-FFF2-40B4-BE49-F238E27FC236}">
                <a16:creationId xmlns:a16="http://schemas.microsoft.com/office/drawing/2014/main" id="{7FC2FBA6-4285-20F3-B3F3-D34D4D074509}"/>
              </a:ext>
            </a:extLst>
          </p:cNvPr>
          <p:cNvSpPr txBox="1"/>
          <p:nvPr/>
        </p:nvSpPr>
        <p:spPr>
          <a:xfrm>
            <a:off x="219573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07605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Tree>
    <p:extLst>
      <p:ext uri="{BB962C8B-B14F-4D97-AF65-F5344CB8AC3E}">
        <p14:creationId xmlns:p14="http://schemas.microsoft.com/office/powerpoint/2010/main" val="2788330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a:solidFill>
                  <a:srgbClr val="FF8000"/>
                </a:solidFill>
                <a:latin typeface="Georgia" panose="02040502050405020303" pitchFamily="18" charset="0"/>
              </a:rPr>
              <a:t>Face </a:t>
            </a:r>
            <a:r>
              <a:rPr lang="pt-PT" altLang="pt-PT" sz="1800" i="1" dirty="0" err="1">
                <a:solidFill>
                  <a:srgbClr val="FF8000"/>
                </a:solidFill>
                <a:latin typeface="Georgia" panose="02040502050405020303" pitchFamily="18" charset="0"/>
              </a:rPr>
              <a:t>Segmentation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highlight>
                  <a:srgbClr val="FFFFFF"/>
                </a:highlight>
                <a:latin typeface="Times New Roman" panose="02020603050405020304" pitchFamily="18" charset="0"/>
              </a:rPr>
              <a:t>M</a:t>
            </a:r>
            <a:r>
              <a:rPr lang="pt-PT" b="0" i="0" dirty="0">
                <a:solidFill>
                  <a:schemeClr val="tx1"/>
                </a:solidFill>
                <a:effectLst/>
                <a:highlight>
                  <a:srgbClr val="FFFFFF"/>
                </a:highlight>
                <a:latin typeface="Times New Roman" panose="02020603050405020304" pitchFamily="18" charset="0"/>
              </a:rPr>
              <a:t>odelo pré-treinado do </a:t>
            </a:r>
            <a:r>
              <a:rPr lang="pt-PT" b="0" i="1" dirty="0" err="1">
                <a:solidFill>
                  <a:schemeClr val="tx1"/>
                </a:solidFill>
                <a:effectLst/>
                <a:highlight>
                  <a:srgbClr val="FFFFFF"/>
                </a:highlight>
                <a:latin typeface="Times New Roman" panose="02020603050405020304" pitchFamily="18" charset="0"/>
              </a:rPr>
              <a:t>PyTorch</a:t>
            </a:r>
            <a:r>
              <a:rPr lang="pt-PT" b="0" i="0" dirty="0">
                <a:solidFill>
                  <a:schemeClr val="tx1"/>
                </a:solidFill>
                <a:effectLst/>
                <a:highlight>
                  <a:srgbClr val="FFFFFF"/>
                </a:highlight>
                <a:latin typeface="Times New Roman" panose="02020603050405020304" pitchFamily="18" charset="0"/>
              </a:rPr>
              <a:t> chamado </a:t>
            </a:r>
            <a:r>
              <a:rPr lang="pt-PT" b="0" i="1" dirty="0">
                <a:solidFill>
                  <a:schemeClr val="tx1"/>
                </a:solidFill>
                <a:effectLst/>
                <a:highlight>
                  <a:srgbClr val="FFFFFF"/>
                </a:highlight>
                <a:latin typeface="Times New Roman" panose="02020603050405020304" pitchFamily="18" charset="0"/>
              </a:rPr>
              <a:t>FCN-ResNet50</a:t>
            </a:r>
          </a:p>
          <a:p>
            <a:pPr marL="285750" indent="-285750">
              <a:buFont typeface="Arial" panose="020B0604020202020204" pitchFamily="34" charset="0"/>
              <a:buChar char="•"/>
            </a:pPr>
            <a:r>
              <a:rPr lang="pt-PT" dirty="0">
                <a:solidFill>
                  <a:schemeClr val="tx1"/>
                </a:solidFill>
              </a:rPr>
              <a:t>Aplicas as transformações, passa a imagem pelo modelo e obtém a saída do modelo, que é uma máscara indicando a localização do rosto na imagem. Esta máscara é então aplicada à imagem original</a:t>
            </a:r>
            <a:br>
              <a:rPr lang="pt-PT" dirty="0">
                <a:solidFill>
                  <a:schemeClr val="tx1"/>
                </a:solidFill>
              </a:rPr>
            </a:br>
            <a:endParaRPr lang="pt-PT" dirty="0">
              <a:solidFill>
                <a:schemeClr val="tx1"/>
              </a:solidFill>
            </a:endParaRP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6593894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dirty="0" err="1">
                <a:solidFill>
                  <a:srgbClr val="FF8000"/>
                </a:solidFill>
                <a:latin typeface="Georgia" panose="02040502050405020303" pitchFamily="18" charset="0"/>
              </a:rPr>
              <a:t>Head</a:t>
            </a:r>
            <a:r>
              <a:rPr lang="pt-PT" altLang="pt-PT" sz="1800" dirty="0">
                <a:solidFill>
                  <a:srgbClr val="FF8000"/>
                </a:solidFill>
                <a:latin typeface="Georgia" panose="02040502050405020303" pitchFamily="18" charset="0"/>
              </a:rPr>
              <a:t> Pose </a:t>
            </a:r>
            <a:r>
              <a:rPr lang="pt-PT" altLang="pt-PT" sz="1800" i="1" dirty="0" err="1">
                <a:solidFill>
                  <a:srgbClr val="FF8000"/>
                </a:solidFill>
                <a:latin typeface="Georgia" panose="02040502050405020303" pitchFamily="18" charset="0"/>
              </a:rPr>
              <a:t>Estimation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64633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E: 2.079658, -7.495624, 1.346217</a:t>
            </a:r>
          </a:p>
          <a:p>
            <a:pPr marL="285750" indent="-285750">
              <a:buFont typeface="Arial" panose="020B0604020202020204" pitchFamily="34" charset="0"/>
              <a:buChar char="•"/>
            </a:pPr>
            <a:r>
              <a:rPr lang="pt-PT" dirty="0">
                <a:solidFill>
                  <a:schemeClr val="tx1"/>
                </a:solidFill>
              </a:rPr>
              <a:t>U: 65.150192, -11.407316, -4.553188</a:t>
            </a: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94150386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7</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862322"/>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a:t>
            </a:r>
            <a:r>
              <a:rPr lang="pt-PT" i="1" dirty="0">
                <a:solidFill>
                  <a:schemeClr val="tx1"/>
                </a:solidFill>
              </a:rPr>
              <a:t>Pix2Pix</a:t>
            </a:r>
            <a:r>
              <a:rPr lang="pt-PT" dirty="0">
                <a:solidFill>
                  <a:schemeClr val="tx1"/>
                </a:solidFill>
              </a:rPr>
              <a:t> é um tipo de </a:t>
            </a:r>
            <a:r>
              <a:rPr lang="pt-PT" i="1" dirty="0" err="1">
                <a:solidFill>
                  <a:schemeClr val="tx1"/>
                </a:solidFill>
              </a:rPr>
              <a:t>Generative</a:t>
            </a:r>
            <a:r>
              <a:rPr lang="pt-PT" i="1" dirty="0">
                <a:solidFill>
                  <a:schemeClr val="tx1"/>
                </a:solidFill>
              </a:rPr>
              <a:t> </a:t>
            </a:r>
            <a:r>
              <a:rPr lang="pt-PT" i="1" dirty="0" err="1">
                <a:solidFill>
                  <a:schemeClr val="tx1"/>
                </a:solidFill>
              </a:rPr>
              <a:t>Adversarial</a:t>
            </a:r>
            <a:r>
              <a:rPr lang="pt-PT" i="1" dirty="0">
                <a:solidFill>
                  <a:schemeClr val="tx1"/>
                </a:solidFill>
              </a:rPr>
              <a:t> Network </a:t>
            </a:r>
            <a:r>
              <a:rPr lang="pt-PT" dirty="0">
                <a:solidFill>
                  <a:schemeClr val="tx1"/>
                </a:solidFill>
              </a:rPr>
              <a:t>(GAN) cujo objetivo é fazer o mapeamento de uma imagem de entrada para uma imagem de saída.</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No caso deste projeto, as imagens de entrada são as </a:t>
            </a:r>
            <a:r>
              <a:rPr lang="pt-PT" dirty="0" err="1">
                <a:solidFill>
                  <a:schemeClr val="tx1"/>
                </a:solidFill>
              </a:rPr>
              <a:t>frames</a:t>
            </a:r>
            <a:r>
              <a:rPr lang="pt-PT" dirty="0">
                <a:solidFill>
                  <a:schemeClr val="tx1"/>
                </a:solidFill>
              </a:rPr>
              <a:t> dos vídeos de má qualidade, e as imagens de saída são as </a:t>
            </a:r>
            <a:r>
              <a:rPr lang="pt-PT" dirty="0" err="1">
                <a:solidFill>
                  <a:schemeClr val="tx1"/>
                </a:solidFill>
              </a:rPr>
              <a:t>frames</a:t>
            </a:r>
            <a:r>
              <a:rPr lang="pt-PT" dirty="0">
                <a:solidFill>
                  <a:schemeClr val="tx1"/>
                </a:solidFill>
              </a:rPr>
              <a:t> dos vídeos de </a:t>
            </a:r>
            <a:r>
              <a:rPr lang="pt-PT" dirty="0" err="1">
                <a:solidFill>
                  <a:schemeClr val="tx1"/>
                </a:solidFill>
              </a:rPr>
              <a:t>de</a:t>
            </a:r>
            <a:r>
              <a:rPr lang="pt-PT" dirty="0">
                <a:solidFill>
                  <a:schemeClr val="tx1"/>
                </a:solidFill>
              </a:rPr>
              <a:t> boa qualidade. O objetivo é treinar o modelo para gerar imagens de boa qualidade a partir de imagens de má qualidade.</a:t>
            </a:r>
          </a:p>
          <a:p>
            <a:endParaRPr lang="pt-PT" dirty="0">
              <a:solidFill>
                <a:schemeClr val="tx1"/>
              </a:solidFill>
            </a:endParaRPr>
          </a:p>
        </p:txBody>
      </p:sp>
    </p:spTree>
    <p:extLst>
      <p:ext uri="{BB962C8B-B14F-4D97-AF65-F5344CB8AC3E}">
        <p14:creationId xmlns:p14="http://schemas.microsoft.com/office/powerpoint/2010/main" val="238862826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8</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(U-NET </a:t>
            </a:r>
            <a:r>
              <a:rPr lang="pt-PT" altLang="pt-PT" sz="1800" dirty="0" err="1">
                <a:solidFill>
                  <a:srgbClr val="FF8000"/>
                </a:solidFill>
                <a:latin typeface="Georgia" panose="02040502050405020303" pitchFamily="18" charset="0"/>
              </a:rPr>
              <a:t>Architecture</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031325"/>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U-Net </a:t>
            </a:r>
            <a:r>
              <a:rPr lang="pt-PT" dirty="0" err="1">
                <a:solidFill>
                  <a:schemeClr val="tx1"/>
                </a:solidFill>
              </a:rPr>
              <a:t>Architecture</a:t>
            </a:r>
            <a:endParaRPr lang="pt-PT" dirty="0">
              <a:solidFill>
                <a:schemeClr val="tx1"/>
              </a:solidFill>
            </a:endParaRPr>
          </a:p>
          <a:p>
            <a:pPr marL="1028700" lvl="1">
              <a:buFont typeface="Arial" panose="020B0604020202020204" pitchFamily="34" charset="0"/>
              <a:buChar char="•"/>
            </a:pPr>
            <a:r>
              <a:rPr lang="pt-PT" dirty="0">
                <a:solidFill>
                  <a:schemeClr val="tx1"/>
                </a:solidFill>
              </a:rPr>
              <a:t>Uma série de camadas de amostragem </a:t>
            </a:r>
            <a:r>
              <a:rPr lang="pt-PT" dirty="0" err="1">
                <a:solidFill>
                  <a:schemeClr val="tx1"/>
                </a:solidFill>
              </a:rPr>
              <a:t>encoder</a:t>
            </a:r>
            <a:r>
              <a:rPr lang="pt-PT" dirty="0">
                <a:solidFill>
                  <a:schemeClr val="tx1"/>
                </a:solidFill>
              </a:rPr>
              <a:t> para reduzir as dimensões espaciais da imagem de entrada enquanto aumenta a profundidade (número de canais). Isto é seguido por uma série de camadas de amostragem </a:t>
            </a:r>
            <a:r>
              <a:rPr lang="pt-PT" dirty="0" err="1">
                <a:solidFill>
                  <a:schemeClr val="tx1"/>
                </a:solidFill>
              </a:rPr>
              <a:t>decoder</a:t>
            </a:r>
            <a:r>
              <a:rPr lang="pt-PT" dirty="0">
                <a:solidFill>
                  <a:schemeClr val="tx1"/>
                </a:solidFill>
              </a:rPr>
              <a:t> que aumentam as dimensões espaciais enquanto reduzem a profundidade.</a:t>
            </a:r>
          </a:p>
        </p:txBody>
      </p:sp>
      <p:sp>
        <p:nvSpPr>
          <p:cNvPr id="2" name="CaixaDeTexto 1">
            <a:extLst>
              <a:ext uri="{FF2B5EF4-FFF2-40B4-BE49-F238E27FC236}">
                <a16:creationId xmlns:a16="http://schemas.microsoft.com/office/drawing/2014/main" id="{1A11C1DA-9462-5AAD-1871-E2FC7287D14B}"/>
              </a:ext>
            </a:extLst>
          </p:cNvPr>
          <p:cNvSpPr txBox="1"/>
          <p:nvPr/>
        </p:nvSpPr>
        <p:spPr>
          <a:xfrm>
            <a:off x="1115616" y="4365104"/>
            <a:ext cx="7359650"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Parâmetros totais: 54,425,859 (207.62 MB)</a:t>
            </a:r>
          </a:p>
          <a:p>
            <a:pPr marL="285750" indent="-285750">
              <a:buFont typeface="Arial" panose="020B0604020202020204" pitchFamily="34" charset="0"/>
              <a:buChar char="•"/>
            </a:pPr>
            <a:r>
              <a:rPr lang="pt-PT" dirty="0">
                <a:solidFill>
                  <a:schemeClr val="tx1"/>
                </a:solidFill>
              </a:rPr>
              <a:t>Parâmetros treináveis: 54,414,979 (207.58 MB)</a:t>
            </a:r>
          </a:p>
          <a:p>
            <a:pPr marL="285750" indent="-285750">
              <a:buFont typeface="Arial" panose="020B0604020202020204" pitchFamily="34" charset="0"/>
              <a:buChar char="•"/>
            </a:pPr>
            <a:r>
              <a:rPr lang="pt-PT" dirty="0">
                <a:solidFill>
                  <a:schemeClr val="tx1"/>
                </a:solidFill>
              </a:rPr>
              <a:t>Parâmetros não treináveis: 10,880 (42.50 KB)</a:t>
            </a:r>
          </a:p>
        </p:txBody>
      </p:sp>
    </p:spTree>
    <p:extLst>
      <p:ext uri="{BB962C8B-B14F-4D97-AF65-F5344CB8AC3E}">
        <p14:creationId xmlns:p14="http://schemas.microsoft.com/office/powerpoint/2010/main" val="319192151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9</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331640" y="265194"/>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a:t>
            </a:r>
            <a:r>
              <a:rPr lang="pt-PT" altLang="pt-PT" sz="1800" i="1" dirty="0" err="1">
                <a:solidFill>
                  <a:srgbClr val="FF8000"/>
                </a:solidFill>
                <a:latin typeface="Georgia" panose="02040502050405020303" pitchFamily="18" charset="0"/>
              </a:rPr>
              <a:t>Loss</a:t>
            </a:r>
            <a:r>
              <a:rPr lang="pt-PT" altLang="pt-PT" sz="1800" i="1" dirty="0">
                <a:solidFill>
                  <a:srgbClr val="FF8000"/>
                </a:solidFill>
                <a:latin typeface="Georgia" panose="02040502050405020303" pitchFamily="18" charset="0"/>
              </a:rPr>
              <a:t>-MSE, </a:t>
            </a:r>
            <a:r>
              <a:rPr lang="pt-PT" altLang="pt-PT" sz="1800" i="1" dirty="0" err="1">
                <a:solidFill>
                  <a:srgbClr val="FF8000"/>
                </a:solidFill>
                <a:latin typeface="Georgia" panose="02040502050405020303" pitchFamily="18" charset="0"/>
              </a:rPr>
              <a:t>EarlyStopping</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7" name="CaixaDeTexto 6">
            <a:extLst>
              <a:ext uri="{FF2B5EF4-FFF2-40B4-BE49-F238E27FC236}">
                <a16:creationId xmlns:a16="http://schemas.microsoft.com/office/drawing/2014/main" id="{71869564-A527-8B95-01F0-9F1D2C4619F1}"/>
              </a:ext>
            </a:extLst>
          </p:cNvPr>
          <p:cNvSpPr txBox="1"/>
          <p:nvPr/>
        </p:nvSpPr>
        <p:spPr>
          <a:xfrm>
            <a:off x="1331640" y="2132856"/>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dirty="0" err="1">
                <a:solidFill>
                  <a:schemeClr val="tx1"/>
                </a:solidFill>
              </a:rPr>
              <a:t>Batch_size</a:t>
            </a:r>
            <a:r>
              <a:rPr lang="pt-PT" dirty="0">
                <a:solidFill>
                  <a:schemeClr val="tx1"/>
                </a:solidFill>
              </a:rPr>
              <a:t>: 32.</a:t>
            </a:r>
          </a:p>
          <a:p>
            <a:pPr marL="285750" indent="-285750">
              <a:buFont typeface="Arial" panose="020B0604020202020204" pitchFamily="34" charset="0"/>
              <a:buChar char="•"/>
            </a:pPr>
            <a:r>
              <a:rPr lang="pt-PT" dirty="0" err="1">
                <a:solidFill>
                  <a:schemeClr val="tx1"/>
                </a:solidFill>
              </a:rPr>
              <a:t>EarlyStopping</a:t>
            </a:r>
            <a:r>
              <a:rPr lang="pt-PT" dirty="0">
                <a:solidFill>
                  <a:schemeClr val="tx1"/>
                </a:solidFill>
              </a:rPr>
              <a:t>: 2 (número de épocas sem melhoria).</a:t>
            </a:r>
          </a:p>
          <a:p>
            <a:pPr marL="285750" indent="-285750">
              <a:buFont typeface="Arial" panose="020B0604020202020204" pitchFamily="34" charset="0"/>
              <a:buChar char="•"/>
            </a:pPr>
            <a:r>
              <a:rPr lang="pt-PT" dirty="0">
                <a:solidFill>
                  <a:schemeClr val="tx1"/>
                </a:solidFill>
              </a:rPr>
              <a:t>Função de </a:t>
            </a:r>
            <a:r>
              <a:rPr lang="pt-PT" i="1" dirty="0" err="1">
                <a:solidFill>
                  <a:schemeClr val="tx1"/>
                </a:solidFill>
              </a:rPr>
              <a:t>Loss</a:t>
            </a:r>
            <a:r>
              <a:rPr lang="pt-PT" i="1" dirty="0">
                <a:solidFill>
                  <a:schemeClr val="tx1"/>
                </a:solidFill>
              </a:rPr>
              <a:t>: </a:t>
            </a:r>
            <a:r>
              <a:rPr lang="pt-PT" i="1" dirty="0" err="1">
                <a:solidFill>
                  <a:schemeClr val="tx1"/>
                </a:solidFill>
              </a:rPr>
              <a:t>Mean</a:t>
            </a:r>
            <a:r>
              <a:rPr lang="pt-PT" i="1" dirty="0">
                <a:solidFill>
                  <a:schemeClr val="tx1"/>
                </a:solidFill>
              </a:rPr>
              <a:t> </a:t>
            </a:r>
            <a:r>
              <a:rPr lang="pt-PT" i="1" dirty="0" err="1">
                <a:solidFill>
                  <a:schemeClr val="tx1"/>
                </a:solidFill>
              </a:rPr>
              <a:t>Square</a:t>
            </a:r>
            <a:r>
              <a:rPr lang="pt-PT" i="1" dirty="0">
                <a:solidFill>
                  <a:schemeClr val="tx1"/>
                </a:solidFill>
              </a:rPr>
              <a:t> Error (</a:t>
            </a:r>
            <a:r>
              <a:rPr lang="pt-PT" dirty="0">
                <a:solidFill>
                  <a:schemeClr val="tx1"/>
                </a:solidFill>
              </a:rPr>
              <a:t>penaliza erros grandes mais do que erros pequenos</a:t>
            </a:r>
            <a:r>
              <a:rPr lang="pt-PT" i="1" dirty="0">
                <a:solidFill>
                  <a:schemeClr val="tx1"/>
                </a:solidFill>
              </a:rPr>
              <a:t>).</a:t>
            </a:r>
          </a:p>
          <a:p>
            <a:pPr marL="285750" indent="-285750">
              <a:buFont typeface="Arial" panose="020B0604020202020204" pitchFamily="34" charset="0"/>
              <a:buChar char="•"/>
            </a:pPr>
            <a:r>
              <a:rPr lang="pt-PT" dirty="0">
                <a:solidFill>
                  <a:schemeClr val="tx1"/>
                </a:solidFill>
              </a:rPr>
              <a:t>Número de Épocas: Estava previsto 4 mas teve que ser reduzido (custo computacional).</a:t>
            </a:r>
          </a:p>
        </p:txBody>
      </p:sp>
    </p:spTree>
    <p:extLst>
      <p:ext uri="{BB962C8B-B14F-4D97-AF65-F5344CB8AC3E}">
        <p14:creationId xmlns:p14="http://schemas.microsoft.com/office/powerpoint/2010/main" val="10699984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TotalTime>
  <Words>1515</Words>
  <Application>Microsoft Office PowerPoint</Application>
  <PresentationFormat>Apresentação no Ecrã (4:3)</PresentationFormat>
  <Paragraphs>187</Paragraphs>
  <Slides>16</Slides>
  <Notes>16</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16</vt:i4>
      </vt:variant>
    </vt:vector>
  </HeadingPairs>
  <TitlesOfParts>
    <vt:vector size="23" baseType="lpstr">
      <vt:lpstr>Arial</vt:lpstr>
      <vt:lpstr>Georgia</vt:lpstr>
      <vt:lpstr>Times New Roman</vt:lpstr>
      <vt:lpstr>Wingdings</vt:lpstr>
      <vt:lpstr>zeitung</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Raquel  Rosa</dc:creator>
  <cp:lastModifiedBy>Joao Martins</cp:lastModifiedBy>
  <cp:revision>16</cp:revision>
  <cp:lastPrinted>1601-01-01T00:00:00Z</cp:lastPrinted>
  <dcterms:created xsi:type="dcterms:W3CDTF">2016-11-16T15:24:04Z</dcterms:created>
  <dcterms:modified xsi:type="dcterms:W3CDTF">2024-06-11T10:31:45Z</dcterms:modified>
</cp:coreProperties>
</file>