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45" r:id="rId1"/>
  </p:sldMasterIdLst>
  <p:notesMasterIdLst>
    <p:notesMasterId r:id="rId5"/>
  </p:notesMasterIdLst>
  <p:handoutMasterIdLst>
    <p:handoutMasterId r:id="rId6"/>
  </p:handoutMasterIdLst>
  <p:sldIdLst>
    <p:sldId id="276" r:id="rId2"/>
    <p:sldId id="278" r:id="rId3"/>
    <p:sldId id="279" r:id="rId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8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84">
          <p15:clr>
            <a:srgbClr val="A4A3A4"/>
          </p15:clr>
        </p15:guide>
        <p15:guide id="4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477CF"/>
    <a:srgbClr val="1E7640"/>
    <a:srgbClr val="006600"/>
    <a:srgbClr val="FF8000"/>
    <a:srgbClr val="AA7BBD"/>
    <a:srgbClr val="92D050"/>
    <a:srgbClr val="E84B47"/>
    <a:srgbClr val="C53E3B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1" autoAdjust="0"/>
    <p:restoredTop sz="94259" autoAdjust="0"/>
  </p:normalViewPr>
  <p:slideViewPr>
    <p:cSldViewPr showGuides="1">
      <p:cViewPr varScale="1">
        <p:scale>
          <a:sx n="104" d="100"/>
          <a:sy n="104" d="100"/>
        </p:scale>
        <p:origin x="1782" y="138"/>
      </p:cViewPr>
      <p:guideLst>
        <p:guide orient="horz" pos="1680"/>
        <p:guide pos="2880"/>
        <p:guide orient="horz" pos="384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295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167B93-D9F0-469C-A068-A4DD5029C9E8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CC9F02-2068-4003-9601-1D60612900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0449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9B58B-4CD1-4138-A1CF-8CF093FC0F4F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6" y="4416427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187B8-31B5-4B79-B30F-BEC67F3EA8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471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9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1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jpg"/><Relationship Id="rId5" Type="http://schemas.openxmlformats.org/officeDocument/2006/relationships/image" Target="../media/image6.jpeg"/><Relationship Id="rId4" Type="http://schemas.openxmlformats.org/officeDocument/2006/relationships/image" Target="../media/image11.jpg"/><Relationship Id="rId9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/>
          </p:cNvSpPr>
          <p:nvPr/>
        </p:nvSpPr>
        <p:spPr bwMode="auto">
          <a:xfrm>
            <a:off x="5679806" y="0"/>
            <a:ext cx="3464194" cy="6861871"/>
          </a:xfrm>
          <a:custGeom>
            <a:avLst/>
            <a:gdLst>
              <a:gd name="T0" fmla="*/ 149 w 1094"/>
              <a:gd name="T1" fmla="*/ 2166 h 2166"/>
              <a:gd name="T2" fmla="*/ 1094 w 1094"/>
              <a:gd name="T3" fmla="*/ 2166 h 2166"/>
              <a:gd name="T4" fmla="*/ 1094 w 1094"/>
              <a:gd name="T5" fmla="*/ 0 h 2166"/>
              <a:gd name="T6" fmla="*/ 0 w 1094"/>
              <a:gd name="T7" fmla="*/ 0 h 2166"/>
              <a:gd name="T8" fmla="*/ 149 w 1094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4" h="2166">
                <a:moveTo>
                  <a:pt x="149" y="2166"/>
                </a:moveTo>
                <a:cubicBezTo>
                  <a:pt x="1094" y="2166"/>
                  <a:pt x="1094" y="2166"/>
                  <a:pt x="1094" y="2166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04" y="816"/>
                  <a:pt x="149" y="2166"/>
                </a:cubicBezTo>
                <a:close/>
              </a:path>
            </a:pathLst>
          </a:custGeom>
          <a:solidFill>
            <a:srgbClr val="027A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6"/>
          <p:cNvSpPr>
            <a:spLocks/>
          </p:cNvSpPr>
          <p:nvPr/>
        </p:nvSpPr>
        <p:spPr bwMode="auto">
          <a:xfrm>
            <a:off x="5377263" y="0"/>
            <a:ext cx="1272781" cy="6861871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7" y="767"/>
                  <a:pt x="221" y="2166"/>
                </a:cubicBezTo>
                <a:close/>
              </a:path>
            </a:pathLst>
          </a:custGeom>
          <a:solidFill>
            <a:srgbClr val="85B7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6338" r="11360" b="9696"/>
          <a:stretch/>
        </p:blipFill>
        <p:spPr>
          <a:xfrm>
            <a:off x="6180667" y="65"/>
            <a:ext cx="2953546" cy="6192917"/>
          </a:xfrm>
          <a:prstGeom prst="rect">
            <a:avLst/>
          </a:prstGeom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" t="8644" r="32955" b="36016"/>
          <a:stretch/>
        </p:blipFill>
        <p:spPr bwMode="auto">
          <a:xfrm>
            <a:off x="4951543" y="814717"/>
            <a:ext cx="2152274" cy="2152274"/>
          </a:xfrm>
          <a:prstGeom prst="ellipse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6850"/>
            </a:stretch>
          </a:blipFill>
          <a:ln w="76200">
            <a:solidFill>
              <a:schemeClr val="accent2">
                <a:alpha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t="874" r="14863" b="3253"/>
          <a:stretch/>
        </p:blipFill>
        <p:spPr>
          <a:xfrm>
            <a:off x="6650044" y="1402065"/>
            <a:ext cx="1865376" cy="1865376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9" r="6029"/>
          <a:stretch/>
        </p:blipFill>
        <p:spPr>
          <a:xfrm>
            <a:off x="5883145" y="2728983"/>
            <a:ext cx="1664208" cy="1664208"/>
          </a:xfrm>
          <a:prstGeom prst="ellipse">
            <a:avLst/>
          </a:prstGeom>
          <a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8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3723" t="46829" r="5491"/>
          <a:stretch/>
        </p:blipFill>
        <p:spPr>
          <a:xfrm rot="5400000" flipH="1">
            <a:off x="-39313" y="38845"/>
            <a:ext cx="3519399" cy="3441027"/>
          </a:xfrm>
          <a:prstGeom prst="rect">
            <a:avLst/>
          </a:prstGeom>
        </p:spPr>
      </p:pic>
      <p:sp>
        <p:nvSpPr>
          <p:cNvPr id="8" name="AutoShape 3"/>
          <p:cNvSpPr>
            <a:spLocks noChangeAspect="1" noChangeArrowheads="1" noTextEdit="1"/>
          </p:cNvSpPr>
          <p:nvPr/>
        </p:nvSpPr>
        <p:spPr bwMode="auto">
          <a:xfrm rot="16200000">
            <a:off x="3800344" y="1503009"/>
            <a:ext cx="6858002" cy="3809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168" y="235945"/>
            <a:ext cx="4160172" cy="877163"/>
          </a:xfrm>
        </p:spPr>
        <p:txBody>
          <a:bodyPr/>
          <a:lstStyle>
            <a:lvl1pPr algn="l">
              <a:defRPr sz="3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168" y="1761403"/>
            <a:ext cx="3255297" cy="75713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11134" y="6313043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chemeClr val="tx2"/>
                </a:solidFill>
              </a:rPr>
              <a:t>ORNL is managed by UT-Battelle </a:t>
            </a:r>
            <a:br>
              <a:rPr lang="en-US" sz="1000" b="0" dirty="0">
                <a:solidFill>
                  <a:schemeClr val="tx2"/>
                </a:solidFill>
              </a:rPr>
            </a:br>
            <a:r>
              <a:rPr lang="en-US" sz="1000" b="0" dirty="0">
                <a:solidFill>
                  <a:schemeClr val="tx2"/>
                </a:solidFill>
              </a:rPr>
              <a:t>for the US Department of Energy</a:t>
            </a:r>
          </a:p>
        </p:txBody>
      </p:sp>
      <p:pic>
        <p:nvPicPr>
          <p:cNvPr id="14" name="Picture 13" descr="HFIR_SNS-white.png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6324600"/>
            <a:ext cx="2609193" cy="33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62104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/>
          </p:cNvSpPr>
          <p:nvPr/>
        </p:nvSpPr>
        <p:spPr bwMode="auto">
          <a:xfrm>
            <a:off x="5679806" y="0"/>
            <a:ext cx="3464194" cy="6861871"/>
          </a:xfrm>
          <a:custGeom>
            <a:avLst/>
            <a:gdLst>
              <a:gd name="T0" fmla="*/ 149 w 1094"/>
              <a:gd name="T1" fmla="*/ 2166 h 2166"/>
              <a:gd name="T2" fmla="*/ 1094 w 1094"/>
              <a:gd name="T3" fmla="*/ 2166 h 2166"/>
              <a:gd name="T4" fmla="*/ 1094 w 1094"/>
              <a:gd name="T5" fmla="*/ 0 h 2166"/>
              <a:gd name="T6" fmla="*/ 0 w 1094"/>
              <a:gd name="T7" fmla="*/ 0 h 2166"/>
              <a:gd name="T8" fmla="*/ 149 w 1094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4" h="2166">
                <a:moveTo>
                  <a:pt x="149" y="2166"/>
                </a:moveTo>
                <a:cubicBezTo>
                  <a:pt x="1094" y="2166"/>
                  <a:pt x="1094" y="2166"/>
                  <a:pt x="1094" y="2166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04" y="816"/>
                  <a:pt x="149" y="2166"/>
                </a:cubicBezTo>
                <a:close/>
              </a:path>
            </a:pathLst>
          </a:custGeom>
          <a:solidFill>
            <a:srgbClr val="027A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6"/>
          <p:cNvSpPr>
            <a:spLocks/>
          </p:cNvSpPr>
          <p:nvPr/>
        </p:nvSpPr>
        <p:spPr bwMode="auto">
          <a:xfrm>
            <a:off x="5377263" y="0"/>
            <a:ext cx="1272781" cy="6861871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7" y="767"/>
                  <a:pt x="221" y="2166"/>
                </a:cubicBezTo>
                <a:close/>
              </a:path>
            </a:pathLst>
          </a:custGeom>
          <a:solidFill>
            <a:srgbClr val="85B7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6338" r="11360" b="9696"/>
          <a:stretch/>
        </p:blipFill>
        <p:spPr>
          <a:xfrm>
            <a:off x="6180667" y="65"/>
            <a:ext cx="2953546" cy="619291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3723" t="46829" r="5491"/>
          <a:stretch/>
        </p:blipFill>
        <p:spPr>
          <a:xfrm rot="5400000" flipH="1">
            <a:off x="-39313" y="38845"/>
            <a:ext cx="3519399" cy="3441027"/>
          </a:xfrm>
          <a:prstGeom prst="rect">
            <a:avLst/>
          </a:prstGeom>
        </p:spPr>
      </p:pic>
      <p:sp>
        <p:nvSpPr>
          <p:cNvPr id="8" name="AutoShape 3"/>
          <p:cNvSpPr>
            <a:spLocks noChangeAspect="1" noChangeArrowheads="1" noTextEdit="1"/>
          </p:cNvSpPr>
          <p:nvPr/>
        </p:nvSpPr>
        <p:spPr bwMode="auto">
          <a:xfrm rot="16200000">
            <a:off x="3800344" y="1503009"/>
            <a:ext cx="6858002" cy="3809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168" y="235945"/>
            <a:ext cx="4160172" cy="877163"/>
          </a:xfrm>
        </p:spPr>
        <p:txBody>
          <a:bodyPr/>
          <a:lstStyle>
            <a:lvl1pPr algn="l">
              <a:defRPr sz="3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168" y="1761403"/>
            <a:ext cx="3255297" cy="75713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11134" y="6313043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chemeClr val="tx2"/>
                </a:solidFill>
              </a:rPr>
              <a:t>ORNL is managed by UT-Battelle </a:t>
            </a:r>
            <a:br>
              <a:rPr lang="en-US" sz="1000" b="0" dirty="0">
                <a:solidFill>
                  <a:schemeClr val="tx2"/>
                </a:solidFill>
              </a:rPr>
            </a:br>
            <a:r>
              <a:rPr lang="en-US" sz="1000" b="0" dirty="0">
                <a:solidFill>
                  <a:schemeClr val="tx2"/>
                </a:solidFill>
              </a:rPr>
              <a:t>for the US Department of Energy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11" t="13294" r="12698" b="2941"/>
          <a:stretch/>
        </p:blipFill>
        <p:spPr bwMode="auto">
          <a:xfrm>
            <a:off x="4950457" y="817887"/>
            <a:ext cx="2148840" cy="2148840"/>
          </a:xfrm>
          <a:prstGeom prst="ellipse">
            <a:avLst/>
          </a:prstGeom>
          <a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6850"/>
            </a:stretch>
          </a:blipFill>
          <a:ln w="76200">
            <a:solidFill>
              <a:schemeClr val="accent2">
                <a:alpha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17" t="23109" r="25288" b="519"/>
          <a:stretch/>
        </p:blipFill>
        <p:spPr>
          <a:xfrm>
            <a:off x="6632953" y="1412247"/>
            <a:ext cx="1865376" cy="1865376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8" t="22857" r="28945" b="6727"/>
          <a:stretch/>
        </p:blipFill>
        <p:spPr>
          <a:xfrm>
            <a:off x="5883145" y="2728983"/>
            <a:ext cx="1664208" cy="1664208"/>
          </a:xfrm>
          <a:prstGeom prst="ellipse">
            <a:avLst/>
          </a:prstGeom>
          <a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 descr="HFIR_SNS-white.png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6324600"/>
            <a:ext cx="2609193" cy="33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81503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433" y="236982"/>
            <a:ext cx="8636290" cy="484748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168" y="1508760"/>
            <a:ext cx="8642640" cy="4195415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857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236982"/>
            <a:ext cx="8628678" cy="48474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4415" y="1402417"/>
            <a:ext cx="4192528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4415" y="2227999"/>
            <a:ext cx="4192528" cy="36746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3492" y="1402417"/>
            <a:ext cx="4194175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3492" y="2227999"/>
            <a:ext cx="4194175" cy="36746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834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3"/>
          <p:cNvSpPr>
            <a:spLocks/>
          </p:cNvSpPr>
          <p:nvPr/>
        </p:nvSpPr>
        <p:spPr bwMode="auto">
          <a:xfrm>
            <a:off x="5377263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25400" algn="l" rotWithShape="0">
              <a:schemeClr val="tx2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237744"/>
            <a:ext cx="3911890" cy="1117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3628" r="14333" b="9696"/>
          <a:stretch/>
        </p:blipFill>
        <p:spPr>
          <a:xfrm>
            <a:off x="6214534" y="65"/>
            <a:ext cx="2929466" cy="61929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8550" y="6338371"/>
            <a:ext cx="1329900" cy="3167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8550" y="6338371"/>
            <a:ext cx="1329900" cy="31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146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860" y="244004"/>
            <a:ext cx="8628678" cy="4847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582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736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5083728" y="1812022"/>
            <a:ext cx="4060272" cy="504584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0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3723" t="46829" r="5491"/>
          <a:stretch/>
        </p:blipFill>
        <p:spPr>
          <a:xfrm rot="5400000" flipH="1">
            <a:off x="-39313" y="38845"/>
            <a:ext cx="3519399" cy="3441027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01168" y="237744"/>
            <a:ext cx="8628678" cy="484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01168" y="1508760"/>
            <a:ext cx="8642640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22695" y="6430896"/>
            <a:ext cx="2103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256"/>
          <p:cNvSpPr txBox="1">
            <a:spLocks noChangeArrowheads="1"/>
          </p:cNvSpPr>
          <p:nvPr/>
        </p:nvSpPr>
        <p:spPr>
          <a:xfrm>
            <a:off x="253711" y="6400734"/>
            <a:ext cx="3224777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b="0" baseline="0" dirty="0">
                <a:solidFill>
                  <a:srgbClr val="BFBFBF"/>
                </a:solidFill>
                <a:latin typeface="Arial" pitchFamily="34" charset="0"/>
                <a:cs typeface="Arial" pitchFamily="34" charset="0"/>
              </a:rPr>
              <a:t>Kinase LDRD</a:t>
            </a:r>
            <a:endParaRPr lang="en-US" sz="1000" b="0" dirty="0">
              <a:solidFill>
                <a:srgbClr val="BFBFB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14"/>
          <p:cNvSpPr>
            <a:spLocks noChangeArrowheads="1"/>
          </p:cNvSpPr>
          <p:nvPr/>
        </p:nvSpPr>
        <p:spPr bwMode="auto">
          <a:xfrm>
            <a:off x="-569913" y="-2814638"/>
            <a:ext cx="25400" cy="1588"/>
          </a:xfrm>
          <a:prstGeom prst="rect">
            <a:avLst/>
          </a:prstGeom>
          <a:solidFill>
            <a:srgbClr val="85B7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" name="Picture 9" descr="HFIR_SNS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6324600"/>
            <a:ext cx="2685393" cy="34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83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 kern="1200">
          <a:solidFill>
            <a:schemeClr val="tx2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2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</a:t>
            </a:r>
            <a:r>
              <a:rPr lang="en-US" dirty="0" err="1"/>
              <a:t>Scr</a:t>
            </a:r>
            <a:r>
              <a:rPr lang="en-US" dirty="0"/>
              <a:t>-Kinase Benchmark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04233" y="762000"/>
            <a:ext cx="8411167" cy="411298"/>
            <a:chOff x="504233" y="762000"/>
            <a:chExt cx="8411167" cy="411298"/>
          </a:xfrm>
        </p:grpSpPr>
        <p:sp>
          <p:nvSpPr>
            <p:cNvPr id="4" name="Rectangle 3"/>
            <p:cNvSpPr/>
            <p:nvPr/>
          </p:nvSpPr>
          <p:spPr>
            <a:xfrm>
              <a:off x="504233" y="762000"/>
              <a:ext cx="8411167" cy="41129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696190" y="801368"/>
              <a:ext cx="3903633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 i="1" dirty="0"/>
                <a:t>t r a j e c t o r y </a:t>
              </a:r>
              <a:r>
                <a:rPr lang="en-US" dirty="0"/>
                <a:t>4630 conformations</a:t>
              </a:r>
              <a:endParaRPr lang="en-US" b="1" i="1" dirty="0"/>
            </a:p>
          </p:txBody>
        </p:sp>
      </p:grpSp>
      <p:sp>
        <p:nvSpPr>
          <p:cNvPr id="6" name="Rectangle 5"/>
          <p:cNvSpPr/>
          <p:nvPr/>
        </p:nvSpPr>
        <p:spPr>
          <a:xfrm>
            <a:off x="489389" y="1752600"/>
            <a:ext cx="1143000" cy="76200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76400" y="1752600"/>
            <a:ext cx="1143000" cy="76200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95600" y="1752600"/>
            <a:ext cx="1143000" cy="76200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0" y="1752600"/>
            <a:ext cx="1143000" cy="76200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53200" y="1752600"/>
            <a:ext cx="1143000" cy="76200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772400" y="1752600"/>
            <a:ext cx="1143000" cy="76200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5111" y="1447800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463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30042" y="1447800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463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49242" y="1447800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463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562600" y="1447800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463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06842" y="1447800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463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026042" y="1447800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463</a:t>
            </a:r>
          </a:p>
        </p:txBody>
      </p:sp>
      <p:sp>
        <p:nvSpPr>
          <p:cNvPr id="20" name="Arrow: Down 19"/>
          <p:cNvSpPr/>
          <p:nvPr/>
        </p:nvSpPr>
        <p:spPr>
          <a:xfrm>
            <a:off x="609600" y="1905000"/>
            <a:ext cx="228600" cy="762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7559" y="1880466"/>
            <a:ext cx="1172116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k-means </a:t>
            </a:r>
          </a:p>
          <a:p>
            <a:pPr algn="ctr">
              <a:lnSpc>
                <a:spcPct val="90000"/>
              </a:lnSpc>
            </a:pPr>
            <a:r>
              <a:rPr lang="en-US" dirty="0"/>
              <a:t>clustering</a:t>
            </a:r>
          </a:p>
          <a:p>
            <a:pPr algn="ctr">
              <a:lnSpc>
                <a:spcPct val="90000"/>
              </a:lnSpc>
            </a:pPr>
            <a:r>
              <a:rPr lang="en-US" dirty="0"/>
              <a:t>(RMSD)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09600" y="2772362"/>
            <a:ext cx="457200" cy="47038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15642" y="2590800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057400" y="2772362"/>
            <a:ext cx="457200" cy="47038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981200" y="2406134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6" name="Arrow: Down 25"/>
          <p:cNvSpPr/>
          <p:nvPr/>
        </p:nvSpPr>
        <p:spPr>
          <a:xfrm>
            <a:off x="2209800" y="1912732"/>
            <a:ext cx="190500" cy="52566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200400" y="2772362"/>
            <a:ext cx="457200" cy="47038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124200" y="2406134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9" name="Arrow: Down 28"/>
          <p:cNvSpPr/>
          <p:nvPr/>
        </p:nvSpPr>
        <p:spPr>
          <a:xfrm>
            <a:off x="3352800" y="1912732"/>
            <a:ext cx="190500" cy="52566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63842" y="2764630"/>
            <a:ext cx="457200" cy="47038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587642" y="2398402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5" name="Arrow: Down 34"/>
          <p:cNvSpPr/>
          <p:nvPr/>
        </p:nvSpPr>
        <p:spPr>
          <a:xfrm>
            <a:off x="5816242" y="1905000"/>
            <a:ext cx="190500" cy="52566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883042" y="2764630"/>
            <a:ext cx="457200" cy="47038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806842" y="2398402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8" name="Arrow: Down 37"/>
          <p:cNvSpPr/>
          <p:nvPr/>
        </p:nvSpPr>
        <p:spPr>
          <a:xfrm>
            <a:off x="7035442" y="1905000"/>
            <a:ext cx="190500" cy="52566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077200" y="2772362"/>
            <a:ext cx="457200" cy="47038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001000" y="2406134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41" name="Arrow: Down 40"/>
          <p:cNvSpPr/>
          <p:nvPr/>
        </p:nvSpPr>
        <p:spPr>
          <a:xfrm>
            <a:off x="8229600" y="1912732"/>
            <a:ext cx="190500" cy="52566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149242" y="3429000"/>
            <a:ext cx="2997530" cy="76200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5105400" y="2819400"/>
            <a:ext cx="800100" cy="533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5613758" y="2811668"/>
            <a:ext cx="1511889" cy="5256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6146772" y="2846594"/>
            <a:ext cx="2191245" cy="506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392558" y="2826929"/>
            <a:ext cx="800100" cy="533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259731" y="2844137"/>
            <a:ext cx="1511889" cy="5256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852824" y="2871066"/>
            <a:ext cx="2191245" cy="506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124200" y="3478169"/>
            <a:ext cx="32063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10</a:t>
            </a:r>
            <a:r>
              <a:rPr lang="en-US" sz="1400" baseline="30000" dirty="0"/>
              <a:t>2</a:t>
            </a:r>
            <a:r>
              <a:rPr lang="en-US" sz="1400" dirty="0"/>
              <a:t> clusters, each with a </a:t>
            </a:r>
          </a:p>
          <a:p>
            <a:pPr algn="ctr"/>
            <a:r>
              <a:rPr lang="en-US" sz="1400" dirty="0"/>
              <a:t>representative conformation (centroid)</a:t>
            </a:r>
          </a:p>
        </p:txBody>
      </p:sp>
      <p:sp>
        <p:nvSpPr>
          <p:cNvPr id="57" name="Arrow: Down 56"/>
          <p:cNvSpPr/>
          <p:nvPr/>
        </p:nvSpPr>
        <p:spPr>
          <a:xfrm>
            <a:off x="4533707" y="3962400"/>
            <a:ext cx="228600" cy="6858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219916" y="4154168"/>
            <a:ext cx="267252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hierarchical     clustering</a:t>
            </a: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446" y="4763374"/>
            <a:ext cx="2157707" cy="1828800"/>
          </a:xfrm>
          <a:prstGeom prst="rect">
            <a:avLst/>
          </a:prstGeom>
        </p:spPr>
      </p:pic>
      <p:sp>
        <p:nvSpPr>
          <p:cNvPr id="47" name="Oval 46"/>
          <p:cNvSpPr/>
          <p:nvPr/>
        </p:nvSpPr>
        <p:spPr>
          <a:xfrm>
            <a:off x="4355592" y="1752600"/>
            <a:ext cx="64008" cy="6453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4584192" y="1752600"/>
            <a:ext cx="64008" cy="6453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4812792" y="1752600"/>
            <a:ext cx="64008" cy="6453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456961" y="3777734"/>
            <a:ext cx="2198038" cy="477798"/>
            <a:chOff x="456961" y="3777734"/>
            <a:chExt cx="2198038" cy="477798"/>
          </a:xfrm>
        </p:grpSpPr>
        <p:sp>
          <p:nvSpPr>
            <p:cNvPr id="49" name="Rectangle 48"/>
            <p:cNvSpPr/>
            <p:nvPr/>
          </p:nvSpPr>
          <p:spPr>
            <a:xfrm>
              <a:off x="456961" y="3837891"/>
              <a:ext cx="21980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fast_protein_cluster</a:t>
              </a:r>
              <a:endParaRPr lang="en-US" dirty="0"/>
            </a:p>
          </p:txBody>
        </p:sp>
        <p:sp>
          <p:nvSpPr>
            <p:cNvPr id="51" name="Rectangle: Rounded Corners 50"/>
            <p:cNvSpPr/>
            <p:nvPr/>
          </p:nvSpPr>
          <p:spPr>
            <a:xfrm>
              <a:off x="457200" y="3777734"/>
              <a:ext cx="2133600" cy="477798"/>
            </a:xfrm>
            <a:prstGeom prst="roundRect">
              <a:avLst/>
            </a:prstGeom>
            <a:noFill/>
            <a:ln>
              <a:solidFill>
                <a:srgbClr val="1E764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4" name="Straight Arrow Connector 63"/>
          <p:cNvCxnSpPr>
            <a:endCxn id="58" idx="1"/>
          </p:cNvCxnSpPr>
          <p:nvPr/>
        </p:nvCxnSpPr>
        <p:spPr>
          <a:xfrm>
            <a:off x="2590800" y="3974037"/>
            <a:ext cx="629116" cy="350947"/>
          </a:xfrm>
          <a:prstGeom prst="straightConnector1">
            <a:avLst/>
          </a:prstGeom>
          <a:ln w="12700">
            <a:solidFill>
              <a:srgbClr val="1E76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reeform: Shape 67"/>
          <p:cNvSpPr/>
          <p:nvPr/>
        </p:nvSpPr>
        <p:spPr>
          <a:xfrm>
            <a:off x="212588" y="2286000"/>
            <a:ext cx="333677" cy="1751610"/>
          </a:xfrm>
          <a:custGeom>
            <a:avLst/>
            <a:gdLst>
              <a:gd name="connsiteX0" fmla="*/ 244612 w 333677"/>
              <a:gd name="connsiteY0" fmla="*/ 1751610 h 1751610"/>
              <a:gd name="connsiteX1" fmla="*/ 1168 w 333677"/>
              <a:gd name="connsiteY1" fmla="*/ 564078 h 1751610"/>
              <a:gd name="connsiteX2" fmla="*/ 333677 w 333677"/>
              <a:gd name="connsiteY2" fmla="*/ 0 h 175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677" h="1751610">
                <a:moveTo>
                  <a:pt x="244612" y="1751610"/>
                </a:moveTo>
                <a:cubicBezTo>
                  <a:pt x="115468" y="1303811"/>
                  <a:pt x="-13676" y="856013"/>
                  <a:pt x="1168" y="564078"/>
                </a:cubicBezTo>
                <a:cubicBezTo>
                  <a:pt x="16012" y="272143"/>
                  <a:pt x="174844" y="136071"/>
                  <a:pt x="333677" y="0"/>
                </a:cubicBezTo>
              </a:path>
            </a:pathLst>
          </a:custGeom>
          <a:noFill/>
          <a:ln>
            <a:solidFill>
              <a:srgbClr val="1E7640"/>
            </a:solidFill>
            <a:headEnd type="none" w="med" len="med"/>
            <a:tailEnd type="triangl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23186" y="1216633"/>
            <a:ext cx="560281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i="1" dirty="0"/>
              <a:t>( p a r a </a:t>
            </a:r>
            <a:r>
              <a:rPr lang="en-US" i="1" dirty="0" err="1"/>
              <a:t>ll</a:t>
            </a:r>
            <a:r>
              <a:rPr lang="en-US" i="1" dirty="0"/>
              <a:t> e l     e x e c u t </a:t>
            </a:r>
            <a:r>
              <a:rPr lang="en-US" i="1" dirty="0" err="1"/>
              <a:t>i</a:t>
            </a:r>
            <a:r>
              <a:rPr lang="en-US" i="1" dirty="0"/>
              <a:t> o n,  execution time ~ 1s 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82127" y="4177088"/>
            <a:ext cx="1850186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(execution time &lt; 1s)</a:t>
            </a:r>
          </a:p>
        </p:txBody>
      </p:sp>
    </p:spTree>
    <p:extLst>
      <p:ext uri="{BB962C8B-B14F-4D97-AF65-F5344CB8AC3E}">
        <p14:creationId xmlns:p14="http://schemas.microsoft.com/office/powerpoint/2010/main" val="4090040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062" y="45270"/>
            <a:ext cx="8990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6600"/>
                </a:solidFill>
              </a:rPr>
              <a:t>RMSD versus Similarity-profile for pair of centroids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765004" y="655178"/>
                <a:ext cx="3097258" cy="7978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𝑄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𝑄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𝑄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𝑄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004" y="655178"/>
                <a:ext cx="3097258" cy="7978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80611" y="895459"/>
            <a:ext cx="514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Equation for the similarity between two I(Q) profiles: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16682" y="2112283"/>
            <a:ext cx="33939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44">
              <a:buClr>
                <a:srgbClr val="006600"/>
              </a:buClr>
              <a:buFont typeface="Wingdings" panose="05000000000000000000" pitchFamily="2" charset="2"/>
              <a:buChar char="q"/>
            </a:pPr>
            <a:r>
              <a:rPr lang="en-US" dirty="0"/>
              <a:t>4628 frames clustered into 100 clusters</a:t>
            </a:r>
          </a:p>
          <a:p>
            <a:pPr algn="just">
              <a:buClr>
                <a:srgbClr val="006600"/>
              </a:buClr>
            </a:pPr>
            <a:r>
              <a:rPr lang="en-US" dirty="0"/>
              <a:t>All RMSD pairs among the 100 cluster centroids </a:t>
            </a:r>
            <a:r>
              <a:rPr lang="en-US" i="1" dirty="0"/>
              <a:t>versus</a:t>
            </a:r>
            <a:r>
              <a:rPr lang="en-US" dirty="0"/>
              <a:t> all Similarity pairs among the 100 clusters centroids</a:t>
            </a:r>
          </a:p>
        </p:txBody>
      </p:sp>
      <p:sp>
        <p:nvSpPr>
          <p:cNvPr id="8" name="Arrow: Right 7"/>
          <p:cNvSpPr/>
          <p:nvPr/>
        </p:nvSpPr>
        <p:spPr>
          <a:xfrm rot="10800000">
            <a:off x="4985308" y="2251878"/>
            <a:ext cx="439947" cy="149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/>
          <p:cNvSpPr/>
          <p:nvPr/>
        </p:nvSpPr>
        <p:spPr>
          <a:xfrm rot="10800000">
            <a:off x="4985308" y="2766393"/>
            <a:ext cx="439947" cy="149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23692" y="4048097"/>
            <a:ext cx="3770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Results: very mild correlation between RMSD and Similarity for centroids comparison.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29418" y="1780966"/>
            <a:ext cx="4664464" cy="4373592"/>
            <a:chOff x="129418" y="1780966"/>
            <a:chExt cx="4664464" cy="4373592"/>
          </a:xfrm>
        </p:grpSpPr>
        <p:grpSp>
          <p:nvGrpSpPr>
            <p:cNvPr id="13" name="Group 12"/>
            <p:cNvGrpSpPr/>
            <p:nvPr/>
          </p:nvGrpSpPr>
          <p:grpSpPr>
            <a:xfrm>
              <a:off x="152400" y="1780966"/>
              <a:ext cx="4641482" cy="4373592"/>
              <a:chOff x="152400" y="1780966"/>
              <a:chExt cx="4641482" cy="4373592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23" t="13992" r="33151" b="5757"/>
              <a:stretch/>
            </p:blipFill>
            <p:spPr>
              <a:xfrm>
                <a:off x="207779" y="1780966"/>
                <a:ext cx="4586103" cy="4373592"/>
              </a:xfrm>
              <a:prstGeom prst="rect">
                <a:avLst/>
              </a:prstGeom>
            </p:spPr>
          </p:pic>
          <p:sp>
            <p:nvSpPr>
              <p:cNvPr id="12" name="Rectangle 11"/>
              <p:cNvSpPr/>
              <p:nvPr/>
            </p:nvSpPr>
            <p:spPr>
              <a:xfrm>
                <a:off x="152400" y="3200400"/>
                <a:ext cx="304800" cy="9906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 rot="16200000">
              <a:off x="-1080914" y="3394232"/>
              <a:ext cx="2762296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 dirty="0"/>
                <a:t>SANS profile difference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286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59228" y="1067386"/>
            <a:ext cx="4084678" cy="2240147"/>
            <a:chOff x="59228" y="1067386"/>
            <a:chExt cx="4084678" cy="2240147"/>
          </a:xfrm>
        </p:grpSpPr>
        <p:grpSp>
          <p:nvGrpSpPr>
            <p:cNvPr id="34" name="Group 33"/>
            <p:cNvGrpSpPr/>
            <p:nvPr/>
          </p:nvGrpSpPr>
          <p:grpSpPr>
            <a:xfrm>
              <a:off x="59228" y="1067386"/>
              <a:ext cx="4084678" cy="2240147"/>
              <a:chOff x="77371" y="990600"/>
              <a:chExt cx="4084678" cy="2240147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224" t="15111" r="14586" b="51138"/>
              <a:stretch/>
            </p:blipFill>
            <p:spPr>
              <a:xfrm>
                <a:off x="369451" y="1706747"/>
                <a:ext cx="3792598" cy="1524000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77371" y="990600"/>
                <a:ext cx="1980029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b="1" i="1" dirty="0"/>
                  <a:t>Clustering Level</a:t>
                </a: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304800" y="1332232"/>
                <a:ext cx="1" cy="186816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06740" y="1800195"/>
                <a:ext cx="527115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698770" y="1782947"/>
                <a:ext cx="6485" cy="97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781455" y="2001819"/>
                <a:ext cx="6485" cy="97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406740" y="2087747"/>
                <a:ext cx="1898715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00455" y="2468747"/>
                <a:ext cx="34290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489375" y="1538820"/>
                <a:ext cx="312907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b="1" i="1" dirty="0"/>
                  <a:t>1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89375" y="1801235"/>
                <a:ext cx="312907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b="1" i="1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89375" y="2157851"/>
                <a:ext cx="3129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>
                    <a:solidFill>
                      <a:srgbClr val="0070C0"/>
                    </a:solidFill>
                  </a:rPr>
                  <a:t>3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 flipV="1">
                <a:off x="1981200" y="1538820"/>
                <a:ext cx="0" cy="244127"/>
              </a:xfrm>
              <a:prstGeom prst="line">
                <a:avLst/>
              </a:prstGeom>
              <a:ln w="19050">
                <a:solidFill>
                  <a:srgbClr val="8477CF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411480" y="1524000"/>
                <a:ext cx="1569720" cy="0"/>
              </a:xfrm>
              <a:prstGeom prst="line">
                <a:avLst/>
              </a:prstGeom>
              <a:ln w="28575">
                <a:solidFill>
                  <a:srgbClr val="8477CF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525293" y="1258568"/>
                <a:ext cx="312907" cy="3416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b="1" i="1" dirty="0">
                    <a:solidFill>
                      <a:srgbClr val="8477CF"/>
                    </a:solidFill>
                  </a:rPr>
                  <a:t>0</a:t>
                </a:r>
              </a:p>
            </p:txBody>
          </p:sp>
        </p:grpSp>
        <p:sp>
          <p:nvSpPr>
            <p:cNvPr id="71" name="Star: 5 Points 70"/>
            <p:cNvSpPr/>
            <p:nvPr/>
          </p:nvSpPr>
          <p:spPr>
            <a:xfrm>
              <a:off x="1905000" y="1529090"/>
              <a:ext cx="134257" cy="137755"/>
            </a:xfrm>
            <a:prstGeom prst="star5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Star: 5 Points 71"/>
            <p:cNvSpPr/>
            <p:nvPr/>
          </p:nvSpPr>
          <p:spPr>
            <a:xfrm>
              <a:off x="926405" y="1790017"/>
              <a:ext cx="134257" cy="137755"/>
            </a:xfrm>
            <a:prstGeom prst="star5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Star: 5 Points 72"/>
            <p:cNvSpPr/>
            <p:nvPr/>
          </p:nvSpPr>
          <p:spPr>
            <a:xfrm>
              <a:off x="3003312" y="1778924"/>
              <a:ext cx="134257" cy="137755"/>
            </a:xfrm>
            <a:prstGeom prst="star5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Star: 5 Points 73"/>
            <p:cNvSpPr/>
            <p:nvPr/>
          </p:nvSpPr>
          <p:spPr>
            <a:xfrm>
              <a:off x="3686722" y="2073761"/>
              <a:ext cx="134257" cy="137755"/>
            </a:xfrm>
            <a:prstGeom prst="star5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Star: 5 Points 74"/>
            <p:cNvSpPr/>
            <p:nvPr/>
          </p:nvSpPr>
          <p:spPr>
            <a:xfrm>
              <a:off x="2272979" y="2085794"/>
              <a:ext cx="134257" cy="137755"/>
            </a:xfrm>
            <a:prstGeom prst="star5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Star: 5 Points 75"/>
            <p:cNvSpPr/>
            <p:nvPr/>
          </p:nvSpPr>
          <p:spPr>
            <a:xfrm>
              <a:off x="926364" y="2096391"/>
              <a:ext cx="134257" cy="137755"/>
            </a:xfrm>
            <a:prstGeom prst="star5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Star: 5 Points 77"/>
            <p:cNvSpPr/>
            <p:nvPr/>
          </p:nvSpPr>
          <p:spPr>
            <a:xfrm>
              <a:off x="1837871" y="2478024"/>
              <a:ext cx="134257" cy="137755"/>
            </a:xfrm>
            <a:prstGeom prst="star5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Star: 5 Points 78"/>
            <p:cNvSpPr/>
            <p:nvPr/>
          </p:nvSpPr>
          <p:spPr>
            <a:xfrm>
              <a:off x="924846" y="2467373"/>
              <a:ext cx="134257" cy="137755"/>
            </a:xfrm>
            <a:prstGeom prst="star5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Star: 5 Points 79"/>
            <p:cNvSpPr/>
            <p:nvPr/>
          </p:nvSpPr>
          <p:spPr>
            <a:xfrm>
              <a:off x="2690334" y="2481536"/>
              <a:ext cx="134257" cy="137755"/>
            </a:xfrm>
            <a:prstGeom prst="star5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Star: 5 Points 80"/>
            <p:cNvSpPr/>
            <p:nvPr/>
          </p:nvSpPr>
          <p:spPr>
            <a:xfrm>
              <a:off x="3708059" y="2484490"/>
              <a:ext cx="134257" cy="137755"/>
            </a:xfrm>
            <a:prstGeom prst="star5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7062" y="45270"/>
            <a:ext cx="8990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6600"/>
                </a:solidFill>
              </a:rPr>
              <a:t>RMSD versus Similarity between Clusters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7062" y="644690"/>
            <a:ext cx="824680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We compare RMSD and I(Q) between pair of clusters at a given clustering level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44988" y="1676986"/>
            <a:ext cx="430117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(</a:t>
            </a:r>
            <a:r>
              <a:rPr lang="en-US" b="1" dirty="0"/>
              <a:t>two</a:t>
            </a:r>
            <a:r>
              <a:rPr lang="en-US" dirty="0"/>
              <a:t> clusters, </a:t>
            </a:r>
            <a:r>
              <a:rPr lang="en-US" b="1" dirty="0"/>
              <a:t>one</a:t>
            </a:r>
            <a:r>
              <a:rPr lang="en-US" dirty="0"/>
              <a:t> possible comparison)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771528" y="1981200"/>
            <a:ext cx="4737194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(</a:t>
            </a:r>
            <a:r>
              <a:rPr lang="en-US" b="1" dirty="0"/>
              <a:t>three</a:t>
            </a:r>
            <a:r>
              <a:rPr lang="en-US" dirty="0"/>
              <a:t> clusters, </a:t>
            </a:r>
            <a:r>
              <a:rPr lang="en-US" b="1" dirty="0"/>
              <a:t>three</a:t>
            </a:r>
            <a:r>
              <a:rPr lang="en-US" dirty="0"/>
              <a:t> possible comparisons)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970301" y="2362200"/>
            <a:ext cx="4339651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(</a:t>
            </a:r>
            <a:r>
              <a:rPr lang="en-US" b="1" dirty="0"/>
              <a:t>four</a:t>
            </a:r>
            <a:r>
              <a:rPr lang="en-US" dirty="0"/>
              <a:t> clusters, </a:t>
            </a:r>
            <a:r>
              <a:rPr lang="en-US" b="1" dirty="0"/>
              <a:t>six</a:t>
            </a:r>
            <a:r>
              <a:rPr lang="en-US" dirty="0"/>
              <a:t> possible comparisons)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10577" y="3800408"/>
            <a:ext cx="26468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44">
              <a:buClr>
                <a:srgbClr val="006600"/>
              </a:buClr>
              <a:buFont typeface="Wingdings" panose="05000000000000000000" pitchFamily="2" charset="2"/>
              <a:buChar char="q"/>
            </a:pPr>
            <a:r>
              <a:rPr lang="en-US" sz="1600" dirty="0"/>
              <a:t>Given clusters </a:t>
            </a:r>
            <a:r>
              <a:rPr lang="en-US" sz="1600" b="1" dirty="0">
                <a:solidFill>
                  <a:srgbClr val="FFC000"/>
                </a:solidFill>
              </a:rPr>
              <a:t>A</a:t>
            </a:r>
            <a:r>
              <a:rPr lang="en-US" sz="1600" dirty="0"/>
              <a:t> and </a:t>
            </a:r>
            <a:r>
              <a:rPr lang="en-US" sz="1600" b="1" dirty="0">
                <a:solidFill>
                  <a:srgbClr val="8477CF"/>
                </a:solidFill>
              </a:rPr>
              <a:t>B</a:t>
            </a:r>
            <a:r>
              <a:rPr lang="en-US" sz="1600" dirty="0"/>
              <a:t>, calculate RMSD and difference in SANS profiles between its members, then take the average of these</a:t>
            </a:r>
          </a:p>
          <a:p>
            <a:pPr>
              <a:buClr>
                <a:srgbClr val="006600"/>
              </a:buClr>
            </a:pPr>
            <a:r>
              <a:rPr lang="en-US" sz="1600" dirty="0"/>
              <a:t>two properties.</a:t>
            </a:r>
          </a:p>
        </p:txBody>
      </p:sp>
      <p:grpSp>
        <p:nvGrpSpPr>
          <p:cNvPr id="92" name="Group 91"/>
          <p:cNvGrpSpPr/>
          <p:nvPr/>
        </p:nvGrpSpPr>
        <p:grpSpPr>
          <a:xfrm>
            <a:off x="2819400" y="3617992"/>
            <a:ext cx="2637952" cy="1988381"/>
            <a:chOff x="2819400" y="3617992"/>
            <a:chExt cx="2637952" cy="1988381"/>
          </a:xfrm>
        </p:grpSpPr>
        <p:grpSp>
          <p:nvGrpSpPr>
            <p:cNvPr id="85" name="Group 84"/>
            <p:cNvGrpSpPr/>
            <p:nvPr/>
          </p:nvGrpSpPr>
          <p:grpSpPr>
            <a:xfrm>
              <a:off x="2819400" y="3617992"/>
              <a:ext cx="2637952" cy="1988381"/>
              <a:chOff x="2766608" y="3617992"/>
              <a:chExt cx="2637952" cy="1988381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2766608" y="3688532"/>
                <a:ext cx="2637952" cy="1917841"/>
                <a:chOff x="609600" y="4207181"/>
                <a:chExt cx="1828801" cy="1355419"/>
              </a:xfrm>
            </p:grpSpPr>
            <p:sp>
              <p:nvSpPr>
                <p:cNvPr id="39" name="Oval 38"/>
                <p:cNvSpPr/>
                <p:nvPr/>
              </p:nvSpPr>
              <p:spPr>
                <a:xfrm>
                  <a:off x="609600" y="4207181"/>
                  <a:ext cx="914400" cy="1355419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rgbClr val="FFC000"/>
                  </a:solidFill>
                  <a:prstDash val="sysDot"/>
                </a:ln>
                <a:effectLst/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1049242" y="4302411"/>
                  <a:ext cx="118872" cy="11718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701185" y="4714343"/>
                  <a:ext cx="118872" cy="11718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1045795" y="4942944"/>
                  <a:ext cx="118872" cy="11718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926923" y="5379649"/>
                  <a:ext cx="118872" cy="11718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1828800" y="4572000"/>
                  <a:ext cx="609601" cy="8382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rgbClr val="8477CF"/>
                  </a:solidFill>
                  <a:prstDash val="sysDot"/>
                </a:ln>
                <a:effectLst/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2117933" y="4714344"/>
                  <a:ext cx="118872" cy="117189"/>
                </a:xfrm>
                <a:prstGeom prst="rect">
                  <a:avLst/>
                </a:prstGeom>
                <a:solidFill>
                  <a:srgbClr val="8477CF"/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1999061" y="5151049"/>
                  <a:ext cx="118872" cy="117189"/>
                </a:xfrm>
                <a:prstGeom prst="rect">
                  <a:avLst/>
                </a:prstGeom>
                <a:solidFill>
                  <a:srgbClr val="8477CF"/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6" name="Straight Connector 55"/>
                <p:cNvCxnSpPr>
                  <a:stCxn id="42" idx="3"/>
                </p:cNvCxnSpPr>
                <p:nvPr/>
              </p:nvCxnSpPr>
              <p:spPr>
                <a:xfrm>
                  <a:off x="1168114" y="4361006"/>
                  <a:ext cx="949819" cy="439594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1191352" y="4375028"/>
                  <a:ext cx="804262" cy="83230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>
                  <a:stCxn id="44" idx="3"/>
                </p:cNvCxnSpPr>
                <p:nvPr/>
              </p:nvCxnSpPr>
              <p:spPr>
                <a:xfrm>
                  <a:off x="1164667" y="5001539"/>
                  <a:ext cx="830947" cy="205798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815372" y="4776666"/>
                  <a:ext cx="1180242" cy="425811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>
                  <a:endCxn id="51" idx="1"/>
                </p:cNvCxnSpPr>
                <p:nvPr/>
              </p:nvCxnSpPr>
              <p:spPr>
                <a:xfrm flipV="1">
                  <a:off x="1054730" y="5209644"/>
                  <a:ext cx="944331" cy="21275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 flipV="1">
                  <a:off x="1065177" y="4794081"/>
                  <a:ext cx="1045792" cy="63812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3" name="TextBox 82"/>
              <p:cNvSpPr txBox="1"/>
              <p:nvPr/>
            </p:nvSpPr>
            <p:spPr>
              <a:xfrm>
                <a:off x="2795849" y="3617992"/>
                <a:ext cx="481222" cy="535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3200" b="1" dirty="0">
                    <a:solidFill>
                      <a:srgbClr val="FFC000"/>
                    </a:solidFill>
                  </a:rPr>
                  <a:t>A</a:t>
                </a:r>
                <a:endParaRPr lang="en-US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4663053" y="3946198"/>
                <a:ext cx="481222" cy="535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3200" b="1" dirty="0">
                    <a:solidFill>
                      <a:srgbClr val="8477CF"/>
                    </a:solidFill>
                  </a:rPr>
                  <a:t>B</a:t>
                </a:r>
                <a:endParaRPr lang="en-US" b="1" dirty="0">
                  <a:solidFill>
                    <a:srgbClr val="8477CF"/>
                  </a:solidFill>
                </a:endParaRPr>
              </a:p>
            </p:txBody>
          </p:sp>
        </p:grpSp>
        <p:cxnSp>
          <p:nvCxnSpPr>
            <p:cNvPr id="87" name="Straight Connector 86"/>
            <p:cNvCxnSpPr/>
            <p:nvPr/>
          </p:nvCxnSpPr>
          <p:spPr>
            <a:xfrm>
              <a:off x="3132963" y="4491057"/>
              <a:ext cx="1766606" cy="2748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3595222" y="4557013"/>
              <a:ext cx="1342108" cy="28254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7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2" t="13091" r="33657" b="5184"/>
          <a:stretch/>
        </p:blipFill>
        <p:spPr>
          <a:xfrm>
            <a:off x="5572563" y="2767229"/>
            <a:ext cx="3429000" cy="3429000"/>
          </a:xfrm>
        </p:spPr>
      </p:pic>
    </p:spTree>
    <p:extLst>
      <p:ext uri="{BB962C8B-B14F-4D97-AF65-F5344CB8AC3E}">
        <p14:creationId xmlns:p14="http://schemas.microsoft.com/office/powerpoint/2010/main" val="3071289670"/>
      </p:ext>
    </p:extLst>
  </p:cSld>
  <p:clrMapOvr>
    <a:masterClrMapping/>
  </p:clrMapOvr>
</p:sld>
</file>

<file path=ppt/theme/theme1.xml><?xml version="1.0" encoding="utf-8"?>
<a:theme xmlns:a="http://schemas.openxmlformats.org/drawingml/2006/main" name="STS 4x3">
  <a:themeElements>
    <a:clrScheme name="ORNL corporate palette May 28 saturation adjust">
      <a:dk1>
        <a:sysClr val="windowText" lastClr="000000"/>
      </a:dk1>
      <a:lt1>
        <a:sysClr val="window" lastClr="FFFFFF"/>
      </a:lt1>
      <a:dk2>
        <a:srgbClr val="1E7640"/>
      </a:dk2>
      <a:lt2>
        <a:srgbClr val="FFFFFF"/>
      </a:lt2>
      <a:accent1>
        <a:srgbClr val="306DBE"/>
      </a:accent1>
      <a:accent2>
        <a:srgbClr val="84B641"/>
      </a:accent2>
      <a:accent3>
        <a:srgbClr val="DE762D"/>
      </a:accent3>
      <a:accent4>
        <a:srgbClr val="2ABDDA"/>
      </a:accent4>
      <a:accent5>
        <a:srgbClr val="A03123"/>
      </a:accent5>
      <a:accent6>
        <a:srgbClr val="FFCD00"/>
      </a:accent6>
      <a:hlink>
        <a:srgbClr val="0070B9"/>
      </a:hlink>
      <a:folHlink>
        <a:srgbClr val="1E764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TS 4x3" id="{48A71E99-560E-6045-B6C6-9DAED9AA34C0}" vid="{649EF587-A2DB-3241-83AA-8B6EB70F98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14847</TotalTime>
  <Words>268</Words>
  <Application>Microsoft Office PowerPoint</Application>
  <PresentationFormat>On-screen Show (4:3)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Black</vt:lpstr>
      <vt:lpstr>Calibri</vt:lpstr>
      <vt:lpstr>Cambria Math</vt:lpstr>
      <vt:lpstr>Wingdings</vt:lpstr>
      <vt:lpstr>STS 4x3</vt:lpstr>
      <vt:lpstr>Clustering Scr-Kinase Benchmark</vt:lpstr>
      <vt:lpstr>PowerPoint Presentation</vt:lpstr>
      <vt:lpstr>PowerPoint Presentation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SNS Upgrades  Second Target Station and Proton Power Upgrade</dc:title>
  <dc:creator>Roy, Donna Jo</dc:creator>
  <cp:lastModifiedBy>Borreguero Calvo, Jose M.</cp:lastModifiedBy>
  <cp:revision>391</cp:revision>
  <cp:lastPrinted>2016-04-29T13:53:52Z</cp:lastPrinted>
  <dcterms:created xsi:type="dcterms:W3CDTF">2016-02-04T14:31:32Z</dcterms:created>
  <dcterms:modified xsi:type="dcterms:W3CDTF">2017-05-16T15:17:25Z</dcterms:modified>
</cp:coreProperties>
</file>