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7"/>
  </p:notesMasterIdLst>
  <p:sldIdLst>
    <p:sldId id="259" r:id="rId5"/>
    <p:sldId id="260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92"/>
    <p:restoredTop sz="50000" autoAdjust="0"/>
  </p:normalViewPr>
  <p:slideViewPr>
    <p:cSldViewPr showGuides="1">
      <p:cViewPr>
        <p:scale>
          <a:sx n="76" d="100"/>
          <a:sy n="76" d="100"/>
        </p:scale>
        <p:origin x="1800" y="5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713CC-3338-2C44-B22E-0CA2788D7845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68544-70AF-2641-9C2C-1CC9BA4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5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5791200" y="0"/>
            <a:ext cx="3365146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0"/>
          <a:stretch/>
        </p:blipFill>
        <p:spPr>
          <a:xfrm>
            <a:off x="5786057" y="-2184"/>
            <a:ext cx="3377288" cy="66960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" y="254995"/>
            <a:ext cx="4160172" cy="926482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24" y="1761403"/>
            <a:ext cx="3255297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33" y="660860"/>
            <a:ext cx="4626280" cy="46634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02278" y="629379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 smtClean="0">
                <a:solidFill>
                  <a:schemeClr val="tx2"/>
                </a:solidFill>
              </a:rPr>
            </a:br>
            <a:r>
              <a:rPr lang="en-US" sz="1000" b="0" dirty="0" smtClean="0">
                <a:solidFill>
                  <a:schemeClr val="tx2"/>
                </a:solidFill>
              </a:rPr>
              <a:t>for the US Department of Energy</a:t>
            </a:r>
            <a:endParaRPr lang="en-US" sz="1000" b="0" dirty="0">
              <a:solidFill>
                <a:schemeClr val="tx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72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443385"/>
            <a:ext cx="8642640" cy="419541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87" y="256032"/>
            <a:ext cx="862867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948" y="1444752"/>
            <a:ext cx="4192528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948" y="2270334"/>
            <a:ext cx="4192528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4752"/>
            <a:ext cx="4194175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70334"/>
            <a:ext cx="4194175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791200" y="0"/>
            <a:ext cx="3365146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85" y="253529"/>
            <a:ext cx="3911890" cy="1117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0"/>
          <a:stretch/>
        </p:blipFill>
        <p:spPr>
          <a:xfrm>
            <a:off x="5786057" y="-2184"/>
            <a:ext cx="3377288" cy="669608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 userDrawn="1"/>
        </p:nvCxnSpPr>
        <p:spPr>
          <a:xfrm>
            <a:off x="5791200" y="0"/>
            <a:ext cx="0" cy="685800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85" y="253529"/>
            <a:ext cx="8628678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5083728" y="1812022"/>
            <a:ext cx="4060272" cy="50458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83860" y="244475"/>
            <a:ext cx="8628678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8688" y="1445477"/>
            <a:ext cx="864264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2269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56"/>
          <p:cNvSpPr txBox="1">
            <a:spLocks noChangeArrowheads="1"/>
          </p:cNvSpPr>
          <p:nvPr/>
        </p:nvSpPr>
        <p:spPr>
          <a:xfrm>
            <a:off x="216123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 smtClean="0">
                <a:solidFill>
                  <a:srgbClr val="BFBFBF"/>
                </a:solidFill>
                <a:latin typeface="Arial" pitchFamily="34" charset="0"/>
                <a:cs typeface="Arial" pitchFamily="34" charset="0"/>
              </a:rPr>
              <a:t>Presentation_name</a:t>
            </a:r>
            <a:endParaRPr lang="en-US" sz="1000" dirty="0">
              <a:solidFill>
                <a:srgbClr val="BFBFB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9" r:id="rId3"/>
    <p:sldLayoutId id="2147483940" r:id="rId4"/>
    <p:sldLayoutId id="2147483941" r:id="rId5"/>
    <p:sldLayoutId id="214748394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42429"/>
          </a:xfrm>
        </p:spPr>
        <p:txBody>
          <a:bodyPr/>
          <a:lstStyle/>
          <a:p>
            <a:r>
              <a:rPr lang="en-US" sz="2600" smtClean="0"/>
              <a:t>Segmental D-</a:t>
            </a:r>
            <a:r>
              <a:rPr lang="en-US" sz="2600" smtClean="0"/>
              <a:t>Labeling </a:t>
            </a:r>
            <a:r>
              <a:rPr lang="en-US" sz="2600" i="1" dirty="0"/>
              <a:t>In Silico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68808" y="762000"/>
            <a:ext cx="4431792" cy="601567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u="sng" dirty="0" smtClean="0"/>
              <a:t>Two </a:t>
            </a:r>
            <a:r>
              <a:rPr lang="en-US" sz="2000" u="sng" dirty="0" err="1" smtClean="0"/>
              <a:t>deuteration</a:t>
            </a:r>
            <a:r>
              <a:rPr lang="en-US" sz="2000" u="sng" dirty="0" smtClean="0"/>
              <a:t> models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b="1" dirty="0" smtClean="0"/>
              <a:t>(SH4-SH3-SH2)</a:t>
            </a:r>
            <a:r>
              <a:rPr lang="en-US" sz="2000" b="1" baseline="-25000" dirty="0" smtClean="0"/>
              <a:t>H</a:t>
            </a:r>
            <a:endParaRPr lang="en-US" sz="2000" b="1" dirty="0" smtClean="0"/>
          </a:p>
          <a:p>
            <a:pPr marL="852487" lvl="1" indent="-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000" dirty="0" smtClean="0"/>
              <a:t>All protein hydrogenated</a:t>
            </a:r>
          </a:p>
          <a:p>
            <a:pPr marL="852487" lvl="1" indent="-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000" dirty="0" smtClean="0"/>
              <a:t>100% D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O solvent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2000" dirty="0" smtClean="0"/>
          </a:p>
          <a:p>
            <a:pPr marL="457200" lvl="0" indent="-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en-US" sz="2000" b="1" dirty="0"/>
              <a:t>(SH4-SH3)</a:t>
            </a:r>
            <a:r>
              <a:rPr lang="en-US" sz="2000" b="1" baseline="-25000" dirty="0"/>
              <a:t>D</a:t>
            </a:r>
            <a:r>
              <a:rPr lang="en-US" sz="2000" b="1" dirty="0"/>
              <a:t>-(SH2)</a:t>
            </a:r>
            <a:r>
              <a:rPr lang="en-US" sz="2000" b="1" baseline="-25000" dirty="0"/>
              <a:t>H</a:t>
            </a:r>
            <a:endParaRPr lang="en-US" sz="2000" b="1" dirty="0"/>
          </a:p>
          <a:p>
            <a:pPr marL="852487" lvl="1" indent="-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000" dirty="0"/>
              <a:t>SH4 &amp; SH3 deuterated</a:t>
            </a:r>
          </a:p>
          <a:p>
            <a:pPr marL="852487" lvl="1" indent="-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000" dirty="0"/>
              <a:t>SH2 hydrogenated</a:t>
            </a:r>
          </a:p>
          <a:p>
            <a:pPr marL="852487" lvl="1" indent="-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000" dirty="0"/>
              <a:t>43% D</a:t>
            </a:r>
            <a:r>
              <a:rPr lang="en-US" sz="2000" baseline="-25000" dirty="0"/>
              <a:t>2</a:t>
            </a:r>
            <a:r>
              <a:rPr lang="en-US" sz="2000" dirty="0"/>
              <a:t>O </a:t>
            </a:r>
            <a:r>
              <a:rPr lang="en-US" sz="2000" dirty="0" smtClean="0"/>
              <a:t>solvent</a:t>
            </a:r>
            <a:endParaRPr lang="en-US" sz="2000" dirty="0"/>
          </a:p>
          <a:p>
            <a:pPr marL="852487" lvl="1" indent="-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sz="2000" dirty="0" smtClean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u="sng" dirty="0" smtClean="0"/>
              <a:t>Simulation details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000" dirty="0" smtClean="0"/>
              <a:t>500 ns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000" dirty="0" smtClean="0"/>
              <a:t>Tip4P-D water for disordered SH4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000" dirty="0" smtClean="0"/>
              <a:t>Mass of D=1 </a:t>
            </a:r>
            <a:r>
              <a:rPr lang="en-US" sz="2000" dirty="0" err="1" smtClean="0"/>
              <a:t>a.u</a:t>
            </a:r>
            <a:r>
              <a:rPr lang="en-US" sz="2000" dirty="0" smtClean="0"/>
              <a:t>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000" dirty="0" smtClean="0"/>
              <a:t>% Protein exchangeable </a:t>
            </a:r>
            <a:r>
              <a:rPr lang="en-US" sz="2000" dirty="0"/>
              <a:t>D</a:t>
            </a:r>
            <a:r>
              <a:rPr lang="en-US" sz="2000" dirty="0" smtClean="0"/>
              <a:t>  = solvent % of D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O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450029"/>
            <a:ext cx="4480560" cy="57983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4191000"/>
            <a:ext cx="115824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accent3"/>
                </a:solidFill>
              </a:rPr>
              <a:t>SH2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71266" y="4315649"/>
            <a:ext cx="133874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SH4 (IDP)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0953" y="1905146"/>
            <a:ext cx="115824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001" y="5333999"/>
            <a:ext cx="3875314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Simulation box (water not shown)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1200" y="914400"/>
            <a:ext cx="214799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c-</a:t>
            </a:r>
            <a:r>
              <a:rPr lang="en-US" b="1" dirty="0" err="1" smtClean="0"/>
              <a:t>Src</a:t>
            </a:r>
            <a:r>
              <a:rPr lang="en-US" b="1" dirty="0" smtClean="0"/>
              <a:t> Kinase</a:t>
            </a:r>
          </a:p>
        </p:txBody>
      </p:sp>
    </p:spTree>
    <p:extLst>
      <p:ext uri="{BB962C8B-B14F-4D97-AF65-F5344CB8AC3E}">
        <p14:creationId xmlns:p14="http://schemas.microsoft.com/office/powerpoint/2010/main" val="374095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4"/>
          <a:stretch/>
        </p:blipFill>
        <p:spPr>
          <a:xfrm>
            <a:off x="152400" y="1505189"/>
            <a:ext cx="4221141" cy="35240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42429"/>
          </a:xfrm>
        </p:spPr>
        <p:txBody>
          <a:bodyPr/>
          <a:lstStyle/>
          <a:p>
            <a:r>
              <a:rPr lang="en-US" sz="2600" dirty="0" smtClean="0"/>
              <a:t>Theoretical SANS Intensities of c-</a:t>
            </a:r>
            <a:r>
              <a:rPr lang="en-US" sz="2600" dirty="0" err="1" smtClean="0"/>
              <a:t>Src</a:t>
            </a:r>
            <a:endParaRPr lang="en-US" sz="2600" i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5029200"/>
            <a:ext cx="6946392" cy="1371599"/>
          </a:xfrm>
        </p:spPr>
        <p:txBody>
          <a:bodyPr/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u="sng" dirty="0"/>
              <a:t>D</a:t>
            </a:r>
            <a:r>
              <a:rPr lang="en-US" sz="2000" u="sng" dirty="0" smtClean="0"/>
              <a:t>etails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000" dirty="0" smtClean="0"/>
              <a:t>Background subtracted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000" dirty="0" smtClean="0"/>
              <a:t>Conformational averaging (5,000 frames)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000" dirty="0" smtClean="0"/>
              <a:t>Decomposed into coherent &amp; incoherent contributions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sz="200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14"/>
          <a:stretch/>
        </p:blipFill>
        <p:spPr>
          <a:xfrm>
            <a:off x="4800600" y="1505190"/>
            <a:ext cx="4123267" cy="3524010"/>
          </a:xfrm>
          <a:prstGeom prst="rect">
            <a:avLst/>
          </a:prstGeom>
        </p:spPr>
      </p:pic>
      <p:sp>
        <p:nvSpPr>
          <p:cNvPr id="10" name="Content Placeholder 8"/>
          <p:cNvSpPr txBox="1">
            <a:spLocks/>
          </p:cNvSpPr>
          <p:nvPr/>
        </p:nvSpPr>
        <p:spPr bwMode="auto">
          <a:xfrm>
            <a:off x="4800601" y="1200390"/>
            <a:ext cx="4190999" cy="6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sz="2000" b="1" dirty="0" smtClean="0"/>
              <a:t>2. (SH4-SH3)</a:t>
            </a:r>
            <a:r>
              <a:rPr lang="en-US" sz="2000" b="1" baseline="-25000" dirty="0" smtClean="0"/>
              <a:t>D</a:t>
            </a:r>
            <a:r>
              <a:rPr lang="en-US" sz="2000" b="1" dirty="0" smtClean="0"/>
              <a:t>-(SH2)</a:t>
            </a:r>
            <a:r>
              <a:rPr lang="en-US" sz="2000" b="1" baseline="-25000" dirty="0" smtClean="0"/>
              <a:t>H</a:t>
            </a:r>
            <a:r>
              <a:rPr lang="en-US" sz="2000" b="1" dirty="0" smtClean="0"/>
              <a:t> in 43% D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 bwMode="auto">
          <a:xfrm>
            <a:off x="152400" y="1200390"/>
            <a:ext cx="3970868" cy="822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b="1" dirty="0" smtClean="0"/>
              <a:t>1. (SH4-SH3-SH2)</a:t>
            </a:r>
            <a:r>
              <a:rPr lang="en-US" sz="2000" b="1" baseline="-25000" dirty="0" smtClean="0"/>
              <a:t>H</a:t>
            </a:r>
            <a:r>
              <a:rPr lang="en-US" sz="2000" b="1" dirty="0"/>
              <a:t> </a:t>
            </a:r>
            <a:r>
              <a:rPr lang="en-US" sz="2000" b="1" dirty="0" smtClean="0"/>
              <a:t>in 100% D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8921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s (Standard Screen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RNL 2013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8F7293-55C5-495D-8310-E2405A6C8D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E77B73-CC8B-4B83-8D05-315263FA3F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ADCCB12-0940-4923-97F5-47BC8975F92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(Standard Screen).potx</Template>
  <TotalTime>6643</TotalTime>
  <Words>106</Words>
  <Application>Microsoft Macintosh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 Black</vt:lpstr>
      <vt:lpstr>Calibri</vt:lpstr>
      <vt:lpstr>Arial</vt:lpstr>
      <vt:lpstr>Presentations (Standard Screen)</vt:lpstr>
      <vt:lpstr>Segmental D-Labeling In Silico </vt:lpstr>
      <vt:lpstr>Theoretical SANS Intensities of c-Src</vt:lpstr>
    </vt:vector>
  </TitlesOfParts>
  <Company>ORNL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Loukas Petridis</cp:lastModifiedBy>
  <cp:revision>290</cp:revision>
  <cp:lastPrinted>2016-07-06T20:55:36Z</cp:lastPrinted>
  <dcterms:created xsi:type="dcterms:W3CDTF">2014-07-01T12:34:57Z</dcterms:created>
  <dcterms:modified xsi:type="dcterms:W3CDTF">2017-03-09T23:21:05Z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  <property fmtid="{D5CDD505-2E9C-101B-9397-08002B2CF9AE}" pid="3" name="Order">
    <vt:r8>6500</vt:r8>
  </property>
  <property fmtid="{D5CDD505-2E9C-101B-9397-08002B2CF9AE}" pid="4" name="TemplateUrl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xd_Signature">
    <vt:bool>true</vt:bool>
  </property>
  <property fmtid="{D5CDD505-2E9C-101B-9397-08002B2CF9AE}" pid="8" name="xd_ProgID">
    <vt:lpwstr/>
  </property>
</Properties>
</file>