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63" r:id="rId4"/>
    <p:sldId id="261" r:id="rId5"/>
    <p:sldId id="262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281AB-D69A-4BBF-AEAA-B079305728B7}" type="datetimeFigureOut">
              <a:rPr lang="de-DE" smtClean="0"/>
              <a:t>05.12.2016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25F-29D4-4621-8A35-1D26DAA2D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4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E025F-29D4-4621-8A35-1D26DAA2D3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72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370B-3C98-4864-9DD9-9178B510873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EB95-0A45-429F-B78B-03A2D91692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(new) STORY OF PAPER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125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u="sng" dirty="0" smtClean="0"/>
              <a:t>Intro</a:t>
            </a:r>
            <a:r>
              <a:rPr lang="en-US" sz="1800" b="1" u="sng" dirty="0"/>
              <a:t>: </a:t>
            </a:r>
            <a:r>
              <a:rPr lang="en-US" sz="1800" dirty="0" smtClean="0"/>
              <a:t>add a </a:t>
            </a:r>
            <a:r>
              <a:rPr lang="en-US" sz="1800" dirty="0"/>
              <a:t>short summary of lithium diffusion in solids and possible </a:t>
            </a:r>
            <a:r>
              <a:rPr lang="en-US" sz="1800" dirty="0" smtClean="0"/>
              <a:t>techniques to determine it </a:t>
            </a:r>
            <a:r>
              <a:rPr lang="en-US" sz="1800" dirty="0"/>
              <a:t>(</a:t>
            </a:r>
            <a:r>
              <a:rPr lang="en-US" sz="1800" dirty="0" err="1"/>
              <a:t>muon</a:t>
            </a:r>
            <a:r>
              <a:rPr lang="en-US" sz="1800" dirty="0"/>
              <a:t> spin, </a:t>
            </a:r>
            <a:r>
              <a:rPr lang="en-US" sz="1800" dirty="0" err="1"/>
              <a:t>nmr</a:t>
            </a:r>
            <a:r>
              <a:rPr lang="en-US" sz="1800" dirty="0"/>
              <a:t>, </a:t>
            </a:r>
            <a:r>
              <a:rPr lang="en-US" sz="1800" dirty="0" smtClean="0"/>
              <a:t>neutrons) as well as the associated challenges, more detailed </a:t>
            </a:r>
            <a:r>
              <a:rPr lang="en-US" sz="1800" dirty="0"/>
              <a:t>background on QENS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b="1" u="sng" dirty="0" smtClean="0"/>
              <a:t>Extend results/discussion for Li diffusion</a:t>
            </a:r>
            <a:r>
              <a:rPr lang="en-US" sz="1800" dirty="0" smtClean="0"/>
              <a:t>: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smtClean="0"/>
              <a:t>QENS </a:t>
            </a:r>
            <a:r>
              <a:rPr lang="en-US" sz="1800" dirty="0"/>
              <a:t>data fitted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/>
              <a:t>Diff. coefficient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act. </a:t>
            </a:r>
            <a:r>
              <a:rPr lang="en-US" sz="1800" dirty="0"/>
              <a:t>energy </a:t>
            </a:r>
            <a:r>
              <a:rPr lang="en-US" sz="1800" dirty="0" err="1" smtClean="0"/>
              <a:t>Ea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+ hopping length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relate to </a:t>
            </a:r>
            <a:r>
              <a:rPr lang="en-US" sz="1800" dirty="0"/>
              <a:t>POWGEN structure </a:t>
            </a:r>
            <a:r>
              <a:rPr lang="en-US" sz="1800" dirty="0" smtClean="0"/>
              <a:t>data.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determining </a:t>
            </a:r>
            <a:r>
              <a:rPr lang="en-US" sz="1800" dirty="0"/>
              <a:t>critical </a:t>
            </a:r>
            <a:r>
              <a:rPr lang="en-US" sz="1800" dirty="0" smtClean="0"/>
              <a:t>step</a:t>
            </a:r>
          </a:p>
          <a:p>
            <a:pPr>
              <a:buFontTx/>
              <a:buChar char="-"/>
            </a:pPr>
            <a:r>
              <a:rPr lang="en-US" sz="1800" dirty="0" smtClean="0"/>
              <a:t>Goal: prediction </a:t>
            </a:r>
            <a:r>
              <a:rPr lang="en-US" sz="1800" dirty="0"/>
              <a:t>which </a:t>
            </a:r>
            <a:r>
              <a:rPr lang="en-US" sz="1800" dirty="0" smtClean="0"/>
              <a:t>modification </a:t>
            </a:r>
            <a:r>
              <a:rPr lang="en-US" sz="1800" dirty="0"/>
              <a:t>might be </a:t>
            </a:r>
            <a:r>
              <a:rPr lang="en-US" sz="1800" dirty="0" smtClean="0"/>
              <a:t>able to </a:t>
            </a:r>
            <a:r>
              <a:rPr lang="en-US" sz="1800" dirty="0"/>
              <a:t>reduce act. energy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e.g. other doping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 smtClean="0"/>
              <a:t>WE HAVE (so far)… </a:t>
            </a:r>
          </a:p>
          <a:p>
            <a:r>
              <a:rPr lang="en-US" sz="1800" dirty="0" smtClean="0"/>
              <a:t>ICP-OES, XRD</a:t>
            </a:r>
            <a:r>
              <a:rPr lang="en-US" sz="1800" dirty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 have desired LLZO phase and composition 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POWGEN </a:t>
            </a:r>
            <a:r>
              <a:rPr lang="en-US" sz="1800" dirty="0"/>
              <a:t>structure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smtClean="0">
                <a:sym typeface="Wingdings" panose="05000000000000000000" pitchFamily="2" charset="2"/>
              </a:rPr>
              <a:t>lattice and occupancy for </a:t>
            </a:r>
            <a:r>
              <a:rPr lang="en-US" sz="1800" dirty="0" err="1">
                <a:sym typeface="Wingdings" panose="05000000000000000000" pitchFamily="2" charset="2"/>
              </a:rPr>
              <a:t>tetr</a:t>
            </a:r>
            <a:r>
              <a:rPr lang="en-US" sz="1800" dirty="0">
                <a:sym typeface="Wingdings" panose="05000000000000000000" pitchFamily="2" charset="2"/>
              </a:rPr>
              <a:t>. (99</a:t>
            </a:r>
            <a:r>
              <a:rPr lang="en-US" sz="1800" dirty="0" smtClean="0">
                <a:sym typeface="Wingdings" panose="05000000000000000000" pitchFamily="2" charset="2"/>
              </a:rPr>
              <a:t>% </a:t>
            </a:r>
            <a:r>
              <a:rPr lang="en-US" sz="1800" dirty="0" err="1" smtClean="0">
                <a:sym typeface="Wingdings" panose="05000000000000000000" pitchFamily="2" charset="2"/>
              </a:rPr>
              <a:t>tetr</a:t>
            </a:r>
            <a:r>
              <a:rPr lang="en-US" sz="1800" dirty="0" smtClean="0">
                <a:sym typeface="Wingdings" panose="05000000000000000000" pitchFamily="2" charset="2"/>
              </a:rPr>
              <a:t>.), 60Ta (78% </a:t>
            </a:r>
            <a:r>
              <a:rPr lang="en-US" sz="1800" dirty="0">
                <a:sym typeface="Wingdings" panose="05000000000000000000" pitchFamily="2" charset="2"/>
              </a:rPr>
              <a:t>c</a:t>
            </a:r>
            <a:r>
              <a:rPr lang="en-US" sz="1800" dirty="0" smtClean="0">
                <a:sym typeface="Wingdings" panose="05000000000000000000" pitchFamily="2" charset="2"/>
              </a:rPr>
              <a:t>ubic and 22% </a:t>
            </a:r>
            <a:r>
              <a:rPr lang="en-US" sz="1800" dirty="0" err="1" smtClean="0">
                <a:sym typeface="Wingdings" panose="05000000000000000000" pitchFamily="2" charset="2"/>
              </a:rPr>
              <a:t>tetr</a:t>
            </a:r>
            <a:r>
              <a:rPr lang="en-US" sz="1800" dirty="0" smtClean="0">
                <a:sym typeface="Wingdings" panose="05000000000000000000" pitchFamily="2" charset="2"/>
              </a:rPr>
              <a:t>.), 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Problem:</a:t>
            </a:r>
            <a:r>
              <a:rPr lang="en-US" sz="1800" dirty="0" smtClean="0">
                <a:sym typeface="Wingdings" panose="05000000000000000000" pitchFamily="2" charset="2"/>
              </a:rPr>
              <a:t> for </a:t>
            </a:r>
            <a:r>
              <a:rPr lang="en-US" sz="1800" dirty="0">
                <a:sym typeface="Wingdings" panose="05000000000000000000" pitchFamily="2" charset="2"/>
              </a:rPr>
              <a:t>36 Al refinement not perfect for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atomic position or/and occupancy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?? Possibly 2 cubic and one </a:t>
            </a:r>
            <a:r>
              <a:rPr lang="en-US" sz="1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tetr</a:t>
            </a:r>
            <a:r>
              <a:rPr lang="en-US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 Phase?</a:t>
            </a:r>
            <a:r>
              <a:rPr lang="en-US" sz="1800" dirty="0" smtClean="0">
                <a:sym typeface="Wingdings" panose="05000000000000000000" pitchFamily="2" charset="2"/>
              </a:rPr>
              <a:t>)  additional value to XRD: detailed atomic parameters, especially for Li  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 smtClean="0"/>
              <a:t>VISION</a:t>
            </a:r>
            <a:r>
              <a:rPr lang="en-US" sz="1800" dirty="0" smtClean="0">
                <a:sym typeface="Wingdings" panose="05000000000000000000" pitchFamily="2" charset="2"/>
              </a:rPr>
              <a:t> proof water free (all 3 samples)  QENS possible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QENS: </a:t>
            </a:r>
          </a:p>
          <a:p>
            <a:pPr lvl="1"/>
            <a:r>
              <a:rPr lang="en-US" sz="1500" dirty="0" err="1" smtClean="0">
                <a:sym typeface="Wingdings" panose="05000000000000000000" pitchFamily="2" charset="2"/>
              </a:rPr>
              <a:t>tetr</a:t>
            </a:r>
            <a:r>
              <a:rPr lang="en-US" sz="1500" dirty="0" smtClean="0">
                <a:sym typeface="Wingdings" panose="05000000000000000000" pitchFamily="2" charset="2"/>
              </a:rPr>
              <a:t>. </a:t>
            </a:r>
            <a:r>
              <a:rPr lang="en-US" sz="1500" dirty="0">
                <a:sym typeface="Wingdings" panose="05000000000000000000" pitchFamily="2" charset="2"/>
              </a:rPr>
              <a:t>LLZO </a:t>
            </a:r>
            <a:r>
              <a:rPr lang="en-US" sz="1500" dirty="0" smtClean="0">
                <a:sym typeface="Wingdings" panose="05000000000000000000" pitchFamily="2" charset="2"/>
              </a:rPr>
              <a:t>no </a:t>
            </a:r>
            <a:r>
              <a:rPr lang="en-US" sz="1500" dirty="0">
                <a:sym typeface="Wingdings" panose="05000000000000000000" pitchFamily="2" charset="2"/>
              </a:rPr>
              <a:t>significant QENS </a:t>
            </a:r>
            <a:r>
              <a:rPr lang="en-US" sz="1500" dirty="0" smtClean="0">
                <a:sym typeface="Wingdings" panose="05000000000000000000" pitchFamily="2" charset="2"/>
              </a:rPr>
              <a:t>signal  </a:t>
            </a:r>
            <a:r>
              <a:rPr lang="en-US" sz="1500" dirty="0">
                <a:sym typeface="Wingdings" panose="05000000000000000000" pitchFamily="2" charset="2"/>
              </a:rPr>
              <a:t>no contribution to Li self diffusion </a:t>
            </a:r>
            <a:endParaRPr lang="en-US" sz="1500" dirty="0" smtClean="0">
              <a:sym typeface="Wingdings" panose="05000000000000000000" pitchFamily="2" charset="2"/>
            </a:endParaRPr>
          </a:p>
          <a:p>
            <a:pPr lvl="1"/>
            <a:r>
              <a:rPr lang="en-US" sz="1500" dirty="0" smtClean="0">
                <a:sym typeface="Wingdings" panose="05000000000000000000" pitchFamily="2" charset="2"/>
              </a:rPr>
              <a:t>60 Ta and 36 Al  activation Energy and Diffusion coefficient from fitting low Q values (</a:t>
            </a:r>
            <a:r>
              <a:rPr lang="en-US" sz="15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fit for high Q values possible?? (get tau/L values?  do we have the raw data for high Q values?</a:t>
            </a:r>
            <a:r>
              <a:rPr lang="en-US" sz="1500" dirty="0" smtClean="0">
                <a:sym typeface="Wingdings" panose="05000000000000000000" pitchFamily="2" charset="2"/>
              </a:rPr>
              <a:t>) 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HT-AC </a:t>
            </a:r>
            <a:r>
              <a:rPr lang="en-US" sz="1800" dirty="0">
                <a:sym typeface="Wingdings" panose="05000000000000000000" pitchFamily="2" charset="2"/>
              </a:rPr>
              <a:t>Impedance  </a:t>
            </a:r>
            <a:r>
              <a:rPr lang="en-US" sz="1800" dirty="0" smtClean="0">
                <a:sym typeface="Wingdings" panose="05000000000000000000" pitchFamily="2" charset="2"/>
              </a:rPr>
              <a:t>for all samples </a:t>
            </a:r>
            <a:r>
              <a:rPr lang="en-US" sz="1800" dirty="0" err="1" smtClean="0">
                <a:sym typeface="Wingdings" panose="05000000000000000000" pitchFamily="2" charset="2"/>
              </a:rPr>
              <a:t>E</a:t>
            </a:r>
            <a:r>
              <a:rPr lang="en-US" sz="1800" baseline="-25000" dirty="0" err="1" smtClean="0">
                <a:sym typeface="Wingdings" panose="05000000000000000000" pitchFamily="2" charset="2"/>
              </a:rPr>
              <a:t>a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and </a:t>
            </a:r>
            <a:r>
              <a:rPr lang="el-GR" sz="1800" dirty="0">
                <a:sym typeface="Wingdings" panose="05000000000000000000" pitchFamily="2" charset="2"/>
              </a:rPr>
              <a:t>σ</a:t>
            </a:r>
            <a:r>
              <a:rPr lang="de-DE" sz="1800" baseline="-25000" dirty="0">
                <a:sym typeface="Wingdings" panose="05000000000000000000" pitchFamily="2" charset="2"/>
              </a:rPr>
              <a:t>ION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smtClean="0">
                <a:sym typeface="Wingdings" panose="05000000000000000000" pitchFamily="2" charset="2"/>
              </a:rPr>
              <a:t>T=300-600K, </a:t>
            </a:r>
            <a:r>
              <a:rPr lang="de-DE" sz="1800" dirty="0" err="1" smtClean="0">
                <a:sym typeface="Wingdings" panose="05000000000000000000" pitchFamily="2" charset="2"/>
              </a:rPr>
              <a:t>for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tetr</a:t>
            </a:r>
            <a:r>
              <a:rPr lang="de-DE" sz="1800" dirty="0" smtClean="0">
                <a:sym typeface="Wingdings" panose="05000000000000000000" pitchFamily="2" charset="2"/>
              </a:rPr>
              <a:t>. 4 </a:t>
            </a:r>
            <a:r>
              <a:rPr lang="de-DE" sz="1800" dirty="0" err="1" smtClean="0">
                <a:sym typeface="Wingdings" panose="05000000000000000000" pitchFamily="2" charset="2"/>
              </a:rPr>
              <a:t>orders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of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magnitude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lower</a:t>
            </a:r>
            <a:endParaRPr lang="de-DE" sz="1800" dirty="0" smtClean="0">
              <a:sym typeface="Wingdings" panose="05000000000000000000" pitchFamily="2" charset="2"/>
            </a:endParaRPr>
          </a:p>
          <a:p>
            <a:r>
              <a:rPr lang="de-DE" sz="1800" dirty="0" smtClean="0">
                <a:sym typeface="Wingdings" panose="05000000000000000000" pitchFamily="2" charset="2"/>
              </a:rPr>
              <a:t>Information on </a:t>
            </a:r>
            <a:r>
              <a:rPr lang="de-DE" sz="1800" dirty="0" err="1" smtClean="0">
                <a:sym typeface="Wingdings" panose="05000000000000000000" pitchFamily="2" charset="2"/>
              </a:rPr>
              <a:t>the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hopping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distances</a:t>
            </a:r>
            <a:r>
              <a:rPr lang="de-DE" sz="1800" dirty="0" smtClean="0">
                <a:sym typeface="Wingdings" panose="05000000000000000000" pitchFamily="2" charset="2"/>
              </a:rPr>
              <a:t> in </a:t>
            </a:r>
            <a:r>
              <a:rPr lang="de-DE" sz="1800" dirty="0" err="1" smtClean="0">
                <a:sym typeface="Wingdings" panose="05000000000000000000" pitchFamily="2" charset="2"/>
              </a:rPr>
              <a:t>the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cubic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and</a:t>
            </a:r>
            <a:r>
              <a:rPr lang="de-DE" sz="1800" dirty="0" smtClean="0">
                <a:sym typeface="Wingdings" panose="05000000000000000000" pitchFamily="2" charset="2"/>
              </a:rPr>
              <a:t> </a:t>
            </a:r>
            <a:r>
              <a:rPr lang="de-DE" sz="1800" dirty="0" err="1" smtClean="0">
                <a:sym typeface="Wingdings" panose="05000000000000000000" pitchFamily="2" charset="2"/>
              </a:rPr>
              <a:t>tetr</a:t>
            </a:r>
            <a:r>
              <a:rPr lang="de-DE" sz="1800" dirty="0" smtClean="0">
                <a:sym typeface="Wingdings" panose="05000000000000000000" pitchFamily="2" charset="2"/>
              </a:rPr>
              <a:t>. </a:t>
            </a:r>
            <a:r>
              <a:rPr lang="de-DE" sz="1800" dirty="0" err="1" smtClean="0">
                <a:sym typeface="Wingdings" panose="05000000000000000000" pitchFamily="2" charset="2"/>
              </a:rPr>
              <a:t>phase</a:t>
            </a:r>
            <a:endParaRPr lang="de-DE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5292080" y="2564904"/>
            <a:ext cx="420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Can </a:t>
            </a:r>
            <a:r>
              <a:rPr lang="de-DE" dirty="0" err="1" smtClean="0">
                <a:solidFill>
                  <a:srgbClr val="00B050"/>
                </a:solidFill>
              </a:rPr>
              <a:t>we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at</a:t>
            </a:r>
            <a:r>
              <a:rPr lang="de-DE" dirty="0" smtClean="0">
                <a:solidFill>
                  <a:srgbClr val="00B050"/>
                </a:solidFill>
              </a:rPr>
              <a:t> least </a:t>
            </a:r>
            <a:r>
              <a:rPr lang="de-DE" dirty="0" err="1" smtClean="0">
                <a:solidFill>
                  <a:srgbClr val="00B050"/>
                </a:solidFill>
              </a:rPr>
              <a:t>estimate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if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assuming</a:t>
            </a:r>
            <a:r>
              <a:rPr lang="de-DE" dirty="0" smtClean="0">
                <a:solidFill>
                  <a:srgbClr val="00B050"/>
                </a:solidFill>
              </a:rPr>
              <a:t> 1 </a:t>
            </a:r>
            <a:r>
              <a:rPr lang="de-DE" dirty="0" err="1" smtClean="0">
                <a:solidFill>
                  <a:srgbClr val="00B050"/>
                </a:solidFill>
              </a:rPr>
              <a:t>cubic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and</a:t>
            </a:r>
            <a:r>
              <a:rPr lang="de-DE" dirty="0" smtClean="0">
                <a:solidFill>
                  <a:srgbClr val="00B050"/>
                </a:solidFill>
              </a:rPr>
              <a:t> 1 </a:t>
            </a:r>
            <a:r>
              <a:rPr lang="de-DE" dirty="0" err="1" smtClean="0">
                <a:solidFill>
                  <a:srgbClr val="00B050"/>
                </a:solidFill>
              </a:rPr>
              <a:t>tetr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phase</a:t>
            </a:r>
            <a:r>
              <a:rPr lang="de-DE" dirty="0" smtClean="0">
                <a:solidFill>
                  <a:srgbClr val="00B050"/>
                </a:solidFill>
              </a:rPr>
              <a:t> – </a:t>
            </a:r>
            <a:r>
              <a:rPr lang="de-DE" dirty="0" err="1" smtClean="0">
                <a:solidFill>
                  <a:srgbClr val="00B050"/>
                </a:solidFill>
              </a:rPr>
              <a:t>would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be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important</a:t>
            </a:r>
            <a:r>
              <a:rPr lang="de-DE" dirty="0" smtClean="0">
                <a:solidFill>
                  <a:srgbClr val="00B050"/>
                </a:solidFill>
              </a:rPr>
              <a:t>… (</a:t>
            </a:r>
            <a:r>
              <a:rPr lang="de-DE" dirty="0" err="1" smtClean="0">
                <a:solidFill>
                  <a:srgbClr val="00B050"/>
                </a:solidFill>
              </a:rPr>
              <a:t>see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slide</a:t>
            </a:r>
            <a:r>
              <a:rPr lang="de-DE" dirty="0" smtClean="0">
                <a:solidFill>
                  <a:srgbClr val="00B050"/>
                </a:solidFill>
              </a:rPr>
              <a:t> 5)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187624" y="353103"/>
            <a:ext cx="6470649" cy="2518410"/>
            <a:chOff x="-86450" y="0"/>
            <a:chExt cx="6487501" cy="2518916"/>
          </a:xfrm>
        </p:grpSpPr>
        <p:pic>
          <p:nvPicPr>
            <p:cNvPr id="5" name="Grafik 4" descr="C:\Users\t.reppert\Desktop\Promotion\Meine Publikationen\Li self diffusion\Images\QENS\QENSvsT_width_THR029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266" y="3"/>
              <a:ext cx="3260785" cy="2518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rafik 5" descr="C:\Users\t.reppert\Desktop\Promotion\Meine Publikationen\Li self diffusion\Images\QENS\QENSvsT_width_THR025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50" y="0"/>
              <a:ext cx="3260785" cy="2518914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/>
              <p:cNvSpPr txBox="1">
                <a:spLocks/>
              </p:cNvSpPr>
              <p:nvPr/>
            </p:nvSpPr>
            <p:spPr>
              <a:xfrm>
                <a:off x="273580" y="3573016"/>
                <a:ext cx="8784976" cy="40324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l"/>
                <a:r>
                  <a:rPr lang="en-US" sz="1600" dirty="0" smtClean="0">
                    <a:solidFill>
                      <a:schemeClr val="tx1"/>
                    </a:solidFill>
                  </a:rPr>
                  <a:t>We got HWHF for Q(0.3-1.1</a:t>
                </a:r>
                <a:r>
                  <a:rPr lang="en-US" sz="1600" dirty="0">
                    <a:solidFill>
                      <a:schemeClr val="tx1"/>
                    </a:solidFill>
                  </a:rPr>
                  <a:t>Å</a:t>
                </a:r>
                <a:r>
                  <a:rPr lang="en-US" sz="1600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higher Q(&gt; 1.1Å</a:t>
                </a:r>
                <a:r>
                  <a:rPr lang="en-US" sz="1600" baseline="30000" dirty="0" smtClean="0">
                    <a:solidFill>
                      <a:schemeClr val="tx1"/>
                    </a:solidFill>
                  </a:rPr>
                  <a:t>-1</a:t>
                </a:r>
                <a:r>
                  <a:rPr lang="en-US" sz="1600" baseline="-25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are overlaid by Bragg reflexes </a:t>
                </a:r>
              </a:p>
              <a:p>
                <a:pPr marL="0" lvl="1" algn="l"/>
                <a:r>
                  <a:rPr lang="en-US" sz="1600" dirty="0" smtClean="0">
                    <a:solidFill>
                      <a:schemeClr val="tx1"/>
                    </a:solidFill>
                  </a:rPr>
                  <a:t>Two possible models:</a:t>
                </a:r>
              </a:p>
              <a:p>
                <a:pPr marL="0" lvl="1" algn="l"/>
                <a:r>
                  <a:rPr lang="en-US" sz="1600" b="1" dirty="0" smtClean="0">
                    <a:solidFill>
                      <a:schemeClr val="tx1"/>
                    </a:solidFill>
                  </a:rPr>
                  <a:t>Used so far: Fick’s 1</a:t>
                </a:r>
                <a:r>
                  <a:rPr lang="en-US" sz="1600" b="1" baseline="30000" dirty="0" smtClean="0">
                    <a:solidFill>
                      <a:schemeClr val="tx1"/>
                    </a:solidFill>
                  </a:rPr>
                  <a:t>st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 Law: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HWHM=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sz="1600" baseline="-25000" dirty="0" err="1" smtClean="0">
                    <a:solidFill>
                      <a:schemeClr val="tx1"/>
                    </a:solidFill>
                  </a:rPr>
                  <a:t>Li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x Q² (we used it, b/c we are at low Q (&lt; 1.1 Å</a:t>
                </a:r>
                <a:r>
                  <a:rPr lang="en-US" sz="1600" baseline="30000" dirty="0" smtClean="0">
                    <a:solidFill>
                      <a:schemeClr val="tx1"/>
                    </a:solidFill>
                  </a:rPr>
                  <a:t>-1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lvl="3" algn="l"/>
                <a:r>
                  <a:rPr lang="en-US" sz="1600" dirty="0" smtClean="0">
                    <a:solidFill>
                      <a:schemeClr val="tx1"/>
                    </a:solidFill>
                  </a:rPr>
                  <a:t>From fitted data we got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sz="1600" baseline="-25000" dirty="0" err="1" smtClean="0">
                    <a:solidFill>
                      <a:schemeClr val="tx1"/>
                    </a:solidFill>
                  </a:rPr>
                  <a:t>Li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depending on T(400-600K)</a:t>
                </a:r>
              </a:p>
              <a:p>
                <a:pPr lvl="3" algn="l"/>
                <a:r>
                  <a:rPr lang="en-US" sz="1600" dirty="0" smtClean="0">
                    <a:solidFill>
                      <a:schemeClr val="tx1"/>
                    </a:solidFill>
                  </a:rPr>
                  <a:t>Lower T (300,350K) =Reference,  b/c no real difference to empty vanadium can</a:t>
                </a:r>
              </a:p>
              <a:p>
                <a:pPr algn="l"/>
                <a:r>
                  <a:rPr lang="en-US" sz="1600" b="1" dirty="0" smtClean="0">
                    <a:solidFill>
                      <a:schemeClr val="tx1"/>
                    </a:solidFill>
                  </a:rPr>
                  <a:t>For hopping distance: </a:t>
                </a:r>
                <a:r>
                  <a:rPr lang="en-US" sz="1600" b="1" dirty="0" err="1" smtClean="0">
                    <a:solidFill>
                      <a:schemeClr val="tx1"/>
                    </a:solidFill>
                  </a:rPr>
                  <a:t>Chudley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-Elliot Model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: HWHM=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ħ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[1−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−(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or HWHM=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ħ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[1−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𝑆𝑖𝑛</m:t>
                        </m:r>
                        <m:r>
                          <a:rPr lang="de-DE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de-DE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de-DE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de-DE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de-DE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de-DE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de-DE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3" algn="l"/>
                <a:r>
                  <a:rPr lang="en-US" sz="1600" dirty="0" smtClean="0">
                    <a:solidFill>
                      <a:schemeClr val="tx1"/>
                    </a:solidFill>
                  </a:rPr>
                  <a:t>Used from other groups for other materials up to higher Q  </a:t>
                </a:r>
              </a:p>
              <a:p>
                <a:pPr lvl="3" algn="l"/>
                <a:r>
                  <a:rPr lang="en-US" sz="1600" dirty="0" smtClean="0">
                    <a:solidFill>
                      <a:schemeClr val="tx1"/>
                    </a:solidFill>
                  </a:rPr>
                  <a:t>Robert Sacci et al., 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Li</a:t>
                </a:r>
                <a:r>
                  <a:rPr lang="en-US" sz="1600" baseline="-250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1600" dirty="0" err="1" smtClean="0">
                    <a:solidFill>
                      <a:schemeClr val="tx1"/>
                    </a:solidFill>
                  </a:rPr>
                  <a:t>Si</a:t>
                </a:r>
                <a:r>
                  <a:rPr lang="en-US" sz="1600" baseline="-25000" dirty="0" err="1" smtClean="0">
                    <a:solidFill>
                      <a:schemeClr val="tx1"/>
                    </a:solidFill>
                  </a:rPr>
                  <a:t>y</a:t>
                </a:r>
                <a:r>
                  <a:rPr lang="en-US" sz="1600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QENS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Chem. Comm. draft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lvl="3" algn="l"/>
                <a:r>
                  <a:rPr lang="en-US" sz="1600" dirty="0" err="1" smtClean="0">
                    <a:solidFill>
                      <a:schemeClr val="tx1"/>
                    </a:solidFill>
                  </a:rPr>
                  <a:t>Myrdael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et al., LiBH</a:t>
                </a:r>
                <a:r>
                  <a:rPr lang="en-US" sz="1600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QENS: </a:t>
                </a:r>
                <a:r>
                  <a:rPr lang="en-US" sz="1600" dirty="0" err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J.Phys.Chem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C, (2013), 117 p.9084ff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lvl="3" algn="l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0" y="3573016"/>
                <a:ext cx="8784976" cy="4032448"/>
              </a:xfrm>
              <a:prstGeom prst="rect">
                <a:avLst/>
              </a:prstGeom>
              <a:blipFill rotWithShape="1">
                <a:blip r:embed="rId4"/>
                <a:stretch>
                  <a:fillRect l="-416" t="-4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/>
          <p:cNvSpPr/>
          <p:nvPr/>
        </p:nvSpPr>
        <p:spPr>
          <a:xfrm>
            <a:off x="1547664" y="146761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QENS of 60Ta-LLZO + 36Al-LLZO, + </a:t>
            </a:r>
            <a:r>
              <a:rPr lang="en-US" u="sng" dirty="0" err="1"/>
              <a:t>tetr</a:t>
            </a:r>
            <a:r>
              <a:rPr lang="en-US" u="sng" dirty="0"/>
              <a:t>. LLZO, @300K – 600K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2635040"/>
            <a:ext cx="7272808" cy="1752600"/>
          </a:xfrm>
        </p:spPr>
        <p:txBody>
          <a:bodyPr>
            <a:norm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Figure </a:t>
            </a:r>
            <a:r>
              <a:rPr lang="en-US" sz="1100" dirty="0" smtClean="0">
                <a:solidFill>
                  <a:schemeClr val="tx1"/>
                </a:solidFill>
              </a:rPr>
              <a:t>: </a:t>
            </a:r>
          </a:p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HWHM</a:t>
            </a:r>
            <a:r>
              <a:rPr lang="en-US" sz="1100" dirty="0">
                <a:solidFill>
                  <a:schemeClr val="tx1"/>
                </a:solidFill>
              </a:rPr>
              <a:t> </a:t>
            </a:r>
            <a:r>
              <a:rPr lang="en-US" sz="1100" i="1" dirty="0">
                <a:solidFill>
                  <a:schemeClr val="tx1"/>
                </a:solidFill>
              </a:rPr>
              <a:t>Γ</a:t>
            </a:r>
            <a:r>
              <a:rPr lang="en-US" sz="1100" dirty="0">
                <a:solidFill>
                  <a:schemeClr val="tx1"/>
                </a:solidFill>
              </a:rPr>
              <a:t> plotted against Q</a:t>
            </a:r>
            <a:r>
              <a:rPr lang="en-US" sz="1100" baseline="30000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for temperatures 450 K to 600 K to derivate Li self-diffusion constant </a:t>
            </a:r>
            <a:r>
              <a:rPr lang="en-US" sz="1100" i="1" dirty="0">
                <a:solidFill>
                  <a:schemeClr val="tx1"/>
                </a:solidFill>
              </a:rPr>
              <a:t>D</a:t>
            </a:r>
            <a:r>
              <a:rPr lang="en-US" sz="1100" dirty="0">
                <a:solidFill>
                  <a:schemeClr val="tx1"/>
                </a:solidFill>
              </a:rPr>
              <a:t> of </a:t>
            </a:r>
            <a:r>
              <a:rPr lang="en-US" sz="1100" b="1" dirty="0">
                <a:solidFill>
                  <a:schemeClr val="tx1"/>
                </a:solidFill>
              </a:rPr>
              <a:t>(Left)</a:t>
            </a:r>
            <a:r>
              <a:rPr lang="en-US" sz="1100" dirty="0">
                <a:solidFill>
                  <a:schemeClr val="tx1"/>
                </a:solidFill>
              </a:rPr>
              <a:t> 60Ta-LLZO and (</a:t>
            </a:r>
            <a:r>
              <a:rPr lang="en-US" sz="1100" b="1" dirty="0">
                <a:solidFill>
                  <a:schemeClr val="tx1"/>
                </a:solidFill>
              </a:rPr>
              <a:t>Right</a:t>
            </a:r>
            <a:r>
              <a:rPr lang="en-US" sz="1100" dirty="0">
                <a:solidFill>
                  <a:schemeClr val="tx1"/>
                </a:solidFill>
              </a:rPr>
              <a:t>) 36Al-LLZO. In each graph a plot of </a:t>
            </a:r>
            <a:r>
              <a:rPr lang="en-US" sz="1100" i="1" dirty="0" err="1" smtClean="0">
                <a:solidFill>
                  <a:schemeClr val="tx1"/>
                </a:solidFill>
              </a:rPr>
              <a:t>D</a:t>
            </a:r>
            <a:r>
              <a:rPr lang="en-US" sz="1100" i="1" baseline="-25000" dirty="0" err="1" smtClean="0">
                <a:solidFill>
                  <a:schemeClr val="tx1"/>
                </a:solidFill>
              </a:rPr>
              <a:t>Li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against T is inlayed to determine self-diffusion’s activation Energy </a:t>
            </a:r>
            <a:r>
              <a:rPr lang="en-US" sz="1100" i="1" dirty="0">
                <a:solidFill>
                  <a:schemeClr val="tx1"/>
                </a:solidFill>
              </a:rPr>
              <a:t>E</a:t>
            </a:r>
            <a:r>
              <a:rPr lang="en-US" sz="1100" i="1" baseline="-25000" dirty="0">
                <a:solidFill>
                  <a:schemeClr val="tx1"/>
                </a:solidFill>
              </a:rPr>
              <a:t>A</a:t>
            </a:r>
            <a:r>
              <a:rPr lang="en-US" sz="1100" dirty="0">
                <a:solidFill>
                  <a:schemeClr val="tx1"/>
                </a:solidFill>
              </a:rPr>
              <a:t>. </a:t>
            </a:r>
          </a:p>
          <a:p>
            <a:endParaRPr lang="en-US" sz="2000" dirty="0"/>
          </a:p>
        </p:txBody>
      </p:sp>
      <p:sp>
        <p:nvSpPr>
          <p:cNvPr id="10" name="Rechteck 9"/>
          <p:cNvSpPr/>
          <p:nvPr/>
        </p:nvSpPr>
        <p:spPr>
          <a:xfrm>
            <a:off x="1763688" y="6472566"/>
            <a:ext cx="6030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do we have the raw data for high Q values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? (see next slide)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4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Questions/Answers so far :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40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 we have the raw data for high Q, too?</a:t>
            </a:r>
          </a:p>
          <a:p>
            <a:pPr lvl="1"/>
            <a:r>
              <a:rPr lang="en-US" sz="1400" b="1" dirty="0" smtClean="0"/>
              <a:t>Souleymane</a:t>
            </a:r>
            <a:r>
              <a:rPr lang="en-US" sz="1400" dirty="0" smtClean="0"/>
              <a:t>: </a:t>
            </a:r>
            <a:r>
              <a:rPr lang="en-US" sz="1400" dirty="0"/>
              <a:t>We could not reliably fit the higher Q data (above 1.1) b/c of strong structural peaks. That is probably why we stopped the fits at 1.1.</a:t>
            </a:r>
          </a:p>
          <a:p>
            <a:pPr lvl="1"/>
            <a:endParaRPr lang="en-US" sz="1400" dirty="0" smtClean="0"/>
          </a:p>
          <a:p>
            <a:r>
              <a:rPr lang="en-US" sz="1800" dirty="0"/>
              <a:t>How do we get this residence time value, or the pre-exponential factor </a:t>
            </a:r>
            <a:r>
              <a:rPr lang="en-US" sz="1800" b="1" dirty="0"/>
              <a:t>τ</a:t>
            </a:r>
            <a:r>
              <a:rPr lang="en-US" sz="1800" b="1" baseline="-25000" dirty="0"/>
              <a:t>0</a:t>
            </a:r>
            <a:r>
              <a:rPr lang="en-US" sz="1800" dirty="0"/>
              <a:t>? </a:t>
            </a:r>
          </a:p>
          <a:p>
            <a:pPr lvl="1"/>
            <a:r>
              <a:rPr lang="en-US" sz="1400" dirty="0">
                <a:ea typeface="Calibri"/>
                <a:cs typeface="Times New Roman"/>
              </a:rPr>
              <a:t>The residence time should in principle come directly from the fit of HWHM over the whole range of Q, including high Q as we discussed during the experiments. I know we limited ourselves to 1.1 A-1 in the fits due to coherent peaks at high Q. </a:t>
            </a:r>
          </a:p>
          <a:p>
            <a:pPr lvl="1"/>
            <a:r>
              <a:rPr lang="en-US" sz="1400" dirty="0">
                <a:ea typeface="Calibri"/>
                <a:cs typeface="Times New Roman"/>
              </a:rPr>
              <a:t>Note however, that </a:t>
            </a:r>
            <a:r>
              <a:rPr lang="en-US" sz="1400" u="sng" dirty="0">
                <a:solidFill>
                  <a:srgbClr val="FF0000"/>
                </a:solidFill>
                <a:ea typeface="Calibri"/>
                <a:cs typeface="Times New Roman"/>
              </a:rPr>
              <a:t>for long range translational diffusion as seems to be the case in your systems </a:t>
            </a:r>
            <a:r>
              <a:rPr lang="en-US" sz="1400" dirty="0">
                <a:ea typeface="Calibri"/>
                <a:cs typeface="Times New Roman"/>
              </a:rPr>
              <a:t>(and not in the amorphous </a:t>
            </a:r>
            <a:r>
              <a:rPr lang="en-US" sz="1400" dirty="0" err="1">
                <a:ea typeface="Calibri"/>
                <a:cs typeface="Times New Roman"/>
              </a:rPr>
              <a:t>LiSi</a:t>
            </a:r>
            <a:r>
              <a:rPr lang="en-US" sz="1400" dirty="0">
                <a:ea typeface="Calibri"/>
                <a:cs typeface="Times New Roman"/>
              </a:rPr>
              <a:t> Sacci measured), tau becomes infinitely small and can not be calculated </a:t>
            </a:r>
            <a:r>
              <a:rPr lang="en-US" sz="1400" dirty="0" smtClean="0">
                <a:ea typeface="Calibri"/>
                <a:cs typeface="Times New Roman"/>
              </a:rPr>
              <a:t>as </a:t>
            </a:r>
            <a:r>
              <a:rPr lang="en-US" sz="1400" dirty="0">
                <a:ea typeface="Calibri"/>
                <a:cs typeface="Times New Roman"/>
              </a:rPr>
              <a:t>Li does not reside long enough in any site. </a:t>
            </a:r>
            <a:r>
              <a:rPr lang="en-US" sz="1400" dirty="0">
                <a:solidFill>
                  <a:srgbClr val="FF0000"/>
                </a:solidFill>
                <a:ea typeface="Calibri"/>
                <a:cs typeface="Times New Roman"/>
              </a:rPr>
              <a:t>Perhaps we should plot data over whole Q range to see </a:t>
            </a:r>
            <a:r>
              <a:rPr lang="en-US" sz="1400" dirty="0" smtClean="0">
                <a:ea typeface="Calibri"/>
                <a:cs typeface="Times New Roman"/>
              </a:rPr>
              <a:t>…</a:t>
            </a:r>
          </a:p>
          <a:p>
            <a:pPr lvl="1"/>
            <a:r>
              <a:rPr lang="en-US" sz="1400" dirty="0"/>
              <a:t>Now perhaps, you could use your estimated jump length from POWGEN to estimate the tau values, (tau=D/6l) if you assume hopping mechanism. 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800" dirty="0" smtClean="0"/>
              <a:t> </a:t>
            </a:r>
            <a:r>
              <a:rPr lang="en-US" sz="1800" dirty="0"/>
              <a:t>Is it possible that we use the Li-Atom distances from 300K POWGEN measurement to calculate tau? </a:t>
            </a:r>
            <a:endParaRPr lang="en-US" sz="1800" dirty="0" smtClean="0"/>
          </a:p>
          <a:p>
            <a:pPr lvl="1"/>
            <a:r>
              <a:rPr lang="en-US" sz="1400" b="1" dirty="0" smtClean="0"/>
              <a:t>Souleymane</a:t>
            </a:r>
            <a:r>
              <a:rPr lang="en-US" sz="1400" dirty="0" smtClean="0"/>
              <a:t>: You </a:t>
            </a:r>
            <a:r>
              <a:rPr lang="en-US" sz="1400" dirty="0"/>
              <a:t>may use the information from the POWGEN data to estimate </a:t>
            </a:r>
            <a:r>
              <a:rPr lang="en-US" sz="1400" dirty="0" smtClean="0"/>
              <a:t>tau</a:t>
            </a:r>
            <a:r>
              <a:rPr lang="en-US" sz="1400" dirty="0"/>
              <a:t> (just for the sake of holistically looking at the whole data set you have) but this approach should be used with caution since our QENS data does </a:t>
            </a:r>
            <a:r>
              <a:rPr lang="en-US" sz="1400" dirty="0">
                <a:solidFill>
                  <a:srgbClr val="FF0000"/>
                </a:solidFill>
              </a:rPr>
              <a:t>not support a jump type diffusivity </a:t>
            </a:r>
            <a:r>
              <a:rPr lang="en-US" sz="1400" dirty="0"/>
              <a:t>(nor does it exclude it b/c we can’t make sense of the high Q behavior). So, as an academic exercise or to walk the reader through, this approach may be acceptable. Molecular dynamics might be necessary.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5531435" y="2694706"/>
            <a:ext cx="19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How</a:t>
            </a:r>
            <a:r>
              <a:rPr lang="de-DE" dirty="0" smtClean="0">
                <a:solidFill>
                  <a:srgbClr val="00B050"/>
                </a:solidFill>
              </a:rPr>
              <a:t> do </a:t>
            </a:r>
            <a:r>
              <a:rPr lang="de-DE" dirty="0" err="1" smtClean="0">
                <a:solidFill>
                  <a:srgbClr val="00B050"/>
                </a:solidFill>
              </a:rPr>
              <a:t>we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know</a:t>
            </a:r>
            <a:r>
              <a:rPr lang="de-DE" dirty="0" smtClean="0">
                <a:solidFill>
                  <a:srgbClr val="00B050"/>
                </a:solidFill>
              </a:rPr>
              <a:t>?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049463" y="1473043"/>
            <a:ext cx="379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Do </a:t>
            </a:r>
            <a:r>
              <a:rPr lang="de-DE" dirty="0" err="1" smtClean="0">
                <a:solidFill>
                  <a:srgbClr val="00B050"/>
                </a:solidFill>
              </a:rPr>
              <a:t>we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even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have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the</a:t>
            </a:r>
            <a:r>
              <a:rPr lang="de-DE" dirty="0" smtClean="0">
                <a:solidFill>
                  <a:srgbClr val="00B050"/>
                </a:solidFill>
              </a:rPr>
              <a:t> high Q </a:t>
            </a:r>
            <a:r>
              <a:rPr lang="de-DE" dirty="0" err="1" smtClean="0">
                <a:solidFill>
                  <a:srgbClr val="00B050"/>
                </a:solidFill>
              </a:rPr>
              <a:t>raw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data</a:t>
            </a:r>
            <a:r>
              <a:rPr lang="de-DE" dirty="0" smtClean="0">
                <a:solidFill>
                  <a:srgbClr val="00B050"/>
                </a:solidFill>
              </a:rPr>
              <a:t>?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457617" y="4643844"/>
            <a:ext cx="538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Do </a:t>
            </a:r>
            <a:r>
              <a:rPr lang="de-DE" dirty="0" err="1" smtClean="0">
                <a:solidFill>
                  <a:srgbClr val="00B050"/>
                </a:solidFill>
              </a:rPr>
              <a:t>we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need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this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or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can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we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skip</a:t>
            </a:r>
            <a:r>
              <a:rPr lang="de-DE" dirty="0" smtClean="0">
                <a:solidFill>
                  <a:srgbClr val="00B050"/>
                </a:solidFill>
              </a:rPr>
              <a:t> tau </a:t>
            </a:r>
            <a:r>
              <a:rPr lang="de-DE" dirty="0" err="1" smtClean="0">
                <a:solidFill>
                  <a:srgbClr val="00B050"/>
                </a:solidFill>
              </a:rPr>
              <a:t>and</a:t>
            </a:r>
            <a:r>
              <a:rPr lang="de-DE" dirty="0" smtClean="0">
                <a:solidFill>
                  <a:srgbClr val="00B050"/>
                </a:solidFill>
              </a:rPr>
              <a:t> just </a:t>
            </a:r>
            <a:r>
              <a:rPr lang="de-DE" dirty="0" err="1" smtClean="0">
                <a:solidFill>
                  <a:srgbClr val="00B050"/>
                </a:solidFill>
              </a:rPr>
              <a:t>compare</a:t>
            </a:r>
            <a:r>
              <a:rPr lang="de-DE" dirty="0" smtClean="0">
                <a:solidFill>
                  <a:srgbClr val="00B050"/>
                </a:solidFill>
              </a:rPr>
              <a:t> L?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027459" y="6309320"/>
            <a:ext cx="484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Which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diffusion</a:t>
            </a:r>
            <a:r>
              <a:rPr lang="de-DE" dirty="0" smtClean="0">
                <a:solidFill>
                  <a:srgbClr val="00B050"/>
                </a:solidFill>
              </a:rPr>
              <a:t> do </a:t>
            </a:r>
            <a:r>
              <a:rPr lang="de-DE" dirty="0" err="1" smtClean="0">
                <a:solidFill>
                  <a:srgbClr val="00B050"/>
                </a:solidFill>
              </a:rPr>
              <a:t>we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actually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measure</a:t>
            </a:r>
            <a:r>
              <a:rPr lang="de-DE" dirty="0" smtClean="0">
                <a:solidFill>
                  <a:srgbClr val="00B050"/>
                </a:solidFill>
              </a:rPr>
              <a:t> in QENS?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0032" y="2708920"/>
            <a:ext cx="3959376" cy="2940643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69379"/>
            <a:ext cx="4518887" cy="3543797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 diffusion pathways</a:t>
            </a:r>
            <a:endParaRPr lang="en-US" sz="2800" dirty="0"/>
          </a:p>
        </p:txBody>
      </p:sp>
      <p:sp>
        <p:nvSpPr>
          <p:cNvPr id="8" name="Rechteck 7"/>
          <p:cNvSpPr/>
          <p:nvPr/>
        </p:nvSpPr>
        <p:spPr>
          <a:xfrm>
            <a:off x="3563888" y="1100286"/>
            <a:ext cx="172819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851920" y="1660612"/>
            <a:ext cx="1728192" cy="800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99592" y="1235010"/>
            <a:ext cx="25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 </a:t>
            </a:r>
            <a:r>
              <a:rPr lang="de-DE" dirty="0" err="1" smtClean="0"/>
              <a:t>sites</a:t>
            </a:r>
            <a:r>
              <a:rPr lang="de-DE" dirty="0" smtClean="0"/>
              <a:t> -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38878" y="476579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111 plane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2987824" y="5805264"/>
            <a:ext cx="589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Jump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Li1 </a:t>
            </a:r>
            <a:r>
              <a:rPr lang="de-DE" dirty="0" err="1" smtClean="0"/>
              <a:t>to</a:t>
            </a:r>
            <a:r>
              <a:rPr lang="de-DE" dirty="0" smtClean="0"/>
              <a:t> Li2 </a:t>
            </a:r>
            <a:r>
              <a:rPr lang="de-DE" dirty="0" err="1" smtClean="0"/>
              <a:t>interesting</a:t>
            </a:r>
            <a:r>
              <a:rPr lang="de-DE" dirty="0" smtClean="0"/>
              <a:t> (</a:t>
            </a:r>
            <a:r>
              <a:rPr lang="de-DE" dirty="0" err="1" smtClean="0"/>
              <a:t>through</a:t>
            </a:r>
            <a:r>
              <a:rPr lang="de-DE" dirty="0" smtClean="0"/>
              <a:t> O </a:t>
            </a:r>
            <a:r>
              <a:rPr lang="de-DE" dirty="0" err="1" smtClean="0"/>
              <a:t>triangle</a:t>
            </a:r>
            <a:r>
              <a:rPr lang="de-DE" dirty="0" smtClean="0"/>
              <a:t>)</a:t>
            </a:r>
          </a:p>
          <a:p>
            <a:r>
              <a:rPr lang="de-DE" dirty="0" smtClean="0"/>
              <a:t>Also </a:t>
            </a:r>
            <a:r>
              <a:rPr lang="de-DE" dirty="0" err="1" smtClean="0"/>
              <a:t>from</a:t>
            </a:r>
            <a:r>
              <a:rPr lang="de-DE" dirty="0" smtClean="0"/>
              <a:t> Li2 </a:t>
            </a:r>
            <a:r>
              <a:rPr lang="de-DE" dirty="0" err="1" smtClean="0"/>
              <a:t>to</a:t>
            </a:r>
            <a:r>
              <a:rPr lang="de-DE" dirty="0" smtClean="0"/>
              <a:t> Li2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Li1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Li1)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8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Jump </a:t>
            </a:r>
            <a:r>
              <a:rPr lang="de-DE" dirty="0" err="1" smtClean="0"/>
              <a:t>distances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conductivity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materials</a:t>
            </a:r>
            <a:r>
              <a:rPr lang="de-DE" dirty="0"/>
              <a:t>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084168" y="1525217"/>
            <a:ext cx="2376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 smtClean="0"/>
              <a:t>For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tetr</a:t>
            </a:r>
            <a:r>
              <a:rPr lang="de-DE" b="1" u="sng" dirty="0" smtClean="0"/>
              <a:t>.:</a:t>
            </a:r>
          </a:p>
          <a:p>
            <a:r>
              <a:rPr lang="de-DE" dirty="0" err="1" smtClean="0"/>
              <a:t>Conduction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– </a:t>
            </a:r>
            <a:r>
              <a:rPr lang="de-DE" dirty="0" err="1" smtClean="0"/>
              <a:t>from</a:t>
            </a:r>
            <a:r>
              <a:rPr lang="de-DE" dirty="0" smtClean="0"/>
              <a:t> Li1(</a:t>
            </a:r>
            <a:r>
              <a:rPr lang="de-DE" dirty="0" err="1" smtClean="0"/>
              <a:t>tetr</a:t>
            </a:r>
            <a:r>
              <a:rPr lang="de-DE" dirty="0" smtClean="0"/>
              <a:t>.) </a:t>
            </a:r>
            <a:r>
              <a:rPr lang="de-DE" dirty="0" err="1" smtClean="0"/>
              <a:t>to</a:t>
            </a:r>
            <a:r>
              <a:rPr lang="de-DE" dirty="0" smtClean="0"/>
              <a:t> Li2(</a:t>
            </a:r>
            <a:r>
              <a:rPr lang="de-DE" dirty="0" err="1" smtClean="0"/>
              <a:t>oct</a:t>
            </a:r>
            <a:r>
              <a:rPr lang="de-DE" dirty="0" smtClean="0"/>
              <a:t>.) </a:t>
            </a: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Li3(</a:t>
            </a:r>
            <a:r>
              <a:rPr lang="de-DE" dirty="0" err="1" smtClean="0"/>
              <a:t>oct</a:t>
            </a:r>
            <a:r>
              <a:rPr lang="de-DE" dirty="0" smtClean="0"/>
              <a:t>.) </a:t>
            </a: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Li1(</a:t>
            </a:r>
            <a:r>
              <a:rPr lang="de-DE" dirty="0" err="1" smtClean="0"/>
              <a:t>tetr</a:t>
            </a:r>
            <a:r>
              <a:rPr lang="de-DE" dirty="0" smtClean="0"/>
              <a:t>.) </a:t>
            </a:r>
          </a:p>
          <a:p>
            <a:endParaRPr lang="de-DE" dirty="0"/>
          </a:p>
          <a:p>
            <a:r>
              <a:rPr lang="de-DE" dirty="0" err="1" smtClean="0"/>
              <a:t>Shortest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tetr</a:t>
            </a:r>
            <a:r>
              <a:rPr lang="de-DE" dirty="0" smtClean="0"/>
              <a:t>.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oct</a:t>
            </a:r>
            <a:r>
              <a:rPr lang="de-DE" dirty="0" smtClean="0"/>
              <a:t>. ~ 2.54 A </a:t>
            </a:r>
            <a:r>
              <a:rPr lang="de-DE" dirty="0" err="1" smtClean="0"/>
              <a:t>and</a:t>
            </a:r>
            <a:r>
              <a:rPr lang="de-DE" dirty="0" smtClean="0"/>
              <a:t> all 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longer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O </a:t>
            </a:r>
            <a:r>
              <a:rPr lang="de-DE" dirty="0" err="1" smtClean="0">
                <a:sym typeface="Wingdings" panose="05000000000000000000" pitchFamily="2" charset="2"/>
              </a:rPr>
              <a:t>triangle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area</a:t>
            </a:r>
            <a:r>
              <a:rPr lang="de-DE" dirty="0" smtClean="0">
                <a:sym typeface="Wingdings" panose="05000000000000000000" pitchFamily="2" charset="2"/>
              </a:rPr>
              <a:t> also ~4.20 but due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different angle, </a:t>
            </a:r>
            <a:r>
              <a:rPr lang="de-DE" dirty="0" err="1" smtClean="0">
                <a:sym typeface="Wingdings" panose="05000000000000000000" pitchFamily="2" charset="2"/>
              </a:rPr>
              <a:t>path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closer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an O </a:t>
            </a:r>
            <a:r>
              <a:rPr lang="de-DE" dirty="0" err="1" smtClean="0">
                <a:sym typeface="Wingdings" panose="05000000000000000000" pitchFamily="2" charset="2"/>
              </a:rPr>
              <a:t>atom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</a:t>
            </a:r>
            <a:r>
              <a:rPr lang="de-DE" baseline="-25000" dirty="0" err="1" smtClean="0">
                <a:sym typeface="Wingdings" panose="05000000000000000000" pitchFamily="2" charset="2"/>
              </a:rPr>
              <a:t>a</a:t>
            </a:r>
            <a:r>
              <a:rPr lang="de-DE" dirty="0" smtClean="0">
                <a:sym typeface="Wingdings" panose="05000000000000000000" pitchFamily="2" charset="2"/>
              </a:rPr>
              <a:t>? 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419872" y="152521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Cubic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0785" y="2011449"/>
            <a:ext cx="5559327" cy="4481801"/>
            <a:chOff x="-190781" y="2011449"/>
            <a:chExt cx="5559327" cy="4481801"/>
          </a:xfrm>
        </p:grpSpPr>
        <p:pic>
          <p:nvPicPr>
            <p:cNvPr id="4" name="Grafik 3" descr="Bildschirmausschnitt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1757" y="2011449"/>
              <a:ext cx="4546789" cy="4105848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990482" y="2088556"/>
              <a:ext cx="1186543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>
                  <a:solidFill>
                    <a:schemeClr val="bg1"/>
                  </a:solidFill>
                </a:rPr>
                <a:t>Distance</a:t>
              </a:r>
              <a:r>
                <a:rPr lang="de-DE" sz="1600" dirty="0" smtClean="0">
                  <a:solidFill>
                    <a:schemeClr val="bg1"/>
                  </a:solidFill>
                </a:rPr>
                <a:t> (Å)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163016" y="4924576"/>
              <a:ext cx="1064188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solidFill>
                    <a:schemeClr val="bg1"/>
                  </a:solidFill>
                </a:rPr>
                <a:t>Area (Å</a:t>
              </a:r>
              <a:r>
                <a:rPr lang="de-DE" sz="1600" baseline="30000" dirty="0" smtClean="0">
                  <a:solidFill>
                    <a:schemeClr val="bg1"/>
                  </a:solidFill>
                </a:rPr>
                <a:t>2</a:t>
              </a:r>
              <a:r>
                <a:rPr lang="de-DE" sz="1600" dirty="0" smtClean="0">
                  <a:solidFill>
                    <a:schemeClr val="bg1"/>
                  </a:solidFill>
                </a:rPr>
                <a:t>)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644008" y="612012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0,10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555776" y="612115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0,14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-190781" y="6123918"/>
              <a:ext cx="1248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From</a:t>
              </a:r>
              <a:r>
                <a:rPr lang="de-DE" dirty="0" smtClean="0"/>
                <a:t> QENS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-190464" y="5747965"/>
              <a:ext cx="10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From</a:t>
              </a:r>
              <a:r>
                <a:rPr lang="de-DE" dirty="0" smtClean="0"/>
                <a:t> EIS 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5940152" y="577253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groups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slide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Pfeil nach links und rechts 15"/>
          <p:cNvSpPr/>
          <p:nvPr/>
        </p:nvSpPr>
        <p:spPr>
          <a:xfrm>
            <a:off x="3771090" y="6201195"/>
            <a:ext cx="656894" cy="1081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79517" y="630858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Opposite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trend</a:t>
            </a:r>
            <a:r>
              <a:rPr lang="de-DE" dirty="0" smtClean="0">
                <a:solidFill>
                  <a:srgbClr val="00B050"/>
                </a:solidFill>
              </a:rPr>
              <a:t>??</a:t>
            </a:r>
            <a:r>
              <a:rPr lang="de-DE" dirty="0" err="1" smtClean="0">
                <a:solidFill>
                  <a:srgbClr val="00B050"/>
                </a:solidFill>
              </a:rPr>
              <a:t>both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almost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fully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substituted</a:t>
            </a:r>
            <a:r>
              <a:rPr lang="de-DE" dirty="0" smtClean="0">
                <a:solidFill>
                  <a:srgbClr val="00B050"/>
                </a:solidFill>
              </a:rPr>
              <a:t>, Al on Li </a:t>
            </a:r>
            <a:r>
              <a:rPr lang="de-DE" dirty="0" err="1" smtClean="0">
                <a:solidFill>
                  <a:srgbClr val="00B050"/>
                </a:solidFill>
              </a:rPr>
              <a:t>site</a:t>
            </a:r>
            <a:r>
              <a:rPr lang="de-DE" dirty="0" smtClean="0">
                <a:solidFill>
                  <a:srgbClr val="00B050"/>
                </a:solidFill>
              </a:rPr>
              <a:t> – </a:t>
            </a:r>
            <a:r>
              <a:rPr lang="de-DE" dirty="0" err="1" smtClean="0">
                <a:solidFill>
                  <a:srgbClr val="00B050"/>
                </a:solidFill>
              </a:rPr>
              <a:t>effect</a:t>
            </a:r>
            <a:r>
              <a:rPr lang="de-DE" dirty="0" smtClean="0">
                <a:solidFill>
                  <a:srgbClr val="00B050"/>
                </a:solidFill>
              </a:rPr>
              <a:t>? On </a:t>
            </a:r>
            <a:r>
              <a:rPr lang="de-DE" dirty="0" err="1" smtClean="0">
                <a:solidFill>
                  <a:srgbClr val="00B050"/>
                </a:solidFill>
              </a:rPr>
              <a:t>which</a:t>
            </a:r>
            <a:r>
              <a:rPr lang="de-DE" dirty="0" smtClean="0">
                <a:solidFill>
                  <a:srgbClr val="00B050"/>
                </a:solidFill>
              </a:rPr>
              <a:t> Site </a:t>
            </a:r>
            <a:r>
              <a:rPr lang="de-DE" dirty="0" err="1" smtClean="0">
                <a:solidFill>
                  <a:srgbClr val="00B050"/>
                </a:solidFill>
              </a:rPr>
              <a:t>is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the</a:t>
            </a:r>
            <a:r>
              <a:rPr lang="de-DE" dirty="0" smtClean="0">
                <a:solidFill>
                  <a:srgbClr val="00B050"/>
                </a:solidFill>
              </a:rPr>
              <a:t> Al (</a:t>
            </a:r>
            <a:r>
              <a:rPr lang="de-DE" dirty="0" err="1" smtClean="0">
                <a:solidFill>
                  <a:srgbClr val="00B050"/>
                </a:solidFill>
              </a:rPr>
              <a:t>normally</a:t>
            </a:r>
            <a:r>
              <a:rPr lang="de-DE" dirty="0" smtClean="0">
                <a:solidFill>
                  <a:srgbClr val="00B050"/>
                </a:solidFill>
              </a:rPr>
              <a:t> on Li1)? </a:t>
            </a:r>
            <a:r>
              <a:rPr lang="de-DE" dirty="0" err="1" smtClean="0">
                <a:solidFill>
                  <a:srgbClr val="00B050"/>
                </a:solidFill>
              </a:rPr>
              <a:t>which</a:t>
            </a:r>
            <a:r>
              <a:rPr lang="de-DE" dirty="0" smtClean="0">
                <a:solidFill>
                  <a:srgbClr val="00B050"/>
                </a:solidFill>
              </a:rPr>
              <a:t> jump </a:t>
            </a:r>
            <a:r>
              <a:rPr lang="de-DE" dirty="0" err="1" smtClean="0">
                <a:solidFill>
                  <a:srgbClr val="00B050"/>
                </a:solidFill>
              </a:rPr>
              <a:t>distance</a:t>
            </a:r>
            <a:r>
              <a:rPr lang="de-DE" dirty="0" smtClean="0">
                <a:solidFill>
                  <a:srgbClr val="00B050"/>
                </a:solidFill>
              </a:rPr>
              <a:t> do </a:t>
            </a:r>
            <a:r>
              <a:rPr lang="de-DE" dirty="0" err="1" smtClean="0">
                <a:solidFill>
                  <a:srgbClr val="00B050"/>
                </a:solidFill>
              </a:rPr>
              <a:t>we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measure</a:t>
            </a:r>
            <a:r>
              <a:rPr lang="de-DE" dirty="0" smtClean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625035" y="4093728"/>
            <a:ext cx="92200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3,208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7510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19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Comparison to other groups</a:t>
            </a:r>
            <a:endParaRPr lang="en-US" sz="280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449169"/>
              </p:ext>
            </p:extLst>
          </p:nvPr>
        </p:nvGraphicFramePr>
        <p:xfrm>
          <a:off x="35496" y="1268760"/>
          <a:ext cx="9036498" cy="434226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38889"/>
                <a:gridCol w="838890"/>
                <a:gridCol w="1582318"/>
                <a:gridCol w="1144074"/>
                <a:gridCol w="1468058"/>
                <a:gridCol w="768982"/>
                <a:gridCol w="2395287"/>
              </a:tblGrid>
              <a:tr h="229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MATERIAL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TECHNIQUE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GROUP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</a:t>
                      </a:r>
                      <a:r>
                        <a:rPr lang="en-US" sz="1000" u="none" strike="noStrike" baseline="-25000" dirty="0">
                          <a:effectLst/>
                        </a:rPr>
                        <a:t>LI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</a:t>
                      </a:r>
                      <a:r>
                        <a:rPr lang="en-US" sz="1000" u="none" strike="noStrike" baseline="-25000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Journal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36Al-LLZO</a:t>
                      </a:r>
                      <a:r>
                        <a:rPr lang="en-US" sz="1000" u="none" strike="noStrike" dirty="0" smtClean="0">
                          <a:effectLst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40Ta-LLZO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QENS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err="1" smtClean="0">
                          <a:effectLst/>
                        </a:rPr>
                        <a:t>Ficks</a:t>
                      </a:r>
                      <a:r>
                        <a:rPr lang="en-US" sz="1000" u="none" strike="noStrike" dirty="0" smtClean="0">
                          <a:effectLst/>
                        </a:rPr>
                        <a:t> 1st law 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46" marR="7046" marT="704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1x10-6 cm²/s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0.1-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0.14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eV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1100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1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xNb-LLZO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Nozaki et al.,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Ficks</a:t>
                      </a:r>
                      <a:r>
                        <a:rPr lang="en-US" sz="1000" u="none" strike="noStrike" dirty="0">
                          <a:effectLst/>
                        </a:rPr>
                        <a:t> 1st law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15-20 kJ/mol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SSI, 262, (2014), p. 585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xNb-LLZO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µSR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 " "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1x10</a:t>
                      </a:r>
                      <a:r>
                        <a:rPr lang="en-US" sz="1000" u="none" strike="noStrike" baseline="30000">
                          <a:effectLst/>
                        </a:rPr>
                        <a:t>-12</a:t>
                      </a:r>
                      <a:r>
                        <a:rPr lang="en-US" sz="1000" u="none" strike="noStrike">
                          <a:effectLst/>
                        </a:rPr>
                        <a:t> to 4x10</a:t>
                      </a:r>
                      <a:r>
                        <a:rPr lang="en-US" sz="1000" u="none" strike="noStrike" baseline="30000">
                          <a:effectLst/>
                        </a:rPr>
                        <a:t>-11 </a:t>
                      </a:r>
                      <a:r>
                        <a:rPr lang="en-US" sz="1000" u="none" strike="noStrike">
                          <a:effectLst/>
                        </a:rPr>
                        <a:t>cm²/s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s.o.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40Ta-LLZO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Hayamizu et al.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1x10</a:t>
                      </a:r>
                      <a:r>
                        <a:rPr lang="en-US" sz="1000" u="none" strike="noStrike" baseline="30000">
                          <a:effectLst/>
                        </a:rPr>
                        <a:t>-12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39,4 kJ/mol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Solid State </a:t>
                      </a:r>
                      <a:r>
                        <a:rPr lang="en-US" sz="1000" u="none" strike="noStrike" dirty="0" err="1">
                          <a:effectLst/>
                        </a:rPr>
                        <a:t>Nuc</a:t>
                      </a:r>
                      <a:r>
                        <a:rPr lang="en-US" sz="1000" u="none" strike="noStrike" dirty="0">
                          <a:effectLst/>
                        </a:rPr>
                        <a:t> Res, 70, (2015), p.21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25Al-LLZO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µSR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Amores</a:t>
                      </a:r>
                      <a:r>
                        <a:rPr lang="en-US" sz="1000" u="none" strike="noStrike" dirty="0">
                          <a:effectLst/>
                        </a:rPr>
                        <a:t> et al.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4,6x10</a:t>
                      </a:r>
                      <a:r>
                        <a:rPr lang="en-US" sz="1000" u="none" strike="noStrike" baseline="30000" dirty="0">
                          <a:effectLst/>
                        </a:rPr>
                        <a:t>-11</a:t>
                      </a:r>
                      <a:r>
                        <a:rPr lang="en-US" sz="1000" u="none" strike="noStrike" dirty="0">
                          <a:effectLst/>
                        </a:rPr>
                        <a:t> cm²/s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0,19-0,55 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J. Mater </a:t>
                      </a:r>
                      <a:r>
                        <a:rPr lang="en-US" sz="1000" u="none" strike="noStrike" dirty="0" err="1">
                          <a:effectLst/>
                        </a:rPr>
                        <a:t>Chem</a:t>
                      </a:r>
                      <a:r>
                        <a:rPr lang="en-US" sz="1000" u="none" strike="noStrike" dirty="0">
                          <a:effectLst/>
                        </a:rPr>
                        <a:t> A, 4, (2016) p.1729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LixSiy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simulation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Moon et al.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J. pow source, 328, (2016) p.558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Li12C60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Christofolini et al.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Debye-Waller law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000" u="none" strike="noStrike">
                          <a:effectLst/>
                        </a:rPr>
                        <a:t>J. Phys Rev B, 61, Nr.5 (2000) p.3404</a:t>
                      </a:r>
                      <a:endParaRPr lang="nn-NO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LiTFSI ionogel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Cerclier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rapid jump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000" u="none" strike="noStrike" dirty="0">
                          <a:effectLst/>
                        </a:rPr>
                        <a:t>ECS Trans. 64, Nr.4 (2014), p.27</a:t>
                      </a:r>
                      <a:endParaRPr lang="nn-NO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LiPS4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NMR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Haymamizu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SSI, 285, (2016), p.51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liquid Li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Blagoveshchenskii et al.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Ficks 1st law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7,9x10</a:t>
                      </a:r>
                      <a:r>
                        <a:rPr lang="en-US" sz="1000" u="none" strike="noStrike" baseline="30000" dirty="0">
                          <a:effectLst/>
                        </a:rPr>
                        <a:t>-5</a:t>
                      </a:r>
                      <a:r>
                        <a:rPr lang="en-US" sz="1000" u="none" strike="noStrike" dirty="0">
                          <a:effectLst/>
                        </a:rPr>
                        <a:t> cm²/s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0,104 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Physica</a:t>
                      </a:r>
                      <a:r>
                        <a:rPr lang="en-US" sz="1000" u="none" strike="noStrike" dirty="0">
                          <a:effectLst/>
                        </a:rPr>
                        <a:t> B, 407, (2012), p.4567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liquid Li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Blagoveshchenskii et al.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Physics of Solid State, 56, Nr.1 (2014), p.120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1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LiMoO2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Kamazawa et al.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Ficks 1st law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r>
                        <a:rPr lang="en-US" sz="1000" u="none" strike="noStrike" baseline="30000" dirty="0">
                          <a:effectLst/>
                        </a:rPr>
                        <a:t>-8</a:t>
                      </a:r>
                      <a:r>
                        <a:rPr lang="en-US" sz="1000" u="none" strike="noStrike" dirty="0">
                          <a:effectLst/>
                        </a:rPr>
                        <a:t> cm²/s @400K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Phys</a:t>
                      </a:r>
                      <a:r>
                        <a:rPr lang="en-US" sz="1000" u="none" strike="noStrike" dirty="0">
                          <a:effectLst/>
                        </a:rPr>
                        <a:t> Rev B, 83, 094401, (2011), p.1ff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66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LiBH4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Myrdael et al.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/Chudley-Elliot Model + Tau + 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</a:t>
                      </a:r>
                      <a:r>
                        <a:rPr lang="en-US" sz="1000" u="none" strike="noStrike" baseline="30000" dirty="0">
                          <a:effectLst/>
                        </a:rPr>
                        <a:t>-7</a:t>
                      </a:r>
                      <a:r>
                        <a:rPr lang="en-US" sz="1000" u="none" strike="noStrike" dirty="0">
                          <a:effectLst/>
                        </a:rPr>
                        <a:t> cm²/s @300K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J. </a:t>
                      </a:r>
                      <a:r>
                        <a:rPr lang="en-US" sz="1000" u="none" strike="noStrike" dirty="0" err="1">
                          <a:effectLst/>
                        </a:rPr>
                        <a:t>Phys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Chem</a:t>
                      </a:r>
                      <a:r>
                        <a:rPr lang="en-US" sz="1000" u="none" strike="noStrike" dirty="0">
                          <a:effectLst/>
                        </a:rPr>
                        <a:t> C, 117, (2013), p.9084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66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LiClO4 in EC/PC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Andersson et al.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/Gaussian jump length distribution model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1,6x10</a:t>
                      </a:r>
                      <a:r>
                        <a:rPr lang="en-US" sz="1000" u="none" strike="noStrike" baseline="30000" dirty="0">
                          <a:effectLst/>
                        </a:rPr>
                        <a:t>-10</a:t>
                      </a:r>
                      <a:r>
                        <a:rPr lang="en-US" sz="1000" u="none" strike="noStrike" dirty="0">
                          <a:effectLst/>
                        </a:rPr>
                        <a:t> m²/s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Physica</a:t>
                      </a:r>
                      <a:r>
                        <a:rPr lang="en-US" sz="1000" u="none" strike="noStrike" dirty="0">
                          <a:effectLst/>
                        </a:rPr>
                        <a:t> B, 301, (2001), p.44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66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LixSiy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QENS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Sacci et al.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/Chudley-Elliot Model + Tau + 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3,3  to 17,9x10-6 cm²/s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o,20 eV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Chem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Comm</a:t>
                      </a:r>
                      <a:r>
                        <a:rPr lang="en-US" sz="1000" u="none" strike="noStrike" dirty="0">
                          <a:effectLst/>
                        </a:rPr>
                        <a:t> DRAFT!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46" marR="7046" marT="70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275856" y="6237312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kJ/</a:t>
            </a:r>
            <a:r>
              <a:rPr lang="de-DE" dirty="0" err="1" smtClean="0"/>
              <a:t>mol</a:t>
            </a:r>
            <a:r>
              <a:rPr lang="de-DE" dirty="0" smtClean="0"/>
              <a:t> = ~ 0,01 eV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5844553" y="1976953"/>
            <a:ext cx="864096" cy="338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844553" y="3789040"/>
            <a:ext cx="864096" cy="338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Other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out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transport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vibration</a:t>
            </a:r>
            <a:r>
              <a:rPr lang="de-DE" dirty="0"/>
              <a:t> </a:t>
            </a:r>
            <a:r>
              <a:rPr lang="de-DE" dirty="0" smtClean="0"/>
              <a:t>(VISON?)</a:t>
            </a: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534798" cy="48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Bildschirmpräsentation (4:3)</PresentationFormat>
  <Paragraphs>160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(new) STORY OF PAPER</vt:lpstr>
      <vt:lpstr>PowerPoint-Präsentation</vt:lpstr>
      <vt:lpstr>Questions/Answers so far :</vt:lpstr>
      <vt:lpstr>Li diffusion pathways</vt:lpstr>
      <vt:lpstr>Jump distances and conductivity for our materials:</vt:lpstr>
      <vt:lpstr>Comparison to other groups</vt:lpstr>
      <vt:lpstr>Other approaches to find out if we have transport or vibration (VISON?)</vt:lpstr>
    </vt:vector>
  </TitlesOfParts>
  <Company>Forschungszentrum Jülich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Li self Diffusion 36Al-LLZO + 60Ta-LLZO by QENS</dc:title>
  <dc:creator>Reppert, Thorsten</dc:creator>
  <cp:lastModifiedBy>Reppert, Thorsten</cp:lastModifiedBy>
  <cp:revision>24</cp:revision>
  <dcterms:created xsi:type="dcterms:W3CDTF">2016-12-05T11:50:54Z</dcterms:created>
  <dcterms:modified xsi:type="dcterms:W3CDTF">2016-12-05T16:32:40Z</dcterms:modified>
</cp:coreProperties>
</file>