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B81F4-FFA3-4104-9216-E0386AE2A7E1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2D1D5-255C-4F1D-8B39-6473534A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4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B884-4A3A-424B-91A6-B9A6A421AF71}" type="datetime1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101B-AF21-43E6-B981-D84A6BE3689C}" type="datetime1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2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7BA3-EEE8-4127-9598-635CF632E527}" type="datetime1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2A2E-4167-496F-A77A-0EF0B82E1E8F}" type="datetime1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0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62CB-FD33-48CE-9EDB-9737640C7F2C}" type="datetime1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236-C89B-4D20-8D1A-0C2D92C3C8C7}" type="datetime1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B224-1A98-4D39-B420-1EF3F4ED8992}" type="datetime1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85D-A248-4F69-A11E-5986BEEB99C1}" type="datetime1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4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5DF7-04B1-4D0C-B8EA-4D7E0BF5C7CE}" type="datetime1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D678-F9DC-466B-B7D6-BD43B2BB8411}" type="datetime1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0793-8E0F-4E03-A8AF-F449CF32DB0E}" type="datetime1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3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0A7D-51E8-461E-910D-A69D72466496}" type="datetime1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E98B-B650-47B0-AA65-AEE066E2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1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Quasielastic Neutron Scattering Studies of Hybrid </a:t>
            </a:r>
            <a:r>
              <a:rPr lang="en-US" sz="4000" dirty="0" err="1"/>
              <a:t>P</a:t>
            </a:r>
            <a:r>
              <a:rPr lang="en-US" sz="4000" dirty="0" err="1" smtClean="0"/>
              <a:t>erovskites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M.K. Crawford and N. Herron (DuPont)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Tyagi</a:t>
            </a:r>
            <a:r>
              <a:rPr lang="en-US" dirty="0"/>
              <a:t> </a:t>
            </a:r>
            <a:r>
              <a:rPr lang="en-US" dirty="0" smtClean="0"/>
              <a:t>(NIST)</a:t>
            </a:r>
          </a:p>
          <a:p>
            <a:r>
              <a:rPr lang="en-US" dirty="0" smtClean="0"/>
              <a:t>N. Jalarvo (ORNL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November 25,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4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Next steps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Complete data analysis for activation energies of dynamics below T = 100 K</a:t>
            </a:r>
          </a:p>
          <a:p>
            <a:r>
              <a:rPr lang="en-US" sz="2400" dirty="0" smtClean="0"/>
              <a:t>See is </a:t>
            </a:r>
            <a:r>
              <a:rPr lang="en-US" sz="2400" dirty="0" err="1" smtClean="0"/>
              <a:t>bromoiodide</a:t>
            </a:r>
            <a:r>
              <a:rPr lang="en-US" sz="2400" dirty="0" smtClean="0"/>
              <a:t> has any structural transitions</a:t>
            </a:r>
          </a:p>
          <a:p>
            <a:pPr lvl="1"/>
            <a:r>
              <a:rPr lang="en-US" sz="2000" dirty="0" smtClean="0"/>
              <a:t>Suppressed by halogen disorder?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Next two weeks</a:t>
            </a:r>
          </a:p>
          <a:p>
            <a:pPr lvl="1"/>
            <a:r>
              <a:rPr lang="en-US" sz="2000" dirty="0" smtClean="0"/>
              <a:t>Continue QENS and INS measurements at ORNL</a:t>
            </a:r>
          </a:p>
          <a:p>
            <a:pPr lvl="1"/>
            <a:r>
              <a:rPr lang="en-US" sz="2000" dirty="0" smtClean="0"/>
              <a:t>Neutron diffraction determination of structures of fully </a:t>
            </a:r>
            <a:r>
              <a:rPr lang="en-US" sz="2000" dirty="0" err="1" smtClean="0"/>
              <a:t>deuterated</a:t>
            </a:r>
            <a:r>
              <a:rPr lang="en-US" sz="2000" dirty="0" smtClean="0"/>
              <a:t> samples</a:t>
            </a:r>
          </a:p>
          <a:p>
            <a:pPr lvl="2"/>
            <a:r>
              <a:rPr lang="en-US" sz="1800" dirty="0" smtClean="0"/>
              <a:t>Especially MAPbI</a:t>
            </a:r>
            <a:r>
              <a:rPr lang="en-US" sz="1800" baseline="-25000" dirty="0" smtClean="0"/>
              <a:t>3</a:t>
            </a:r>
            <a:endParaRPr lang="en-US" sz="1800" dirty="0" smtClean="0"/>
          </a:p>
          <a:p>
            <a:pPr lvl="1"/>
            <a:r>
              <a:rPr lang="en-US" sz="2000" dirty="0" smtClean="0"/>
              <a:t>PDF analysis of disordered structures using POWGEN data?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236-C89B-4D20-8D1A-0C2D92C3C8C7}" type="datetime1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Quasielastic and Inelastic Neutron Scattering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676400"/>
            <a:ext cx="7967662" cy="377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5334000"/>
            <a:ext cx="2430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Energy Transfer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53A-23CD-4589-86EE-8AC92502188A}" type="datetime1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Elastic fixed window scans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 intensity of elastic scattering vs T</a:t>
            </a:r>
          </a:p>
          <a:p>
            <a:r>
              <a:rPr lang="en-US" dirty="0" smtClean="0"/>
              <a:t>Intensity of elastic scattering decreases as intensity transforms to quasielastic scattering</a:t>
            </a:r>
          </a:p>
          <a:p>
            <a:pPr lvl="1"/>
            <a:r>
              <a:rPr lang="en-US" dirty="0" smtClean="0"/>
              <a:t>QENS reflects the presence of dynamical processes that exceed the energy resolution of the NIST back-scattering spectrometer</a:t>
            </a:r>
          </a:p>
          <a:p>
            <a:pPr lvl="2"/>
            <a:r>
              <a:rPr lang="en-US" dirty="0" smtClean="0"/>
              <a:t>Resolution = 0.8 </a:t>
            </a:r>
            <a:r>
              <a:rPr lang="en-US" dirty="0" err="1" smtClean="0">
                <a:latin typeface="Symbol" panose="05050102010706020507" pitchFamily="18" charset="2"/>
              </a:rPr>
              <a:t>m</a:t>
            </a:r>
            <a:r>
              <a:rPr lang="en-US" dirty="0" err="1" smtClean="0"/>
              <a:t>eV</a:t>
            </a:r>
            <a:r>
              <a:rPr lang="en-US" dirty="0" smtClean="0"/>
              <a:t> ~ 0.006 cm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 lvl="2"/>
            <a:r>
              <a:rPr lang="en-US" dirty="0" smtClean="0"/>
              <a:t>In time domain, this corresponds to processes that occur on the 10</a:t>
            </a:r>
            <a:r>
              <a:rPr lang="en-US" baseline="30000" dirty="0" smtClean="0"/>
              <a:t>-9</a:t>
            </a:r>
            <a:r>
              <a:rPr lang="en-US" dirty="0" smtClean="0"/>
              <a:t>-10</a:t>
            </a:r>
            <a:r>
              <a:rPr lang="en-US" baseline="30000" dirty="0" smtClean="0"/>
              <a:t>-12</a:t>
            </a:r>
            <a:r>
              <a:rPr lang="en-US" dirty="0" smtClean="0"/>
              <a:t> sec timescale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0754-16B9-4DC7-833B-51438D6CEA0F}" type="datetime1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Mean Square Displacement: MAPbI</a:t>
            </a:r>
            <a:r>
              <a:rPr lang="en-US" sz="3600" baseline="-25000" dirty="0" smtClean="0"/>
              <a:t>3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49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Main Features</a:t>
            </a:r>
          </a:p>
          <a:p>
            <a:pPr lvl="1"/>
            <a:r>
              <a:rPr lang="en-US" i="1" dirty="0"/>
              <a:t>Cubic-tetragonal transition near 330 K does not affect MA </a:t>
            </a:r>
            <a:r>
              <a:rPr lang="en-US" i="1" dirty="0" err="1"/>
              <a:t>cation</a:t>
            </a:r>
            <a:r>
              <a:rPr lang="en-US" i="1" dirty="0"/>
              <a:t> dynamics</a:t>
            </a:r>
          </a:p>
          <a:p>
            <a:pPr lvl="2"/>
            <a:r>
              <a:rPr lang="en-US" i="1" dirty="0"/>
              <a:t>Pm3m </a:t>
            </a:r>
            <a:r>
              <a:rPr lang="en-US" i="1" dirty="0">
                <a:sym typeface="Symbol"/>
              </a:rPr>
              <a:t> I4/mcm</a:t>
            </a:r>
            <a:endParaRPr lang="en-US" dirty="0" smtClean="0"/>
          </a:p>
          <a:p>
            <a:pPr lvl="1"/>
            <a:r>
              <a:rPr lang="en-US" dirty="0" smtClean="0"/>
              <a:t>First-order </a:t>
            </a:r>
            <a:r>
              <a:rPr lang="en-US" dirty="0" smtClean="0"/>
              <a:t>structural phase transition (orthorhombic </a:t>
            </a:r>
            <a:r>
              <a:rPr lang="en-US" dirty="0" smtClean="0">
                <a:sym typeface="Symbol"/>
              </a:rPr>
              <a:t> tetragonal) at </a:t>
            </a:r>
            <a:r>
              <a:rPr lang="en-US" dirty="0" err="1" smtClean="0">
                <a:sym typeface="Symbol"/>
              </a:rPr>
              <a:t>T</a:t>
            </a:r>
            <a:r>
              <a:rPr lang="en-US" baseline="-25000" dirty="0" err="1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= 160 K</a:t>
            </a:r>
          </a:p>
          <a:p>
            <a:pPr lvl="1"/>
            <a:r>
              <a:rPr lang="en-US" dirty="0" smtClean="0"/>
              <a:t>Dynamics first appear near 60 K</a:t>
            </a:r>
          </a:p>
          <a:p>
            <a:pPr lvl="2"/>
            <a:r>
              <a:rPr lang="en-US" dirty="0" smtClean="0"/>
              <a:t>Methyl or MA rotations</a:t>
            </a:r>
            <a:r>
              <a:rPr lang="en-US" dirty="0" smtClean="0"/>
              <a:t>?</a:t>
            </a:r>
            <a:endParaRPr lang="en-US" i="1" dirty="0" smtClean="0"/>
          </a:p>
          <a:p>
            <a:pPr lvl="1"/>
            <a:r>
              <a:rPr lang="en-US" dirty="0" smtClean="0"/>
              <a:t>Quasielastic scans were then collected at various temperatures based upon this result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817154"/>
              </p:ext>
            </p:extLst>
          </p:nvPr>
        </p:nvGraphicFramePr>
        <p:xfrm>
          <a:off x="-152400" y="1752600"/>
          <a:ext cx="4876800" cy="4123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Graph" r:id="rId3" imgW="3751200" imgH="3172320" progId="Origin50.Graph">
                  <p:embed/>
                </p:oleObj>
              </mc:Choice>
              <mc:Fallback>
                <p:oleObj name="Graph" r:id="rId3" imgW="3751200" imgH="31723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52400" y="1752600"/>
                        <a:ext cx="4876800" cy="4123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AA65-7B74-4572-AD82-D14AB03E9279}" type="datetime1">
              <a:rPr lang="en-US" smtClean="0"/>
              <a:t>11/25/2014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76200"/>
            <a:ext cx="4191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QENS vs Dielectric Constant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Cubic-tetragonal transition at 330 K does not affect MA </a:t>
            </a:r>
            <a:r>
              <a:rPr lang="en-US" sz="2000" dirty="0" err="1" smtClean="0"/>
              <a:t>cation</a:t>
            </a:r>
            <a:r>
              <a:rPr lang="en-US" sz="2000" dirty="0" smtClean="0"/>
              <a:t> dynamics or dielectric properties</a:t>
            </a:r>
          </a:p>
          <a:p>
            <a:pPr lvl="1"/>
            <a:r>
              <a:rPr lang="en-US" sz="1600" dirty="0" smtClean="0"/>
              <a:t>Free rotation of MA </a:t>
            </a:r>
            <a:r>
              <a:rPr lang="en-US" sz="1600" dirty="0" err="1" smtClean="0"/>
              <a:t>cation</a:t>
            </a:r>
            <a:endParaRPr lang="en-US" sz="1600" dirty="0" smtClean="0"/>
          </a:p>
          <a:p>
            <a:r>
              <a:rPr lang="en-US" sz="2000" dirty="0" smtClean="0"/>
              <a:t>Strong </a:t>
            </a:r>
            <a:r>
              <a:rPr lang="en-US" sz="2000" dirty="0" smtClean="0"/>
              <a:t>drop in MSD and dielectric constant at tetragonal-orthorhombic phase transition</a:t>
            </a:r>
          </a:p>
          <a:p>
            <a:pPr lvl="1"/>
            <a:r>
              <a:rPr lang="en-US" sz="1600" dirty="0" smtClean="0"/>
              <a:t>MA reorientations become restricted below </a:t>
            </a:r>
            <a:r>
              <a:rPr lang="en-US" sz="1600" dirty="0" err="1" smtClean="0"/>
              <a:t>T</a:t>
            </a:r>
            <a:r>
              <a:rPr lang="en-US" sz="1600" baseline="-25000" dirty="0" err="1" smtClean="0"/>
              <a:t>c</a:t>
            </a:r>
            <a:endParaRPr lang="en-US" sz="1600" dirty="0" smtClean="0"/>
          </a:p>
          <a:p>
            <a:pPr lvl="1"/>
            <a:r>
              <a:rPr lang="en-US" sz="1600" dirty="0" smtClean="0"/>
              <a:t>Low T dynamics associated with rotations of </a:t>
            </a:r>
            <a:r>
              <a:rPr lang="en-US" sz="1600" dirty="0" err="1" smtClean="0"/>
              <a:t>methyls</a:t>
            </a:r>
            <a:r>
              <a:rPr lang="en-US" sz="1600" dirty="0" smtClean="0"/>
              <a:t> or MA ions around C-N axis (no orientation of dipole moments shown by dielectric constant)</a:t>
            </a:r>
          </a:p>
          <a:p>
            <a:pPr lvl="1"/>
            <a:r>
              <a:rPr lang="en-US" sz="1600" dirty="0" smtClean="0"/>
              <a:t>Similar hysteresis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48050"/>
            <a:ext cx="42767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95302"/>
              </p:ext>
            </p:extLst>
          </p:nvPr>
        </p:nvGraphicFramePr>
        <p:xfrm>
          <a:off x="-169608" y="-325276"/>
          <a:ext cx="4800600" cy="405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Graph" r:id="rId4" imgW="3751200" imgH="3172320" progId="Origin50.Graph">
                  <p:embed/>
                </p:oleObj>
              </mc:Choice>
              <mc:Fallback>
                <p:oleObj name="Graph" r:id="rId4" imgW="3751200" imgH="31723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69608" y="-325276"/>
                        <a:ext cx="4800600" cy="4059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8BE1-3C83-4101-B9C1-8CD525283514}" type="datetime1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41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Main features</a:t>
            </a:r>
          </a:p>
          <a:p>
            <a:pPr lvl="1"/>
            <a:r>
              <a:rPr lang="en-US" dirty="0" smtClean="0"/>
              <a:t>Cubic-tetragonal transition at 236 K does not appear (as for iodide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Pm3m </a:t>
            </a:r>
            <a:r>
              <a:rPr lang="en-US" dirty="0" smtClean="0">
                <a:sym typeface="Symbol"/>
              </a:rPr>
              <a:t> I4/mcm</a:t>
            </a:r>
            <a:endParaRPr lang="en-US" dirty="0" smtClean="0"/>
          </a:p>
          <a:p>
            <a:pPr lvl="1"/>
            <a:r>
              <a:rPr lang="en-US" dirty="0" smtClean="0"/>
              <a:t>Two structural transitions near 150 K</a:t>
            </a:r>
          </a:p>
          <a:p>
            <a:pPr lvl="2"/>
            <a:r>
              <a:rPr lang="en-US" dirty="0" smtClean="0"/>
              <a:t>Tetragonal 1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tetragonal 2</a:t>
            </a:r>
          </a:p>
          <a:p>
            <a:pPr lvl="2"/>
            <a:r>
              <a:rPr lang="en-US" dirty="0" smtClean="0"/>
              <a:t>Tetragonal 2 </a:t>
            </a:r>
            <a:r>
              <a:rPr lang="en-US" dirty="0" smtClean="0">
                <a:sym typeface="Symbol"/>
              </a:rPr>
              <a:t> orthorhombic</a:t>
            </a:r>
          </a:p>
          <a:p>
            <a:pPr lvl="1"/>
            <a:r>
              <a:rPr lang="en-US" dirty="0" smtClean="0">
                <a:sym typeface="Symbol"/>
              </a:rPr>
              <a:t>Low temperature dynamics first appear near 30 K</a:t>
            </a:r>
          </a:p>
          <a:p>
            <a:pPr lvl="2"/>
            <a:r>
              <a:rPr lang="en-US" dirty="0" smtClean="0">
                <a:sym typeface="Symbol"/>
              </a:rPr>
              <a:t>60 K in iodide!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Mean Square Displacement: MAPbBr</a:t>
            </a:r>
            <a:r>
              <a:rPr lang="en-US" sz="3600" baseline="-25000" dirty="0" smtClean="0"/>
              <a:t>3</a:t>
            </a:r>
            <a:endParaRPr lang="en-US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988303"/>
              </p:ext>
            </p:extLst>
          </p:nvPr>
        </p:nvGraphicFramePr>
        <p:xfrm>
          <a:off x="-76200" y="1518358"/>
          <a:ext cx="4923504" cy="4196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Graph" r:id="rId3" imgW="3752640" imgH="3198240" progId="Origin50.Graph">
                  <p:embed/>
                </p:oleObj>
              </mc:Choice>
              <mc:Fallback>
                <p:oleObj name="Graph" r:id="rId3" imgW="3752640" imgH="31982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6200" y="1518358"/>
                        <a:ext cx="4923504" cy="4196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77F2-B1A2-4FB1-947F-96A72C0E19E6}" type="datetime1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Mean Square Displacement: MAPbBr</a:t>
            </a:r>
            <a:r>
              <a:rPr lang="en-US" sz="3200" baseline="-25000" dirty="0" smtClean="0"/>
              <a:t>0.75</a:t>
            </a:r>
            <a:r>
              <a:rPr lang="en-US" sz="3200" dirty="0" smtClean="0"/>
              <a:t>I</a:t>
            </a:r>
            <a:r>
              <a:rPr lang="en-US" sz="3200" baseline="-25000" dirty="0" smtClean="0"/>
              <a:t>2.25</a:t>
            </a:r>
            <a:endParaRPr lang="en-US" sz="3200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r>
              <a:rPr lang="en-US" dirty="0" smtClean="0"/>
              <a:t>Main features</a:t>
            </a:r>
          </a:p>
          <a:p>
            <a:pPr lvl="1"/>
            <a:r>
              <a:rPr lang="en-US" dirty="0" smtClean="0"/>
              <a:t>Smoothly increasing MSD</a:t>
            </a:r>
          </a:p>
          <a:p>
            <a:pPr lvl="1"/>
            <a:r>
              <a:rPr lang="en-US" dirty="0" smtClean="0"/>
              <a:t>No sign of structural phase transition(s)!</a:t>
            </a:r>
          </a:p>
          <a:p>
            <a:pPr lvl="2"/>
            <a:r>
              <a:rPr lang="en-US" dirty="0" smtClean="0"/>
              <a:t>At least no first-order (discontinuous) transitions</a:t>
            </a:r>
          </a:p>
          <a:p>
            <a:pPr lvl="1"/>
            <a:r>
              <a:rPr lang="en-US" dirty="0" smtClean="0"/>
              <a:t>Sample is at APS for x-ray diffraction vs 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236-C89B-4D20-8D1A-0C2D92C3C8C7}" type="datetime1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872027"/>
              </p:ext>
            </p:extLst>
          </p:nvPr>
        </p:nvGraphicFramePr>
        <p:xfrm>
          <a:off x="-152400" y="1219200"/>
          <a:ext cx="5029201" cy="428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Graph" r:id="rId3" imgW="3752640" imgH="3198240" progId="Origin50.Graph">
                  <p:embed/>
                </p:oleObj>
              </mc:Choice>
              <mc:Fallback>
                <p:oleObj name="Graph" r:id="rId3" imgW="3752640" imgH="31982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52400" y="1219200"/>
                        <a:ext cx="5029201" cy="428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57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76200"/>
            <a:ext cx="4495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Mean Square Displacement: MAPbCl</a:t>
            </a:r>
            <a:r>
              <a:rPr lang="en-US" sz="3200" baseline="-25000" dirty="0" smtClean="0"/>
              <a:t>3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Main features</a:t>
            </a:r>
          </a:p>
          <a:p>
            <a:pPr lvl="1"/>
            <a:r>
              <a:rPr lang="en-US" dirty="0" smtClean="0"/>
              <a:t>Cubic-tetragonal 2 transition</a:t>
            </a:r>
          </a:p>
          <a:p>
            <a:pPr lvl="2"/>
            <a:r>
              <a:rPr lang="en-US" dirty="0" smtClean="0"/>
              <a:t>Dielectric constant changes here</a:t>
            </a:r>
          </a:p>
          <a:p>
            <a:pPr lvl="2"/>
            <a:r>
              <a:rPr lang="en-US" dirty="0" smtClean="0"/>
              <a:t>Pm3m </a:t>
            </a:r>
            <a:r>
              <a:rPr lang="en-US" dirty="0" smtClean="0">
                <a:sym typeface="Symbol"/>
              </a:rPr>
              <a:t> P4/mmm</a:t>
            </a:r>
            <a:endParaRPr lang="en-US" dirty="0" smtClean="0"/>
          </a:p>
          <a:p>
            <a:pPr lvl="1"/>
            <a:r>
              <a:rPr lang="en-US" dirty="0" smtClean="0"/>
              <a:t>Two first-order structural phase transitions</a:t>
            </a:r>
          </a:p>
          <a:p>
            <a:pPr lvl="1"/>
            <a:r>
              <a:rPr lang="en-US" dirty="0" smtClean="0"/>
              <a:t>Two step dynamical transition starting at 30 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236-C89B-4D20-8D1A-0C2D92C3C8C7}" type="datetime1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309817"/>
              </p:ext>
            </p:extLst>
          </p:nvPr>
        </p:nvGraphicFramePr>
        <p:xfrm>
          <a:off x="-76200" y="-152400"/>
          <a:ext cx="4380497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Graph" r:id="rId3" imgW="3752640" imgH="3198240" progId="Origin50.Graph">
                  <p:embed/>
                </p:oleObj>
              </mc:Choice>
              <mc:Fallback>
                <p:oleObj name="Graph" r:id="rId3" imgW="3752640" imgH="31982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6200" y="-152400"/>
                        <a:ext cx="4380497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3962400" cy="292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81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Mechanical Tunneling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343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Tunnel transitions appear at T = 4 K</a:t>
            </a:r>
          </a:p>
          <a:p>
            <a:pPr lvl="1"/>
            <a:r>
              <a:rPr lang="en-US" dirty="0" smtClean="0"/>
              <a:t>Only observed in MAPbCl</a:t>
            </a:r>
            <a:r>
              <a:rPr lang="en-US" baseline="-25000" dirty="0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Just barely observable with HFBS spectrometer resolution of 0.8 </a:t>
            </a:r>
            <a:r>
              <a:rPr lang="en-US" dirty="0" err="1" smtClean="0">
                <a:latin typeface="Symbol" panose="05050102010706020507" pitchFamily="18" charset="2"/>
              </a:rPr>
              <a:t>m</a:t>
            </a:r>
            <a:r>
              <a:rPr lang="en-US" dirty="0" err="1" smtClean="0"/>
              <a:t>eV</a:t>
            </a:r>
            <a:endParaRPr lang="en-US" dirty="0" smtClean="0"/>
          </a:p>
          <a:p>
            <a:r>
              <a:rPr lang="en-US" dirty="0" smtClean="0"/>
              <a:t>MA </a:t>
            </a:r>
            <a:r>
              <a:rPr lang="en-US" dirty="0" err="1" smtClean="0"/>
              <a:t>cation</a:t>
            </a:r>
            <a:r>
              <a:rPr lang="en-US" dirty="0" smtClean="0"/>
              <a:t> rotations?</a:t>
            </a:r>
          </a:p>
          <a:p>
            <a:r>
              <a:rPr lang="en-US" dirty="0" smtClean="0"/>
              <a:t>Methyl rotations?</a:t>
            </a:r>
          </a:p>
          <a:p>
            <a:r>
              <a:rPr lang="en-US" dirty="0" smtClean="0"/>
              <a:t>Impurity phase?</a:t>
            </a:r>
          </a:p>
          <a:p>
            <a:pPr lvl="1"/>
            <a:r>
              <a:rPr lang="en-US" dirty="0" smtClean="0"/>
              <a:t>Check synchrotron XRD</a:t>
            </a:r>
          </a:p>
          <a:p>
            <a:r>
              <a:rPr lang="en-US" dirty="0" smtClean="0"/>
              <a:t>If due to MAPbCl</a:t>
            </a:r>
            <a:r>
              <a:rPr lang="en-US" baseline="-25000" dirty="0" smtClean="0"/>
              <a:t>3</a:t>
            </a:r>
            <a:r>
              <a:rPr lang="en-US" dirty="0" smtClean="0"/>
              <a:t>, provides a measure of rotational barrier height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236-C89B-4D20-8D1A-0C2D92C3C8C7}" type="datetime1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DuPont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8B-B650-47B0-AA65-AEE066E2B2A9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09168"/>
              </p:ext>
            </p:extLst>
          </p:nvPr>
        </p:nvGraphicFramePr>
        <p:xfrm>
          <a:off x="76200" y="1828800"/>
          <a:ext cx="451618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Graph" r:id="rId3" imgW="3777120" imgH="3186720" progId="Origin50.Graph">
                  <p:embed/>
                </p:oleObj>
              </mc:Choice>
              <mc:Fallback>
                <p:oleObj name="Graph" r:id="rId3" imgW="3777120" imgH="31867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1828800"/>
                        <a:ext cx="4516188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320040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1.32 Å</a:t>
            </a:r>
            <a:r>
              <a:rPr lang="en-US" baseline="30000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6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488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Graph</vt:lpstr>
      <vt:lpstr>Origin Graph</vt:lpstr>
      <vt:lpstr>Quasielastic Neutron Scattering Studies of Hybrid Perovskites</vt:lpstr>
      <vt:lpstr>Quasielastic and Inelastic Neutron Scattering</vt:lpstr>
      <vt:lpstr>Elastic fixed window scans</vt:lpstr>
      <vt:lpstr>Mean Square Displacement: MAPbI3</vt:lpstr>
      <vt:lpstr>QENS vs Dielectric Constant</vt:lpstr>
      <vt:lpstr>Mean Square Displacement: MAPbBr3</vt:lpstr>
      <vt:lpstr>Mean Square Displacement: MAPbBr0.75I2.25</vt:lpstr>
      <vt:lpstr>Mean Square Displacement: MAPbCl3</vt:lpstr>
      <vt:lpstr>Quantum Mechanical Tunneling</vt:lpstr>
      <vt:lpstr>Next steps</vt:lpstr>
    </vt:vector>
  </TitlesOfParts>
  <Company>DuPont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Crawford, Michael K</dc:creator>
  <cp:lastModifiedBy>Crawford, Michael K</cp:lastModifiedBy>
  <cp:revision>20</cp:revision>
  <dcterms:created xsi:type="dcterms:W3CDTF">2014-11-25T13:46:11Z</dcterms:created>
  <dcterms:modified xsi:type="dcterms:W3CDTF">2014-11-25T18:52:35Z</dcterms:modified>
</cp:coreProperties>
</file>