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3" r:id="rId1"/>
  </p:sldMasterIdLst>
  <p:notesMasterIdLst>
    <p:notesMasterId r:id="rId11"/>
  </p:notesMasterIdLst>
  <p:handoutMasterIdLst>
    <p:handoutMasterId r:id="rId12"/>
  </p:handout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5A5A"/>
    <a:srgbClr val="87CFAB"/>
    <a:srgbClr val="65C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85511" autoAdjust="0"/>
  </p:normalViewPr>
  <p:slideViewPr>
    <p:cSldViewPr snapToGrid="0" showGuides="1">
      <p:cViewPr varScale="1">
        <p:scale>
          <a:sx n="115" d="100"/>
          <a:sy n="115" d="100"/>
        </p:scale>
        <p:origin x="-1440" y="-36"/>
      </p:cViewPr>
      <p:guideLst>
        <p:guide orient="horz" pos="288"/>
        <p:guide pos="192"/>
        <p:guide pos="55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-3576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2E878-9512-439F-8440-8E08472328B9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64B9C-E476-461A-BD12-3F6FFA828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35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735" cy="464503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082" y="0"/>
            <a:ext cx="3037735" cy="464503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ECD3C33C-89A0-4180-8CC4-3899241956E8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94" tIns="45647" rIns="91294" bIns="4564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406" y="4415157"/>
            <a:ext cx="5609588" cy="4183697"/>
          </a:xfrm>
          <a:prstGeom prst="rect">
            <a:avLst/>
          </a:prstGeom>
        </p:spPr>
        <p:txBody>
          <a:bodyPr vert="horz" lIns="91294" tIns="45647" rIns="91294" bIns="4564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30312"/>
            <a:ext cx="3037735" cy="464503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082" y="8830312"/>
            <a:ext cx="3037735" cy="464503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1A8C5D24-ACC7-404B-8D30-3BDD00C95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2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am not sure if QCMD highlighted this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C5D24-ACC7-404B-8D30-3BDD00C952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37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am not sure if QCMD highlighted this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C5D24-ACC7-404B-8D30-3BDD00C952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37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am not sure if QCMD highlighted this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C5D24-ACC7-404B-8D30-3BDD00C952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37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am not sure if QCMD highlighted this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C5D24-ACC7-404B-8D30-3BDD00C952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37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am not sure if QCMD highlighted this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C5D24-ACC7-404B-8D30-3BDD00C952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37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am not sure if QCMD highlighted this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C5D24-ACC7-404B-8D30-3BDD00C952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37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am not sure if QCMD highlighted this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C5D24-ACC7-404B-8D30-3BDD00C952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37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am not sure if QCMD highlighted this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C5D24-ACC7-404B-8D30-3BDD00C952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37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am not sure if QCMD highlighted this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C5D24-ACC7-404B-8D30-3BDD00C952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37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0" y="6426099"/>
            <a:ext cx="9144000" cy="43190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16200000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085342" y="0"/>
            <a:ext cx="3071004" cy="6426099"/>
          </a:xfrm>
          <a:prstGeom prst="rect">
            <a:avLst/>
          </a:prstGeom>
          <a:gradFill flip="none" rotWithShape="1">
            <a:gsLst>
              <a:gs pos="0">
                <a:srgbClr val="008657">
                  <a:shade val="30000"/>
                  <a:satMod val="115000"/>
                </a:srgbClr>
              </a:gs>
              <a:gs pos="50000">
                <a:srgbClr val="008657">
                  <a:shade val="67500"/>
                  <a:satMod val="115000"/>
                </a:srgbClr>
              </a:gs>
              <a:gs pos="100000">
                <a:srgbClr val="008657">
                  <a:shade val="100000"/>
                  <a:satMod val="115000"/>
                </a:srgb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10800000" algn="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278" y="179737"/>
            <a:ext cx="4160172" cy="877163"/>
          </a:xfrm>
        </p:spPr>
        <p:txBody>
          <a:bodyPr/>
          <a:lstStyle>
            <a:lvl1pPr algn="l">
              <a:defRPr>
                <a:solidFill>
                  <a:srgbClr val="00865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278" y="1761403"/>
            <a:ext cx="3255297" cy="4247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New_DOE_Logo_Color_042808.png"/>
          <p:cNvPicPr>
            <a:picLocks noChangeAspect="1"/>
          </p:cNvPicPr>
          <p:nvPr/>
        </p:nvPicPr>
        <p:blipFill rotWithShape="1">
          <a:blip r:embed="rId2" cstate="print"/>
          <a:srcRect l="-1" t="-11082" r="-3675" b="-11082"/>
          <a:stretch/>
        </p:blipFill>
        <p:spPr bwMode="auto">
          <a:xfrm>
            <a:off x="303417" y="6437974"/>
            <a:ext cx="1417315" cy="42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452" y="6485683"/>
            <a:ext cx="2404872" cy="3050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5" b="6294"/>
          <a:stretch/>
        </p:blipFill>
        <p:spPr>
          <a:xfrm>
            <a:off x="6085342" y="283"/>
            <a:ext cx="3075160" cy="64258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33" y="660860"/>
            <a:ext cx="4626281" cy="46634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7062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5595" y="6426099"/>
            <a:ext cx="9144000" cy="4319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189000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452" y="6485683"/>
            <a:ext cx="2404872" cy="305082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2910" y="177800"/>
            <a:ext cx="8229600" cy="4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6560" y="1291787"/>
            <a:ext cx="8229600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95429" y="6565498"/>
            <a:ext cx="364749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8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NDAV Highlights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18" y="5793"/>
            <a:ext cx="8673220" cy="73866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800" b="1" dirty="0" smtClean="0"/>
              <a:t>Decomposing I(</a:t>
            </a:r>
            <a:r>
              <a:rPr lang="en-US" sz="2800" b="1" dirty="0" err="1" smtClean="0"/>
              <a:t>Q,t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99258" y="1270262"/>
                <a:ext cx="8653549" cy="37423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800"/>
                  </a:spcAft>
                  <a:buClr>
                    <a:schemeClr val="tx2"/>
                  </a:buClr>
                </a:pPr>
                <a:r>
                  <a:rPr lang="en-US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1. </a:t>
                </a:r>
                <a:r>
                  <a:rPr lang="en-US" dirty="0" smtClean="0"/>
                  <a:t>Ignore adsorption and desorption </a:t>
                </a:r>
                <a:r>
                  <a:rPr lang="en-US" dirty="0" smtClean="0"/>
                  <a:t>events. Thus, water </a:t>
                </a:r>
                <a:r>
                  <a:rPr lang="en-US" dirty="0" smtClean="0"/>
                  <a:t>stays bound or unbound</a:t>
                </a:r>
              </a:p>
              <a:p>
                <a:pPr marL="233363" algn="just">
                  <a:spcAft>
                    <a:spcPts val="800"/>
                  </a:spcAft>
                  <a:buClr>
                    <a:schemeClr val="tx2"/>
                  </a:buClr>
                </a:pP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dirty="0" smtClean="0">
                    <a:sym typeface="Wingdings" panose="05000000000000000000" pitchFamily="2" charset="2"/>
                  </a:rPr>
                  <a:t>Dynamics arising from two </a:t>
                </a:r>
                <a:r>
                  <a:rPr lang="en-US" dirty="0" smtClean="0">
                    <a:sym typeface="Wingdings" panose="05000000000000000000" pitchFamily="2" charset="2"/>
                  </a:rPr>
                  <a:t>populations of water (Bound and </a:t>
                </a:r>
                <a:r>
                  <a:rPr lang="en-US" dirty="0" smtClean="0">
                    <a:sym typeface="Wingdings" panose="05000000000000000000" pitchFamily="2" charset="2"/>
                  </a:rPr>
                  <a:t>Unbound water)</a:t>
                </a:r>
                <a:endParaRPr lang="en-US" dirty="0" smtClean="0">
                  <a:sym typeface="Wingdings" panose="05000000000000000000" pitchFamily="2" charset="2"/>
                </a:endParaRPr>
              </a:p>
              <a:p>
                <a:pPr marL="233363" algn="just">
                  <a:spcAft>
                    <a:spcPts val="800"/>
                  </a:spcAft>
                  <a:buClr>
                    <a:schemeClr val="tx2"/>
                  </a:buClr>
                </a:pPr>
                <a:endParaRPr lang="en-US" dirty="0" smtClean="0"/>
              </a:p>
              <a:p>
                <a:pPr marL="233363" indent="-233363" algn="just">
                  <a:spcAft>
                    <a:spcPts val="800"/>
                  </a:spcAft>
                  <a:buClr>
                    <a:schemeClr val="tx2"/>
                  </a:buClr>
                </a:pPr>
                <a:r>
                  <a:rPr lang="en-US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2. </a:t>
                </a:r>
                <a:r>
                  <a:rPr lang="en-US" dirty="0" smtClean="0"/>
                  <a:t>Trajectory </a:t>
                </a:r>
                <a:r>
                  <a:rPr lang="en-US" dirty="0" smtClean="0"/>
                  <a:t>history is ignored, only care for </a:t>
                </a:r>
                <a:r>
                  <a:rPr lang="en-US" dirty="0" smtClean="0"/>
                  <a:t>end-points </a:t>
                </a:r>
                <a:r>
                  <a:rPr lang="en-US" sz="1400" dirty="0" smtClean="0"/>
                  <a:t>(this is what is done when  computing I(</a:t>
                </a:r>
                <a:r>
                  <a:rPr lang="en-US" sz="1400" dirty="0" err="1" smtClean="0"/>
                  <a:t>Q,t</a:t>
                </a:r>
                <a:r>
                  <a:rPr lang="en-US" sz="1400" dirty="0" smtClean="0"/>
                  <a:t>), we only use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en-US" sz="14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en-US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/>
                  <a:t> </a:t>
                </a:r>
                <a:r>
                  <a:rPr lang="en-US" sz="1400" dirty="0" smtClean="0"/>
                  <a:t>)</a:t>
                </a:r>
                <a:endParaRPr lang="en-US" dirty="0" smtClean="0"/>
              </a:p>
              <a:p>
                <a:pPr marL="568325" indent="-285750" algn="just">
                  <a:spcAft>
                    <a:spcPts val="800"/>
                  </a:spcAft>
                  <a:buClr>
                    <a:schemeClr val="tx2"/>
                  </a:buClr>
                  <a:buFont typeface="Wingdings"/>
                  <a:buChar char="à"/>
                </a:pPr>
                <a:r>
                  <a:rPr lang="en-US" dirty="0" smtClean="0">
                    <a:sym typeface="Wingdings" panose="05000000000000000000" pitchFamily="2" charset="2"/>
                  </a:rPr>
                  <a:t>Single-particle density self-correlation split into four components:</a:t>
                </a:r>
              </a:p>
              <a:p>
                <a:pPr marL="739775" lvl="1" algn="just">
                  <a:spcAft>
                    <a:spcPts val="800"/>
                  </a:spcAft>
                  <a:buClr>
                    <a:schemeClr val="tx2"/>
                  </a:buClr>
                </a:pPr>
                <a:r>
                  <a:rPr lang="en-US" dirty="0" smtClean="0">
                    <a:sym typeface="Wingdings" panose="05000000000000000000" pitchFamily="2" charset="2"/>
                  </a:rPr>
                  <a:t>Bound – Bound</a:t>
                </a:r>
              </a:p>
              <a:p>
                <a:pPr marL="739775" lvl="1" algn="just">
                  <a:spcAft>
                    <a:spcPts val="800"/>
                  </a:spcAft>
                  <a:buClr>
                    <a:schemeClr val="tx2"/>
                  </a:buClr>
                </a:pPr>
                <a:r>
                  <a:rPr lang="en-US" dirty="0" smtClean="0">
                    <a:sym typeface="Wingdings" panose="05000000000000000000" pitchFamily="2" charset="2"/>
                  </a:rPr>
                  <a:t>Unbound – Unbound</a:t>
                </a:r>
              </a:p>
              <a:p>
                <a:pPr marL="739775" lvl="1" algn="just">
                  <a:spcAft>
                    <a:spcPts val="800"/>
                  </a:spcAft>
                  <a:buClr>
                    <a:schemeClr val="tx2"/>
                  </a:buClr>
                </a:pPr>
                <a:r>
                  <a:rPr lang="en-US" dirty="0" smtClean="0">
                    <a:sym typeface="Wingdings" panose="05000000000000000000" pitchFamily="2" charset="2"/>
                  </a:rPr>
                  <a:t>Bound – Unbound</a:t>
                </a:r>
              </a:p>
              <a:p>
                <a:pPr marL="739775" lvl="1" algn="just">
                  <a:spcAft>
                    <a:spcPts val="800"/>
                  </a:spcAft>
                  <a:buClr>
                    <a:schemeClr val="tx2"/>
                  </a:buClr>
                </a:pPr>
                <a:r>
                  <a:rPr lang="en-US" dirty="0" smtClean="0">
                    <a:sym typeface="Wingdings" panose="05000000000000000000" pitchFamily="2" charset="2"/>
                  </a:rPr>
                  <a:t>Unbound - Bound</a:t>
                </a:r>
                <a:endParaRPr lang="en-US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58" y="1270262"/>
                <a:ext cx="8653549" cy="3742371"/>
              </a:xfrm>
              <a:prstGeom prst="rect">
                <a:avLst/>
              </a:prstGeom>
              <a:blipFill rotWithShape="1">
                <a:blip r:embed="rId3"/>
                <a:stretch>
                  <a:fillRect l="-563" t="-814" r="-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3128" y="796237"/>
            <a:ext cx="3429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methods of decomposition: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1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18" y="5793"/>
            <a:ext cx="8673220" cy="67172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800" b="1" dirty="0" smtClean="0"/>
              <a:t>Two Representative Examples</a:t>
            </a:r>
            <a:endParaRPr lang="en-US" sz="28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" t="13819" r="10099" b="4970"/>
          <a:stretch/>
        </p:blipFill>
        <p:spPr>
          <a:xfrm>
            <a:off x="1147155" y="1490065"/>
            <a:ext cx="6342611" cy="454497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9092" y="773084"/>
            <a:ext cx="8744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series for two water hydrogens. One </a:t>
            </a:r>
            <a:r>
              <a:rPr lang="en-US" dirty="0" smtClean="0"/>
              <a:t>hydrogen started bound </a:t>
            </a:r>
            <a:r>
              <a:rPr lang="en-US" dirty="0" smtClean="0"/>
              <a:t>to the surface, and the other </a:t>
            </a:r>
            <a:r>
              <a:rPr lang="en-US" dirty="0" smtClean="0"/>
              <a:t>started unbound. (a value of 1 means bound, and 0 means unbound)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74567" y="798022"/>
            <a:ext cx="57599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Calculate </a:t>
            </a:r>
            <a:r>
              <a:rPr lang="en-US" i="1" dirty="0" smtClean="0"/>
              <a:t>I(</a:t>
            </a:r>
            <a:r>
              <a:rPr lang="en-US" i="1" dirty="0" err="1" smtClean="0"/>
              <a:t>Q,t</a:t>
            </a:r>
            <a:r>
              <a:rPr lang="en-US" i="1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for all                </a:t>
            </a:r>
            <a:r>
              <a:rPr lang="en-US" dirty="0" smtClean="0"/>
              <a:t>segments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i="1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B</a:t>
            </a:r>
            <a:r>
              <a:rPr lang="en-US" i="1" dirty="0" smtClean="0">
                <a:sym typeface="Wingdings" panose="05000000000000000000" pitchFamily="2" charset="2"/>
              </a:rPr>
              <a:t>(</a:t>
            </a:r>
            <a:r>
              <a:rPr lang="en-US" i="1" dirty="0" err="1" smtClean="0">
                <a:sym typeface="Wingdings" panose="05000000000000000000" pitchFamily="2" charset="2"/>
              </a:rPr>
              <a:t>Q,t</a:t>
            </a:r>
            <a:r>
              <a:rPr lang="en-US" i="1" dirty="0" smtClean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/>
              <a:t>Calculate </a:t>
            </a:r>
            <a:r>
              <a:rPr lang="en-US" i="1" dirty="0"/>
              <a:t>I(</a:t>
            </a:r>
            <a:r>
              <a:rPr lang="en-US" i="1" dirty="0" err="1"/>
              <a:t>Q,t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smtClean="0"/>
              <a:t>for all                </a:t>
            </a:r>
            <a:r>
              <a:rPr lang="en-US" dirty="0"/>
              <a:t>segments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I</a:t>
            </a:r>
            <a:r>
              <a:rPr lang="en-US" i="1" baseline="-25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U</a:t>
            </a:r>
            <a:r>
              <a:rPr lang="en-US" i="1" dirty="0" smtClean="0">
                <a:sym typeface="Wingdings" panose="05000000000000000000" pitchFamily="2" charset="2"/>
              </a:rPr>
              <a:t>(</a:t>
            </a:r>
            <a:r>
              <a:rPr lang="en-US" i="1" dirty="0" err="1" smtClean="0">
                <a:sym typeface="Wingdings" panose="05000000000000000000" pitchFamily="2" charset="2"/>
              </a:rPr>
              <a:t>Q,t</a:t>
            </a:r>
            <a:r>
              <a:rPr lang="en-US" i="1" dirty="0">
                <a:sym typeface="Wingdings" panose="05000000000000000000" pitchFamily="2" charset="2"/>
              </a:rPr>
              <a:t>)</a:t>
            </a:r>
            <a:endParaRPr lang="en-US" i="1" dirty="0"/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18" y="5793"/>
            <a:ext cx="8673220" cy="73866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800" dirty="0">
                <a:sym typeface="Wingdings" panose="05000000000000000000" pitchFamily="2" charset="2"/>
              </a:rPr>
              <a:t>Two populations of </a:t>
            </a:r>
            <a:r>
              <a:rPr lang="en-US" sz="2800" dirty="0" smtClean="0">
                <a:sym typeface="Wingdings" panose="05000000000000000000" pitchFamily="2" charset="2"/>
              </a:rPr>
              <a:t>water </a:t>
            </a:r>
            <a:r>
              <a:rPr lang="en-US" sz="2000" dirty="0" smtClean="0">
                <a:sym typeface="Wingdings" panose="05000000000000000000" pitchFamily="2" charset="2"/>
              </a:rPr>
              <a:t>(decomposition 1</a:t>
            </a:r>
            <a:r>
              <a:rPr lang="en-US" sz="2000" dirty="0" smtClean="0">
                <a:sym typeface="Wingdings" panose="05000000000000000000" pitchFamily="2" charset="2"/>
              </a:rPr>
              <a:t>)</a:t>
            </a:r>
            <a:endParaRPr lang="en-US" sz="2800" b="1" dirty="0"/>
          </a:p>
        </p:txBody>
      </p:sp>
      <p:sp>
        <p:nvSpPr>
          <p:cNvPr id="32" name="Rectangle 31"/>
          <p:cNvSpPr/>
          <p:nvPr/>
        </p:nvSpPr>
        <p:spPr>
          <a:xfrm>
            <a:off x="2769627" y="966063"/>
            <a:ext cx="863733" cy="83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772393" y="1218219"/>
            <a:ext cx="863733" cy="8312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74567" y="1547941"/>
            <a:ext cx="6342611" cy="4544973"/>
            <a:chOff x="1071149" y="1547941"/>
            <a:chExt cx="6342611" cy="4544973"/>
          </a:xfrm>
        </p:grpSpPr>
        <p:grpSp>
          <p:nvGrpSpPr>
            <p:cNvPr id="50" name="Group 49"/>
            <p:cNvGrpSpPr/>
            <p:nvPr/>
          </p:nvGrpSpPr>
          <p:grpSpPr>
            <a:xfrm>
              <a:off x="1071149" y="1547941"/>
              <a:ext cx="6342611" cy="4544973"/>
              <a:chOff x="1147155" y="1282247"/>
              <a:chExt cx="6342611" cy="4544973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4" t="13819" r="10099" b="4970"/>
              <a:stretch/>
            </p:blipFill>
            <p:spPr>
              <a:xfrm>
                <a:off x="1147155" y="1282247"/>
                <a:ext cx="6342611" cy="4544973"/>
              </a:xfrm>
              <a:prstGeom prst="rect">
                <a:avLst/>
              </a:prstGeom>
            </p:spPr>
          </p:pic>
          <p:sp>
            <p:nvSpPr>
              <p:cNvPr id="4" name="Rectangle 3"/>
              <p:cNvSpPr/>
              <p:nvPr/>
            </p:nvSpPr>
            <p:spPr>
              <a:xfrm>
                <a:off x="1820487" y="1371600"/>
                <a:ext cx="2892829" cy="831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897257" y="1377735"/>
                <a:ext cx="128875" cy="831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064997" y="1382871"/>
                <a:ext cx="139105" cy="831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235809" y="1380802"/>
                <a:ext cx="69552" cy="831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596833" y="1382870"/>
                <a:ext cx="69552" cy="831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782980" y="1384938"/>
                <a:ext cx="185167" cy="831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432938" y="1377735"/>
                <a:ext cx="520967" cy="831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230970" y="1377735"/>
                <a:ext cx="185486" cy="831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251968" y="3401063"/>
                <a:ext cx="160601" cy="831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33958" y="3405513"/>
                <a:ext cx="217506" cy="831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988816" y="3399030"/>
                <a:ext cx="93216" cy="831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141216" y="3401775"/>
                <a:ext cx="70070" cy="831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334092" y="3399778"/>
                <a:ext cx="391543" cy="831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10344" y="3400785"/>
                <a:ext cx="62252" cy="831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317272" y="3399029"/>
                <a:ext cx="62252" cy="831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847084" y="3399028"/>
                <a:ext cx="62252" cy="831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007646" y="3401773"/>
                <a:ext cx="489639" cy="831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521070" y="3399015"/>
                <a:ext cx="110539" cy="831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709557" y="3408185"/>
                <a:ext cx="45719" cy="831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863044" y="3405512"/>
                <a:ext cx="271056" cy="831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273979" y="3408185"/>
                <a:ext cx="56063" cy="831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529777" y="3405488"/>
                <a:ext cx="56063" cy="831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600547" y="3405512"/>
                <a:ext cx="56063" cy="831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18251" y="3400094"/>
                <a:ext cx="77849" cy="831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913510" y="3402839"/>
                <a:ext cx="61439" cy="831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207402" y="3400142"/>
                <a:ext cx="61439" cy="831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259125" y="3400166"/>
                <a:ext cx="61439" cy="831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335337" y="3397469"/>
                <a:ext cx="61439" cy="831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588911" y="3041995"/>
                <a:ext cx="545638" cy="8312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535935" y="3041995"/>
                <a:ext cx="45719" cy="8312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134549" y="3041994"/>
                <a:ext cx="136036" cy="8312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270585" y="3041993"/>
                <a:ext cx="1329962" cy="8312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908195" y="3041995"/>
                <a:ext cx="372740" cy="8312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354689" y="3043247"/>
                <a:ext cx="86301" cy="8312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814042" y="5222701"/>
                <a:ext cx="470712" cy="8312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384236" y="5222701"/>
                <a:ext cx="117283" cy="8312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551588" y="5225581"/>
                <a:ext cx="58641" cy="8312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610229" y="5226789"/>
                <a:ext cx="887912" cy="8312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571048" y="5227997"/>
                <a:ext cx="58641" cy="8312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691635" y="5226714"/>
                <a:ext cx="1373362" cy="8312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223144" y="5226325"/>
                <a:ext cx="58641" cy="8312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325063" y="5226714"/>
                <a:ext cx="271770" cy="8312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5594932" y="5225192"/>
                <a:ext cx="403640" cy="8312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100190" y="5227997"/>
                <a:ext cx="1316266" cy="8312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6328228" y="1609390"/>
              <a:ext cx="564111" cy="15448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805359" y="3273585"/>
              <a:ext cx="433858" cy="15448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869412" y="1763872"/>
              <a:ext cx="0" cy="150971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 flipH="1">
            <a:off x="6002361" y="2294313"/>
            <a:ext cx="81407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600298" y="1840961"/>
            <a:ext cx="2119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Desorption </a:t>
            </a:r>
            <a:r>
              <a:rPr lang="en-US" dirty="0" smtClean="0"/>
              <a:t>event (yellow squares)</a:t>
            </a:r>
            <a:endParaRPr lang="en-US" dirty="0" smtClean="0"/>
          </a:p>
          <a:p>
            <a:pPr algn="ctr"/>
            <a:r>
              <a:rPr lang="en-US" dirty="0" smtClean="0"/>
              <a:t>not taken into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3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93"/>
            <a:ext cx="9144000" cy="646331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400" dirty="0">
                <a:sym typeface="Wingdings" panose="05000000000000000000" pitchFamily="2" charset="2"/>
              </a:rPr>
              <a:t>Single-particle density </a:t>
            </a:r>
            <a:r>
              <a:rPr lang="en-US" sz="2400" dirty="0" smtClean="0">
                <a:sym typeface="Wingdings" panose="05000000000000000000" pitchFamily="2" charset="2"/>
              </a:rPr>
              <a:t>self-correlations </a:t>
            </a:r>
            <a:r>
              <a:rPr lang="en-US" sz="1800" dirty="0" smtClean="0">
                <a:sym typeface="Wingdings" panose="05000000000000000000" pitchFamily="2" charset="2"/>
              </a:rPr>
              <a:t>(decomposition 2</a:t>
            </a:r>
            <a:r>
              <a:rPr lang="en-US" sz="1800" dirty="0" smtClean="0">
                <a:sym typeface="Wingdings" panose="05000000000000000000" pitchFamily="2" charset="2"/>
              </a:rPr>
              <a:t>)</a:t>
            </a:r>
            <a:endParaRPr lang="en-US" sz="24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95732" y="1081351"/>
            <a:ext cx="6037811" cy="2060394"/>
            <a:chOff x="304800" y="733607"/>
            <a:chExt cx="6037811" cy="206039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32" t="13819" r="10099" b="49365"/>
            <a:stretch/>
          </p:blipFill>
          <p:spPr>
            <a:xfrm>
              <a:off x="304800" y="733607"/>
              <a:ext cx="6037811" cy="2060394"/>
            </a:xfrm>
            <a:prstGeom prst="rect">
              <a:avLst/>
            </a:prstGeom>
          </p:spPr>
        </p:pic>
        <p:sp>
          <p:nvSpPr>
            <p:cNvPr id="4" name="Oval 3"/>
            <p:cNvSpPr/>
            <p:nvPr/>
          </p:nvSpPr>
          <p:spPr>
            <a:xfrm>
              <a:off x="839585" y="798022"/>
              <a:ext cx="133004" cy="14962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648691" y="800793"/>
              <a:ext cx="133004" cy="14962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906087" y="964276"/>
              <a:ext cx="773084" cy="133116"/>
            </a:xfrm>
            <a:custGeom>
              <a:avLst/>
              <a:gdLst>
                <a:gd name="connsiteX0" fmla="*/ 0 w 773084"/>
                <a:gd name="connsiteY0" fmla="*/ 0 h 133116"/>
                <a:gd name="connsiteX1" fmla="*/ 515389 w 773084"/>
                <a:gd name="connsiteY1" fmla="*/ 133004 h 133116"/>
                <a:gd name="connsiteX2" fmla="*/ 773084 w 773084"/>
                <a:gd name="connsiteY2" fmla="*/ 24939 h 133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3084" h="133116">
                  <a:moveTo>
                    <a:pt x="0" y="0"/>
                  </a:moveTo>
                  <a:cubicBezTo>
                    <a:pt x="193271" y="64424"/>
                    <a:pt x="386542" y="128848"/>
                    <a:pt x="515389" y="133004"/>
                  </a:cubicBezTo>
                  <a:cubicBezTo>
                    <a:pt x="644236" y="137161"/>
                    <a:pt x="773084" y="24939"/>
                    <a:pt x="773084" y="24939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13461" y="800793"/>
              <a:ext cx="133004" cy="14962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497483" y="798021"/>
              <a:ext cx="133004" cy="14962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495203" y="928366"/>
              <a:ext cx="3059084" cy="124703"/>
            </a:xfrm>
            <a:custGeom>
              <a:avLst/>
              <a:gdLst>
                <a:gd name="connsiteX0" fmla="*/ 0 w 773084"/>
                <a:gd name="connsiteY0" fmla="*/ 0 h 133116"/>
                <a:gd name="connsiteX1" fmla="*/ 515389 w 773084"/>
                <a:gd name="connsiteY1" fmla="*/ 133004 h 133116"/>
                <a:gd name="connsiteX2" fmla="*/ 773084 w 773084"/>
                <a:gd name="connsiteY2" fmla="*/ 24939 h 133116"/>
                <a:gd name="connsiteX0" fmla="*/ 0 w 3059084"/>
                <a:gd name="connsiteY0" fmla="*/ 0 h 133015"/>
                <a:gd name="connsiteX1" fmla="*/ 515389 w 3059084"/>
                <a:gd name="connsiteY1" fmla="*/ 133004 h 133015"/>
                <a:gd name="connsiteX2" fmla="*/ 3059084 w 3059084"/>
                <a:gd name="connsiteY2" fmla="*/ 8314 h 133015"/>
                <a:gd name="connsiteX0" fmla="*/ 0 w 3059084"/>
                <a:gd name="connsiteY0" fmla="*/ 0 h 124703"/>
                <a:gd name="connsiteX1" fmla="*/ 1753985 w 3059084"/>
                <a:gd name="connsiteY1" fmla="*/ 124691 h 124703"/>
                <a:gd name="connsiteX2" fmla="*/ 3059084 w 3059084"/>
                <a:gd name="connsiteY2" fmla="*/ 8314 h 12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9084" h="124703">
                  <a:moveTo>
                    <a:pt x="0" y="0"/>
                  </a:moveTo>
                  <a:cubicBezTo>
                    <a:pt x="193271" y="64424"/>
                    <a:pt x="1244138" y="123305"/>
                    <a:pt x="1753985" y="124691"/>
                  </a:cubicBezTo>
                  <a:cubicBezTo>
                    <a:pt x="2263832" y="126077"/>
                    <a:pt x="3059084" y="8314"/>
                    <a:pt x="3059084" y="8314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014450" y="778793"/>
              <a:ext cx="133004" cy="14962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538450" y="2427484"/>
              <a:ext cx="133004" cy="149629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108661" y="919953"/>
              <a:ext cx="1479666" cy="1529543"/>
            </a:xfrm>
            <a:custGeom>
              <a:avLst/>
              <a:gdLst>
                <a:gd name="connsiteX0" fmla="*/ 0 w 773084"/>
                <a:gd name="connsiteY0" fmla="*/ 0 h 133116"/>
                <a:gd name="connsiteX1" fmla="*/ 515389 w 773084"/>
                <a:gd name="connsiteY1" fmla="*/ 133004 h 133116"/>
                <a:gd name="connsiteX2" fmla="*/ 773084 w 773084"/>
                <a:gd name="connsiteY2" fmla="*/ 24939 h 133116"/>
                <a:gd name="connsiteX0" fmla="*/ 0 w 1479666"/>
                <a:gd name="connsiteY0" fmla="*/ 6159 h 1535702"/>
                <a:gd name="connsiteX1" fmla="*/ 515389 w 1479666"/>
                <a:gd name="connsiteY1" fmla="*/ 139163 h 1535702"/>
                <a:gd name="connsiteX2" fmla="*/ 1479666 w 1479666"/>
                <a:gd name="connsiteY2" fmla="*/ 1535702 h 1535702"/>
                <a:gd name="connsiteX0" fmla="*/ 0 w 1479666"/>
                <a:gd name="connsiteY0" fmla="*/ 0 h 1529543"/>
                <a:gd name="connsiteX1" fmla="*/ 573578 w 1479666"/>
                <a:gd name="connsiteY1" fmla="*/ 565266 h 1529543"/>
                <a:gd name="connsiteX2" fmla="*/ 1479666 w 1479666"/>
                <a:gd name="connsiteY2" fmla="*/ 1529543 h 1529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9666" h="1529543">
                  <a:moveTo>
                    <a:pt x="0" y="0"/>
                  </a:moveTo>
                  <a:cubicBezTo>
                    <a:pt x="193271" y="64424"/>
                    <a:pt x="326967" y="310342"/>
                    <a:pt x="573578" y="565266"/>
                  </a:cubicBezTo>
                  <a:cubicBezTo>
                    <a:pt x="820189" y="820190"/>
                    <a:pt x="1479666" y="1529543"/>
                    <a:pt x="1479666" y="1529543"/>
                  </a:cubicBezTo>
                </a:path>
              </a:pathLst>
            </a:custGeom>
            <a:noFill/>
            <a:ln>
              <a:solidFill>
                <a:srgbClr val="92D05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024745" y="2449496"/>
              <a:ext cx="133004" cy="149629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17967" y="2452434"/>
              <a:ext cx="133004" cy="149629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4125883" y="2305396"/>
              <a:ext cx="440575" cy="161718"/>
            </a:xfrm>
            <a:custGeom>
              <a:avLst/>
              <a:gdLst>
                <a:gd name="connsiteX0" fmla="*/ 0 w 773084"/>
                <a:gd name="connsiteY0" fmla="*/ 0 h 133116"/>
                <a:gd name="connsiteX1" fmla="*/ 515389 w 773084"/>
                <a:gd name="connsiteY1" fmla="*/ 133004 h 133116"/>
                <a:gd name="connsiteX2" fmla="*/ 773084 w 773084"/>
                <a:gd name="connsiteY2" fmla="*/ 24939 h 133116"/>
                <a:gd name="connsiteX0" fmla="*/ 0 w 573579"/>
                <a:gd name="connsiteY0" fmla="*/ 224443 h 240862"/>
                <a:gd name="connsiteX1" fmla="*/ 315884 w 573579"/>
                <a:gd name="connsiteY1" fmla="*/ 108065 h 240862"/>
                <a:gd name="connsiteX2" fmla="*/ 573579 w 573579"/>
                <a:gd name="connsiteY2" fmla="*/ 0 h 240862"/>
                <a:gd name="connsiteX0" fmla="*/ 0 w 440575"/>
                <a:gd name="connsiteY0" fmla="*/ 116378 h 130254"/>
                <a:gd name="connsiteX1" fmla="*/ 315884 w 440575"/>
                <a:gd name="connsiteY1" fmla="*/ 0 h 130254"/>
                <a:gd name="connsiteX2" fmla="*/ 440575 w 440575"/>
                <a:gd name="connsiteY2" fmla="*/ 116379 h 130254"/>
                <a:gd name="connsiteX0" fmla="*/ 0 w 440575"/>
                <a:gd name="connsiteY0" fmla="*/ 149629 h 161718"/>
                <a:gd name="connsiteX1" fmla="*/ 166255 w 440575"/>
                <a:gd name="connsiteY1" fmla="*/ 0 h 161718"/>
                <a:gd name="connsiteX2" fmla="*/ 440575 w 440575"/>
                <a:gd name="connsiteY2" fmla="*/ 149630 h 161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575" h="161718">
                  <a:moveTo>
                    <a:pt x="0" y="149629"/>
                  </a:moveTo>
                  <a:cubicBezTo>
                    <a:pt x="193271" y="214053"/>
                    <a:pt x="92826" y="0"/>
                    <a:pt x="166255" y="0"/>
                  </a:cubicBezTo>
                  <a:cubicBezTo>
                    <a:pt x="239684" y="0"/>
                    <a:pt x="440575" y="149630"/>
                    <a:pt x="440575" y="149630"/>
                  </a:cubicBezTo>
                </a:path>
              </a:pathLst>
            </a:custGeom>
            <a:noFill/>
            <a:ln>
              <a:solidFill>
                <a:srgbClr val="0070C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4131952" y="967312"/>
              <a:ext cx="1445690" cy="1499473"/>
            </a:xfrm>
            <a:custGeom>
              <a:avLst/>
              <a:gdLst>
                <a:gd name="connsiteX0" fmla="*/ 0 w 773084"/>
                <a:gd name="connsiteY0" fmla="*/ 0 h 133116"/>
                <a:gd name="connsiteX1" fmla="*/ 515389 w 773084"/>
                <a:gd name="connsiteY1" fmla="*/ 133004 h 133116"/>
                <a:gd name="connsiteX2" fmla="*/ 773084 w 773084"/>
                <a:gd name="connsiteY2" fmla="*/ 24939 h 133116"/>
                <a:gd name="connsiteX0" fmla="*/ 0 w 573579"/>
                <a:gd name="connsiteY0" fmla="*/ 224443 h 240862"/>
                <a:gd name="connsiteX1" fmla="*/ 315884 w 573579"/>
                <a:gd name="connsiteY1" fmla="*/ 108065 h 240862"/>
                <a:gd name="connsiteX2" fmla="*/ 573579 w 573579"/>
                <a:gd name="connsiteY2" fmla="*/ 0 h 240862"/>
                <a:gd name="connsiteX0" fmla="*/ 0 w 440575"/>
                <a:gd name="connsiteY0" fmla="*/ 116378 h 130254"/>
                <a:gd name="connsiteX1" fmla="*/ 315884 w 440575"/>
                <a:gd name="connsiteY1" fmla="*/ 0 h 130254"/>
                <a:gd name="connsiteX2" fmla="*/ 440575 w 440575"/>
                <a:gd name="connsiteY2" fmla="*/ 116379 h 130254"/>
                <a:gd name="connsiteX0" fmla="*/ 0 w 440575"/>
                <a:gd name="connsiteY0" fmla="*/ 149629 h 161718"/>
                <a:gd name="connsiteX1" fmla="*/ 166255 w 440575"/>
                <a:gd name="connsiteY1" fmla="*/ 0 h 161718"/>
                <a:gd name="connsiteX2" fmla="*/ 440575 w 440575"/>
                <a:gd name="connsiteY2" fmla="*/ 149630 h 161718"/>
                <a:gd name="connsiteX0" fmla="*/ 0 w 672804"/>
                <a:gd name="connsiteY0" fmla="*/ 516115 h 521635"/>
                <a:gd name="connsiteX1" fmla="*/ 398484 w 672804"/>
                <a:gd name="connsiteY1" fmla="*/ 0 h 521635"/>
                <a:gd name="connsiteX2" fmla="*/ 672804 w 672804"/>
                <a:gd name="connsiteY2" fmla="*/ 149630 h 521635"/>
                <a:gd name="connsiteX0" fmla="*/ 0 w 1445690"/>
                <a:gd name="connsiteY0" fmla="*/ 1491342 h 1499473"/>
                <a:gd name="connsiteX1" fmla="*/ 398484 w 1445690"/>
                <a:gd name="connsiteY1" fmla="*/ 975227 h 1499473"/>
                <a:gd name="connsiteX2" fmla="*/ 1445690 w 1445690"/>
                <a:gd name="connsiteY2" fmla="*/ 0 h 1499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5690" h="1499473">
                  <a:moveTo>
                    <a:pt x="0" y="1491342"/>
                  </a:moveTo>
                  <a:cubicBezTo>
                    <a:pt x="193271" y="1555766"/>
                    <a:pt x="157536" y="1223784"/>
                    <a:pt x="398484" y="975227"/>
                  </a:cubicBezTo>
                  <a:cubicBezTo>
                    <a:pt x="639432" y="726670"/>
                    <a:pt x="1096621" y="325076"/>
                    <a:pt x="1445690" y="0"/>
                  </a:cubicBezTo>
                </a:path>
              </a:pathLst>
            </a:custGeom>
            <a:noFill/>
            <a:ln>
              <a:solidFill>
                <a:srgbClr val="92D05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77800" y="668862"/>
            <a:ext cx="4942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Conditions are only imposed on the end-points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2836643"/>
                  </p:ext>
                </p:extLst>
              </p:nvPr>
            </p:nvGraphicFramePr>
            <p:xfrm>
              <a:off x="474133" y="3352012"/>
              <a:ext cx="5286894" cy="194360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62667"/>
                    <a:gridCol w="342422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All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+mj-lt"/>
                              <a:sym typeface="Wingdings" panose="05000000000000000000" pitchFamily="2" charset="2"/>
                            </a:rPr>
                            <a:t> All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  <m:nary>
                                      <m:naryPr>
                                        <m:chr m:val="∑"/>
                                        <m:limLoc m:val="subSup"/>
                                        <m:supHide m:val="on"/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en-US" sz="14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begChr m:val="⟨"/>
                                                <m:endChr m:val="⟩"/>
                                                <m:ctrlPr>
                                                  <a:rPr lang="en-US" sz="1400" i="1" smtClean="0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40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00" i="1" smtClean="0">
                                                        <a:latin typeface="Cambria Math"/>
                                                        <a:ea typeface="Cambria Math"/>
                                                      </a:rPr>
                                                      <m:t>𝜌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b="0" i="1" smtClean="0"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d>
                                                  <m:dPr>
                                                    <m:ctrlPr>
                                                      <a:rPr lang="en-US" sz="140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acc>
                                                      <m:accPr>
                                                        <m:chr m:val="⃗"/>
                                                        <m:ctrlPr>
                                                          <a:rPr lang="en-US" sz="1400" i="1" smtClean="0"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/>
                                                          </a:rPr>
                                                          <m:t>𝑟</m:t>
                                                        </m:r>
                                                      </m:e>
                                                    </m:acc>
                                                    <m:r>
                                                      <a:rPr lang="en-US" sz="1400" b="0" i="1" smtClean="0">
                                                        <a:latin typeface="Cambria Math"/>
                                                      </a:rPr>
                                                      <m:t>,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US" sz="1400" b="0" i="1" smtClean="0"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/>
                                                          </a:rPr>
                                                          <m:t>𝑡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400" b="0" i="1" smtClean="0">
                                                            <a:latin typeface="Cambria Math"/>
                                                          </a:rPr>
                                                          <m:t>0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  <m:sSub>
                                                  <m:sSubPr>
                                                    <m:ctrlPr>
                                                      <a:rPr lang="en-US" sz="140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00" i="1" smtClean="0">
                                                        <a:latin typeface="Cambria Math"/>
                                                        <a:ea typeface="Cambria Math"/>
                                                      </a:rPr>
                                                      <m:t>𝜌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b="0" i="1" smtClean="0"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d>
                                                  <m:dPr>
                                                    <m:ctrlPr>
                                                      <a:rPr lang="en-US" sz="140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acc>
                                                      <m:accPr>
                                                        <m:chr m:val="⃗"/>
                                                        <m:ctrlPr>
                                                          <a:rPr lang="en-US" sz="1400" i="1" smtClean="0"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/>
                                                          </a:rPr>
                                                          <m:t>𝑟</m:t>
                                                        </m:r>
                                                      </m:e>
                                                    </m:acc>
                                                    <m:r>
                                                      <a:rPr lang="en-US" sz="1400" b="0" i="1" smtClean="0">
                                                        <a:latin typeface="Cambria Math"/>
                                                      </a:rPr>
                                                      <m:t>,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US" sz="1400" b="0" i="1" smtClean="0"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/>
                                                          </a:rPr>
                                                          <m:t>𝑡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400" b="0" i="1" smtClean="0">
                                                            <a:latin typeface="Cambria Math"/>
                                                          </a:rPr>
                                                          <m:t>0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sz="1400" b="0" i="1" smtClean="0">
                                                        <a:latin typeface="Cambria Math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latin typeface="Cambria Math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sz="140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b="0" i="1" smtClean="0">
                                                    <a:latin typeface="Cambria Math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B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  <a:latin typeface="+mj-lt"/>
                              <a:sym typeface="Wingdings" panose="05000000000000000000" pitchFamily="2" charset="2"/>
                            </a:rPr>
                            <a:t> B</a:t>
                          </a:r>
                          <a:endParaRPr lang="en-US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  <m:nary>
                                      <m:naryPr>
                                        <m:chr m:val="∑"/>
                                        <m:limLoc m:val="subSup"/>
                                        <m:supHide m:val="on"/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en-US" sz="14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begChr m:val="⟨"/>
                                                <m:endChr m:val="⟩"/>
                                                <m:ctrlPr>
                                                  <a:rPr lang="en-US" sz="1400" i="1" smtClean="0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40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00" i="1" smtClean="0">
                                                        <a:latin typeface="Cambria Math"/>
                                                        <a:ea typeface="Cambria Math"/>
                                                      </a:rPr>
                                                      <m:t>𝜌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  <a:ea typeface="Cambria Math"/>
                                                      </a:rPr>
                                                      <m:t>𝐵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d>
                                                  <m:dPr>
                                                    <m:ctrlPr>
                                                      <a:rPr lang="en-US" sz="140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acc>
                                                      <m:accPr>
                                                        <m:chr m:val="⃗"/>
                                                        <m:ctrlPr>
                                                          <a:rPr lang="en-US" sz="1400" i="1" smtClean="0"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/>
                                                          </a:rPr>
                                                          <m:t>𝑟</m:t>
                                                        </m:r>
                                                      </m:e>
                                                    </m:acc>
                                                    <m:r>
                                                      <a:rPr lang="en-US" sz="1400" b="0" i="1" smtClean="0">
                                                        <a:latin typeface="Cambria Math"/>
                                                      </a:rPr>
                                                      <m:t>,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US" sz="1400" b="0" i="1" smtClean="0"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/>
                                                          </a:rPr>
                                                          <m:t>𝑡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400" b="0" i="1" smtClean="0">
                                                            <a:latin typeface="Cambria Math"/>
                                                          </a:rPr>
                                                          <m:t>0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  <m:sSub>
                                                  <m:sSubPr>
                                                    <m:ctrlPr>
                                                      <a:rPr lang="en-US" sz="140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00" i="1" smtClean="0">
                                                        <a:latin typeface="Cambria Math"/>
                                                        <a:ea typeface="Cambria Math"/>
                                                      </a:rPr>
                                                      <m:t>𝜌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  <a:ea typeface="Cambria Math"/>
                                                      </a:rPr>
                                                      <m:t>𝐵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d>
                                                  <m:dPr>
                                                    <m:ctrlPr>
                                                      <a:rPr lang="en-US" sz="140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acc>
                                                      <m:accPr>
                                                        <m:chr m:val="⃗"/>
                                                        <m:ctrlPr>
                                                          <a:rPr lang="en-US" sz="1400" i="1" smtClean="0"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/>
                                                          </a:rPr>
                                                          <m:t>𝑟</m:t>
                                                        </m:r>
                                                      </m:e>
                                                    </m:acc>
                                                    <m:r>
                                                      <a:rPr lang="en-US" sz="1400" b="0" i="1" smtClean="0">
                                                        <a:latin typeface="Cambria Math"/>
                                                      </a:rPr>
                                                      <m:t>,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US" sz="1400" b="0" i="1" smtClean="0"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/>
                                                          </a:rPr>
                                                          <m:t>𝑡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400" b="0" i="1" smtClean="0">
                                                            <a:latin typeface="Cambria Math"/>
                                                          </a:rPr>
                                                          <m:t>0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sz="1400" b="0" i="1" smtClean="0">
                                                        <a:latin typeface="Cambria Math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latin typeface="Cambria Math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sz="140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b="0" i="1" smtClean="0">
                                                    <a:latin typeface="Cambria Math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rgbClr val="FF0000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B </a:t>
                          </a:r>
                          <a:r>
                            <a:rPr lang="en-US" sz="1800" kern="1200" dirty="0" smtClean="0">
                              <a:solidFill>
                                <a:srgbClr val="FF0000"/>
                              </a:solidFill>
                              <a:latin typeface="+mj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en-US" sz="1800" kern="1200" dirty="0" smtClean="0">
                              <a:solidFill>
                                <a:srgbClr val="0070C0"/>
                              </a:solidFill>
                              <a:latin typeface="+mj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en-US" sz="1800" kern="1200" baseline="0" dirty="0" smtClean="0">
                              <a:solidFill>
                                <a:srgbClr val="FF0000"/>
                              </a:solidFill>
                              <a:latin typeface="+mj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sz="1800" kern="1200" baseline="0" dirty="0" smtClean="0">
                              <a:solidFill>
                                <a:srgbClr val="0070C0"/>
                              </a:solidFill>
                              <a:latin typeface="+mj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sz="1800" kern="1200" dirty="0" smtClean="0">
                              <a:solidFill>
                                <a:srgbClr val="FF0000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kern="1200" dirty="0" smtClean="0">
                              <a:solidFill>
                                <a:srgbClr val="00B050"/>
                              </a:solidFill>
                              <a:latin typeface="+mj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800" kern="1200" dirty="0" smtClean="0">
                              <a:solidFill>
                                <a:srgbClr val="FF0000"/>
                              </a:solidFill>
                              <a:latin typeface="+mj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B</a:t>
                          </a:r>
                          <a:endParaRPr lang="en-US" sz="1800" kern="1200" dirty="0" smtClean="0">
                            <a:solidFill>
                              <a:srgbClr val="FF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  <m:nary>
                                      <m:naryPr>
                                        <m:chr m:val="∑"/>
                                        <m:limLoc m:val="subSup"/>
                                        <m:supHide m:val="on"/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en-US" sz="14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begChr m:val="⟨"/>
                                                <m:endChr m:val="⟩"/>
                                                <m:ctrlPr>
                                                  <a:rPr lang="en-US" sz="1400" i="1" smtClean="0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40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00" i="1" smtClean="0">
                                                        <a:latin typeface="Cambria Math"/>
                                                        <a:ea typeface="Cambria Math"/>
                                                      </a:rPr>
                                                      <m:t>𝜌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  <a:ea typeface="Cambria Math"/>
                                                      </a:rPr>
                                                      <m:t>𝐵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d>
                                                  <m:dPr>
                                                    <m:ctrlPr>
                                                      <a:rPr lang="en-US" sz="140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acc>
                                                      <m:accPr>
                                                        <m:chr m:val="⃗"/>
                                                        <m:ctrlPr>
                                                          <a:rPr lang="en-US" sz="1400" i="1" smtClean="0"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/>
                                                          </a:rPr>
                                                          <m:t>𝑟</m:t>
                                                        </m:r>
                                                      </m:e>
                                                    </m:acc>
                                                    <m:r>
                                                      <a:rPr lang="en-US" sz="1400" b="0" i="1" smtClean="0">
                                                        <a:latin typeface="Cambria Math"/>
                                                      </a:rPr>
                                                      <m:t>,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US" sz="1400" b="0" i="1" smtClean="0"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/>
                                                          </a:rPr>
                                                          <m:t>𝑡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400" b="0" i="1" smtClean="0">
                                                            <a:latin typeface="Cambria Math"/>
                                                          </a:rPr>
                                                          <m:t>0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  <m:sSub>
                                                  <m:sSubPr>
                                                    <m:ctrlPr>
                                                      <a:rPr lang="en-US" sz="140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00" i="1" smtClean="0">
                                                        <a:latin typeface="Cambria Math"/>
                                                        <a:ea typeface="Cambria Math"/>
                                                      </a:rPr>
                                                      <m:t>𝜌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rgbClr val="0070C0"/>
                                                        </a:solidFill>
                                                        <a:latin typeface="Cambria Math"/>
                                                        <a:ea typeface="Cambria Math"/>
                                                      </a:rPr>
                                                      <m:t>𝑈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d>
                                                  <m:dPr>
                                                    <m:ctrlPr>
                                                      <a:rPr lang="en-US" sz="140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acc>
                                                      <m:accPr>
                                                        <m:chr m:val="⃗"/>
                                                        <m:ctrlPr>
                                                          <a:rPr lang="en-US" sz="1400" i="1" smtClean="0"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/>
                                                          </a:rPr>
                                                          <m:t>𝑟</m:t>
                                                        </m:r>
                                                      </m:e>
                                                    </m:acc>
                                                    <m:r>
                                                      <a:rPr lang="en-US" sz="1400" b="0" i="1" smtClean="0">
                                                        <a:latin typeface="Cambria Math"/>
                                                      </a:rPr>
                                                      <m:t>,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US" sz="1400" b="0" i="1" smtClean="0"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/>
                                                          </a:rPr>
                                                          <m:t>𝑡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400" b="0" i="1" smtClean="0">
                                                            <a:latin typeface="Cambria Math"/>
                                                          </a:rPr>
                                                          <m:t>0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sz="1400" b="0" i="1" smtClean="0">
                                                        <a:latin typeface="Cambria Math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latin typeface="Cambria Math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sz="140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b="0" i="1" smtClean="0">
                                                    <a:latin typeface="Cambria Math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</a:tr>
                  <a:tr h="23485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rgbClr val="0070C0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U </a:t>
                          </a:r>
                          <a:r>
                            <a:rPr lang="en-US" sz="1800" kern="1200" dirty="0" smtClean="0">
                              <a:solidFill>
                                <a:srgbClr val="0070C0"/>
                              </a:solidFill>
                              <a:latin typeface="+mj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U</a:t>
                          </a:r>
                          <a:endParaRPr lang="en-US" sz="1800" kern="1200" dirty="0" smtClean="0">
                            <a:solidFill>
                              <a:srgbClr val="0070C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  <m:nary>
                                      <m:naryPr>
                                        <m:chr m:val="∑"/>
                                        <m:limLoc m:val="subSup"/>
                                        <m:supHide m:val="on"/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en-US" sz="14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begChr m:val="⟨"/>
                                                <m:endChr m:val="⟩"/>
                                                <m:ctrlPr>
                                                  <a:rPr lang="en-US" sz="1400" i="1" smtClean="0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40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00" i="1" smtClean="0">
                                                        <a:latin typeface="Cambria Math"/>
                                                        <a:ea typeface="Cambria Math"/>
                                                      </a:rPr>
                                                      <m:t>𝜌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rgbClr val="0070C0"/>
                                                        </a:solidFill>
                                                        <a:latin typeface="Cambria Math"/>
                                                        <a:ea typeface="Cambria Math"/>
                                                      </a:rPr>
                                                      <m:t>𝑈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d>
                                                  <m:dPr>
                                                    <m:ctrlPr>
                                                      <a:rPr lang="en-US" sz="140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acc>
                                                      <m:accPr>
                                                        <m:chr m:val="⃗"/>
                                                        <m:ctrlPr>
                                                          <a:rPr lang="en-US" sz="1400" i="1" smtClean="0"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/>
                                                          </a:rPr>
                                                          <m:t>𝑟</m:t>
                                                        </m:r>
                                                      </m:e>
                                                    </m:acc>
                                                    <m:r>
                                                      <a:rPr lang="en-US" sz="1400" b="0" i="1" smtClean="0">
                                                        <a:latin typeface="Cambria Math"/>
                                                      </a:rPr>
                                                      <m:t>,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US" sz="1400" b="0" i="1" smtClean="0"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/>
                                                          </a:rPr>
                                                          <m:t>𝑡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400" b="0" i="1" smtClean="0">
                                                            <a:latin typeface="Cambria Math"/>
                                                          </a:rPr>
                                                          <m:t>0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  <m:sSub>
                                                  <m:sSubPr>
                                                    <m:ctrlPr>
                                                      <a:rPr lang="en-US" sz="140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00" i="1" smtClean="0">
                                                        <a:latin typeface="Cambria Math"/>
                                                        <a:ea typeface="Cambria Math"/>
                                                      </a:rPr>
                                                      <m:t>𝜌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rgbClr val="0070C0"/>
                                                        </a:solidFill>
                                                        <a:latin typeface="Cambria Math"/>
                                                        <a:ea typeface="Cambria Math"/>
                                                      </a:rPr>
                                                      <m:t>𝑈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d>
                                                  <m:dPr>
                                                    <m:ctrlPr>
                                                      <a:rPr lang="en-US" sz="140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acc>
                                                      <m:accPr>
                                                        <m:chr m:val="⃗"/>
                                                        <m:ctrlPr>
                                                          <a:rPr lang="en-US" sz="1400" i="1" smtClean="0"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/>
                                                          </a:rPr>
                                                          <m:t>𝑟</m:t>
                                                        </m:r>
                                                      </m:e>
                                                    </m:acc>
                                                    <m:r>
                                                      <a:rPr lang="en-US" sz="1400" b="0" i="1" smtClean="0">
                                                        <a:latin typeface="Cambria Math"/>
                                                      </a:rPr>
                                                      <m:t>,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US" sz="1400" b="0" i="1" smtClean="0"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/>
                                                          </a:rPr>
                                                          <m:t>𝑡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400" b="0" i="1" smtClean="0">
                                                            <a:latin typeface="Cambria Math"/>
                                                          </a:rPr>
                                                          <m:t>0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sz="1400" b="0" i="1" smtClean="0">
                                                        <a:latin typeface="Cambria Math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latin typeface="Cambria Math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sz="140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b="0" i="1" smtClean="0">
                                                    <a:latin typeface="Cambria Math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2836643"/>
                  </p:ext>
                </p:extLst>
              </p:nvPr>
            </p:nvGraphicFramePr>
            <p:xfrm>
              <a:off x="474133" y="3352012"/>
              <a:ext cx="5286894" cy="194360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62667"/>
                    <a:gridCol w="3424227"/>
                  </a:tblGrid>
                  <a:tr h="485902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All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+mj-lt"/>
                              <a:sym typeface="Wingdings" panose="05000000000000000000" pitchFamily="2" charset="2"/>
                            </a:rPr>
                            <a:t> All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4448" t="-156250" r="-178" b="-525000"/>
                          </a:stretch>
                        </a:blipFill>
                      </a:tcPr>
                    </a:tc>
                  </a:tr>
                  <a:tr h="485902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B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  <a:latin typeface="+mj-lt"/>
                              <a:sym typeface="Wingdings" panose="05000000000000000000" pitchFamily="2" charset="2"/>
                            </a:rPr>
                            <a:t> B</a:t>
                          </a:r>
                          <a:endParaRPr lang="en-US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4448" t="-256250" r="-178" b="-425000"/>
                          </a:stretch>
                        </a:blipFill>
                      </a:tcPr>
                    </a:tc>
                  </a:tr>
                  <a:tr h="48590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rgbClr val="FF0000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B </a:t>
                          </a:r>
                          <a:r>
                            <a:rPr lang="en-US" sz="1800" kern="1200" dirty="0" smtClean="0">
                              <a:solidFill>
                                <a:srgbClr val="FF0000"/>
                              </a:solidFill>
                              <a:latin typeface="+mj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en-US" sz="1800" kern="1200" dirty="0" smtClean="0">
                              <a:solidFill>
                                <a:srgbClr val="0070C0"/>
                              </a:solidFill>
                              <a:latin typeface="+mj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en-US" sz="1800" kern="1200" baseline="0" dirty="0" smtClean="0">
                              <a:solidFill>
                                <a:srgbClr val="FF0000"/>
                              </a:solidFill>
                              <a:latin typeface="+mj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sz="1800" kern="1200" baseline="0" dirty="0" smtClean="0">
                              <a:solidFill>
                                <a:srgbClr val="0070C0"/>
                              </a:solidFill>
                              <a:latin typeface="+mj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sz="1800" kern="1200" dirty="0" smtClean="0">
                              <a:solidFill>
                                <a:srgbClr val="FF0000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kern="1200" dirty="0" smtClean="0">
                              <a:solidFill>
                                <a:srgbClr val="00B050"/>
                              </a:solidFill>
                              <a:latin typeface="+mj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800" kern="1200" dirty="0" smtClean="0">
                              <a:solidFill>
                                <a:srgbClr val="FF0000"/>
                              </a:solidFill>
                              <a:latin typeface="+mj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B</a:t>
                          </a:r>
                          <a:endParaRPr lang="en-US" sz="1800" kern="1200" dirty="0" smtClean="0">
                            <a:solidFill>
                              <a:srgbClr val="FF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4448" t="-360759" r="-178" b="-330380"/>
                          </a:stretch>
                        </a:blipFill>
                      </a:tcPr>
                    </a:tc>
                  </a:tr>
                  <a:tr h="48590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rgbClr val="0070C0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U </a:t>
                          </a:r>
                          <a:r>
                            <a:rPr lang="en-US" sz="1800" kern="1200" dirty="0" smtClean="0">
                              <a:solidFill>
                                <a:srgbClr val="0070C0"/>
                              </a:solidFill>
                              <a:latin typeface="+mj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U</a:t>
                          </a:r>
                          <a:endParaRPr lang="en-US" sz="1800" kern="1200" dirty="0" smtClean="0">
                            <a:solidFill>
                              <a:srgbClr val="0070C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4448" t="-455000" r="-178" b="-2262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0" name="Group 29"/>
          <p:cNvGrpSpPr/>
          <p:nvPr/>
        </p:nvGrpSpPr>
        <p:grpSpPr>
          <a:xfrm>
            <a:off x="5880183" y="3851539"/>
            <a:ext cx="3220272" cy="1956589"/>
            <a:chOff x="5880183" y="3327820"/>
            <a:chExt cx="3220272" cy="1956589"/>
          </a:xfrm>
        </p:grpSpPr>
        <p:pic>
          <p:nvPicPr>
            <p:cNvPr id="20" name="droppedImage.png"/>
            <p:cNvPicPr>
              <a:picLocks noChangeAspect="1"/>
            </p:cNvPicPr>
            <p:nvPr/>
          </p:nvPicPr>
          <p:blipFill rotWithShape="1">
            <a:blip r:embed="rId5">
              <a:extLst/>
            </a:blip>
            <a:srcRect l="4834" t="56133" b="12038"/>
            <a:stretch/>
          </p:blipFill>
          <p:spPr>
            <a:xfrm>
              <a:off x="5980244" y="3327820"/>
              <a:ext cx="3045218" cy="1956589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" name="Rectangle 5"/>
            <p:cNvSpPr/>
            <p:nvPr/>
          </p:nvSpPr>
          <p:spPr>
            <a:xfrm>
              <a:off x="5880183" y="3911600"/>
              <a:ext cx="3213015" cy="6688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87440" y="3327820"/>
              <a:ext cx="3213015" cy="530568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7204875" y="3990109"/>
              <a:ext cx="631767" cy="507076"/>
              <a:chOff x="7207130" y="3990109"/>
              <a:chExt cx="631767" cy="50707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7207130" y="3990109"/>
                <a:ext cx="631767" cy="5070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7255183" y="4010130"/>
                    <a:ext cx="535659" cy="3963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+mj-lt"/>
                                  <a:ea typeface="Cambria Math"/>
                                </a:rPr>
                                <m:t>𝝆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+mj-lt"/>
                                </a:rPr>
                                <m:t>𝑩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>
                      <a:latin typeface="+mj-lt"/>
                    </a:endParaRPr>
                  </a:p>
                </p:txBody>
              </p:sp>
            </mc:Choice>
            <mc:Fallback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5183" y="4010130"/>
                    <a:ext cx="535659" cy="396327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oup 27"/>
            <p:cNvGrpSpPr/>
            <p:nvPr/>
          </p:nvGrpSpPr>
          <p:grpSpPr>
            <a:xfrm>
              <a:off x="7204875" y="3345287"/>
              <a:ext cx="631767" cy="466166"/>
              <a:chOff x="7202620" y="3345287"/>
              <a:chExt cx="631767" cy="4661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7202620" y="3380342"/>
                <a:ext cx="631767" cy="431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7246474" y="3345287"/>
                    <a:ext cx="535659" cy="3976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+mj-lt"/>
                                  <a:ea typeface="Cambria Math"/>
                                </a:rPr>
                                <m:t>𝝆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𝑼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>
                      <a:latin typeface="+mj-lt"/>
                    </a:endParaRPr>
                  </a:p>
                </p:txBody>
              </p:sp>
            </mc:Choice>
            <mc:Fallback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46474" y="3345287"/>
                    <a:ext cx="535659" cy="39760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2538796" y="5344656"/>
                <a:ext cx="309341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𝑰</m:t>
                    </m:r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𝑩𝑩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𝑼𝑼</m:t>
                        </m:r>
                      </m:sub>
                    </m:sSub>
                  </m:oMath>
                </a14:m>
                <a:r>
                  <a:rPr lang="en-US" sz="2000" b="1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𝑩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𝑼</m:t>
                        </m:r>
                      </m:sub>
                    </m:sSub>
                  </m:oMath>
                </a14:m>
                <a:r>
                  <a:rPr lang="en-US" sz="2000" b="1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𝑼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𝑩</m:t>
                        </m:r>
                      </m:sub>
                    </m:sSub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796" y="5344656"/>
                <a:ext cx="3093411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6154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6751829" y="3389107"/>
                <a:ext cx="1529458" cy="396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𝝆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+mj-lt"/>
                              <a:ea typeface="Cambria Math"/>
                            </a:rPr>
                            <m:t>𝝆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𝑩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𝝆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𝑼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829" y="3389107"/>
                <a:ext cx="1529458" cy="396327"/>
              </a:xfrm>
              <a:prstGeom prst="rect">
                <a:avLst/>
              </a:prstGeom>
              <a:blipFill rotWithShape="1">
                <a:blip r:embed="rId9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1970056" y="1217409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B</a:t>
            </a:r>
            <a:endParaRPr lang="en-US" sz="1600" i="1" dirty="0"/>
          </a:p>
        </p:txBody>
      </p:sp>
      <p:sp>
        <p:nvSpPr>
          <p:cNvPr id="34" name="Rectangle 33"/>
          <p:cNvSpPr/>
          <p:nvPr/>
        </p:nvSpPr>
        <p:spPr>
          <a:xfrm>
            <a:off x="2912166" y="1213099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B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25319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18" y="5793"/>
            <a:ext cx="8673220" cy="73866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800" dirty="0">
                <a:sym typeface="Wingdings" panose="05000000000000000000" pitchFamily="2" charset="2"/>
              </a:rPr>
              <a:t>Two populations of </a:t>
            </a:r>
            <a:r>
              <a:rPr lang="en-US" sz="2800" dirty="0" smtClean="0">
                <a:sym typeface="Wingdings" panose="05000000000000000000" pitchFamily="2" charset="2"/>
              </a:rPr>
              <a:t>water: Results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68" y="1826713"/>
            <a:ext cx="5061271" cy="41501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4566" y="798022"/>
            <a:ext cx="8670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i="1" dirty="0" smtClean="0">
                <a:solidFill>
                  <a:srgbClr val="FF0000"/>
                </a:solidFill>
              </a:rPr>
              <a:t>I</a:t>
            </a:r>
            <a:r>
              <a:rPr lang="en-US" i="1" baseline="-25000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 decreases much slower than </a:t>
            </a:r>
            <a:r>
              <a:rPr lang="en-US" i="1" dirty="0" smtClean="0">
                <a:solidFill>
                  <a:srgbClr val="0070C0"/>
                </a:solidFill>
              </a:rPr>
              <a:t>I</a:t>
            </a:r>
            <a:r>
              <a:rPr lang="en-US" i="1" baseline="-25000" dirty="0" smtClean="0">
                <a:solidFill>
                  <a:srgbClr val="0070C0"/>
                </a:solidFill>
              </a:rPr>
              <a:t>U</a:t>
            </a:r>
            <a:r>
              <a:rPr lang="en-US" dirty="0" smtClean="0"/>
              <a:t> (expected)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rgbClr val="FF0000"/>
                </a:solidFill>
              </a:rPr>
              <a:t>I</a:t>
            </a:r>
            <a:r>
              <a:rPr lang="en-US" i="1" baseline="-25000" dirty="0">
                <a:solidFill>
                  <a:srgbClr val="FF0000"/>
                </a:solidFill>
              </a:rPr>
              <a:t>B</a:t>
            </a:r>
            <a:r>
              <a:rPr lang="en-US" dirty="0"/>
              <a:t> </a:t>
            </a:r>
            <a:r>
              <a:rPr lang="en-US" dirty="0" smtClean="0"/>
              <a:t>has two clearly defined decays</a:t>
            </a:r>
            <a:endParaRPr lang="en-US" dirty="0" smtClean="0"/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i="1" dirty="0"/>
              <a:t>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en-US" i="1" baseline="-25000" dirty="0" smtClean="0">
                <a:solidFill>
                  <a:schemeClr val="accent4">
                    <a:lumMod val="75000"/>
                  </a:schemeClr>
                </a:solidFill>
              </a:rPr>
              <a:t>B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+I</a:t>
            </a:r>
            <a:r>
              <a:rPr lang="en-US" i="1" baseline="-25000" dirty="0" smtClean="0">
                <a:solidFill>
                  <a:schemeClr val="accent4">
                    <a:lumMod val="75000"/>
                  </a:schemeClr>
                </a:solidFill>
              </a:rPr>
              <a:t>U</a:t>
            </a:r>
            <a:r>
              <a:rPr lang="en-US" i="1" baseline="-25000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/>
              <a:t>cannot</a:t>
            </a:r>
            <a:r>
              <a:rPr lang="en-US" dirty="0" smtClean="0"/>
              <a:t> reproduce whole </a:t>
            </a:r>
            <a:r>
              <a:rPr lang="en-US" i="1" dirty="0" smtClean="0"/>
              <a:t>I(</a:t>
            </a:r>
            <a:r>
              <a:rPr lang="en-US" i="1" dirty="0" err="1" smtClean="0"/>
              <a:t>Q,t</a:t>
            </a:r>
            <a:r>
              <a:rPr lang="en-US" i="1" dirty="0" smtClean="0"/>
              <a:t>)</a:t>
            </a:r>
            <a:r>
              <a:rPr lang="en-US" dirty="0" smtClean="0"/>
              <a:t>. We have to include desorption/adsorption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5319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18" y="5793"/>
            <a:ext cx="8673220" cy="73866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800" dirty="0">
                <a:sym typeface="Wingdings" panose="05000000000000000000" pitchFamily="2" charset="2"/>
              </a:rPr>
              <a:t>Two populations of </a:t>
            </a:r>
            <a:r>
              <a:rPr lang="en-US" sz="2800" dirty="0" smtClean="0">
                <a:sym typeface="Wingdings" panose="05000000000000000000" pitchFamily="2" charset="2"/>
              </a:rPr>
              <a:t>water: Fit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1"/>
          <a:stretch/>
        </p:blipFill>
        <p:spPr>
          <a:xfrm>
            <a:off x="1705408" y="1885836"/>
            <a:ext cx="5380932" cy="3929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1" y="656705"/>
            <a:ext cx="893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Fit </a:t>
            </a:r>
            <a:r>
              <a:rPr lang="en-US" dirty="0"/>
              <a:t>of the Q-integrated 300K data </a:t>
            </a:r>
            <a:r>
              <a:rPr lang="en-US" dirty="0" smtClean="0"/>
              <a:t>using the bound and unbound components previously calculated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796848" y="1335120"/>
                <a:ext cx="5651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𝑏𝑆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𝐿𝐵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848" y="1335120"/>
                <a:ext cx="5651099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43838" y="5343865"/>
            <a:ext cx="7071167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1600" dirty="0" smtClean="0"/>
              <a:t>(The fit is terrible)</a:t>
            </a:r>
            <a:endParaRPr lang="en-US" dirty="0" smtClean="0"/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dirty="0" smtClean="0"/>
              <a:t>Conclusion: w</a:t>
            </a:r>
            <a:r>
              <a:rPr lang="en-US" dirty="0" smtClean="0"/>
              <a:t>e cannot ignore the adsorption and desorption events</a:t>
            </a:r>
          </a:p>
        </p:txBody>
      </p:sp>
    </p:spTree>
    <p:extLst>
      <p:ext uri="{BB962C8B-B14F-4D97-AF65-F5344CB8AC3E}">
        <p14:creationId xmlns:p14="http://schemas.microsoft.com/office/powerpoint/2010/main" val="325319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6073283" y="686831"/>
            <a:ext cx="2864808" cy="1534790"/>
            <a:chOff x="4783667" y="1919610"/>
            <a:chExt cx="4024741" cy="206039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29" t="13819" r="10099" b="49365"/>
            <a:stretch/>
          </p:blipFill>
          <p:spPr>
            <a:xfrm>
              <a:off x="4783667" y="1919610"/>
              <a:ext cx="4024741" cy="2060394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4879258" y="1986796"/>
              <a:ext cx="133004" cy="14962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963280" y="1984024"/>
              <a:ext cx="133004" cy="14962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961000" y="2114369"/>
              <a:ext cx="3059084" cy="124703"/>
            </a:xfrm>
            <a:custGeom>
              <a:avLst/>
              <a:gdLst>
                <a:gd name="connsiteX0" fmla="*/ 0 w 773084"/>
                <a:gd name="connsiteY0" fmla="*/ 0 h 133116"/>
                <a:gd name="connsiteX1" fmla="*/ 515389 w 773084"/>
                <a:gd name="connsiteY1" fmla="*/ 133004 h 133116"/>
                <a:gd name="connsiteX2" fmla="*/ 773084 w 773084"/>
                <a:gd name="connsiteY2" fmla="*/ 24939 h 133116"/>
                <a:gd name="connsiteX0" fmla="*/ 0 w 3059084"/>
                <a:gd name="connsiteY0" fmla="*/ 0 h 133015"/>
                <a:gd name="connsiteX1" fmla="*/ 515389 w 3059084"/>
                <a:gd name="connsiteY1" fmla="*/ 133004 h 133015"/>
                <a:gd name="connsiteX2" fmla="*/ 3059084 w 3059084"/>
                <a:gd name="connsiteY2" fmla="*/ 8314 h 133015"/>
                <a:gd name="connsiteX0" fmla="*/ 0 w 3059084"/>
                <a:gd name="connsiteY0" fmla="*/ 0 h 124703"/>
                <a:gd name="connsiteX1" fmla="*/ 1753985 w 3059084"/>
                <a:gd name="connsiteY1" fmla="*/ 124691 h 124703"/>
                <a:gd name="connsiteX2" fmla="*/ 3059084 w 3059084"/>
                <a:gd name="connsiteY2" fmla="*/ 8314 h 12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9084" h="124703">
                  <a:moveTo>
                    <a:pt x="0" y="0"/>
                  </a:moveTo>
                  <a:cubicBezTo>
                    <a:pt x="193271" y="64424"/>
                    <a:pt x="1244138" y="123305"/>
                    <a:pt x="1753985" y="124691"/>
                  </a:cubicBezTo>
                  <a:cubicBezTo>
                    <a:pt x="2263832" y="126077"/>
                    <a:pt x="3059084" y="8314"/>
                    <a:pt x="3059084" y="8314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18" y="5793"/>
            <a:ext cx="8673220" cy="58887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400" dirty="0">
                <a:sym typeface="Wingdings" panose="05000000000000000000" pitchFamily="2" charset="2"/>
              </a:rPr>
              <a:t>Single-particle density </a:t>
            </a:r>
            <a:r>
              <a:rPr lang="en-US" sz="2400" dirty="0" smtClean="0">
                <a:sym typeface="Wingdings" panose="05000000000000000000" pitchFamily="2" charset="2"/>
              </a:rPr>
              <a:t>self-correlations: Results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378" y="1822027"/>
            <a:ext cx="4290844" cy="36170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379" y="686831"/>
            <a:ext cx="75812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i="1" dirty="0" smtClean="0">
                <a:solidFill>
                  <a:srgbClr val="FF0000"/>
                </a:solidFill>
              </a:rPr>
              <a:t>I</a:t>
            </a:r>
            <a:r>
              <a:rPr lang="en-US" i="1" baseline="-25000" dirty="0" smtClean="0">
                <a:solidFill>
                  <a:srgbClr val="FF0000"/>
                </a:solidFill>
              </a:rPr>
              <a:t>BB</a:t>
            </a:r>
            <a:r>
              <a:rPr lang="en-US" dirty="0" smtClean="0"/>
              <a:t> </a:t>
            </a:r>
            <a:r>
              <a:rPr lang="en-US" dirty="0"/>
              <a:t>decreases much slower than </a:t>
            </a:r>
            <a:r>
              <a:rPr lang="en-US" i="1" dirty="0">
                <a:solidFill>
                  <a:srgbClr val="0070C0"/>
                </a:solidFill>
              </a:rPr>
              <a:t>I</a:t>
            </a:r>
            <a:r>
              <a:rPr lang="en-US" i="1" baseline="-25000" dirty="0">
                <a:solidFill>
                  <a:srgbClr val="0070C0"/>
                </a:solidFill>
              </a:rPr>
              <a:t>U</a:t>
            </a:r>
            <a:r>
              <a:rPr lang="en-US" dirty="0"/>
              <a:t> (expected</a:t>
            </a:r>
            <a:r>
              <a:rPr lang="en-US" dirty="0" smtClean="0"/>
              <a:t>)</a:t>
            </a: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rgbClr val="FF0000"/>
                </a:solidFill>
              </a:rPr>
              <a:t>I</a:t>
            </a:r>
            <a:r>
              <a:rPr lang="en-US" i="1" baseline="-25000" dirty="0">
                <a:solidFill>
                  <a:srgbClr val="FF0000"/>
                </a:solidFill>
              </a:rPr>
              <a:t>BB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0070C0"/>
                </a:solidFill>
              </a:rPr>
              <a:t>I</a:t>
            </a:r>
            <a:r>
              <a:rPr lang="en-US" i="1" baseline="-25000" dirty="0" smtClean="0">
                <a:solidFill>
                  <a:srgbClr val="0070C0"/>
                </a:solidFill>
              </a:rPr>
              <a:t>UU</a:t>
            </a:r>
            <a:r>
              <a:rPr lang="en-US" dirty="0" smtClean="0"/>
              <a:t> ,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I</a:t>
            </a:r>
            <a:r>
              <a:rPr lang="en-US" i="1" baseline="-25000" dirty="0" smtClean="0">
                <a:solidFill>
                  <a:srgbClr val="00B050"/>
                </a:solidFill>
              </a:rPr>
              <a:t>BU</a:t>
            </a:r>
            <a:r>
              <a:rPr lang="en-US" dirty="0" smtClean="0"/>
              <a:t> and contain absorption and desorption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18" y="5793"/>
            <a:ext cx="8673220" cy="73866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800" dirty="0">
                <a:sym typeface="Wingdings" panose="05000000000000000000" pitchFamily="2" charset="2"/>
              </a:rPr>
              <a:t>Single-particle density self-correlations: </a:t>
            </a:r>
            <a:r>
              <a:rPr lang="en-US" sz="2800" dirty="0" smtClean="0">
                <a:sym typeface="Wingdings" panose="05000000000000000000" pitchFamily="2" charset="2"/>
              </a:rPr>
              <a:t>Fit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58" y="1302067"/>
            <a:ext cx="5286301" cy="38138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53043" y="647965"/>
                <a:ext cx="679628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Because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𝑰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𝑩𝑩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𝑼𝑼</m:t>
                        </m:r>
                      </m:sub>
                    </m:sSub>
                  </m:oMath>
                </a14:m>
                <a:r>
                  <a:rPr lang="en-US" sz="2000" b="1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𝑩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𝑼</m:t>
                        </m:r>
                      </m:sub>
                    </m:sSub>
                  </m:oMath>
                </a14:m>
                <a:r>
                  <a:rPr lang="en-US" sz="2000" b="1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𝑼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we can write the model fit as: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43" y="647965"/>
                <a:ext cx="6796284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408" y="1118985"/>
                <a:ext cx="91488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𝑠𝑖𝑚𝑢𝑙𝑎𝑡𝑖𝑜𝑛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𝐵𝐵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𝑈𝑈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1400" b="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sz="1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𝐿𝐵</m:t>
                      </m:r>
                    </m:oMath>
                  </m:oMathPara>
                </a14:m>
                <a:endParaRPr lang="en-U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" y="1118985"/>
                <a:ext cx="9148899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53043" y="5187141"/>
            <a:ext cx="893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baseline="-25000" dirty="0" smtClean="0">
                <a:solidFill>
                  <a:srgbClr val="FF0000"/>
                </a:solidFill>
              </a:rPr>
              <a:t>BB</a:t>
            </a:r>
            <a:r>
              <a:rPr lang="en-US" dirty="0" smtClean="0"/>
              <a:t> dominates the signal for E&lt;0.045meV, or t &gt; 90ps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74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18" y="5793"/>
            <a:ext cx="8673220" cy="67172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800" b="1" dirty="0" smtClean="0"/>
              <a:t>Title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374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RNL 2012">
      <a:dk1>
        <a:sysClr val="windowText" lastClr="000000"/>
      </a:dk1>
      <a:lt1>
        <a:sysClr val="window" lastClr="FFFFFF"/>
      </a:lt1>
      <a:dk2>
        <a:srgbClr val="008657"/>
      </a:dk2>
      <a:lt2>
        <a:srgbClr val="FFFFFF"/>
      </a:lt2>
      <a:accent1>
        <a:srgbClr val="4F81BD"/>
      </a:accent1>
      <a:accent2>
        <a:srgbClr val="C0504D"/>
      </a:accent2>
      <a:accent3>
        <a:srgbClr val="00B274"/>
      </a:accent3>
      <a:accent4>
        <a:srgbClr val="F79646"/>
      </a:accent4>
      <a:accent5>
        <a:srgbClr val="4BACC6"/>
      </a:accent5>
      <a:accent6>
        <a:srgbClr val="8064A2"/>
      </a:accent6>
      <a:hlink>
        <a:srgbClr val="1F497D"/>
      </a:hlink>
      <a:folHlink>
        <a:srgbClr val="008657"/>
      </a:folHlink>
    </a:clrScheme>
    <a:fontScheme name="ORNL theme">
      <a:majorFont>
        <a:latin typeface="Arial Black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25695</TotalTime>
  <Words>727</Words>
  <Application>Microsoft Office PowerPoint</Application>
  <PresentationFormat>On-screen Show (4:3)</PresentationFormat>
  <Paragraphs>69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Theme</vt:lpstr>
      <vt:lpstr>Decomposing I(Q,t)</vt:lpstr>
      <vt:lpstr>Two Representative Examples</vt:lpstr>
      <vt:lpstr>Two populations of water (decomposition 1)</vt:lpstr>
      <vt:lpstr>Single-particle density self-correlations (decomposition 2)</vt:lpstr>
      <vt:lpstr>Two populations of water: Results</vt:lpstr>
      <vt:lpstr>Two populations of water: Fit</vt:lpstr>
      <vt:lpstr>Single-particle density self-correlations: Results</vt:lpstr>
      <vt:lpstr>Single-particle density self-correlations: Fit</vt:lpstr>
      <vt:lpstr>Title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 Briefing on Neutron Sciences</dc:title>
  <dc:creator>Roy, Donna Jo</dc:creator>
  <cp:lastModifiedBy>Borreguero Calvo, Jose M.</cp:lastModifiedBy>
  <cp:revision>443</cp:revision>
  <cp:lastPrinted>2013-02-20T14:23:29Z</cp:lastPrinted>
  <dcterms:created xsi:type="dcterms:W3CDTF">2012-12-06T21:19:48Z</dcterms:created>
  <dcterms:modified xsi:type="dcterms:W3CDTF">2016-05-31T22:46:02Z</dcterms:modified>
</cp:coreProperties>
</file>