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687B-DF3D-2D45-AB65-A6A6F95D6676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B7EE-EC0B-2240-99CF-F3C3D6AE93F0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4015" y="3840182"/>
            <a:ext cx="3429000" cy="237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987" y="339725"/>
            <a:ext cx="28829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èche vers la droite 12"/>
          <p:cNvSpPr/>
          <p:nvPr/>
        </p:nvSpPr>
        <p:spPr>
          <a:xfrm rot="2347140">
            <a:off x="3660257" y="3279020"/>
            <a:ext cx="1101491" cy="4236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265469" y="3339899"/>
            <a:ext cx="109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Exigences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85075" y="6215082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87" y="501650"/>
            <a:ext cx="28829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èche vers la droite 12"/>
          <p:cNvSpPr/>
          <p:nvPr/>
        </p:nvSpPr>
        <p:spPr>
          <a:xfrm>
            <a:off x="3414041" y="1699516"/>
            <a:ext cx="1101491" cy="4236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1265469" y="3417647"/>
            <a:ext cx="109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Exigences</a:t>
            </a:r>
            <a:endParaRPr lang="fr-FR" dirty="0"/>
          </a:p>
        </p:txBody>
      </p:sp>
      <p:grpSp>
        <p:nvGrpSpPr>
          <p:cNvPr id="7" name="Groupe 117"/>
          <p:cNvGrpSpPr>
            <a:grpSpLocks/>
          </p:cNvGrpSpPr>
          <p:nvPr/>
        </p:nvGrpSpPr>
        <p:grpSpPr bwMode="auto">
          <a:xfrm>
            <a:off x="4657726" y="339725"/>
            <a:ext cx="4095750" cy="3143250"/>
            <a:chOff x="4657725" y="1743075"/>
            <a:chExt cx="4095750" cy="3143250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4657725" y="1743075"/>
              <a:ext cx="4095750" cy="3143250"/>
            </a:xfrm>
            <a:prstGeom prst="roundRect">
              <a:avLst/>
            </a:prstGeom>
            <a:solidFill>
              <a:srgbClr val="FFCC66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402222" y="1887538"/>
              <a:ext cx="2523648" cy="584776"/>
            </a:xfrm>
            <a:prstGeom prst="rect">
              <a:avLst/>
            </a:prstGeom>
            <a:solidFill>
              <a:srgbClr val="FFCC66"/>
            </a:solidFill>
            <a:ln w="317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Modèles Fonctionnels et/ou</a:t>
              </a:r>
            </a:p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Comportementaux</a:t>
              </a:r>
              <a:endParaRPr lang="en-US" sz="1600" dirty="0">
                <a:solidFill>
                  <a:srgbClr val="00587B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4838700" y="2619375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Ground</a:t>
              </a:r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6877050" y="2609850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Take Off</a:t>
              </a: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4848225" y="3752850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Landing</a:t>
              </a:r>
            </a:p>
          </p:txBody>
        </p:sp>
        <p:sp>
          <p:nvSpPr>
            <p:cNvPr id="16" name="Ellipse 15"/>
            <p:cNvSpPr/>
            <p:nvPr/>
          </p:nvSpPr>
          <p:spPr bwMode="auto">
            <a:xfrm>
              <a:off x="6896100" y="3762375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Flying</a:t>
              </a:r>
            </a:p>
          </p:txBody>
        </p:sp>
        <p:cxnSp>
          <p:nvCxnSpPr>
            <p:cNvPr id="17" name="Connecteur droit avec flèche 61"/>
            <p:cNvCxnSpPr>
              <a:cxnSpLocks noChangeShapeType="1"/>
            </p:cNvCxnSpPr>
            <p:nvPr/>
          </p:nvCxnSpPr>
          <p:spPr bwMode="auto">
            <a:xfrm flipV="1">
              <a:off x="6391276" y="2928937"/>
              <a:ext cx="48577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Connecteur droit avec flèche 66"/>
            <p:cNvCxnSpPr>
              <a:cxnSpLocks noChangeShapeType="1"/>
            </p:cNvCxnSpPr>
            <p:nvPr/>
          </p:nvCxnSpPr>
          <p:spPr bwMode="auto">
            <a:xfrm rot="16200000" flipV="1">
              <a:off x="5372102" y="3500438"/>
              <a:ext cx="495299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Connecteur droit avec flèche 67"/>
            <p:cNvCxnSpPr>
              <a:cxnSpLocks noChangeShapeType="1"/>
            </p:cNvCxnSpPr>
            <p:nvPr/>
          </p:nvCxnSpPr>
          <p:spPr bwMode="auto">
            <a:xfrm rot="16200000" flipH="1">
              <a:off x="7405689" y="3495675"/>
              <a:ext cx="514349" cy="19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Connecteur droit avec flèche 68"/>
            <p:cNvCxnSpPr>
              <a:cxnSpLocks noChangeShapeType="1"/>
            </p:cNvCxnSpPr>
            <p:nvPr/>
          </p:nvCxnSpPr>
          <p:spPr bwMode="auto">
            <a:xfrm rot="10800000">
              <a:off x="6400802" y="4071939"/>
              <a:ext cx="495299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87" y="501650"/>
            <a:ext cx="28829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èche vers la droite 12"/>
          <p:cNvSpPr/>
          <p:nvPr/>
        </p:nvSpPr>
        <p:spPr>
          <a:xfrm>
            <a:off x="3414041" y="1699516"/>
            <a:ext cx="1101491" cy="4236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1265469" y="3417647"/>
            <a:ext cx="109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Exigences</a:t>
            </a:r>
            <a:endParaRPr lang="fr-FR" dirty="0"/>
          </a:p>
        </p:txBody>
      </p:sp>
      <p:grpSp>
        <p:nvGrpSpPr>
          <p:cNvPr id="21" name="Groupe 116"/>
          <p:cNvGrpSpPr>
            <a:grpSpLocks/>
          </p:cNvGrpSpPr>
          <p:nvPr/>
        </p:nvGrpSpPr>
        <p:grpSpPr bwMode="auto">
          <a:xfrm>
            <a:off x="4811416" y="314325"/>
            <a:ext cx="4095750" cy="3143250"/>
            <a:chOff x="4752975" y="2562225"/>
            <a:chExt cx="4095750" cy="3143250"/>
          </a:xfrm>
        </p:grpSpPr>
        <p:sp>
          <p:nvSpPr>
            <p:cNvPr id="22" name="Rectangle à coins arrondis 21"/>
            <p:cNvSpPr/>
            <p:nvPr/>
          </p:nvSpPr>
          <p:spPr bwMode="auto">
            <a:xfrm>
              <a:off x="4752975" y="2562225"/>
              <a:ext cx="4095750" cy="3143250"/>
            </a:xfrm>
            <a:prstGeom prst="roundRect">
              <a:avLst/>
            </a:prstGeom>
            <a:solidFill>
              <a:srgbClr val="FFCC66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958085" y="2706688"/>
              <a:ext cx="1697400" cy="338554"/>
            </a:xfrm>
            <a:prstGeom prst="rect">
              <a:avLst/>
            </a:prstGeom>
            <a:solidFill>
              <a:srgbClr val="FFCC66"/>
            </a:solidFill>
            <a:ln w="317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Modèle Structurel</a:t>
              </a:r>
              <a:endParaRPr lang="en-US" sz="1600" dirty="0">
                <a:solidFill>
                  <a:srgbClr val="00587B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 bwMode="auto">
            <a:xfrm>
              <a:off x="5000625" y="3438525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Engine</a:t>
              </a:r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6734175" y="3371850"/>
              <a:ext cx="1895475" cy="8382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Flying Command</a:t>
              </a:r>
            </a:p>
          </p:txBody>
        </p:sp>
        <p:sp>
          <p:nvSpPr>
            <p:cNvPr id="26" name="Ellipse 25"/>
            <p:cNvSpPr/>
            <p:nvPr/>
          </p:nvSpPr>
          <p:spPr bwMode="auto">
            <a:xfrm>
              <a:off x="5010150" y="4572000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Brakes</a:t>
              </a: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6972300" y="4572000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Flaps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87" y="501650"/>
            <a:ext cx="28829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èche vers la droite 12"/>
          <p:cNvSpPr/>
          <p:nvPr/>
        </p:nvSpPr>
        <p:spPr>
          <a:xfrm>
            <a:off x="3414041" y="1699516"/>
            <a:ext cx="1101491" cy="4236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1265469" y="3417647"/>
            <a:ext cx="109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Exigences</a:t>
            </a:r>
            <a:endParaRPr lang="fr-FR" dirty="0"/>
          </a:p>
        </p:txBody>
      </p:sp>
      <p:grpSp>
        <p:nvGrpSpPr>
          <p:cNvPr id="12" name="Groupe 115"/>
          <p:cNvGrpSpPr>
            <a:grpSpLocks/>
          </p:cNvGrpSpPr>
          <p:nvPr/>
        </p:nvGrpSpPr>
        <p:grpSpPr bwMode="auto">
          <a:xfrm>
            <a:off x="4753335" y="327026"/>
            <a:ext cx="4095750" cy="3143250"/>
            <a:chOff x="4876800" y="3124200"/>
            <a:chExt cx="4095750" cy="3143250"/>
          </a:xfrm>
        </p:grpSpPr>
        <p:sp>
          <p:nvSpPr>
            <p:cNvPr id="15" name="Rectangle à coins arrondis 14"/>
            <p:cNvSpPr/>
            <p:nvPr/>
          </p:nvSpPr>
          <p:spPr bwMode="auto">
            <a:xfrm>
              <a:off x="4876800" y="3124200"/>
              <a:ext cx="4095750" cy="3143250"/>
            </a:xfrm>
            <a:prstGeom prst="roundRect">
              <a:avLst/>
            </a:prstGeom>
            <a:solidFill>
              <a:srgbClr val="FFCC66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5719397" y="3268663"/>
              <a:ext cx="2202446" cy="338554"/>
            </a:xfrm>
            <a:prstGeom prst="rect">
              <a:avLst/>
            </a:prstGeom>
            <a:solidFill>
              <a:srgbClr val="FFCC66"/>
            </a:solidFill>
            <a:ln w="317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Modèle de Performance</a:t>
              </a:r>
              <a:endParaRPr lang="en-US" sz="1600" dirty="0">
                <a:solidFill>
                  <a:srgbClr val="00587B"/>
                </a:solidFill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5000625" y="4146551"/>
              <a:ext cx="1526541" cy="711199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sz="140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lang="fr-FR" sz="1400">
                  <a:solidFill>
                    <a:schemeClr val="bg1"/>
                  </a:solidFill>
                </a:rPr>
                <a:t>Acquisition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7361873" y="4165601"/>
              <a:ext cx="1430422" cy="576263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sz="1400">
                  <a:solidFill>
                    <a:schemeClr val="bg1"/>
                  </a:solidFill>
                </a:rPr>
                <a:t>Equations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7371398" y="5062539"/>
              <a:ext cx="1430422" cy="576263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sz="1400">
                  <a:solidFill>
                    <a:schemeClr val="bg1"/>
                  </a:solidFill>
                </a:rPr>
                <a:t>Reactions</a:t>
              </a: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6788447" y="5153026"/>
              <a:ext cx="271675" cy="288925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6584316" y="4445001"/>
              <a:ext cx="204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6925035" y="5565776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 flipV="1">
              <a:off x="7098222" y="5278439"/>
              <a:ext cx="273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6778922" y="4324351"/>
              <a:ext cx="271675" cy="288925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7089141" y="4454526"/>
              <a:ext cx="204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6925035" y="4689476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87" y="501650"/>
            <a:ext cx="28829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èche vers la droite 12"/>
          <p:cNvSpPr/>
          <p:nvPr/>
        </p:nvSpPr>
        <p:spPr>
          <a:xfrm>
            <a:off x="3414041" y="1699516"/>
            <a:ext cx="1101491" cy="4236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1265469" y="3417647"/>
            <a:ext cx="109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Exigences</a:t>
            </a:r>
            <a:endParaRPr lang="fr-FR" dirty="0"/>
          </a:p>
        </p:txBody>
      </p:sp>
      <p:grpSp>
        <p:nvGrpSpPr>
          <p:cNvPr id="22" name="Groupe 108"/>
          <p:cNvGrpSpPr>
            <a:grpSpLocks/>
          </p:cNvGrpSpPr>
          <p:nvPr/>
        </p:nvGrpSpPr>
        <p:grpSpPr bwMode="auto">
          <a:xfrm>
            <a:off x="4829175" y="177800"/>
            <a:ext cx="4095750" cy="3143250"/>
            <a:chOff x="4857750" y="2800350"/>
            <a:chExt cx="4095750" cy="3143250"/>
          </a:xfrm>
        </p:grpSpPr>
        <p:sp>
          <p:nvSpPr>
            <p:cNvPr id="23" name="Rectangle à coins arrondis 22"/>
            <p:cNvSpPr/>
            <p:nvPr/>
          </p:nvSpPr>
          <p:spPr bwMode="auto">
            <a:xfrm>
              <a:off x="4857750" y="2800350"/>
              <a:ext cx="4095750" cy="3143250"/>
            </a:xfrm>
            <a:prstGeom prst="roundRect">
              <a:avLst/>
            </a:prstGeom>
            <a:solidFill>
              <a:srgbClr val="FFCC66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148251" y="2944813"/>
              <a:ext cx="1488909" cy="584776"/>
            </a:xfrm>
            <a:prstGeom prst="rect">
              <a:avLst/>
            </a:prstGeom>
            <a:solidFill>
              <a:srgbClr val="FFCC66"/>
            </a:solidFill>
            <a:ln w="317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Autres modèles</a:t>
              </a:r>
            </a:p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d’Analyse</a:t>
              </a:r>
              <a:endParaRPr lang="en-US" sz="1600" dirty="0">
                <a:solidFill>
                  <a:srgbClr val="00587B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5076825" y="3676649"/>
              <a:ext cx="1552576" cy="991767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Cost Model</a:t>
              </a:r>
            </a:p>
          </p:txBody>
        </p:sp>
        <p:sp>
          <p:nvSpPr>
            <p:cNvPr id="26" name="Ellipse 25"/>
            <p:cNvSpPr/>
            <p:nvPr/>
          </p:nvSpPr>
          <p:spPr bwMode="auto">
            <a:xfrm>
              <a:off x="6810375" y="3609974"/>
              <a:ext cx="1895475" cy="1114425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Security Model</a:t>
              </a: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5086350" y="4810125"/>
              <a:ext cx="1552576" cy="940642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Business Model</a:t>
              </a: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7048500" y="4810124"/>
              <a:ext cx="1552576" cy="1015287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8810" y="4021594"/>
            <a:ext cx="3429000" cy="237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987" y="339725"/>
            <a:ext cx="28829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èche vers la droite 12"/>
          <p:cNvSpPr/>
          <p:nvPr/>
        </p:nvSpPr>
        <p:spPr>
          <a:xfrm rot="2347140">
            <a:off x="3265083" y="3628348"/>
            <a:ext cx="1101491" cy="4236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OK!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265469" y="3339899"/>
            <a:ext cx="109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Exigences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449870" y="6396494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grpSp>
        <p:nvGrpSpPr>
          <p:cNvPr id="7" name="Groupe 117"/>
          <p:cNvGrpSpPr>
            <a:grpSpLocks/>
          </p:cNvGrpSpPr>
          <p:nvPr/>
        </p:nvGrpSpPr>
        <p:grpSpPr bwMode="auto">
          <a:xfrm>
            <a:off x="4618849" y="158313"/>
            <a:ext cx="4095750" cy="3143250"/>
            <a:chOff x="4657725" y="1743075"/>
            <a:chExt cx="4095750" cy="3143250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4657725" y="1743075"/>
              <a:ext cx="4095750" cy="3143250"/>
            </a:xfrm>
            <a:prstGeom prst="roundRect">
              <a:avLst/>
            </a:prstGeom>
            <a:solidFill>
              <a:srgbClr val="FFCC66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402222" y="1887538"/>
              <a:ext cx="2523648" cy="584776"/>
            </a:xfrm>
            <a:prstGeom prst="rect">
              <a:avLst/>
            </a:prstGeom>
            <a:solidFill>
              <a:srgbClr val="FFCC66"/>
            </a:solidFill>
            <a:ln w="317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Modèles Fonctionnels et/ou</a:t>
              </a:r>
            </a:p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Comportementaux</a:t>
              </a:r>
              <a:endParaRPr lang="en-US" sz="1600" dirty="0">
                <a:solidFill>
                  <a:srgbClr val="00587B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4838700" y="2619375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Ground</a:t>
              </a:r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6877050" y="2609850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Take Off</a:t>
              </a: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4848225" y="3752850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Landing</a:t>
              </a:r>
            </a:p>
          </p:txBody>
        </p:sp>
        <p:sp>
          <p:nvSpPr>
            <p:cNvPr id="16" name="Ellipse 15"/>
            <p:cNvSpPr/>
            <p:nvPr/>
          </p:nvSpPr>
          <p:spPr bwMode="auto">
            <a:xfrm>
              <a:off x="6896100" y="3762375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Flying</a:t>
              </a:r>
            </a:p>
          </p:txBody>
        </p:sp>
        <p:cxnSp>
          <p:nvCxnSpPr>
            <p:cNvPr id="17" name="Connecteur droit avec flèche 61"/>
            <p:cNvCxnSpPr>
              <a:cxnSpLocks noChangeShapeType="1"/>
            </p:cNvCxnSpPr>
            <p:nvPr/>
          </p:nvCxnSpPr>
          <p:spPr bwMode="auto">
            <a:xfrm flipV="1">
              <a:off x="6391276" y="2928937"/>
              <a:ext cx="48577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Connecteur droit avec flèche 66"/>
            <p:cNvCxnSpPr>
              <a:cxnSpLocks noChangeShapeType="1"/>
            </p:cNvCxnSpPr>
            <p:nvPr/>
          </p:nvCxnSpPr>
          <p:spPr bwMode="auto">
            <a:xfrm rot="16200000" flipV="1">
              <a:off x="5372102" y="3500438"/>
              <a:ext cx="495299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Connecteur droit avec flèche 67"/>
            <p:cNvCxnSpPr>
              <a:cxnSpLocks noChangeShapeType="1"/>
            </p:cNvCxnSpPr>
            <p:nvPr/>
          </p:nvCxnSpPr>
          <p:spPr bwMode="auto">
            <a:xfrm rot="16200000" flipH="1">
              <a:off x="7405689" y="3495675"/>
              <a:ext cx="514349" cy="19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Connecteur droit avec flèche 68"/>
            <p:cNvCxnSpPr>
              <a:cxnSpLocks noChangeShapeType="1"/>
            </p:cNvCxnSpPr>
            <p:nvPr/>
          </p:nvCxnSpPr>
          <p:spPr bwMode="auto">
            <a:xfrm rot="10800000">
              <a:off x="6400802" y="4071939"/>
              <a:ext cx="495299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1" name="Flèche vers la droite 20"/>
          <p:cNvSpPr/>
          <p:nvPr/>
        </p:nvSpPr>
        <p:spPr>
          <a:xfrm>
            <a:off x="3414041" y="1699516"/>
            <a:ext cx="1101491" cy="4236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grpSp>
        <p:nvGrpSpPr>
          <p:cNvPr id="22" name="Groupe 116"/>
          <p:cNvGrpSpPr>
            <a:grpSpLocks/>
          </p:cNvGrpSpPr>
          <p:nvPr/>
        </p:nvGrpSpPr>
        <p:grpSpPr bwMode="auto">
          <a:xfrm>
            <a:off x="4759580" y="340241"/>
            <a:ext cx="4095750" cy="3143250"/>
            <a:chOff x="4752975" y="2562225"/>
            <a:chExt cx="4095750" cy="3143250"/>
          </a:xfrm>
        </p:grpSpPr>
        <p:sp>
          <p:nvSpPr>
            <p:cNvPr id="23" name="Rectangle à coins arrondis 22"/>
            <p:cNvSpPr/>
            <p:nvPr/>
          </p:nvSpPr>
          <p:spPr bwMode="auto">
            <a:xfrm>
              <a:off x="4752975" y="2562225"/>
              <a:ext cx="4095750" cy="3143250"/>
            </a:xfrm>
            <a:prstGeom prst="roundRect">
              <a:avLst/>
            </a:prstGeom>
            <a:solidFill>
              <a:srgbClr val="FFCC66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958085" y="2706688"/>
              <a:ext cx="1697400" cy="338554"/>
            </a:xfrm>
            <a:prstGeom prst="rect">
              <a:avLst/>
            </a:prstGeom>
            <a:solidFill>
              <a:srgbClr val="FFCC66"/>
            </a:solidFill>
            <a:ln w="317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Modèle Structurel</a:t>
              </a:r>
              <a:endParaRPr lang="en-US" sz="1600" dirty="0">
                <a:solidFill>
                  <a:srgbClr val="00587B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5000625" y="3438525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Engine</a:t>
              </a:r>
            </a:p>
          </p:txBody>
        </p:sp>
        <p:sp>
          <p:nvSpPr>
            <p:cNvPr id="26" name="Ellipse 25"/>
            <p:cNvSpPr/>
            <p:nvPr/>
          </p:nvSpPr>
          <p:spPr bwMode="auto">
            <a:xfrm>
              <a:off x="6734175" y="3371850"/>
              <a:ext cx="1895475" cy="8382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Flying Command</a:t>
              </a: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5010150" y="4572000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Brakes</a:t>
              </a:r>
            </a:p>
          </p:txBody>
        </p:sp>
        <p:sp>
          <p:nvSpPr>
            <p:cNvPr id="28" name="Ellipse 27"/>
            <p:cNvSpPr/>
            <p:nvPr/>
          </p:nvSpPr>
          <p:spPr bwMode="auto">
            <a:xfrm>
              <a:off x="6972300" y="4572000"/>
              <a:ext cx="1552576" cy="638176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Flaps</a:t>
              </a:r>
            </a:p>
          </p:txBody>
        </p:sp>
      </p:grpSp>
      <p:grpSp>
        <p:nvGrpSpPr>
          <p:cNvPr id="29" name="Groupe 108"/>
          <p:cNvGrpSpPr>
            <a:grpSpLocks/>
          </p:cNvGrpSpPr>
          <p:nvPr/>
        </p:nvGrpSpPr>
        <p:grpSpPr bwMode="auto">
          <a:xfrm>
            <a:off x="4868052" y="514708"/>
            <a:ext cx="4095750" cy="3143250"/>
            <a:chOff x="4857750" y="2800350"/>
            <a:chExt cx="4095750" cy="3143250"/>
          </a:xfrm>
        </p:grpSpPr>
        <p:sp>
          <p:nvSpPr>
            <p:cNvPr id="30" name="Rectangle à coins arrondis 29"/>
            <p:cNvSpPr/>
            <p:nvPr/>
          </p:nvSpPr>
          <p:spPr bwMode="auto">
            <a:xfrm>
              <a:off x="4857750" y="2800350"/>
              <a:ext cx="4095750" cy="3143250"/>
            </a:xfrm>
            <a:prstGeom prst="roundRect">
              <a:avLst/>
            </a:prstGeom>
            <a:solidFill>
              <a:srgbClr val="FFCC66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6148251" y="2944813"/>
              <a:ext cx="1488909" cy="584776"/>
            </a:xfrm>
            <a:prstGeom prst="rect">
              <a:avLst/>
            </a:prstGeom>
            <a:solidFill>
              <a:srgbClr val="FFCC66"/>
            </a:solidFill>
            <a:ln w="317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Autres modèles</a:t>
              </a:r>
            </a:p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d’Analyse</a:t>
              </a:r>
              <a:endParaRPr lang="en-US" sz="1600" dirty="0">
                <a:solidFill>
                  <a:srgbClr val="00587B"/>
                </a:solidFill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076825" y="3676649"/>
              <a:ext cx="1552576" cy="991767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Cost Model</a:t>
              </a: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810375" y="3609974"/>
              <a:ext cx="1895475" cy="1114425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Security Model</a:t>
              </a:r>
            </a:p>
          </p:txBody>
        </p:sp>
        <p:sp>
          <p:nvSpPr>
            <p:cNvPr id="34" name="Ellipse 33"/>
            <p:cNvSpPr/>
            <p:nvPr/>
          </p:nvSpPr>
          <p:spPr bwMode="auto">
            <a:xfrm>
              <a:off x="5086350" y="4810125"/>
              <a:ext cx="1552576" cy="940642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Business Model</a:t>
              </a:r>
            </a:p>
          </p:txBody>
        </p:sp>
        <p:sp>
          <p:nvSpPr>
            <p:cNvPr id="35" name="Ellipse 34"/>
            <p:cNvSpPr/>
            <p:nvPr/>
          </p:nvSpPr>
          <p:spPr bwMode="auto">
            <a:xfrm>
              <a:off x="7048500" y="4810124"/>
              <a:ext cx="1552576" cy="1015287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36" name="Groupe 108"/>
          <p:cNvGrpSpPr>
            <a:grpSpLocks/>
          </p:cNvGrpSpPr>
          <p:nvPr/>
        </p:nvGrpSpPr>
        <p:grpSpPr bwMode="auto">
          <a:xfrm>
            <a:off x="4984683" y="683162"/>
            <a:ext cx="4095750" cy="3143250"/>
            <a:chOff x="4857750" y="2800350"/>
            <a:chExt cx="4095750" cy="3143250"/>
          </a:xfrm>
        </p:grpSpPr>
        <p:sp>
          <p:nvSpPr>
            <p:cNvPr id="37" name="Rectangle à coins arrondis 36"/>
            <p:cNvSpPr/>
            <p:nvPr/>
          </p:nvSpPr>
          <p:spPr bwMode="auto">
            <a:xfrm>
              <a:off x="4857750" y="2800350"/>
              <a:ext cx="4095750" cy="3143250"/>
            </a:xfrm>
            <a:prstGeom prst="roundRect">
              <a:avLst/>
            </a:prstGeom>
            <a:solidFill>
              <a:srgbClr val="FFCC66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fr-FR" sz="1400"/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6148251" y="2944813"/>
              <a:ext cx="1488909" cy="584776"/>
            </a:xfrm>
            <a:prstGeom prst="rect">
              <a:avLst/>
            </a:prstGeom>
            <a:solidFill>
              <a:srgbClr val="FFCC66"/>
            </a:solidFill>
            <a:ln w="317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Autres modèles</a:t>
              </a:r>
            </a:p>
            <a:p>
              <a:pPr algn="ctr"/>
              <a:r>
                <a:rPr lang="en-US" sz="1600" dirty="0" smtClean="0">
                  <a:solidFill>
                    <a:srgbClr val="00587B"/>
                  </a:solidFill>
                </a:rPr>
                <a:t>d’Analyse</a:t>
              </a:r>
              <a:endParaRPr lang="en-US" sz="1600" dirty="0">
                <a:solidFill>
                  <a:srgbClr val="00587B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5076825" y="3676649"/>
              <a:ext cx="1552576" cy="991767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Cost Model</a:t>
              </a: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810375" y="3609974"/>
              <a:ext cx="1895475" cy="1114425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Security Model</a:t>
              </a: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086350" y="4810125"/>
              <a:ext cx="1552576" cy="940642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Business Model</a:t>
              </a: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7048500" y="4810124"/>
              <a:ext cx="1552576" cy="1015287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rgbClr val="006666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fr-FR" sz="1600">
                  <a:solidFill>
                    <a:schemeClr val="bg1"/>
                  </a:solidFill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84</Words>
  <Application>Microsoft Macintosh PowerPoint</Application>
  <PresentationFormat>Présentation à l'écran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>IRIT / Université de Toulouse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Jean-Michel Bruel</dc:creator>
  <cp:lastModifiedBy>Jean-Michel Bruel</cp:lastModifiedBy>
  <cp:revision>1</cp:revision>
  <dcterms:created xsi:type="dcterms:W3CDTF">2012-11-02T16:19:32Z</dcterms:created>
  <dcterms:modified xsi:type="dcterms:W3CDTF">2012-11-02T17:31:28Z</dcterms:modified>
</cp:coreProperties>
</file>