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9" r:id="rId4"/>
    <p:sldId id="258" r:id="rId5"/>
    <p:sldId id="261" r:id="rId6"/>
    <p:sldId id="262" r:id="rId7"/>
    <p:sldId id="263" r:id="rId8"/>
    <p:sldId id="256" r:id="rId9"/>
    <p:sldId id="257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20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37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25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20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1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93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97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47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75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62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97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511" y="260648"/>
            <a:ext cx="2505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Cordeuse</a:t>
            </a:r>
            <a:r>
              <a:rPr lang="fr-FR" dirty="0" smtClean="0"/>
              <a:t> - </a:t>
            </a:r>
            <a:r>
              <a:rPr lang="fr-FR" dirty="0" smtClean="0"/>
              <a:t>Contexte</a:t>
            </a:r>
            <a:endParaRPr lang="fr-FR" dirty="0" smtClean="0"/>
          </a:p>
          <a:p>
            <a:r>
              <a:rPr lang="fr-FR" dirty="0" smtClean="0"/>
              <a:t>Block Définition </a:t>
            </a:r>
            <a:r>
              <a:rPr lang="fr-FR" dirty="0" err="1" smtClean="0"/>
              <a:t>Diagram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992407" y="1030504"/>
            <a:ext cx="7615883" cy="576064"/>
            <a:chOff x="992408" y="1196752"/>
            <a:chExt cx="6819952" cy="576064"/>
          </a:xfrm>
        </p:grpSpPr>
        <p:sp>
          <p:nvSpPr>
            <p:cNvPr id="139" name="Rectangle 138"/>
            <p:cNvSpPr/>
            <p:nvPr/>
          </p:nvSpPr>
          <p:spPr>
            <a:xfrm>
              <a:off x="992408" y="1452998"/>
              <a:ext cx="6819952" cy="319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0" name="Groupe 139"/>
            <p:cNvGrpSpPr/>
            <p:nvPr/>
          </p:nvGrpSpPr>
          <p:grpSpPr>
            <a:xfrm>
              <a:off x="992408" y="1196752"/>
              <a:ext cx="6819952" cy="288032"/>
              <a:chOff x="1619672" y="1052736"/>
              <a:chExt cx="1296144" cy="288032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ZoneTexte 141"/>
              <p:cNvSpPr txBox="1"/>
              <p:nvPr/>
            </p:nvSpPr>
            <p:spPr>
              <a:xfrm>
                <a:off x="1642801" y="1063769"/>
                <a:ext cx="2331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/>
                  <a:t>Cordeuse</a:t>
                </a:r>
                <a:r>
                  <a:rPr lang="fr-FR" sz="1200" dirty="0" smtClean="0"/>
                  <a:t> Contexte</a:t>
                </a:r>
                <a:endParaRPr lang="fr-FR" sz="1200" dirty="0"/>
              </a:p>
            </p:txBody>
          </p:sp>
        </p:grpSp>
      </p:grpSp>
      <p:grpSp>
        <p:nvGrpSpPr>
          <p:cNvPr id="184" name="Groupe 183"/>
          <p:cNvGrpSpPr/>
          <p:nvPr/>
        </p:nvGrpSpPr>
        <p:grpSpPr>
          <a:xfrm>
            <a:off x="5622016" y="1630698"/>
            <a:ext cx="1384908" cy="1681182"/>
            <a:chOff x="5712067" y="1630698"/>
            <a:chExt cx="1384908" cy="1681182"/>
          </a:xfrm>
        </p:grpSpPr>
        <p:grpSp>
          <p:nvGrpSpPr>
            <p:cNvPr id="151" name="Groupe 150"/>
            <p:cNvGrpSpPr/>
            <p:nvPr/>
          </p:nvGrpSpPr>
          <p:grpSpPr>
            <a:xfrm>
              <a:off x="5712067" y="2798080"/>
              <a:ext cx="1384908" cy="513800"/>
              <a:chOff x="2171093" y="2238636"/>
              <a:chExt cx="1384908" cy="51380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172741" y="2502323"/>
                <a:ext cx="1383260" cy="250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2172741" y="2246076"/>
                <a:ext cx="1383260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ZoneTexte 153"/>
              <p:cNvSpPr txBox="1"/>
              <p:nvPr/>
            </p:nvSpPr>
            <p:spPr>
              <a:xfrm>
                <a:off x="2171093" y="2238636"/>
                <a:ext cx="1202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Raquette</a:t>
                </a:r>
                <a:endParaRPr lang="fr-FR" sz="1200" dirty="0"/>
              </a:p>
            </p:txBody>
          </p:sp>
        </p:grpSp>
        <p:grpSp>
          <p:nvGrpSpPr>
            <p:cNvPr id="168" name="Groupe 167"/>
            <p:cNvGrpSpPr/>
            <p:nvPr/>
          </p:nvGrpSpPr>
          <p:grpSpPr>
            <a:xfrm>
              <a:off x="6347187" y="1630698"/>
              <a:ext cx="114668" cy="1174822"/>
              <a:chOff x="6343185" y="1630698"/>
              <a:chExt cx="114668" cy="1174822"/>
            </a:xfrm>
          </p:grpSpPr>
          <p:sp>
            <p:nvSpPr>
              <p:cNvPr id="165" name="Losange 164"/>
              <p:cNvSpPr/>
              <p:nvPr/>
            </p:nvSpPr>
            <p:spPr>
              <a:xfrm>
                <a:off x="6343185" y="1630698"/>
                <a:ext cx="114668" cy="190985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6" name="Connecteur droit 165"/>
              <p:cNvCxnSpPr>
                <a:stCxn id="165" idx="2"/>
                <a:endCxn id="153" idx="0"/>
              </p:cNvCxnSpPr>
              <p:nvPr/>
            </p:nvCxnSpPr>
            <p:spPr>
              <a:xfrm>
                <a:off x="6400519" y="1821683"/>
                <a:ext cx="824" cy="9838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e 184"/>
          <p:cNvGrpSpPr/>
          <p:nvPr/>
        </p:nvGrpSpPr>
        <p:grpSpPr>
          <a:xfrm>
            <a:off x="7402103" y="1616843"/>
            <a:ext cx="1483283" cy="1904655"/>
            <a:chOff x="7522171" y="1616843"/>
            <a:chExt cx="1483283" cy="1904655"/>
          </a:xfrm>
        </p:grpSpPr>
        <p:grpSp>
          <p:nvGrpSpPr>
            <p:cNvPr id="12" name="Groupe 11"/>
            <p:cNvGrpSpPr/>
            <p:nvPr/>
          </p:nvGrpSpPr>
          <p:grpSpPr>
            <a:xfrm>
              <a:off x="7522171" y="2798080"/>
              <a:ext cx="1483283" cy="723418"/>
              <a:chOff x="7051112" y="2544461"/>
              <a:chExt cx="1483283" cy="441719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7051112" y="2800707"/>
                <a:ext cx="1483283" cy="185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22" name="Groupe 121"/>
              <p:cNvGrpSpPr/>
              <p:nvPr/>
            </p:nvGrpSpPr>
            <p:grpSpPr>
              <a:xfrm>
                <a:off x="7051112" y="2544461"/>
                <a:ext cx="1483283" cy="349613"/>
                <a:chOff x="1619672" y="1052736"/>
                <a:chExt cx="1002687" cy="349613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619672" y="1052736"/>
                  <a:ext cx="1002687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" name="ZoneTexte 123"/>
                <p:cNvSpPr txBox="1"/>
                <p:nvPr/>
              </p:nvSpPr>
              <p:spPr>
                <a:xfrm>
                  <a:off x="1642801" y="1063769"/>
                  <a:ext cx="975559" cy="338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</a:t>
                  </a:r>
                  <a:r>
                    <a:rPr lang="fr-FR" sz="1200" dirty="0" smtClean="0"/>
                    <a:t>Alimentation</a:t>
                  </a:r>
                </a:p>
                <a:p>
                  <a:r>
                    <a:rPr lang="fr-FR" sz="1200" dirty="0" smtClean="0"/>
                    <a:t>électrique</a:t>
                  </a:r>
                  <a:endParaRPr lang="fr-FR" sz="1200" dirty="0"/>
                </a:p>
              </p:txBody>
            </p:sp>
          </p:grpSp>
        </p:grpSp>
        <p:grpSp>
          <p:nvGrpSpPr>
            <p:cNvPr id="169" name="Groupe 168"/>
            <p:cNvGrpSpPr/>
            <p:nvPr/>
          </p:nvGrpSpPr>
          <p:grpSpPr>
            <a:xfrm>
              <a:off x="8206478" y="1616843"/>
              <a:ext cx="114668" cy="1174822"/>
              <a:chOff x="6343185" y="1630698"/>
              <a:chExt cx="114668" cy="1174822"/>
            </a:xfrm>
          </p:grpSpPr>
          <p:sp>
            <p:nvSpPr>
              <p:cNvPr id="170" name="Losange 169"/>
              <p:cNvSpPr/>
              <p:nvPr/>
            </p:nvSpPr>
            <p:spPr>
              <a:xfrm>
                <a:off x="6343185" y="1630698"/>
                <a:ext cx="114668" cy="190985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1" name="Connecteur droit 170"/>
              <p:cNvCxnSpPr>
                <a:stCxn id="170" idx="2"/>
              </p:cNvCxnSpPr>
              <p:nvPr/>
            </p:nvCxnSpPr>
            <p:spPr>
              <a:xfrm>
                <a:off x="6400519" y="1821683"/>
                <a:ext cx="4826" cy="9838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Groupe 182"/>
          <p:cNvGrpSpPr/>
          <p:nvPr/>
        </p:nvGrpSpPr>
        <p:grpSpPr>
          <a:xfrm>
            <a:off x="3841929" y="1621460"/>
            <a:ext cx="1384908" cy="1690420"/>
            <a:chOff x="3901963" y="1621460"/>
            <a:chExt cx="1384908" cy="1690420"/>
          </a:xfrm>
        </p:grpSpPr>
        <p:grpSp>
          <p:nvGrpSpPr>
            <p:cNvPr id="147" name="Groupe 146"/>
            <p:cNvGrpSpPr/>
            <p:nvPr/>
          </p:nvGrpSpPr>
          <p:grpSpPr>
            <a:xfrm>
              <a:off x="3901963" y="2798080"/>
              <a:ext cx="1384908" cy="513800"/>
              <a:chOff x="2171093" y="2238636"/>
              <a:chExt cx="1384908" cy="51380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2172741" y="2502323"/>
                <a:ext cx="1383260" cy="250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172741" y="2246076"/>
                <a:ext cx="1383260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171093" y="2238636"/>
                <a:ext cx="10048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Corde</a:t>
                </a:r>
                <a:endParaRPr lang="fr-FR" sz="1200" dirty="0"/>
              </a:p>
            </p:txBody>
          </p:sp>
        </p:grpSp>
        <p:grpSp>
          <p:nvGrpSpPr>
            <p:cNvPr id="172" name="Groupe 171"/>
            <p:cNvGrpSpPr/>
            <p:nvPr/>
          </p:nvGrpSpPr>
          <p:grpSpPr>
            <a:xfrm>
              <a:off x="4537083" y="1621460"/>
              <a:ext cx="114668" cy="1174822"/>
              <a:chOff x="6343185" y="1630698"/>
              <a:chExt cx="114668" cy="1174822"/>
            </a:xfrm>
          </p:grpSpPr>
          <p:sp>
            <p:nvSpPr>
              <p:cNvPr id="173" name="Losange 172"/>
              <p:cNvSpPr/>
              <p:nvPr/>
            </p:nvSpPr>
            <p:spPr>
              <a:xfrm>
                <a:off x="6343185" y="1630698"/>
                <a:ext cx="114668" cy="190985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4" name="Connecteur droit 173"/>
              <p:cNvCxnSpPr>
                <a:stCxn id="173" idx="2"/>
              </p:cNvCxnSpPr>
              <p:nvPr/>
            </p:nvCxnSpPr>
            <p:spPr>
              <a:xfrm>
                <a:off x="6400519" y="1821683"/>
                <a:ext cx="4826" cy="9838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e 181"/>
          <p:cNvGrpSpPr/>
          <p:nvPr/>
        </p:nvGrpSpPr>
        <p:grpSpPr>
          <a:xfrm>
            <a:off x="2061842" y="1626078"/>
            <a:ext cx="1384908" cy="1685802"/>
            <a:chOff x="2091859" y="1626078"/>
            <a:chExt cx="1384908" cy="1685802"/>
          </a:xfrm>
        </p:grpSpPr>
        <p:grpSp>
          <p:nvGrpSpPr>
            <p:cNvPr id="143" name="Groupe 142"/>
            <p:cNvGrpSpPr/>
            <p:nvPr/>
          </p:nvGrpSpPr>
          <p:grpSpPr>
            <a:xfrm>
              <a:off x="2091859" y="2798080"/>
              <a:ext cx="1384908" cy="513800"/>
              <a:chOff x="2171093" y="2238636"/>
              <a:chExt cx="1384908" cy="513800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2172741" y="2502323"/>
                <a:ext cx="1383260" cy="250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172741" y="2246076"/>
                <a:ext cx="1383260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ZoneTexte 145"/>
              <p:cNvSpPr txBox="1"/>
              <p:nvPr/>
            </p:nvSpPr>
            <p:spPr>
              <a:xfrm>
                <a:off x="2171093" y="2238636"/>
                <a:ext cx="12228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err="1" smtClean="0"/>
                  <a:t>Cordeuse</a:t>
                </a:r>
                <a:endParaRPr lang="fr-FR" sz="1200" dirty="0"/>
              </a:p>
            </p:txBody>
          </p:sp>
        </p:grpSp>
        <p:grpSp>
          <p:nvGrpSpPr>
            <p:cNvPr id="175" name="Groupe 174"/>
            <p:cNvGrpSpPr/>
            <p:nvPr/>
          </p:nvGrpSpPr>
          <p:grpSpPr>
            <a:xfrm>
              <a:off x="2726979" y="1626078"/>
              <a:ext cx="114668" cy="1174822"/>
              <a:chOff x="6343185" y="1630698"/>
              <a:chExt cx="114668" cy="1174822"/>
            </a:xfrm>
          </p:grpSpPr>
          <p:sp>
            <p:nvSpPr>
              <p:cNvPr id="176" name="Losange 175"/>
              <p:cNvSpPr/>
              <p:nvPr/>
            </p:nvSpPr>
            <p:spPr>
              <a:xfrm>
                <a:off x="6343185" y="1630698"/>
                <a:ext cx="114668" cy="190985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7" name="Connecteur droit 176"/>
              <p:cNvCxnSpPr>
                <a:stCxn id="176" idx="2"/>
              </p:cNvCxnSpPr>
              <p:nvPr/>
            </p:nvCxnSpPr>
            <p:spPr>
              <a:xfrm>
                <a:off x="6400519" y="1821683"/>
                <a:ext cx="4826" cy="9838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1" name="Groupe 180"/>
          <p:cNvGrpSpPr/>
          <p:nvPr/>
        </p:nvGrpSpPr>
        <p:grpSpPr>
          <a:xfrm>
            <a:off x="823996" y="1621461"/>
            <a:ext cx="842667" cy="2046190"/>
            <a:chOff x="823996" y="1621461"/>
            <a:chExt cx="842667" cy="2046190"/>
          </a:xfrm>
        </p:grpSpPr>
        <p:grpSp>
          <p:nvGrpSpPr>
            <p:cNvPr id="163" name="Groupe 162"/>
            <p:cNvGrpSpPr/>
            <p:nvPr/>
          </p:nvGrpSpPr>
          <p:grpSpPr>
            <a:xfrm>
              <a:off x="823996" y="2922582"/>
              <a:ext cx="842667" cy="745069"/>
              <a:chOff x="1128796" y="2125904"/>
              <a:chExt cx="842667" cy="745069"/>
            </a:xfrm>
          </p:grpSpPr>
          <p:grpSp>
            <p:nvGrpSpPr>
              <p:cNvPr id="156" name="Groupe 155"/>
              <p:cNvGrpSpPr/>
              <p:nvPr/>
            </p:nvGrpSpPr>
            <p:grpSpPr>
              <a:xfrm>
                <a:off x="1404369" y="2125904"/>
                <a:ext cx="291521" cy="468070"/>
                <a:chOff x="899592" y="1844824"/>
                <a:chExt cx="1152128" cy="1920521"/>
              </a:xfrm>
            </p:grpSpPr>
            <p:sp>
              <p:nvSpPr>
                <p:cNvPr id="158" name="Ellipse 157"/>
                <p:cNvSpPr/>
                <p:nvPr/>
              </p:nvSpPr>
              <p:spPr>
                <a:xfrm>
                  <a:off x="1295636" y="1844824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9" name="Connecteur droit 158"/>
                <p:cNvCxnSpPr/>
                <p:nvPr/>
              </p:nvCxnSpPr>
              <p:spPr>
                <a:xfrm>
                  <a:off x="1475656" y="2204864"/>
                  <a:ext cx="0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necteur droit 159"/>
                <p:cNvCxnSpPr/>
                <p:nvPr/>
              </p:nvCxnSpPr>
              <p:spPr>
                <a:xfrm>
                  <a:off x="1475656" y="2973257"/>
                  <a:ext cx="546716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/>
                <p:cNvCxnSpPr/>
                <p:nvPr/>
              </p:nvCxnSpPr>
              <p:spPr>
                <a:xfrm flipH="1">
                  <a:off x="935596" y="2973257"/>
                  <a:ext cx="546716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/>
                <p:cNvCxnSpPr/>
                <p:nvPr/>
              </p:nvCxnSpPr>
              <p:spPr>
                <a:xfrm flipH="1">
                  <a:off x="899592" y="2492896"/>
                  <a:ext cx="115212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ZoneTexte 156"/>
              <p:cNvSpPr txBox="1"/>
              <p:nvPr/>
            </p:nvSpPr>
            <p:spPr>
              <a:xfrm>
                <a:off x="1128796" y="2593974"/>
                <a:ext cx="842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Technicien</a:t>
                </a:r>
                <a:endParaRPr lang="fr-FR" sz="1200" dirty="0"/>
              </a:p>
            </p:txBody>
          </p:sp>
        </p:grpSp>
        <p:grpSp>
          <p:nvGrpSpPr>
            <p:cNvPr id="178" name="Groupe 177"/>
            <p:cNvGrpSpPr/>
            <p:nvPr/>
          </p:nvGrpSpPr>
          <p:grpSpPr>
            <a:xfrm>
              <a:off x="1187995" y="1621461"/>
              <a:ext cx="114668" cy="1174822"/>
              <a:chOff x="6343185" y="1630698"/>
              <a:chExt cx="114668" cy="1174822"/>
            </a:xfrm>
          </p:grpSpPr>
          <p:sp>
            <p:nvSpPr>
              <p:cNvPr id="179" name="Losange 178"/>
              <p:cNvSpPr/>
              <p:nvPr/>
            </p:nvSpPr>
            <p:spPr>
              <a:xfrm>
                <a:off x="6343185" y="1630698"/>
                <a:ext cx="114668" cy="190985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0" name="Connecteur droit 179"/>
              <p:cNvCxnSpPr>
                <a:stCxn id="179" idx="2"/>
              </p:cNvCxnSpPr>
              <p:nvPr/>
            </p:nvCxnSpPr>
            <p:spPr>
              <a:xfrm>
                <a:off x="6400519" y="1821683"/>
                <a:ext cx="4826" cy="9838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494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8365" y="260648"/>
            <a:ext cx="2310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Cordeuse</a:t>
            </a:r>
            <a:r>
              <a:rPr lang="fr-FR" dirty="0" smtClean="0"/>
              <a:t> - commande</a:t>
            </a:r>
            <a:endParaRPr lang="fr-FR" dirty="0" smtClean="0"/>
          </a:p>
          <a:p>
            <a:r>
              <a:rPr lang="fr-FR" dirty="0" err="1" smtClean="0"/>
              <a:t>Internal</a:t>
            </a:r>
            <a:r>
              <a:rPr lang="fr-FR" dirty="0" smtClean="0"/>
              <a:t> Block </a:t>
            </a:r>
            <a:r>
              <a:rPr lang="fr-FR" dirty="0" err="1" smtClean="0"/>
              <a:t>Diagram</a:t>
            </a:r>
            <a:endParaRPr lang="fr-FR" dirty="0"/>
          </a:p>
        </p:txBody>
      </p:sp>
      <p:grpSp>
        <p:nvGrpSpPr>
          <p:cNvPr id="279" name="Groupe 278"/>
          <p:cNvGrpSpPr/>
          <p:nvPr/>
        </p:nvGrpSpPr>
        <p:grpSpPr>
          <a:xfrm>
            <a:off x="923630" y="1151141"/>
            <a:ext cx="7177519" cy="5120350"/>
            <a:chOff x="923630" y="1400523"/>
            <a:chExt cx="7177519" cy="5120350"/>
          </a:xfrm>
        </p:grpSpPr>
        <p:grpSp>
          <p:nvGrpSpPr>
            <p:cNvPr id="5" name="Groupe 4"/>
            <p:cNvGrpSpPr/>
            <p:nvPr/>
          </p:nvGrpSpPr>
          <p:grpSpPr>
            <a:xfrm>
              <a:off x="923630" y="1400523"/>
              <a:ext cx="4122786" cy="4326587"/>
              <a:chOff x="2202097" y="1400523"/>
              <a:chExt cx="3378014" cy="4326587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2202100" y="1754909"/>
                <a:ext cx="3378011" cy="39722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4" name="Groupe 163"/>
              <p:cNvGrpSpPr/>
              <p:nvPr/>
            </p:nvGrpSpPr>
            <p:grpSpPr>
              <a:xfrm>
                <a:off x="2202097" y="1400523"/>
                <a:ext cx="3378011" cy="351481"/>
                <a:chOff x="2000608" y="1355721"/>
                <a:chExt cx="915208" cy="25624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000608" y="1355721"/>
                  <a:ext cx="915208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" name="ZoneTexte 165"/>
                <p:cNvSpPr txBox="1"/>
                <p:nvPr/>
              </p:nvSpPr>
              <p:spPr>
                <a:xfrm>
                  <a:off x="2015960" y="1386956"/>
                  <a:ext cx="308591" cy="2019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Commande </a:t>
                  </a:r>
                  <a:endParaRPr lang="fr-FR" sz="1200" dirty="0"/>
                </a:p>
              </p:txBody>
            </p:sp>
          </p:grpSp>
        </p:grpSp>
        <p:grpSp>
          <p:nvGrpSpPr>
            <p:cNvPr id="9" name="Groupe 8"/>
            <p:cNvGrpSpPr/>
            <p:nvPr/>
          </p:nvGrpSpPr>
          <p:grpSpPr>
            <a:xfrm rot="5400000" flipH="1">
              <a:off x="3723100" y="5634356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150" name="Rectangle 149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1" name="Connecteur droit avec flèche 150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17"/>
            <p:cNvGrpSpPr/>
            <p:nvPr/>
          </p:nvGrpSpPr>
          <p:grpSpPr>
            <a:xfrm>
              <a:off x="1938936" y="3519055"/>
              <a:ext cx="1677796" cy="1621491"/>
              <a:chOff x="1161396" y="744526"/>
              <a:chExt cx="1677796" cy="1621491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161396" y="1215581"/>
                <a:ext cx="1654043" cy="11504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45" name="Groupe 144"/>
              <p:cNvGrpSpPr/>
              <p:nvPr/>
            </p:nvGrpSpPr>
            <p:grpSpPr>
              <a:xfrm>
                <a:off x="1161396" y="744526"/>
                <a:ext cx="1677796" cy="481601"/>
                <a:chOff x="1619671" y="47740"/>
                <a:chExt cx="1489058" cy="539724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1619671" y="47740"/>
                  <a:ext cx="1467977" cy="5175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" name="ZoneTexte 146"/>
                <p:cNvSpPr txBox="1"/>
                <p:nvPr/>
              </p:nvSpPr>
              <p:spPr>
                <a:xfrm>
                  <a:off x="1642801" y="70079"/>
                  <a:ext cx="1465928" cy="5173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Microcontrôleur</a:t>
                  </a:r>
                </a:p>
                <a:p>
                  <a:r>
                    <a:rPr lang="fr-FR" sz="1200" dirty="0" smtClean="0"/>
                    <a:t>68HC11</a:t>
                  </a:r>
                  <a:endParaRPr lang="fr-FR" sz="1200" dirty="0"/>
                </a:p>
              </p:txBody>
            </p:sp>
          </p:grpSp>
        </p:grpSp>
        <p:grpSp>
          <p:nvGrpSpPr>
            <p:cNvPr id="19" name="Groupe 18"/>
            <p:cNvGrpSpPr/>
            <p:nvPr/>
          </p:nvGrpSpPr>
          <p:grpSpPr>
            <a:xfrm>
              <a:off x="2019012" y="2023642"/>
              <a:ext cx="1460430" cy="1061303"/>
              <a:chOff x="1161397" y="1641290"/>
              <a:chExt cx="1460430" cy="1061303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161397" y="1869939"/>
                <a:ext cx="1460430" cy="832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41" name="Groupe 140"/>
              <p:cNvGrpSpPr/>
              <p:nvPr/>
            </p:nvGrpSpPr>
            <p:grpSpPr>
              <a:xfrm>
                <a:off x="1161397" y="1641290"/>
                <a:ext cx="1460430" cy="286844"/>
                <a:chOff x="1619672" y="1052736"/>
                <a:chExt cx="1296144" cy="321466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" name="ZoneTexte 142"/>
                <p:cNvSpPr txBox="1"/>
                <p:nvPr/>
              </p:nvSpPr>
              <p:spPr>
                <a:xfrm>
                  <a:off x="1642801" y="1063769"/>
                  <a:ext cx="1105991" cy="3104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Pont en H</a:t>
                  </a:r>
                  <a:endParaRPr lang="fr-FR" sz="1200" dirty="0"/>
                </a:p>
              </p:txBody>
            </p:sp>
          </p:grpSp>
        </p:grpSp>
        <p:sp>
          <p:nvSpPr>
            <p:cNvPr id="24" name="ZoneTexte 23"/>
            <p:cNvSpPr txBox="1"/>
            <p:nvPr/>
          </p:nvSpPr>
          <p:spPr>
            <a:xfrm>
              <a:off x="3942814" y="5428363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Alim in 5V</a:t>
              </a:r>
              <a:endParaRPr lang="fr-FR" sz="11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111315" y="4860254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Alim in</a:t>
              </a:r>
              <a:endParaRPr lang="fr-FR" sz="1100" dirty="0"/>
            </a:p>
          </p:txBody>
        </p:sp>
        <p:grpSp>
          <p:nvGrpSpPr>
            <p:cNvPr id="26" name="Groupe 25"/>
            <p:cNvGrpSpPr/>
            <p:nvPr/>
          </p:nvGrpSpPr>
          <p:grpSpPr>
            <a:xfrm rot="5400000" flipH="1">
              <a:off x="2292123" y="5094257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124" name="Rectangle 123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5" name="Connecteur droit avec flèche 124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e 29"/>
            <p:cNvGrpSpPr/>
            <p:nvPr/>
          </p:nvGrpSpPr>
          <p:grpSpPr>
            <a:xfrm flipH="1">
              <a:off x="1820994" y="4191140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119" name="Rectangle 118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0" name="Connecteur droit avec flèche 119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e 31"/>
            <p:cNvGrpSpPr/>
            <p:nvPr/>
          </p:nvGrpSpPr>
          <p:grpSpPr>
            <a:xfrm rot="10800000" flipH="1">
              <a:off x="1936147" y="2790641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117" name="Rectangle 116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8" name="Connecteur droit avec flèche 117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ZoneTexte 32"/>
            <p:cNvSpPr txBox="1"/>
            <p:nvPr/>
          </p:nvSpPr>
          <p:spPr>
            <a:xfrm>
              <a:off x="1961006" y="4088226"/>
              <a:ext cx="8755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Commande </a:t>
              </a:r>
            </a:p>
            <a:p>
              <a:r>
                <a:rPr lang="fr-FR" sz="1100" dirty="0" smtClean="0"/>
                <a:t>pont</a:t>
              </a:r>
              <a:endParaRPr lang="fr-FR" sz="1100" dirty="0"/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1929073" y="2436827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115" name="Rectangle 114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6" name="Connecteur droit avec flèche 115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Connecteur en angle 67"/>
            <p:cNvCxnSpPr>
              <a:stCxn id="150" idx="3"/>
              <a:endCxn id="124" idx="1"/>
            </p:cNvCxnSpPr>
            <p:nvPr/>
          </p:nvCxnSpPr>
          <p:spPr>
            <a:xfrm rot="16200000" flipV="1">
              <a:off x="2923071" y="4741572"/>
              <a:ext cx="354591" cy="1430977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e 166"/>
            <p:cNvGrpSpPr/>
            <p:nvPr/>
          </p:nvGrpSpPr>
          <p:grpSpPr>
            <a:xfrm>
              <a:off x="5750287" y="5552853"/>
              <a:ext cx="2332963" cy="968020"/>
              <a:chOff x="6516871" y="4804707"/>
              <a:chExt cx="2332963" cy="968020"/>
            </a:xfrm>
          </p:grpSpPr>
          <p:grpSp>
            <p:nvGrpSpPr>
              <p:cNvPr id="168" name="Groupe 167"/>
              <p:cNvGrpSpPr/>
              <p:nvPr/>
            </p:nvGrpSpPr>
            <p:grpSpPr>
              <a:xfrm>
                <a:off x="6607077" y="4804707"/>
                <a:ext cx="2158231" cy="968020"/>
                <a:chOff x="1619671" y="1052736"/>
                <a:chExt cx="1387434" cy="968020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1619671" y="1308982"/>
                  <a:ext cx="1387434" cy="71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82" name="Groupe 181"/>
                <p:cNvGrpSpPr/>
                <p:nvPr/>
              </p:nvGrpSpPr>
              <p:grpSpPr>
                <a:xfrm>
                  <a:off x="1619671" y="1052736"/>
                  <a:ext cx="1387434" cy="278795"/>
                  <a:chOff x="1619671" y="1052736"/>
                  <a:chExt cx="1387434" cy="278795"/>
                </a:xfrm>
              </p:grpSpPr>
              <p:sp>
                <p:nvSpPr>
                  <p:cNvPr id="183" name="Rectangle 182"/>
                  <p:cNvSpPr/>
                  <p:nvPr/>
                </p:nvSpPr>
                <p:spPr>
                  <a:xfrm>
                    <a:off x="1619671" y="1052736"/>
                    <a:ext cx="1387434" cy="2562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84" name="ZoneTexte 183"/>
                  <p:cNvSpPr txBox="1"/>
                  <p:nvPr/>
                </p:nvSpPr>
                <p:spPr>
                  <a:xfrm>
                    <a:off x="1624988" y="1054532"/>
                    <a:ext cx="135642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/>
                      <a:t>Block : Alimentation électrique</a:t>
                    </a:r>
                    <a:endParaRPr lang="fr-FR" sz="1200" dirty="0"/>
                  </a:p>
                </p:txBody>
              </p:sp>
            </p:grpSp>
          </p:grpSp>
          <p:grpSp>
            <p:nvGrpSpPr>
              <p:cNvPr id="169" name="Groupe 168"/>
              <p:cNvGrpSpPr/>
              <p:nvPr/>
            </p:nvGrpSpPr>
            <p:grpSpPr>
              <a:xfrm flipH="1">
                <a:off x="6521483" y="5218970"/>
                <a:ext cx="185508" cy="185508"/>
                <a:chOff x="4788024" y="1048426"/>
                <a:chExt cx="792088" cy="792088"/>
              </a:xfrm>
              <a:solidFill>
                <a:schemeClr val="bg1"/>
              </a:solidFill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4788024" y="1048426"/>
                  <a:ext cx="792088" cy="79208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80" name="Connecteur droit avec flèche 179"/>
                <p:cNvCxnSpPr/>
                <p:nvPr/>
              </p:nvCxnSpPr>
              <p:spPr>
                <a:xfrm flipV="1">
                  <a:off x="4905037" y="1444470"/>
                  <a:ext cx="558062" cy="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ZoneTexte 169"/>
              <p:cNvSpPr txBox="1"/>
              <p:nvPr/>
            </p:nvSpPr>
            <p:spPr>
              <a:xfrm>
                <a:off x="6762019" y="5152960"/>
                <a:ext cx="8531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/>
                  <a:t>Alim out 5V</a:t>
                </a:r>
                <a:endParaRPr lang="fr-FR" sz="1100" dirty="0"/>
              </a:p>
            </p:txBody>
          </p:sp>
          <p:grpSp>
            <p:nvGrpSpPr>
              <p:cNvPr id="171" name="Groupe 170"/>
              <p:cNvGrpSpPr/>
              <p:nvPr/>
            </p:nvGrpSpPr>
            <p:grpSpPr>
              <a:xfrm flipH="1">
                <a:off x="6516871" y="5528382"/>
                <a:ext cx="185508" cy="185508"/>
                <a:chOff x="4788024" y="1048426"/>
                <a:chExt cx="792088" cy="792088"/>
              </a:xfrm>
              <a:solidFill>
                <a:schemeClr val="bg1"/>
              </a:solidFill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4788024" y="1048426"/>
                  <a:ext cx="792088" cy="79208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8" name="Connecteur droit avec flèche 177"/>
                <p:cNvCxnSpPr/>
                <p:nvPr/>
              </p:nvCxnSpPr>
              <p:spPr>
                <a:xfrm flipV="1">
                  <a:off x="4905037" y="1444470"/>
                  <a:ext cx="558062" cy="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ZoneTexte 171"/>
              <p:cNvSpPr txBox="1"/>
              <p:nvPr/>
            </p:nvSpPr>
            <p:spPr>
              <a:xfrm>
                <a:off x="6757407" y="5462372"/>
                <a:ext cx="9252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/>
                  <a:t>Alim out 15V</a:t>
                </a:r>
                <a:endParaRPr lang="fr-FR" sz="1100" dirty="0"/>
              </a:p>
            </p:txBody>
          </p:sp>
          <p:grpSp>
            <p:nvGrpSpPr>
              <p:cNvPr id="173" name="Groupe 172"/>
              <p:cNvGrpSpPr/>
              <p:nvPr/>
            </p:nvGrpSpPr>
            <p:grpSpPr>
              <a:xfrm flipH="1">
                <a:off x="8664326" y="5191255"/>
                <a:ext cx="185508" cy="185508"/>
                <a:chOff x="4788024" y="1048426"/>
                <a:chExt cx="792088" cy="792088"/>
              </a:xfrm>
              <a:solidFill>
                <a:schemeClr val="bg1"/>
              </a:solidFill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4788024" y="1048426"/>
                  <a:ext cx="792088" cy="79208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6" name="Connecteur droit avec flèche 175"/>
                <p:cNvCxnSpPr/>
                <p:nvPr/>
              </p:nvCxnSpPr>
              <p:spPr>
                <a:xfrm flipV="1">
                  <a:off x="4905037" y="1444470"/>
                  <a:ext cx="558062" cy="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ZoneTexte 173"/>
              <p:cNvSpPr txBox="1"/>
              <p:nvPr/>
            </p:nvSpPr>
            <p:spPr>
              <a:xfrm>
                <a:off x="8202898" y="5171427"/>
                <a:ext cx="4042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/>
                  <a:t>EDF</a:t>
                </a:r>
                <a:endParaRPr lang="fr-FR" sz="1100" dirty="0"/>
              </a:p>
            </p:txBody>
          </p:sp>
        </p:grpSp>
        <p:grpSp>
          <p:nvGrpSpPr>
            <p:cNvPr id="185" name="Groupe 184"/>
            <p:cNvGrpSpPr/>
            <p:nvPr/>
          </p:nvGrpSpPr>
          <p:grpSpPr>
            <a:xfrm rot="5400000" flipH="1">
              <a:off x="1141488" y="5629744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186" name="Rectangle 185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7" name="Connecteur droit avec flèche 186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ZoneTexte 187"/>
            <p:cNvSpPr txBox="1"/>
            <p:nvPr/>
          </p:nvSpPr>
          <p:spPr>
            <a:xfrm>
              <a:off x="1315022" y="5442223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Alim in 15V</a:t>
              </a:r>
              <a:endParaRPr lang="fr-FR" sz="1100" dirty="0"/>
            </a:p>
          </p:txBody>
        </p:sp>
        <p:grpSp>
          <p:nvGrpSpPr>
            <p:cNvPr id="219" name="Groupe 218"/>
            <p:cNvGrpSpPr/>
            <p:nvPr/>
          </p:nvGrpSpPr>
          <p:grpSpPr>
            <a:xfrm>
              <a:off x="5751169" y="2408330"/>
              <a:ext cx="2349980" cy="1649973"/>
              <a:chOff x="6286843" y="1022875"/>
              <a:chExt cx="2349980" cy="1649973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6391563" y="1519258"/>
                <a:ext cx="2161279" cy="1048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6391563" y="1022875"/>
                <a:ext cx="2161279" cy="491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4" name="ZoneTexte 193"/>
              <p:cNvSpPr txBox="1"/>
              <p:nvPr/>
            </p:nvSpPr>
            <p:spPr>
              <a:xfrm>
                <a:off x="6366692" y="1024672"/>
                <a:ext cx="2020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Mise sous tension  de </a:t>
                </a:r>
              </a:p>
              <a:p>
                <a:r>
                  <a:rPr lang="fr-FR" sz="1200" dirty="0" smtClean="0"/>
                  <a:t>la corde </a:t>
                </a:r>
                <a:endParaRPr lang="fr-FR" sz="1200" dirty="0"/>
              </a:p>
            </p:txBody>
          </p:sp>
          <p:grpSp>
            <p:nvGrpSpPr>
              <p:cNvPr id="195" name="Groupe 194"/>
              <p:cNvGrpSpPr/>
              <p:nvPr/>
            </p:nvGrpSpPr>
            <p:grpSpPr>
              <a:xfrm flipH="1">
                <a:off x="8448170" y="1624794"/>
                <a:ext cx="185508" cy="185508"/>
                <a:chOff x="4788024" y="1048426"/>
                <a:chExt cx="792088" cy="792088"/>
              </a:xfrm>
              <a:solidFill>
                <a:schemeClr val="bg1"/>
              </a:solidFill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4788024" y="1048426"/>
                  <a:ext cx="792088" cy="79208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97" name="Connecteur droit avec flèche 196"/>
                <p:cNvCxnSpPr/>
                <p:nvPr/>
              </p:nvCxnSpPr>
              <p:spPr>
                <a:xfrm flipV="1">
                  <a:off x="4905037" y="1444470"/>
                  <a:ext cx="558062" cy="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" name="ZoneTexte 197"/>
              <p:cNvSpPr txBox="1"/>
              <p:nvPr/>
            </p:nvSpPr>
            <p:spPr>
              <a:xfrm>
                <a:off x="7642185" y="1586743"/>
                <a:ext cx="8691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/>
                  <a:t>Alim in 15 V</a:t>
                </a:r>
                <a:endParaRPr lang="fr-FR" sz="1100" dirty="0"/>
              </a:p>
            </p:txBody>
          </p:sp>
          <p:grpSp>
            <p:nvGrpSpPr>
              <p:cNvPr id="199" name="Groupe 198"/>
              <p:cNvGrpSpPr/>
              <p:nvPr/>
            </p:nvGrpSpPr>
            <p:grpSpPr>
              <a:xfrm rot="16200000" flipH="1">
                <a:off x="8095028" y="2464229"/>
                <a:ext cx="185508" cy="185508"/>
                <a:chOff x="4788018" y="1048426"/>
                <a:chExt cx="792087" cy="792088"/>
              </a:xfrm>
              <a:solidFill>
                <a:schemeClr val="bg1"/>
              </a:solidFill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4788018" y="1048426"/>
                  <a:ext cx="792087" cy="79208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01" name="Connecteur droit avec flèche 200"/>
                <p:cNvCxnSpPr/>
                <p:nvPr/>
              </p:nvCxnSpPr>
              <p:spPr>
                <a:xfrm flipV="1">
                  <a:off x="4905037" y="1444470"/>
                  <a:ext cx="558062" cy="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2" name="ZoneTexte 201"/>
              <p:cNvSpPr txBox="1"/>
              <p:nvPr/>
            </p:nvSpPr>
            <p:spPr>
              <a:xfrm>
                <a:off x="6612327" y="2253898"/>
                <a:ext cx="8787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/>
                  <a:t>Signal corde</a:t>
                </a:r>
                <a:endParaRPr lang="fr-FR" sz="1100" dirty="0"/>
              </a:p>
            </p:txBody>
          </p:sp>
          <p:sp>
            <p:nvSpPr>
              <p:cNvPr id="203" name="ZoneTexte 202"/>
              <p:cNvSpPr txBox="1"/>
              <p:nvPr/>
            </p:nvSpPr>
            <p:spPr>
              <a:xfrm>
                <a:off x="6462386" y="1502105"/>
                <a:ext cx="8435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/>
                  <a:t>Commande</a:t>
                </a:r>
              </a:p>
              <a:p>
                <a:r>
                  <a:rPr lang="fr-FR" sz="1100" dirty="0" smtClean="0"/>
                  <a:t>moteur</a:t>
                </a:r>
                <a:endParaRPr lang="fr-FR" sz="1100" dirty="0"/>
              </a:p>
            </p:txBody>
          </p:sp>
          <p:grpSp>
            <p:nvGrpSpPr>
              <p:cNvPr id="204" name="Groupe 203"/>
              <p:cNvGrpSpPr/>
              <p:nvPr/>
            </p:nvGrpSpPr>
            <p:grpSpPr>
              <a:xfrm rot="10800000" flipH="1" flipV="1">
                <a:off x="6291478" y="1624794"/>
                <a:ext cx="185508" cy="185508"/>
                <a:chOff x="4788024" y="1048426"/>
                <a:chExt cx="792088" cy="792088"/>
              </a:xfrm>
              <a:solidFill>
                <a:schemeClr val="bg1"/>
              </a:solidFill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4788024" y="1048426"/>
                  <a:ext cx="792088" cy="79208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06" name="Connecteur droit avec flèche 205"/>
                <p:cNvCxnSpPr/>
                <p:nvPr/>
              </p:nvCxnSpPr>
              <p:spPr>
                <a:xfrm flipV="1">
                  <a:off x="4905037" y="1444470"/>
                  <a:ext cx="558062" cy="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e 206"/>
              <p:cNvGrpSpPr/>
              <p:nvPr/>
            </p:nvGrpSpPr>
            <p:grpSpPr>
              <a:xfrm rot="10800000" flipH="1">
                <a:off x="8451315" y="1984070"/>
                <a:ext cx="185508" cy="185508"/>
                <a:chOff x="4788018" y="1048426"/>
                <a:chExt cx="792087" cy="792088"/>
              </a:xfrm>
              <a:solidFill>
                <a:schemeClr val="bg1"/>
              </a:solidFill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4788018" y="1048426"/>
                  <a:ext cx="792087" cy="79208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09" name="Connecteur droit avec flèche 208"/>
                <p:cNvCxnSpPr/>
                <p:nvPr/>
              </p:nvCxnSpPr>
              <p:spPr>
                <a:xfrm flipV="1">
                  <a:off x="4905037" y="1444470"/>
                  <a:ext cx="558062" cy="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0" name="ZoneTexte 209"/>
              <p:cNvSpPr txBox="1"/>
              <p:nvPr/>
            </p:nvSpPr>
            <p:spPr>
              <a:xfrm>
                <a:off x="7928509" y="194601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/>
                  <a:t>F corde</a:t>
                </a:r>
                <a:endParaRPr lang="fr-FR" sz="1100" dirty="0"/>
              </a:p>
            </p:txBody>
          </p:sp>
          <p:grpSp>
            <p:nvGrpSpPr>
              <p:cNvPr id="211" name="Groupe 210"/>
              <p:cNvGrpSpPr/>
              <p:nvPr/>
            </p:nvGrpSpPr>
            <p:grpSpPr>
              <a:xfrm flipH="1">
                <a:off x="6286843" y="1984070"/>
                <a:ext cx="185508" cy="185508"/>
                <a:chOff x="4788024" y="1048426"/>
                <a:chExt cx="792088" cy="792088"/>
              </a:xfrm>
              <a:solidFill>
                <a:schemeClr val="bg1"/>
              </a:solidFill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4788024" y="1048426"/>
                  <a:ext cx="792088" cy="79208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13" name="Connecteur droit avec flèche 212"/>
                <p:cNvCxnSpPr/>
                <p:nvPr/>
              </p:nvCxnSpPr>
              <p:spPr>
                <a:xfrm flipV="1">
                  <a:off x="4905037" y="1444470"/>
                  <a:ext cx="558062" cy="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4" name="ZoneTexte 213"/>
              <p:cNvSpPr txBox="1"/>
              <p:nvPr/>
            </p:nvSpPr>
            <p:spPr>
              <a:xfrm>
                <a:off x="6524577" y="1861381"/>
                <a:ext cx="64472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/>
                  <a:t>Signal </a:t>
                </a:r>
              </a:p>
              <a:p>
                <a:r>
                  <a:rPr lang="fr-FR" sz="1100" dirty="0" smtClean="0"/>
                  <a:t>position</a:t>
                </a:r>
                <a:endParaRPr lang="fr-FR" sz="1100" dirty="0"/>
              </a:p>
            </p:txBody>
          </p:sp>
          <p:grpSp>
            <p:nvGrpSpPr>
              <p:cNvPr id="215" name="Groupe 214"/>
              <p:cNvGrpSpPr/>
              <p:nvPr/>
            </p:nvGrpSpPr>
            <p:grpSpPr>
              <a:xfrm rot="16200000" flipH="1" flipV="1">
                <a:off x="6670126" y="2487340"/>
                <a:ext cx="185508" cy="185508"/>
                <a:chOff x="4788024" y="1048426"/>
                <a:chExt cx="792088" cy="792088"/>
              </a:xfrm>
              <a:solidFill>
                <a:schemeClr val="bg1"/>
              </a:solidFill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4788024" y="1048426"/>
                  <a:ext cx="792088" cy="79208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17" name="Connecteur droit avec flèche 216"/>
                <p:cNvCxnSpPr/>
                <p:nvPr/>
              </p:nvCxnSpPr>
              <p:spPr>
                <a:xfrm flipV="1">
                  <a:off x="4905037" y="1444470"/>
                  <a:ext cx="558062" cy="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ZoneTexte 217"/>
              <p:cNvSpPr txBox="1"/>
              <p:nvPr/>
            </p:nvSpPr>
            <p:spPr>
              <a:xfrm>
                <a:off x="7532659" y="2198500"/>
                <a:ext cx="70083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 smtClean="0"/>
                  <a:t>Signal fin</a:t>
                </a:r>
              </a:p>
              <a:p>
                <a:pPr algn="ctr"/>
                <a:r>
                  <a:rPr lang="fr-FR" sz="1100" dirty="0" smtClean="0"/>
                  <a:t>course</a:t>
                </a:r>
                <a:endParaRPr lang="fr-FR" sz="1100" dirty="0"/>
              </a:p>
            </p:txBody>
          </p:sp>
        </p:grpSp>
        <p:grpSp>
          <p:nvGrpSpPr>
            <p:cNvPr id="220" name="Groupe 219"/>
            <p:cNvGrpSpPr/>
            <p:nvPr/>
          </p:nvGrpSpPr>
          <p:grpSpPr>
            <a:xfrm flipH="1">
              <a:off x="4940576" y="4221134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21" name="Rectangle 220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2" name="Connecteur droit avec flèche 221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e 222"/>
            <p:cNvGrpSpPr/>
            <p:nvPr/>
          </p:nvGrpSpPr>
          <p:grpSpPr>
            <a:xfrm flipH="1">
              <a:off x="4940576" y="4551334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24" name="Rectangle 223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5" name="Connecteur droit avec flèche 224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e 225"/>
            <p:cNvGrpSpPr/>
            <p:nvPr/>
          </p:nvGrpSpPr>
          <p:grpSpPr>
            <a:xfrm flipH="1">
              <a:off x="4940576" y="3890934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27" name="Rectangle 226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8" name="Connecteur droit avec flèche 227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0" name="Connecteur en angle 229"/>
            <p:cNvCxnSpPr>
              <a:stCxn id="212" idx="3"/>
              <a:endCxn id="227" idx="1"/>
            </p:cNvCxnSpPr>
            <p:nvPr/>
          </p:nvCxnSpPr>
          <p:spPr>
            <a:xfrm rot="10800000" flipV="1">
              <a:off x="5126085" y="3462278"/>
              <a:ext cx="625085" cy="521409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en angle 231"/>
            <p:cNvCxnSpPr>
              <a:stCxn id="216" idx="3"/>
              <a:endCxn id="221" idx="1"/>
            </p:cNvCxnSpPr>
            <p:nvPr/>
          </p:nvCxnSpPr>
          <p:spPr>
            <a:xfrm rot="5400000">
              <a:off x="5548853" y="3635534"/>
              <a:ext cx="255585" cy="11011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en angle 233"/>
            <p:cNvCxnSpPr>
              <a:stCxn id="200" idx="3"/>
              <a:endCxn id="224" idx="1"/>
            </p:cNvCxnSpPr>
            <p:nvPr/>
          </p:nvCxnSpPr>
          <p:spPr>
            <a:xfrm rot="5400000">
              <a:off x="6084648" y="3076628"/>
              <a:ext cx="608896" cy="2526024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e 234"/>
            <p:cNvGrpSpPr/>
            <p:nvPr/>
          </p:nvGrpSpPr>
          <p:grpSpPr>
            <a:xfrm flipH="1">
              <a:off x="3495085" y="4465898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36" name="Rectangle 235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7" name="Connecteur droit avec flèche 236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oupe 237"/>
            <p:cNvGrpSpPr/>
            <p:nvPr/>
          </p:nvGrpSpPr>
          <p:grpSpPr>
            <a:xfrm flipH="1">
              <a:off x="3495085" y="4796098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39" name="Rectangle 238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0" name="Connecteur droit avec flèche 239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e 240"/>
            <p:cNvGrpSpPr/>
            <p:nvPr/>
          </p:nvGrpSpPr>
          <p:grpSpPr>
            <a:xfrm flipH="1">
              <a:off x="3495085" y="4135698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42" name="Rectangle 241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3" name="Connecteur droit avec flèche 242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Connecteur en angle 244"/>
            <p:cNvCxnSpPr>
              <a:stCxn id="227" idx="3"/>
              <a:endCxn id="242" idx="1"/>
            </p:cNvCxnSpPr>
            <p:nvPr/>
          </p:nvCxnSpPr>
          <p:spPr>
            <a:xfrm rot="10800000" flipV="1">
              <a:off x="3680594" y="3983688"/>
              <a:ext cx="1259983" cy="244764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eur en angle 246"/>
            <p:cNvCxnSpPr>
              <a:stCxn id="221" idx="3"/>
              <a:endCxn id="236" idx="1"/>
            </p:cNvCxnSpPr>
            <p:nvPr/>
          </p:nvCxnSpPr>
          <p:spPr>
            <a:xfrm rot="10800000" flipV="1">
              <a:off x="3680594" y="4313888"/>
              <a:ext cx="1259983" cy="244764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en angle 248"/>
            <p:cNvCxnSpPr>
              <a:stCxn id="224" idx="3"/>
              <a:endCxn id="239" idx="1"/>
            </p:cNvCxnSpPr>
            <p:nvPr/>
          </p:nvCxnSpPr>
          <p:spPr>
            <a:xfrm rot="10800000" flipV="1">
              <a:off x="3680594" y="4644088"/>
              <a:ext cx="1259983" cy="244764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ZoneTexte 249"/>
            <p:cNvSpPr txBox="1"/>
            <p:nvPr/>
          </p:nvSpPr>
          <p:spPr>
            <a:xfrm>
              <a:off x="4395630" y="3491599"/>
              <a:ext cx="644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Signal </a:t>
              </a:r>
            </a:p>
            <a:p>
              <a:r>
                <a:rPr lang="fr-FR" sz="1100" dirty="0" smtClean="0"/>
                <a:t>position</a:t>
              </a:r>
              <a:endParaRPr lang="fr-FR" sz="1100" dirty="0"/>
            </a:p>
          </p:txBody>
        </p:sp>
        <p:sp>
          <p:nvSpPr>
            <p:cNvPr id="251" name="ZoneTexte 250"/>
            <p:cNvSpPr txBox="1"/>
            <p:nvPr/>
          </p:nvSpPr>
          <p:spPr>
            <a:xfrm>
              <a:off x="2833035" y="4004221"/>
              <a:ext cx="644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dirty="0" smtClean="0"/>
                <a:t>Signal </a:t>
              </a:r>
            </a:p>
            <a:p>
              <a:pPr algn="ctr"/>
              <a:r>
                <a:rPr lang="fr-FR" sz="1100" dirty="0" smtClean="0"/>
                <a:t>position</a:t>
              </a:r>
              <a:endParaRPr lang="fr-FR" sz="1100" dirty="0"/>
            </a:p>
          </p:txBody>
        </p:sp>
        <p:sp>
          <p:nvSpPr>
            <p:cNvPr id="252" name="ZoneTexte 251"/>
            <p:cNvSpPr txBox="1"/>
            <p:nvPr/>
          </p:nvSpPr>
          <p:spPr>
            <a:xfrm>
              <a:off x="5129925" y="4059607"/>
              <a:ext cx="8787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Signal corde</a:t>
              </a:r>
              <a:endParaRPr lang="fr-FR" sz="1100" dirty="0"/>
            </a:p>
          </p:txBody>
        </p:sp>
        <p:sp>
          <p:nvSpPr>
            <p:cNvPr id="253" name="ZoneTexte 252"/>
            <p:cNvSpPr txBox="1"/>
            <p:nvPr/>
          </p:nvSpPr>
          <p:spPr>
            <a:xfrm>
              <a:off x="2613016" y="4433680"/>
              <a:ext cx="8787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Signal corde</a:t>
              </a:r>
              <a:endParaRPr lang="fr-FR" sz="1100" dirty="0"/>
            </a:p>
          </p:txBody>
        </p:sp>
        <p:sp>
          <p:nvSpPr>
            <p:cNvPr id="254" name="ZoneTexte 253"/>
            <p:cNvSpPr txBox="1"/>
            <p:nvPr/>
          </p:nvSpPr>
          <p:spPr>
            <a:xfrm>
              <a:off x="5080444" y="4401373"/>
              <a:ext cx="11910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Signal fin course</a:t>
              </a:r>
              <a:endParaRPr lang="fr-FR" sz="1100" dirty="0"/>
            </a:p>
          </p:txBody>
        </p:sp>
        <p:sp>
          <p:nvSpPr>
            <p:cNvPr id="255" name="ZoneTexte 254"/>
            <p:cNvSpPr txBox="1"/>
            <p:nvPr/>
          </p:nvSpPr>
          <p:spPr>
            <a:xfrm>
              <a:off x="2804983" y="4659992"/>
              <a:ext cx="7008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dirty="0" smtClean="0"/>
                <a:t>Signal fin</a:t>
              </a:r>
            </a:p>
            <a:p>
              <a:pPr algn="ctr"/>
              <a:r>
                <a:rPr lang="fr-FR" sz="1100" dirty="0" smtClean="0"/>
                <a:t>course</a:t>
              </a:r>
              <a:endParaRPr lang="fr-FR" sz="1100" dirty="0"/>
            </a:p>
          </p:txBody>
        </p:sp>
        <p:grpSp>
          <p:nvGrpSpPr>
            <p:cNvPr id="256" name="Groupe 255"/>
            <p:cNvGrpSpPr/>
            <p:nvPr/>
          </p:nvGrpSpPr>
          <p:grpSpPr>
            <a:xfrm rot="10800000" flipH="1">
              <a:off x="3381638" y="2518169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57" name="Rectangle 256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58" name="Connecteur droit avec flèche 257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ZoneTexte 258"/>
            <p:cNvSpPr txBox="1"/>
            <p:nvPr/>
          </p:nvSpPr>
          <p:spPr>
            <a:xfrm>
              <a:off x="2698599" y="2245635"/>
              <a:ext cx="8435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dirty="0" smtClean="0"/>
                <a:t>Commande</a:t>
              </a:r>
            </a:p>
            <a:p>
              <a:pPr algn="ctr"/>
              <a:r>
                <a:rPr lang="fr-FR" sz="1100" dirty="0" smtClean="0"/>
                <a:t>moteur</a:t>
              </a:r>
              <a:endParaRPr lang="fr-FR" sz="1100" dirty="0"/>
            </a:p>
          </p:txBody>
        </p:sp>
        <p:grpSp>
          <p:nvGrpSpPr>
            <p:cNvPr id="260" name="Groupe 259"/>
            <p:cNvGrpSpPr/>
            <p:nvPr/>
          </p:nvGrpSpPr>
          <p:grpSpPr>
            <a:xfrm rot="10800000" flipH="1">
              <a:off x="4928728" y="3012315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61" name="Rectangle 260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2" name="Connecteur droit avec flèche 261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3" name="ZoneTexte 262"/>
            <p:cNvSpPr txBox="1"/>
            <p:nvPr/>
          </p:nvSpPr>
          <p:spPr>
            <a:xfrm>
              <a:off x="2105022" y="2256381"/>
              <a:ext cx="612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dirty="0" smtClean="0"/>
                <a:t>Alim in </a:t>
              </a:r>
            </a:p>
            <a:p>
              <a:pPr algn="ctr"/>
              <a:r>
                <a:rPr lang="fr-FR" sz="1100" dirty="0" smtClean="0"/>
                <a:t>15 V</a:t>
              </a:r>
              <a:endParaRPr lang="fr-FR" sz="1100" dirty="0"/>
            </a:p>
          </p:txBody>
        </p:sp>
        <p:sp>
          <p:nvSpPr>
            <p:cNvPr id="264" name="ZoneTexte 263"/>
            <p:cNvSpPr txBox="1"/>
            <p:nvPr/>
          </p:nvSpPr>
          <p:spPr>
            <a:xfrm>
              <a:off x="2113410" y="2670444"/>
              <a:ext cx="8755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dirty="0" smtClean="0"/>
                <a:t>Commande </a:t>
              </a:r>
            </a:p>
            <a:p>
              <a:pPr algn="ctr"/>
              <a:r>
                <a:rPr lang="fr-FR" sz="1100" dirty="0" smtClean="0"/>
                <a:t>pont</a:t>
              </a:r>
              <a:endParaRPr lang="fr-FR" sz="1100" dirty="0"/>
            </a:p>
          </p:txBody>
        </p:sp>
        <p:cxnSp>
          <p:nvCxnSpPr>
            <p:cNvPr id="266" name="Connecteur en angle 265"/>
            <p:cNvCxnSpPr>
              <a:stCxn id="179" idx="3"/>
              <a:endCxn id="150" idx="1"/>
            </p:cNvCxnSpPr>
            <p:nvPr/>
          </p:nvCxnSpPr>
          <p:spPr>
            <a:xfrm rot="10800000">
              <a:off x="3815855" y="5819864"/>
              <a:ext cx="1939045" cy="24000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en angle 267"/>
            <p:cNvCxnSpPr>
              <a:stCxn id="177" idx="3"/>
              <a:endCxn id="186" idx="1"/>
            </p:cNvCxnSpPr>
            <p:nvPr/>
          </p:nvCxnSpPr>
          <p:spPr>
            <a:xfrm rot="10800000">
              <a:off x="1234243" y="5815252"/>
              <a:ext cx="4516045" cy="55403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en angle 269"/>
            <p:cNvCxnSpPr>
              <a:stCxn id="119" idx="3"/>
              <a:endCxn id="117" idx="1"/>
            </p:cNvCxnSpPr>
            <p:nvPr/>
          </p:nvCxnSpPr>
          <p:spPr>
            <a:xfrm rot="10800000" flipH="1">
              <a:off x="1820993" y="2883396"/>
              <a:ext cx="115153" cy="1400499"/>
            </a:xfrm>
            <a:prstGeom prst="bentConnector3">
              <a:avLst>
                <a:gd name="adj1" fmla="val -19851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en angle 271"/>
            <p:cNvCxnSpPr>
              <a:stCxn id="186" idx="3"/>
              <a:endCxn id="115" idx="1"/>
            </p:cNvCxnSpPr>
            <p:nvPr/>
          </p:nvCxnSpPr>
          <p:spPr>
            <a:xfrm rot="5400000" flipH="1" flipV="1">
              <a:off x="31576" y="3732248"/>
              <a:ext cx="3100163" cy="69483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en angle 273"/>
            <p:cNvCxnSpPr>
              <a:stCxn id="257" idx="3"/>
              <a:endCxn id="261" idx="1"/>
            </p:cNvCxnSpPr>
            <p:nvPr/>
          </p:nvCxnSpPr>
          <p:spPr>
            <a:xfrm>
              <a:off x="3567146" y="2610923"/>
              <a:ext cx="1361582" cy="494146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en angle 277"/>
            <p:cNvCxnSpPr>
              <a:stCxn id="261" idx="3"/>
              <a:endCxn id="205" idx="1"/>
            </p:cNvCxnSpPr>
            <p:nvPr/>
          </p:nvCxnSpPr>
          <p:spPr>
            <a:xfrm flipV="1">
              <a:off x="5114236" y="3103003"/>
              <a:ext cx="641568" cy="2066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486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1" y="260648"/>
            <a:ext cx="2310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Cordeuse</a:t>
            </a:r>
            <a:r>
              <a:rPr lang="fr-FR" dirty="0" smtClean="0"/>
              <a:t> - </a:t>
            </a:r>
            <a:r>
              <a:rPr lang="fr-FR" dirty="0" smtClean="0"/>
              <a:t>Contexte</a:t>
            </a:r>
            <a:endParaRPr lang="fr-FR" dirty="0" smtClean="0"/>
          </a:p>
          <a:p>
            <a:r>
              <a:rPr lang="fr-FR" dirty="0" err="1" smtClean="0"/>
              <a:t>Internal</a:t>
            </a:r>
            <a:r>
              <a:rPr lang="fr-FR" dirty="0" smtClean="0"/>
              <a:t> Block </a:t>
            </a:r>
            <a:r>
              <a:rPr lang="fr-FR" dirty="0" err="1" smtClean="0"/>
              <a:t>Diagram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5192747" y="3472334"/>
            <a:ext cx="1483283" cy="905699"/>
            <a:chOff x="7051112" y="2544461"/>
            <a:chExt cx="1483283" cy="553020"/>
          </a:xfrm>
        </p:grpSpPr>
        <p:sp>
          <p:nvSpPr>
            <p:cNvPr id="16" name="Rectangle 15"/>
            <p:cNvSpPr/>
            <p:nvPr/>
          </p:nvSpPr>
          <p:spPr>
            <a:xfrm>
              <a:off x="7051112" y="2800707"/>
              <a:ext cx="1483283" cy="296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7051112" y="2544461"/>
              <a:ext cx="1483283" cy="349613"/>
              <a:chOff x="1619672" y="1052736"/>
              <a:chExt cx="1002687" cy="34961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619672" y="1052736"/>
                <a:ext cx="1002687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1642801" y="1063769"/>
                <a:ext cx="975559" cy="33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Alimentation</a:t>
                </a:r>
              </a:p>
              <a:p>
                <a:r>
                  <a:rPr lang="fr-FR" sz="1200" dirty="0" smtClean="0"/>
                  <a:t>électrique</a:t>
                </a:r>
                <a:endParaRPr lang="fr-FR" sz="1200" dirty="0"/>
              </a:p>
            </p:txBody>
          </p:sp>
        </p:grpSp>
      </p:grpSp>
      <p:grpSp>
        <p:nvGrpSpPr>
          <p:cNvPr id="21" name="Groupe 20"/>
          <p:cNvGrpSpPr/>
          <p:nvPr/>
        </p:nvGrpSpPr>
        <p:grpSpPr>
          <a:xfrm>
            <a:off x="5192747" y="1384916"/>
            <a:ext cx="1384908" cy="513800"/>
            <a:chOff x="2171093" y="2238636"/>
            <a:chExt cx="1384908" cy="513800"/>
          </a:xfrm>
        </p:grpSpPr>
        <p:sp>
          <p:nvSpPr>
            <p:cNvPr id="25" name="Rectangle 24"/>
            <p:cNvSpPr/>
            <p:nvPr/>
          </p:nvSpPr>
          <p:spPr>
            <a:xfrm>
              <a:off x="2172741" y="2502323"/>
              <a:ext cx="1383260" cy="250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72741" y="2246076"/>
              <a:ext cx="1383260" cy="256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171093" y="2238636"/>
              <a:ext cx="1004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Block : </a:t>
              </a:r>
              <a:r>
                <a:rPr lang="fr-FR" sz="1200" dirty="0" smtClean="0"/>
                <a:t>Corde</a:t>
              </a:r>
              <a:endParaRPr lang="fr-FR" sz="1200" dirty="0"/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2542133" y="1745135"/>
            <a:ext cx="1384908" cy="2023302"/>
            <a:chOff x="2171093" y="2238636"/>
            <a:chExt cx="1384908" cy="2023302"/>
          </a:xfrm>
        </p:grpSpPr>
        <p:sp>
          <p:nvSpPr>
            <p:cNvPr id="33" name="Rectangle 32"/>
            <p:cNvSpPr/>
            <p:nvPr/>
          </p:nvSpPr>
          <p:spPr>
            <a:xfrm>
              <a:off x="2172741" y="2502323"/>
              <a:ext cx="1383260" cy="175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72741" y="2246076"/>
              <a:ext cx="1383260" cy="256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171093" y="2238636"/>
              <a:ext cx="12228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Block : </a:t>
              </a:r>
              <a:r>
                <a:rPr lang="fr-FR" sz="1200" dirty="0" err="1" smtClean="0"/>
                <a:t>Cordeuse</a:t>
              </a:r>
              <a:endParaRPr lang="fr-FR" sz="1200" dirty="0"/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593087" y="2497709"/>
            <a:ext cx="842667" cy="745069"/>
            <a:chOff x="1128796" y="2125904"/>
            <a:chExt cx="842667" cy="745069"/>
          </a:xfrm>
        </p:grpSpPr>
        <p:grpSp>
          <p:nvGrpSpPr>
            <p:cNvPr id="41" name="Groupe 40"/>
            <p:cNvGrpSpPr/>
            <p:nvPr/>
          </p:nvGrpSpPr>
          <p:grpSpPr>
            <a:xfrm>
              <a:off x="1404369" y="2125904"/>
              <a:ext cx="291521" cy="468070"/>
              <a:chOff x="899592" y="1844824"/>
              <a:chExt cx="1152128" cy="1920521"/>
            </a:xfrm>
          </p:grpSpPr>
          <p:sp>
            <p:nvSpPr>
              <p:cNvPr id="43" name="Ellipse 42"/>
              <p:cNvSpPr/>
              <p:nvPr/>
            </p:nvSpPr>
            <p:spPr>
              <a:xfrm>
                <a:off x="1295636" y="1844824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4" name="Connecteur droit 43"/>
              <p:cNvCxnSpPr/>
              <p:nvPr/>
            </p:nvCxnSpPr>
            <p:spPr>
              <a:xfrm>
                <a:off x="1475656" y="2204864"/>
                <a:ext cx="0" cy="792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1475656" y="2973257"/>
                <a:ext cx="546716" cy="792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 flipH="1">
                <a:off x="935596" y="2973257"/>
                <a:ext cx="546716" cy="792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 flipH="1">
                <a:off x="899592" y="2492896"/>
                <a:ext cx="115212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1128796" y="2593974"/>
              <a:ext cx="842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Technicien</a:t>
              </a:r>
              <a:endParaRPr lang="fr-FR" sz="1200" dirty="0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5192747" y="2151546"/>
            <a:ext cx="1384908" cy="513800"/>
            <a:chOff x="2171093" y="2238636"/>
            <a:chExt cx="1384908" cy="513800"/>
          </a:xfrm>
        </p:grpSpPr>
        <p:sp>
          <p:nvSpPr>
            <p:cNvPr id="57" name="Rectangle 56"/>
            <p:cNvSpPr/>
            <p:nvPr/>
          </p:nvSpPr>
          <p:spPr>
            <a:xfrm>
              <a:off x="2172741" y="2502323"/>
              <a:ext cx="1383260" cy="250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72741" y="2246076"/>
              <a:ext cx="1383260" cy="256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171093" y="2238636"/>
              <a:ext cx="12027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Block : </a:t>
              </a:r>
              <a:r>
                <a:rPr lang="fr-FR" sz="1200" dirty="0" smtClean="0"/>
                <a:t>Raquette</a:t>
              </a:r>
              <a:endParaRPr lang="fr-FR" sz="1200" dirty="0"/>
            </a:p>
          </p:txBody>
        </p:sp>
      </p:grpSp>
      <p:grpSp>
        <p:nvGrpSpPr>
          <p:cNvPr id="68" name="Groupe 67"/>
          <p:cNvGrpSpPr/>
          <p:nvPr/>
        </p:nvGrpSpPr>
        <p:grpSpPr>
          <a:xfrm flipH="1" flipV="1">
            <a:off x="1875955" y="3364069"/>
            <a:ext cx="741935" cy="289801"/>
            <a:chOff x="5405737" y="1325119"/>
            <a:chExt cx="909078" cy="355087"/>
          </a:xfrm>
          <a:solidFill>
            <a:schemeClr val="bg1"/>
          </a:solidFill>
        </p:grpSpPr>
        <p:sp>
          <p:nvSpPr>
            <p:cNvPr id="69" name="Rectangle 68"/>
            <p:cNvSpPr/>
            <p:nvPr/>
          </p:nvSpPr>
          <p:spPr>
            <a:xfrm>
              <a:off x="5405737" y="1503503"/>
              <a:ext cx="167587" cy="1767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0" name="Connecteur droit 69"/>
            <p:cNvCxnSpPr>
              <a:stCxn id="69" idx="3"/>
              <a:endCxn id="91" idx="1"/>
            </p:cNvCxnSpPr>
            <p:nvPr/>
          </p:nvCxnSpPr>
          <p:spPr>
            <a:xfrm flipV="1">
              <a:off x="5573325" y="1450419"/>
              <a:ext cx="618078" cy="14143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 70"/>
            <p:cNvSpPr/>
            <p:nvPr/>
          </p:nvSpPr>
          <p:spPr>
            <a:xfrm rot="20099890" flipH="1">
              <a:off x="6062786" y="1325119"/>
              <a:ext cx="252029" cy="252028"/>
            </a:xfrm>
            <a:prstGeom prst="arc">
              <a:avLst>
                <a:gd name="adj1" fmla="val 14989017"/>
                <a:gd name="adj2" fmla="val 5920936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ZoneTexte 71"/>
          <p:cNvSpPr txBox="1"/>
          <p:nvPr/>
        </p:nvSpPr>
        <p:spPr>
          <a:xfrm>
            <a:off x="2630859" y="3298464"/>
            <a:ext cx="715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Poussoir</a:t>
            </a:r>
            <a:endParaRPr lang="fr-FR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2630859" y="2227808"/>
            <a:ext cx="63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Pupitre</a:t>
            </a:r>
            <a:endParaRPr lang="fr-FR" sz="1200" dirty="0"/>
          </a:p>
        </p:txBody>
      </p:sp>
      <p:grpSp>
        <p:nvGrpSpPr>
          <p:cNvPr id="74" name="Groupe 73"/>
          <p:cNvGrpSpPr/>
          <p:nvPr/>
        </p:nvGrpSpPr>
        <p:grpSpPr>
          <a:xfrm flipH="1" flipV="1">
            <a:off x="1915987" y="2285510"/>
            <a:ext cx="706505" cy="495600"/>
            <a:chOff x="5405737" y="1072957"/>
            <a:chExt cx="865662" cy="607249"/>
          </a:xfrm>
          <a:solidFill>
            <a:schemeClr val="bg1"/>
          </a:solidFill>
        </p:grpSpPr>
        <p:sp>
          <p:nvSpPr>
            <p:cNvPr id="75" name="Rectangle 74"/>
            <p:cNvSpPr/>
            <p:nvPr/>
          </p:nvSpPr>
          <p:spPr>
            <a:xfrm>
              <a:off x="5405737" y="1503503"/>
              <a:ext cx="167587" cy="1767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/>
            <p:cNvCxnSpPr>
              <a:stCxn id="75" idx="3"/>
              <a:endCxn id="81" idx="1"/>
            </p:cNvCxnSpPr>
            <p:nvPr/>
          </p:nvCxnSpPr>
          <p:spPr>
            <a:xfrm flipV="1">
              <a:off x="5573324" y="1195737"/>
              <a:ext cx="579404" cy="39611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20099890" flipH="1">
              <a:off x="6019371" y="1072957"/>
              <a:ext cx="252028" cy="252028"/>
            </a:xfrm>
            <a:prstGeom prst="arc">
              <a:avLst>
                <a:gd name="adj1" fmla="val 15073574"/>
                <a:gd name="adj2" fmla="val 524215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1311568" y="2611584"/>
            <a:ext cx="770593" cy="138640"/>
            <a:chOff x="5170198" y="1489499"/>
            <a:chExt cx="944185" cy="169873"/>
          </a:xfrm>
          <a:solidFill>
            <a:schemeClr val="bg1"/>
          </a:solidFill>
        </p:grpSpPr>
        <p:cxnSp>
          <p:nvCxnSpPr>
            <p:cNvPr id="80" name="Connecteur droit 79"/>
            <p:cNvCxnSpPr>
              <a:endCxn id="81" idx="1"/>
            </p:cNvCxnSpPr>
            <p:nvPr/>
          </p:nvCxnSpPr>
          <p:spPr>
            <a:xfrm flipV="1">
              <a:off x="5170198" y="1574436"/>
              <a:ext cx="859248" cy="5369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Arc 80"/>
            <p:cNvSpPr/>
            <p:nvPr/>
          </p:nvSpPr>
          <p:spPr>
            <a:xfrm rot="20099890" flipH="1">
              <a:off x="5944510" y="1489499"/>
              <a:ext cx="169873" cy="169873"/>
            </a:xfrm>
            <a:prstGeom prst="arc">
              <a:avLst>
                <a:gd name="adj1" fmla="val 5302163"/>
                <a:gd name="adj2" fmla="val 524215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7" name="Connecteur droit 86"/>
          <p:cNvCxnSpPr>
            <a:endCxn id="75" idx="3"/>
          </p:cNvCxnSpPr>
          <p:nvPr/>
        </p:nvCxnSpPr>
        <p:spPr>
          <a:xfrm flipV="1">
            <a:off x="1302327" y="2357617"/>
            <a:ext cx="1183390" cy="367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578223" y="2075407"/>
            <a:ext cx="1460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I_entrer</a:t>
            </a:r>
            <a:r>
              <a:rPr lang="fr-FR" sz="1200" dirty="0" smtClean="0"/>
              <a:t> une tension</a:t>
            </a:r>
            <a:endParaRPr lang="fr-FR" sz="1200" dirty="0"/>
          </a:p>
        </p:txBody>
      </p:sp>
      <p:grpSp>
        <p:nvGrpSpPr>
          <p:cNvPr id="89" name="Groupe 88"/>
          <p:cNvGrpSpPr/>
          <p:nvPr/>
        </p:nvGrpSpPr>
        <p:grpSpPr>
          <a:xfrm>
            <a:off x="1014422" y="3242779"/>
            <a:ext cx="1031576" cy="378151"/>
            <a:chOff x="4834418" y="1507163"/>
            <a:chExt cx="1263963" cy="463340"/>
          </a:xfrm>
          <a:solidFill>
            <a:schemeClr val="bg1"/>
          </a:solidFill>
        </p:grpSpPr>
        <p:cxnSp>
          <p:nvCxnSpPr>
            <p:cNvPr id="90" name="Connecteur droit 89"/>
            <p:cNvCxnSpPr>
              <a:stCxn id="42" idx="2"/>
              <a:endCxn id="91" idx="1"/>
            </p:cNvCxnSpPr>
            <p:nvPr/>
          </p:nvCxnSpPr>
          <p:spPr>
            <a:xfrm>
              <a:off x="4834418" y="1507163"/>
              <a:ext cx="1179026" cy="37840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/>
            <p:cNvSpPr/>
            <p:nvPr/>
          </p:nvSpPr>
          <p:spPr>
            <a:xfrm rot="20099890" flipH="1">
              <a:off x="5928508" y="1800630"/>
              <a:ext cx="169873" cy="169873"/>
            </a:xfrm>
            <a:prstGeom prst="arc">
              <a:avLst>
                <a:gd name="adj1" fmla="val 5302163"/>
                <a:gd name="adj2" fmla="val 524215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>
            <a:stCxn id="42" idx="2"/>
            <a:endCxn id="69" idx="3"/>
          </p:cNvCxnSpPr>
          <p:nvPr/>
        </p:nvCxnSpPr>
        <p:spPr>
          <a:xfrm>
            <a:off x="1014421" y="3242778"/>
            <a:ext cx="1466695" cy="193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e 97"/>
          <p:cNvGrpSpPr/>
          <p:nvPr/>
        </p:nvGrpSpPr>
        <p:grpSpPr>
          <a:xfrm flipH="1" flipV="1">
            <a:off x="1997652" y="2763818"/>
            <a:ext cx="606067" cy="321899"/>
            <a:chOff x="5405737" y="1285789"/>
            <a:chExt cx="742597" cy="394417"/>
          </a:xfrm>
          <a:solidFill>
            <a:schemeClr val="bg1"/>
          </a:solidFill>
        </p:grpSpPr>
        <p:sp>
          <p:nvSpPr>
            <p:cNvPr id="99" name="Rectangle 98"/>
            <p:cNvSpPr/>
            <p:nvPr/>
          </p:nvSpPr>
          <p:spPr>
            <a:xfrm>
              <a:off x="5405737" y="1503503"/>
              <a:ext cx="167587" cy="1767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0" name="Connecteur droit 99"/>
            <p:cNvCxnSpPr>
              <a:stCxn id="99" idx="3"/>
            </p:cNvCxnSpPr>
            <p:nvPr/>
          </p:nvCxnSpPr>
          <p:spPr>
            <a:xfrm flipV="1">
              <a:off x="5573324" y="1415355"/>
              <a:ext cx="408473" cy="17649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Arc 100"/>
            <p:cNvSpPr/>
            <p:nvPr/>
          </p:nvSpPr>
          <p:spPr>
            <a:xfrm rot="20099890" flipH="1">
              <a:off x="5978461" y="1285789"/>
              <a:ext cx="169873" cy="169873"/>
            </a:xfrm>
            <a:prstGeom prst="arc">
              <a:avLst>
                <a:gd name="adj1" fmla="val 5302163"/>
                <a:gd name="adj2" fmla="val 524215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2" name="ZoneTexte 101"/>
          <p:cNvSpPr txBox="1"/>
          <p:nvPr/>
        </p:nvSpPr>
        <p:spPr>
          <a:xfrm>
            <a:off x="2630859" y="2696914"/>
            <a:ext cx="527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Ecran</a:t>
            </a:r>
            <a:endParaRPr lang="fr-FR" sz="1200" dirty="0"/>
          </a:p>
        </p:txBody>
      </p:sp>
      <p:sp>
        <p:nvSpPr>
          <p:cNvPr id="109" name="ZoneTexte 108"/>
          <p:cNvSpPr txBox="1"/>
          <p:nvPr/>
        </p:nvSpPr>
        <p:spPr>
          <a:xfrm>
            <a:off x="399629" y="3566070"/>
            <a:ext cx="153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I_mettre</a:t>
            </a:r>
            <a:r>
              <a:rPr lang="fr-FR" sz="1200" dirty="0" smtClean="0"/>
              <a:t> sous tension</a:t>
            </a:r>
            <a:endParaRPr lang="fr-FR" sz="1200" dirty="0"/>
          </a:p>
        </p:txBody>
      </p:sp>
      <p:sp>
        <p:nvSpPr>
          <p:cNvPr id="110" name="Rectangle 109"/>
          <p:cNvSpPr/>
          <p:nvPr/>
        </p:nvSpPr>
        <p:spPr>
          <a:xfrm flipH="1" flipV="1">
            <a:off x="3857317" y="2243946"/>
            <a:ext cx="136775" cy="14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 flipH="1" flipV="1">
            <a:off x="3861935" y="2784273"/>
            <a:ext cx="136775" cy="14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4" name="Groupe 113"/>
          <p:cNvGrpSpPr/>
          <p:nvPr/>
        </p:nvGrpSpPr>
        <p:grpSpPr>
          <a:xfrm flipH="1">
            <a:off x="5079999" y="4027447"/>
            <a:ext cx="209363" cy="209363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115" name="Rectangle 114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6" name="Connecteur droit avec flèche 115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ZoneTexte 116"/>
          <p:cNvSpPr txBox="1"/>
          <p:nvPr/>
        </p:nvSpPr>
        <p:spPr>
          <a:xfrm>
            <a:off x="3115768" y="301675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Alim in</a:t>
            </a:r>
            <a:endParaRPr lang="fr-FR" sz="12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5355586" y="3972718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Alim out</a:t>
            </a:r>
            <a:endParaRPr lang="fr-FR" sz="1200" dirty="0"/>
          </a:p>
        </p:txBody>
      </p:sp>
      <p:grpSp>
        <p:nvGrpSpPr>
          <p:cNvPr id="119" name="Groupe 118"/>
          <p:cNvGrpSpPr/>
          <p:nvPr/>
        </p:nvGrpSpPr>
        <p:grpSpPr>
          <a:xfrm flipH="1">
            <a:off x="3819235" y="3228502"/>
            <a:ext cx="209363" cy="209363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120" name="Rectangle 119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1" name="Connecteur droit avec flèche 120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Connecteur en angle 122"/>
          <p:cNvCxnSpPr>
            <a:stCxn id="115" idx="3"/>
            <a:endCxn id="120" idx="1"/>
          </p:cNvCxnSpPr>
          <p:nvPr/>
        </p:nvCxnSpPr>
        <p:spPr>
          <a:xfrm rot="10800000">
            <a:off x="4028599" y="3333185"/>
            <a:ext cx="1051401" cy="79894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en angle 128"/>
          <p:cNvCxnSpPr>
            <a:stCxn id="25" idx="1"/>
            <a:endCxn id="110" idx="1"/>
          </p:cNvCxnSpPr>
          <p:nvPr/>
        </p:nvCxnSpPr>
        <p:spPr>
          <a:xfrm rot="10800000" flipV="1">
            <a:off x="3994093" y="1773659"/>
            <a:ext cx="1200303" cy="54239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130"/>
          <p:cNvCxnSpPr>
            <a:stCxn id="57" idx="1"/>
            <a:endCxn id="111" idx="1"/>
          </p:cNvCxnSpPr>
          <p:nvPr/>
        </p:nvCxnSpPr>
        <p:spPr>
          <a:xfrm rot="10800000" flipV="1">
            <a:off x="3998711" y="2540290"/>
            <a:ext cx="1195685" cy="31609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94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511" y="260648"/>
            <a:ext cx="166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Cordeuse</a:t>
            </a:r>
            <a:endParaRPr lang="fr-FR" dirty="0" smtClean="0"/>
          </a:p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662545" y="906979"/>
            <a:ext cx="5597237" cy="56785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482331" y="1211509"/>
            <a:ext cx="842667" cy="745069"/>
            <a:chOff x="371497" y="1202268"/>
            <a:chExt cx="842667" cy="745069"/>
          </a:xfrm>
        </p:grpSpPr>
        <p:grpSp>
          <p:nvGrpSpPr>
            <p:cNvPr id="6" name="Groupe 5"/>
            <p:cNvGrpSpPr/>
            <p:nvPr/>
          </p:nvGrpSpPr>
          <p:grpSpPr>
            <a:xfrm>
              <a:off x="647070" y="1202268"/>
              <a:ext cx="291521" cy="468070"/>
              <a:chOff x="899592" y="1844824"/>
              <a:chExt cx="1152128" cy="1920521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1295636" y="1844824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>
                <a:off x="1475656" y="2204864"/>
                <a:ext cx="0" cy="792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1475656" y="2973257"/>
                <a:ext cx="546716" cy="792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flipH="1">
                <a:off x="935596" y="2973257"/>
                <a:ext cx="546716" cy="792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899592" y="2492896"/>
                <a:ext cx="115212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ZoneTexte 6"/>
            <p:cNvSpPr txBox="1"/>
            <p:nvPr/>
          </p:nvSpPr>
          <p:spPr>
            <a:xfrm>
              <a:off x="371497" y="1670338"/>
              <a:ext cx="842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Technicien</a:t>
              </a:r>
              <a:endParaRPr lang="fr-FR" sz="1200" dirty="0"/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3745909" y="1049225"/>
            <a:ext cx="198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Permettre au technicien </a:t>
            </a:r>
          </a:p>
          <a:p>
            <a:pPr algn="ctr"/>
            <a:r>
              <a:rPr lang="fr-FR" sz="1400" dirty="0" smtClean="0"/>
              <a:t>de corder une raquette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3696628" y="1049225"/>
            <a:ext cx="2063151" cy="5245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7" name="Groupe 66"/>
          <p:cNvGrpSpPr/>
          <p:nvPr/>
        </p:nvGrpSpPr>
        <p:grpSpPr>
          <a:xfrm>
            <a:off x="2011963" y="5519126"/>
            <a:ext cx="1862874" cy="523220"/>
            <a:chOff x="2002727" y="4863369"/>
            <a:chExt cx="1862874" cy="523220"/>
          </a:xfrm>
        </p:grpSpPr>
        <p:sp>
          <p:nvSpPr>
            <p:cNvPr id="44" name="ZoneTexte 43"/>
            <p:cNvSpPr txBox="1"/>
            <p:nvPr/>
          </p:nvSpPr>
          <p:spPr>
            <a:xfrm>
              <a:off x="2077359" y="4863369"/>
              <a:ext cx="17136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Acquérir une tension</a:t>
              </a:r>
            </a:p>
            <a:p>
              <a:pPr algn="ctr"/>
              <a:r>
                <a:rPr lang="fr-FR" sz="1400" dirty="0" smtClean="0"/>
                <a:t> de cordage</a:t>
              </a:r>
              <a:endParaRPr lang="fr-FR" sz="1400" dirty="0"/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2002727" y="4863369"/>
              <a:ext cx="1862874" cy="5232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5373329" y="2274399"/>
            <a:ext cx="1877215" cy="523220"/>
            <a:chOff x="1863120" y="2224864"/>
            <a:chExt cx="2246017" cy="523220"/>
          </a:xfrm>
        </p:grpSpPr>
        <p:sp>
          <p:nvSpPr>
            <p:cNvPr id="54" name="ZoneTexte 53"/>
            <p:cNvSpPr txBox="1"/>
            <p:nvPr/>
          </p:nvSpPr>
          <p:spPr>
            <a:xfrm>
              <a:off x="1863120" y="2224864"/>
              <a:ext cx="224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Maintenir la corde</a:t>
              </a:r>
            </a:p>
            <a:p>
              <a:pPr algn="ctr"/>
              <a:r>
                <a:rPr lang="fr-FR" sz="1400" dirty="0" smtClean="0"/>
                <a:t>sous tension</a:t>
              </a:r>
              <a:endParaRPr lang="fr-FR" sz="1400" dirty="0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2007162" y="2224864"/>
              <a:ext cx="1862874" cy="5232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Connecteur droit 60"/>
          <p:cNvCxnSpPr>
            <a:endCxn id="31" idx="1"/>
          </p:cNvCxnSpPr>
          <p:nvPr/>
        </p:nvCxnSpPr>
        <p:spPr>
          <a:xfrm flipV="1">
            <a:off x="1246909" y="1311520"/>
            <a:ext cx="2449719" cy="16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endCxn id="54" idx="0"/>
          </p:cNvCxnSpPr>
          <p:nvPr/>
        </p:nvCxnSpPr>
        <p:spPr>
          <a:xfrm>
            <a:off x="5495636" y="1588655"/>
            <a:ext cx="816301" cy="68574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2444626" y="1713435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INCLUDE</a:t>
            </a:r>
            <a:endParaRPr lang="fr-FR" sz="11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872149" y="1668612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INCLUDE</a:t>
            </a:r>
            <a:endParaRPr lang="fr-FR" sz="1100" dirty="0"/>
          </a:p>
        </p:txBody>
      </p:sp>
      <p:grpSp>
        <p:nvGrpSpPr>
          <p:cNvPr id="62" name="Groupe 61"/>
          <p:cNvGrpSpPr/>
          <p:nvPr/>
        </p:nvGrpSpPr>
        <p:grpSpPr>
          <a:xfrm>
            <a:off x="2586120" y="4018349"/>
            <a:ext cx="2608176" cy="524589"/>
            <a:chOff x="2623066" y="3418010"/>
            <a:chExt cx="2608176" cy="524589"/>
          </a:xfrm>
        </p:grpSpPr>
        <p:sp>
          <p:nvSpPr>
            <p:cNvPr id="91" name="Rectangle à coins arrondis 90"/>
            <p:cNvSpPr/>
            <p:nvPr/>
          </p:nvSpPr>
          <p:spPr>
            <a:xfrm>
              <a:off x="2623066" y="3418010"/>
              <a:ext cx="2608176" cy="52458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756449" y="3418694"/>
              <a:ext cx="2341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Permettre au technicien de</a:t>
              </a:r>
            </a:p>
            <a:p>
              <a:pPr algn="ctr"/>
              <a:r>
                <a:rPr lang="fr-FR" sz="1400" dirty="0" smtClean="0"/>
                <a:t> définir la tension du cordage</a:t>
              </a:r>
            </a:p>
          </p:txBody>
        </p:sp>
      </p:grpSp>
      <p:cxnSp>
        <p:nvCxnSpPr>
          <p:cNvPr id="65" name="Connecteur droit 64"/>
          <p:cNvCxnSpPr>
            <a:endCxn id="91" idx="1"/>
          </p:cNvCxnSpPr>
          <p:nvPr/>
        </p:nvCxnSpPr>
        <p:spPr>
          <a:xfrm>
            <a:off x="1062182" y="1930400"/>
            <a:ext cx="1523938" cy="2350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91" idx="2"/>
            <a:endCxn id="45" idx="0"/>
          </p:cNvCxnSpPr>
          <p:nvPr/>
        </p:nvCxnSpPr>
        <p:spPr>
          <a:xfrm flipH="1">
            <a:off x="2943400" y="4542938"/>
            <a:ext cx="946808" cy="97618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2504662" y="4950758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INCLUDE</a:t>
            </a:r>
            <a:endParaRPr lang="fr-FR" sz="1100" dirty="0"/>
          </a:p>
        </p:txBody>
      </p:sp>
      <p:grpSp>
        <p:nvGrpSpPr>
          <p:cNvPr id="101" name="Groupe 100"/>
          <p:cNvGrpSpPr/>
          <p:nvPr/>
        </p:nvGrpSpPr>
        <p:grpSpPr>
          <a:xfrm>
            <a:off x="2035054" y="2123386"/>
            <a:ext cx="1890482" cy="544496"/>
            <a:chOff x="2007162" y="2224864"/>
            <a:chExt cx="1890482" cy="544496"/>
          </a:xfrm>
        </p:grpSpPr>
        <p:sp>
          <p:nvSpPr>
            <p:cNvPr id="102" name="ZoneTexte 101"/>
            <p:cNvSpPr txBox="1"/>
            <p:nvPr/>
          </p:nvSpPr>
          <p:spPr>
            <a:xfrm>
              <a:off x="2106193" y="2246140"/>
              <a:ext cx="17914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Fixer une raquette sur</a:t>
              </a:r>
            </a:p>
            <a:p>
              <a:pPr algn="ctr"/>
              <a:r>
                <a:rPr lang="fr-FR" sz="1400" dirty="0" smtClean="0"/>
                <a:t>Le berceau</a:t>
              </a:r>
              <a:endParaRPr lang="fr-FR" sz="1400" dirty="0"/>
            </a:p>
          </p:txBody>
        </p:sp>
        <p:sp>
          <p:nvSpPr>
            <p:cNvPr id="103" name="Rectangle à coins arrondis 102"/>
            <p:cNvSpPr/>
            <p:nvPr/>
          </p:nvSpPr>
          <p:spPr>
            <a:xfrm>
              <a:off x="2007162" y="2224864"/>
              <a:ext cx="1862874" cy="5232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4011635" y="5486798"/>
            <a:ext cx="1862874" cy="523220"/>
            <a:chOff x="2002727" y="4863369"/>
            <a:chExt cx="1862874" cy="523220"/>
          </a:xfrm>
        </p:grpSpPr>
        <p:sp>
          <p:nvSpPr>
            <p:cNvPr id="106" name="ZoneTexte 105"/>
            <p:cNvSpPr txBox="1"/>
            <p:nvPr/>
          </p:nvSpPr>
          <p:spPr>
            <a:xfrm>
              <a:off x="2154688" y="4863369"/>
              <a:ext cx="15589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Mesurer la tension</a:t>
              </a:r>
            </a:p>
            <a:p>
              <a:pPr algn="ctr"/>
              <a:r>
                <a:rPr lang="fr-FR" sz="1400" dirty="0" smtClean="0"/>
                <a:t> de cordage</a:t>
              </a:r>
              <a:endParaRPr lang="fr-FR" sz="1400" dirty="0"/>
            </a:p>
          </p:txBody>
        </p:sp>
        <p:sp>
          <p:nvSpPr>
            <p:cNvPr id="111" name="Rectangle à coins arrondis 110"/>
            <p:cNvSpPr/>
            <p:nvPr/>
          </p:nvSpPr>
          <p:spPr>
            <a:xfrm>
              <a:off x="2002727" y="4863369"/>
              <a:ext cx="1862874" cy="5232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2" name="Connecteur droit avec flèche 111"/>
          <p:cNvCxnSpPr>
            <a:endCxn id="111" idx="0"/>
          </p:cNvCxnSpPr>
          <p:nvPr/>
        </p:nvCxnSpPr>
        <p:spPr>
          <a:xfrm>
            <a:off x="4359564" y="4571976"/>
            <a:ext cx="583508" cy="91482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4605934" y="4761412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INCLUDE</a:t>
            </a:r>
            <a:endParaRPr lang="fr-FR" sz="1100" dirty="0"/>
          </a:p>
        </p:txBody>
      </p:sp>
      <p:cxnSp>
        <p:nvCxnSpPr>
          <p:cNvPr id="115" name="Connecteur droit avec flèche 114"/>
          <p:cNvCxnSpPr>
            <a:endCxn id="103" idx="0"/>
          </p:cNvCxnSpPr>
          <p:nvPr/>
        </p:nvCxnSpPr>
        <p:spPr>
          <a:xfrm flipH="1">
            <a:off x="2966491" y="1496291"/>
            <a:ext cx="718818" cy="6270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e 122"/>
          <p:cNvGrpSpPr/>
          <p:nvPr/>
        </p:nvGrpSpPr>
        <p:grpSpPr>
          <a:xfrm>
            <a:off x="3914187" y="3033168"/>
            <a:ext cx="1306961" cy="375051"/>
            <a:chOff x="2348441" y="2224864"/>
            <a:chExt cx="1306961" cy="375051"/>
          </a:xfrm>
        </p:grpSpPr>
        <p:sp>
          <p:nvSpPr>
            <p:cNvPr id="124" name="ZoneTexte 123"/>
            <p:cNvSpPr txBox="1"/>
            <p:nvPr/>
          </p:nvSpPr>
          <p:spPr>
            <a:xfrm>
              <a:off x="2348441" y="2246140"/>
              <a:ext cx="1306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Tendre la corde</a:t>
              </a:r>
              <a:endParaRPr lang="fr-FR" sz="1400" dirty="0"/>
            </a:p>
          </p:txBody>
        </p:sp>
        <p:sp>
          <p:nvSpPr>
            <p:cNvPr id="125" name="Rectangle à coins arrondis 124"/>
            <p:cNvSpPr/>
            <p:nvPr/>
          </p:nvSpPr>
          <p:spPr>
            <a:xfrm>
              <a:off x="2396654" y="2224864"/>
              <a:ext cx="1209964" cy="3750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6" name="ZoneTexte 125"/>
          <p:cNvSpPr txBox="1"/>
          <p:nvPr/>
        </p:nvSpPr>
        <p:spPr>
          <a:xfrm>
            <a:off x="3982481" y="1902780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INCLUDE</a:t>
            </a:r>
            <a:endParaRPr lang="fr-FR" sz="1100" dirty="0"/>
          </a:p>
        </p:txBody>
      </p:sp>
      <p:cxnSp>
        <p:nvCxnSpPr>
          <p:cNvPr id="127" name="Connecteur droit avec flèche 126"/>
          <p:cNvCxnSpPr>
            <a:stCxn id="31" idx="2"/>
            <a:endCxn id="124" idx="0"/>
          </p:cNvCxnSpPr>
          <p:nvPr/>
        </p:nvCxnSpPr>
        <p:spPr>
          <a:xfrm flipH="1">
            <a:off x="4567668" y="1573814"/>
            <a:ext cx="160536" cy="148063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>
            <a:off x="7557753" y="2901760"/>
            <a:ext cx="572654" cy="822036"/>
            <a:chOff x="7890262" y="1544014"/>
            <a:chExt cx="572654" cy="822036"/>
          </a:xfrm>
        </p:grpSpPr>
        <p:grpSp>
          <p:nvGrpSpPr>
            <p:cNvPr id="14" name="Groupe 13"/>
            <p:cNvGrpSpPr/>
            <p:nvPr/>
          </p:nvGrpSpPr>
          <p:grpSpPr>
            <a:xfrm>
              <a:off x="7898564" y="1582498"/>
              <a:ext cx="556050" cy="745069"/>
              <a:chOff x="7909273" y="1622523"/>
              <a:chExt cx="556050" cy="745069"/>
            </a:xfrm>
          </p:grpSpPr>
          <p:grpSp>
            <p:nvGrpSpPr>
              <p:cNvPr id="47" name="Groupe 46"/>
              <p:cNvGrpSpPr/>
              <p:nvPr/>
            </p:nvGrpSpPr>
            <p:grpSpPr>
              <a:xfrm>
                <a:off x="8041538" y="1622523"/>
                <a:ext cx="291521" cy="468070"/>
                <a:chOff x="899592" y="1844824"/>
                <a:chExt cx="1152128" cy="1920521"/>
              </a:xfrm>
            </p:grpSpPr>
            <p:sp>
              <p:nvSpPr>
                <p:cNvPr id="49" name="Ellipse 48"/>
                <p:cNvSpPr/>
                <p:nvPr/>
              </p:nvSpPr>
              <p:spPr>
                <a:xfrm>
                  <a:off x="1295636" y="1844824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0" name="Connecteur droit 49"/>
                <p:cNvCxnSpPr/>
                <p:nvPr/>
              </p:nvCxnSpPr>
              <p:spPr>
                <a:xfrm>
                  <a:off x="1475656" y="2204864"/>
                  <a:ext cx="0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>
                  <a:off x="1475656" y="2973257"/>
                  <a:ext cx="546716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/>
                <p:cNvCxnSpPr/>
                <p:nvPr/>
              </p:nvCxnSpPr>
              <p:spPr>
                <a:xfrm flipH="1">
                  <a:off x="935596" y="2973257"/>
                  <a:ext cx="546716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 flipH="1">
                  <a:off x="899592" y="2492896"/>
                  <a:ext cx="115212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ZoneTexte 47"/>
              <p:cNvSpPr txBox="1"/>
              <p:nvPr/>
            </p:nvSpPr>
            <p:spPr>
              <a:xfrm>
                <a:off x="7909273" y="2090593"/>
                <a:ext cx="5560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Corde</a:t>
                </a:r>
                <a:endParaRPr lang="fr-FR" sz="1200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890262" y="1544014"/>
              <a:ext cx="572654" cy="822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7529679" y="4079396"/>
            <a:ext cx="753861" cy="822036"/>
            <a:chOff x="8009969" y="2952559"/>
            <a:chExt cx="753861" cy="822036"/>
          </a:xfrm>
        </p:grpSpPr>
        <p:grpSp>
          <p:nvGrpSpPr>
            <p:cNvPr id="13" name="Groupe 12"/>
            <p:cNvGrpSpPr/>
            <p:nvPr/>
          </p:nvGrpSpPr>
          <p:grpSpPr>
            <a:xfrm>
              <a:off x="8009969" y="2991043"/>
              <a:ext cx="753861" cy="745069"/>
              <a:chOff x="8009969" y="3031068"/>
              <a:chExt cx="753861" cy="745069"/>
            </a:xfrm>
          </p:grpSpPr>
          <p:grpSp>
            <p:nvGrpSpPr>
              <p:cNvPr id="58" name="Groupe 57"/>
              <p:cNvGrpSpPr/>
              <p:nvPr/>
            </p:nvGrpSpPr>
            <p:grpSpPr>
              <a:xfrm>
                <a:off x="8241139" y="3031068"/>
                <a:ext cx="291521" cy="468070"/>
                <a:chOff x="899592" y="1844824"/>
                <a:chExt cx="1152128" cy="1920521"/>
              </a:xfrm>
            </p:grpSpPr>
            <p:sp>
              <p:nvSpPr>
                <p:cNvPr id="60" name="Ellipse 59"/>
                <p:cNvSpPr/>
                <p:nvPr/>
              </p:nvSpPr>
              <p:spPr>
                <a:xfrm>
                  <a:off x="1295636" y="1844824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3" name="Connecteur droit 62"/>
                <p:cNvCxnSpPr/>
                <p:nvPr/>
              </p:nvCxnSpPr>
              <p:spPr>
                <a:xfrm>
                  <a:off x="1475656" y="2204864"/>
                  <a:ext cx="0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/>
                <p:nvPr/>
              </p:nvCxnSpPr>
              <p:spPr>
                <a:xfrm>
                  <a:off x="1475656" y="2973257"/>
                  <a:ext cx="546716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flipH="1">
                  <a:off x="935596" y="2973257"/>
                  <a:ext cx="546716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 flipH="1">
                  <a:off x="899592" y="2492896"/>
                  <a:ext cx="115212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ZoneTexte 58"/>
              <p:cNvSpPr txBox="1"/>
              <p:nvPr/>
            </p:nvSpPr>
            <p:spPr>
              <a:xfrm>
                <a:off x="8009969" y="3499138"/>
                <a:ext cx="7538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Raquette</a:t>
                </a:r>
                <a:endParaRPr lang="fr-FR" sz="1200" dirty="0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8024372" y="2952559"/>
              <a:ext cx="725055" cy="822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9" name="Connecteur droit 18"/>
          <p:cNvCxnSpPr>
            <a:stCxn id="15" idx="1"/>
            <a:endCxn id="54" idx="2"/>
          </p:cNvCxnSpPr>
          <p:nvPr/>
        </p:nvCxnSpPr>
        <p:spPr>
          <a:xfrm flipH="1" flipV="1">
            <a:off x="6311937" y="2797619"/>
            <a:ext cx="1245816" cy="515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1"/>
            <a:endCxn id="125" idx="3"/>
          </p:cNvCxnSpPr>
          <p:nvPr/>
        </p:nvCxnSpPr>
        <p:spPr>
          <a:xfrm flipH="1" flipV="1">
            <a:off x="5172364" y="3220694"/>
            <a:ext cx="2385389" cy="92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102" idx="2"/>
          </p:cNvCxnSpPr>
          <p:nvPr/>
        </p:nvCxnSpPr>
        <p:spPr>
          <a:xfrm rot="16200000" flipH="1">
            <a:off x="3887936" y="1809756"/>
            <a:ext cx="1091321" cy="280757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endCxn id="69" idx="1"/>
          </p:cNvCxnSpPr>
          <p:nvPr/>
        </p:nvCxnSpPr>
        <p:spPr>
          <a:xfrm>
            <a:off x="5834063" y="3759994"/>
            <a:ext cx="1710019" cy="73042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42153" y="-53376"/>
            <a:ext cx="7875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Cordeuse</a:t>
            </a:r>
            <a:endParaRPr lang="fr-FR" dirty="0" smtClean="0"/>
          </a:p>
          <a:p>
            <a:r>
              <a:rPr lang="fr-FR" dirty="0" smtClean="0"/>
              <a:t>Séquence-utilisation normale (</a:t>
            </a:r>
            <a:r>
              <a:rPr lang="fr-FR" dirty="0" err="1" smtClean="0"/>
              <a:t>cordeuse</a:t>
            </a:r>
            <a:r>
              <a:rPr lang="fr-FR" dirty="0" smtClean="0"/>
              <a:t> sous tension et correctement paramétrée)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48513" y="657291"/>
            <a:ext cx="811441" cy="251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Technicien</a:t>
            </a:r>
            <a:endParaRPr lang="fr-FR" sz="11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904120" y="657291"/>
            <a:ext cx="732893" cy="250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Cordeuse</a:t>
            </a:r>
            <a:endParaRPr lang="fr-FR" sz="11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4387591" y="657291"/>
            <a:ext cx="530915" cy="251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Corde</a:t>
            </a:r>
            <a:endParaRPr lang="fr-FR" sz="11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672290" y="657291"/>
            <a:ext cx="724878" cy="25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Raquette</a:t>
            </a:r>
            <a:endParaRPr lang="fr-FR" sz="1100" b="1" dirty="0"/>
          </a:p>
        </p:txBody>
      </p:sp>
      <p:grpSp>
        <p:nvGrpSpPr>
          <p:cNvPr id="126" name="Groupe 125"/>
          <p:cNvGrpSpPr/>
          <p:nvPr/>
        </p:nvGrpSpPr>
        <p:grpSpPr>
          <a:xfrm>
            <a:off x="969818" y="928448"/>
            <a:ext cx="6012873" cy="5675560"/>
            <a:chOff x="969818" y="928448"/>
            <a:chExt cx="6012873" cy="5675560"/>
          </a:xfrm>
        </p:grpSpPr>
        <p:cxnSp>
          <p:nvCxnSpPr>
            <p:cNvPr id="6" name="Connecteur droit 5"/>
            <p:cNvCxnSpPr/>
            <p:nvPr/>
          </p:nvCxnSpPr>
          <p:spPr>
            <a:xfrm>
              <a:off x="1747821" y="934118"/>
              <a:ext cx="0" cy="565141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267360" y="928448"/>
              <a:ext cx="0" cy="564785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205673" y="2968472"/>
              <a:ext cx="122115" cy="757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69818" y="1745663"/>
              <a:ext cx="6012873" cy="47751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969844" y="1741188"/>
              <a:ext cx="54493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LOOP</a:t>
              </a:r>
              <a:endParaRPr lang="fr-FR" sz="11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4651445" y="936226"/>
              <a:ext cx="0" cy="56585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6027515" y="936860"/>
              <a:ext cx="0" cy="56671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1837330" y="929768"/>
              <a:ext cx="20441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Mise en place initiale de la raquette</a:t>
              </a:r>
              <a:endParaRPr lang="fr-FR" sz="1000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837330" y="1276134"/>
              <a:ext cx="27093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Mise en place initiale  de la corde sur la raquette</a:t>
              </a:r>
              <a:endParaRPr lang="fr-FR" sz="10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837330" y="2052761"/>
              <a:ext cx="1457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Acquisition de la tension</a:t>
              </a:r>
              <a:endParaRPr lang="fr-FR" sz="10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V="1">
              <a:off x="1750309" y="2956452"/>
              <a:ext cx="1450091" cy="2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837330" y="2699606"/>
              <a:ext cx="20024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Appui sur poussoir mise en tensio</a:t>
              </a:r>
              <a:r>
                <a:rPr lang="fr-FR" sz="1000" dirty="0"/>
                <a:t>n</a:t>
              </a:r>
              <a:endParaRPr lang="fr-FR" sz="10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1747838" y="1981199"/>
              <a:ext cx="28491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837330" y="1779202"/>
              <a:ext cx="22156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Mise en place de la corde sur le chariot</a:t>
              </a:r>
              <a:endParaRPr lang="fr-FR" sz="1000" dirty="0"/>
            </a:p>
          </p:txBody>
        </p:sp>
        <p:grpSp>
          <p:nvGrpSpPr>
            <p:cNvPr id="61" name="Groupe 60"/>
            <p:cNvGrpSpPr/>
            <p:nvPr/>
          </p:nvGrpSpPr>
          <p:grpSpPr>
            <a:xfrm>
              <a:off x="3328988" y="3262091"/>
              <a:ext cx="333375" cy="333375"/>
              <a:chOff x="3328988" y="2614613"/>
              <a:chExt cx="333375" cy="333375"/>
            </a:xfrm>
          </p:grpSpPr>
          <p:cxnSp>
            <p:nvCxnSpPr>
              <p:cNvPr id="55" name="Connecteur droit 54"/>
              <p:cNvCxnSpPr/>
              <p:nvPr/>
            </p:nvCxnSpPr>
            <p:spPr>
              <a:xfrm>
                <a:off x="3328988" y="2614613"/>
                <a:ext cx="333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5400000">
                <a:off x="3490914" y="2781301"/>
                <a:ext cx="333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3332551" y="2943225"/>
                <a:ext cx="320287" cy="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61"/>
            <p:cNvSpPr/>
            <p:nvPr/>
          </p:nvSpPr>
          <p:spPr>
            <a:xfrm>
              <a:off x="4591560" y="1977163"/>
              <a:ext cx="122115" cy="16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avec flèche 64"/>
            <p:cNvCxnSpPr/>
            <p:nvPr/>
          </p:nvCxnSpPr>
          <p:spPr>
            <a:xfrm>
              <a:off x="1747822" y="1525498"/>
              <a:ext cx="28491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591544" y="1521485"/>
              <a:ext cx="122115" cy="16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7" name="Connecteur droit avec flèche 66"/>
            <p:cNvCxnSpPr/>
            <p:nvPr/>
          </p:nvCxnSpPr>
          <p:spPr>
            <a:xfrm>
              <a:off x="1754909" y="1155918"/>
              <a:ext cx="42088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958381" y="1151882"/>
              <a:ext cx="122115" cy="16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677471" y="1359849"/>
              <a:ext cx="122115" cy="16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682089" y="985772"/>
              <a:ext cx="122115" cy="16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682095" y="1816747"/>
              <a:ext cx="122115" cy="16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201061" y="2258275"/>
              <a:ext cx="122115" cy="254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8" name="Connecteur droit avec flèche 77"/>
            <p:cNvCxnSpPr/>
            <p:nvPr/>
          </p:nvCxnSpPr>
          <p:spPr>
            <a:xfrm flipV="1">
              <a:off x="1745697" y="2266636"/>
              <a:ext cx="1450091" cy="2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1682079" y="2100648"/>
              <a:ext cx="122115" cy="16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avec flèche 79"/>
            <p:cNvCxnSpPr/>
            <p:nvPr/>
          </p:nvCxnSpPr>
          <p:spPr>
            <a:xfrm flipH="1" flipV="1">
              <a:off x="1826064" y="2519360"/>
              <a:ext cx="14983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696062" y="2529021"/>
              <a:ext cx="122115" cy="16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1837330" y="2290895"/>
              <a:ext cx="13227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Informations visuelles</a:t>
              </a:r>
              <a:endParaRPr lang="fr-FR" sz="1000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3588640" y="3198767"/>
              <a:ext cx="9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Asservissement</a:t>
              </a:r>
            </a:p>
            <a:p>
              <a:r>
                <a:rPr lang="fr-FR" sz="1000" dirty="0" smtClean="0"/>
                <a:t>tension</a:t>
              </a:r>
              <a:endParaRPr lang="fr-FR" sz="1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131455" y="3177460"/>
              <a:ext cx="5740399" cy="3140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1140717" y="3177460"/>
              <a:ext cx="42946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ALT</a:t>
              </a:r>
              <a:endParaRPr lang="fr-FR" sz="11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91450" y="2801480"/>
              <a:ext cx="122115" cy="16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/>
            <p:cNvCxnSpPr/>
            <p:nvPr/>
          </p:nvCxnSpPr>
          <p:spPr>
            <a:xfrm>
              <a:off x="1136073" y="5597208"/>
              <a:ext cx="5735782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131774" y="5589399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[</a:t>
              </a:r>
              <a:r>
                <a:rPr lang="fr-FR" sz="1000" dirty="0" err="1" smtClean="0"/>
                <a:t>Else</a:t>
              </a:r>
              <a:r>
                <a:rPr lang="fr-FR" sz="1000" dirty="0" smtClean="0"/>
                <a:t>]</a:t>
              </a:r>
              <a:endParaRPr lang="fr-FR" sz="1000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1554626" y="3193160"/>
              <a:ext cx="19505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[Mise sous t</a:t>
              </a:r>
              <a:r>
                <a:rPr lang="fr-FR" sz="1000" dirty="0" smtClean="0"/>
                <a:t>ension </a:t>
              </a:r>
              <a:r>
                <a:rPr lang="fr-FR" sz="1000" dirty="0" smtClean="0"/>
                <a:t>possible]</a:t>
              </a:r>
              <a:endParaRPr lang="fr-FR" sz="10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682938" y="3858416"/>
              <a:ext cx="122115" cy="16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avec flèche 91"/>
            <p:cNvCxnSpPr/>
            <p:nvPr/>
          </p:nvCxnSpPr>
          <p:spPr>
            <a:xfrm>
              <a:off x="1747830" y="4033127"/>
              <a:ext cx="28491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1837330" y="3816843"/>
              <a:ext cx="1566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Immobilisation de la corde</a:t>
              </a:r>
            </a:p>
            <a:p>
              <a:r>
                <a:rPr lang="fr-FR" sz="1000" dirty="0" smtClean="0"/>
                <a:t> (pince)</a:t>
              </a:r>
              <a:endParaRPr lang="fr-FR" sz="10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91552" y="4029091"/>
              <a:ext cx="122115" cy="153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837330" y="5092075"/>
              <a:ext cx="17411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Retournement</a:t>
              </a:r>
              <a:r>
                <a:rPr lang="fr-FR" sz="1000" dirty="0" smtClean="0"/>
                <a:t> de la raquette</a:t>
              </a:r>
              <a:endParaRPr lang="fr-FR" sz="1000" dirty="0"/>
            </a:p>
          </p:txBody>
        </p:sp>
        <p:cxnSp>
          <p:nvCxnSpPr>
            <p:cNvPr id="96" name="Connecteur droit avec flèche 95"/>
            <p:cNvCxnSpPr/>
            <p:nvPr/>
          </p:nvCxnSpPr>
          <p:spPr>
            <a:xfrm>
              <a:off x="1759673" y="5318225"/>
              <a:ext cx="42088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5963145" y="5320661"/>
              <a:ext cx="122115" cy="16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687685" y="4253729"/>
              <a:ext cx="122115" cy="16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3" name="Connecteur droit avec flèche 102"/>
            <p:cNvCxnSpPr/>
            <p:nvPr/>
          </p:nvCxnSpPr>
          <p:spPr>
            <a:xfrm>
              <a:off x="1752577" y="4428440"/>
              <a:ext cx="28491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1837330" y="4212156"/>
              <a:ext cx="18774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Libération de la corde du chariot</a:t>
              </a:r>
              <a:endParaRPr lang="fr-FR" sz="10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596299" y="4424404"/>
              <a:ext cx="122115" cy="149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1837330" y="4638795"/>
              <a:ext cx="11512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Appui sur poussoir</a:t>
              </a:r>
              <a:endParaRPr lang="fr-FR" sz="10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205823" y="4844309"/>
              <a:ext cx="122115" cy="176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8" name="Connecteur droit avec flèche 107"/>
            <p:cNvCxnSpPr/>
            <p:nvPr/>
          </p:nvCxnSpPr>
          <p:spPr>
            <a:xfrm flipV="1">
              <a:off x="1750459" y="4852670"/>
              <a:ext cx="1450091" cy="2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1686841" y="4686682"/>
              <a:ext cx="122115" cy="16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91465" y="5153106"/>
              <a:ext cx="122115" cy="16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01055" y="5600691"/>
              <a:ext cx="122115" cy="496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e 111"/>
            <p:cNvGrpSpPr/>
            <p:nvPr/>
          </p:nvGrpSpPr>
          <p:grpSpPr>
            <a:xfrm>
              <a:off x="3324370" y="5670449"/>
              <a:ext cx="333375" cy="188835"/>
              <a:chOff x="3328988" y="2614613"/>
              <a:chExt cx="333375" cy="333375"/>
            </a:xfrm>
          </p:grpSpPr>
          <p:cxnSp>
            <p:nvCxnSpPr>
              <p:cNvPr id="113" name="Connecteur droit 112"/>
              <p:cNvCxnSpPr/>
              <p:nvPr/>
            </p:nvCxnSpPr>
            <p:spPr>
              <a:xfrm>
                <a:off x="3328988" y="2614613"/>
                <a:ext cx="333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/>
              <p:cNvCxnSpPr/>
              <p:nvPr/>
            </p:nvCxnSpPr>
            <p:spPr>
              <a:xfrm rot="5400000">
                <a:off x="3490914" y="2781301"/>
                <a:ext cx="333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avec flèche 114"/>
              <p:cNvCxnSpPr/>
              <p:nvPr/>
            </p:nvCxnSpPr>
            <p:spPr>
              <a:xfrm flipH="1">
                <a:off x="3332551" y="2943225"/>
                <a:ext cx="320287" cy="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ZoneTexte 115"/>
            <p:cNvSpPr txBox="1"/>
            <p:nvPr/>
          </p:nvSpPr>
          <p:spPr>
            <a:xfrm>
              <a:off x="3631645" y="5554755"/>
              <a:ext cx="9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Asservissement</a:t>
              </a:r>
            </a:p>
            <a:p>
              <a:r>
                <a:rPr lang="fr-FR" sz="1000" dirty="0" smtClean="0"/>
                <a:t>tension</a:t>
              </a:r>
              <a:endParaRPr lang="fr-FR" sz="1000" dirty="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H="1" flipV="1">
              <a:off x="1811777" y="6091235"/>
              <a:ext cx="14983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681775" y="6100896"/>
              <a:ext cx="122115" cy="165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3269680" y="5973862"/>
              <a:ext cx="12731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Fin de course chariot</a:t>
              </a:r>
              <a:endParaRPr lang="fr-FR" sz="1000" dirty="0"/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3303017" y="4888012"/>
              <a:ext cx="9364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Retour chariot</a:t>
              </a:r>
              <a:endParaRPr lang="fr-FR" sz="1000" dirty="0"/>
            </a:p>
          </p:txBody>
        </p:sp>
        <p:cxnSp>
          <p:nvCxnSpPr>
            <p:cNvPr id="121" name="Connecteur droit avec flèche 120"/>
            <p:cNvCxnSpPr/>
            <p:nvPr/>
          </p:nvCxnSpPr>
          <p:spPr>
            <a:xfrm flipH="1" flipV="1">
              <a:off x="1747555" y="3724706"/>
              <a:ext cx="14983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ZoneTexte 121"/>
            <p:cNvSpPr txBox="1"/>
            <p:nvPr/>
          </p:nvSpPr>
          <p:spPr>
            <a:xfrm>
              <a:off x="1837330" y="3496241"/>
              <a:ext cx="13227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Informations visuelles</a:t>
              </a:r>
              <a:endParaRPr lang="fr-FR" sz="1000" dirty="0"/>
            </a:p>
          </p:txBody>
        </p:sp>
        <p:cxnSp>
          <p:nvCxnSpPr>
            <p:cNvPr id="123" name="Connecteur droit avec flèche 122"/>
            <p:cNvCxnSpPr/>
            <p:nvPr/>
          </p:nvCxnSpPr>
          <p:spPr>
            <a:xfrm flipH="1" flipV="1">
              <a:off x="1724471" y="5031606"/>
              <a:ext cx="14983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ZoneTexte 123"/>
            <p:cNvSpPr txBox="1"/>
            <p:nvPr/>
          </p:nvSpPr>
          <p:spPr>
            <a:xfrm>
              <a:off x="1837330" y="4830849"/>
              <a:ext cx="13227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Informations visuelles</a:t>
              </a:r>
              <a:endParaRPr lang="fr-FR" sz="1000" dirty="0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837330" y="5879177"/>
              <a:ext cx="13227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Informations visuelles</a:t>
              </a:r>
              <a:endParaRPr lang="fr-F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700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1" y="260648"/>
            <a:ext cx="109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Cordeuse</a:t>
            </a:r>
            <a:endParaRPr lang="fr-FR" dirty="0" smtClean="0"/>
          </a:p>
          <a:p>
            <a:r>
              <a:rPr lang="fr-FR" dirty="0" smtClean="0"/>
              <a:t>Exigences</a:t>
            </a:r>
            <a:endParaRPr lang="fr-FR" dirty="0"/>
          </a:p>
        </p:txBody>
      </p:sp>
      <p:grpSp>
        <p:nvGrpSpPr>
          <p:cNvPr id="152" name="Groupe 151"/>
          <p:cNvGrpSpPr/>
          <p:nvPr/>
        </p:nvGrpSpPr>
        <p:grpSpPr>
          <a:xfrm>
            <a:off x="420142" y="1048968"/>
            <a:ext cx="8541431" cy="5291795"/>
            <a:chOff x="420142" y="1048968"/>
            <a:chExt cx="8541431" cy="5291795"/>
          </a:xfrm>
        </p:grpSpPr>
        <p:grpSp>
          <p:nvGrpSpPr>
            <p:cNvPr id="81" name="Groupe 80"/>
            <p:cNvGrpSpPr/>
            <p:nvPr/>
          </p:nvGrpSpPr>
          <p:grpSpPr>
            <a:xfrm>
              <a:off x="3368852" y="1129465"/>
              <a:ext cx="2366932" cy="1209962"/>
              <a:chOff x="394742" y="2521529"/>
              <a:chExt cx="2366932" cy="120996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ZoneTexte 83"/>
              <p:cNvSpPr txBox="1"/>
              <p:nvPr/>
            </p:nvSpPr>
            <p:spPr>
              <a:xfrm>
                <a:off x="458583" y="3076318"/>
                <a:ext cx="2062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003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la lisse doit s’ouvrir en 0,6 à 0,9 s (tolérance de 5%)</a:t>
                </a:r>
                <a:endParaRPr lang="fr-FR" sz="1200" dirty="0"/>
              </a:p>
            </p:txBody>
          </p:sp>
          <p:sp>
            <p:nvSpPr>
              <p:cNvPr id="85" name="ZoneTexte 84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durée d’ouverture de la lisse limitée</a:t>
                </a:r>
                <a:endParaRPr lang="fr-FR" sz="1200" dirty="0"/>
              </a:p>
            </p:txBody>
          </p:sp>
        </p:grpSp>
        <p:grpSp>
          <p:nvGrpSpPr>
            <p:cNvPr id="86" name="Groupe 85"/>
            <p:cNvGrpSpPr/>
            <p:nvPr/>
          </p:nvGrpSpPr>
          <p:grpSpPr>
            <a:xfrm>
              <a:off x="3368852" y="3170382"/>
              <a:ext cx="2366932" cy="1209962"/>
              <a:chOff x="394742" y="2521529"/>
              <a:chExt cx="2366932" cy="120996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458583" y="3076318"/>
                <a:ext cx="2062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004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la lisse doit se fermer en 0,9 à 2 s (tolérance de 5%)</a:t>
                </a:r>
                <a:endParaRPr lang="fr-FR" sz="1200" dirty="0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durée de fermeture de la lisse  limitée</a:t>
                </a:r>
                <a:endParaRPr lang="fr-FR" sz="1200" dirty="0"/>
              </a:p>
            </p:txBody>
          </p:sp>
        </p:grpSp>
        <p:grpSp>
          <p:nvGrpSpPr>
            <p:cNvPr id="91" name="Groupe 90"/>
            <p:cNvGrpSpPr/>
            <p:nvPr/>
          </p:nvGrpSpPr>
          <p:grpSpPr>
            <a:xfrm>
              <a:off x="6594641" y="1129465"/>
              <a:ext cx="2366932" cy="1209962"/>
              <a:chOff x="394742" y="2521529"/>
              <a:chExt cx="2366932" cy="1209962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ZoneTexte 93"/>
              <p:cNvSpPr txBox="1"/>
              <p:nvPr/>
            </p:nvSpPr>
            <p:spPr>
              <a:xfrm>
                <a:off x="458583" y="3076318"/>
                <a:ext cx="2062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006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tolérance de 5%</a:t>
                </a:r>
                <a:endParaRPr lang="fr-FR" sz="1200" dirty="0"/>
              </a:p>
            </p:txBody>
          </p:sp>
          <p:sp>
            <p:nvSpPr>
              <p:cNvPr id="95" name="ZoneTexte 94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Tolérance sur la durée d’ouverture</a:t>
                </a:r>
                <a:endParaRPr lang="fr-FR" sz="1200" dirty="0"/>
              </a:p>
            </p:txBody>
          </p:sp>
        </p:grpSp>
        <p:grpSp>
          <p:nvGrpSpPr>
            <p:cNvPr id="96" name="Groupe 95"/>
            <p:cNvGrpSpPr/>
            <p:nvPr/>
          </p:nvGrpSpPr>
          <p:grpSpPr>
            <a:xfrm>
              <a:off x="6594641" y="3170382"/>
              <a:ext cx="2366932" cy="1209962"/>
              <a:chOff x="394742" y="2521529"/>
              <a:chExt cx="2366932" cy="1209962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ZoneTexte 98"/>
              <p:cNvSpPr txBox="1"/>
              <p:nvPr/>
            </p:nvSpPr>
            <p:spPr>
              <a:xfrm>
                <a:off x="458583" y="3076318"/>
                <a:ext cx="2062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007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tolérance de 5%</a:t>
                </a:r>
                <a:endParaRPr lang="fr-FR" sz="1200" dirty="0"/>
              </a:p>
            </p:txBody>
          </p:sp>
          <p:sp>
            <p:nvSpPr>
              <p:cNvPr id="100" name="ZoneTexte 99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Tolérance sur la durée de fermeture</a:t>
                </a:r>
                <a:endParaRPr lang="fr-FR" sz="1200" dirty="0"/>
              </a:p>
            </p:txBody>
          </p:sp>
        </p:grpSp>
        <p:grpSp>
          <p:nvGrpSpPr>
            <p:cNvPr id="76" name="Groupe 75"/>
            <p:cNvGrpSpPr/>
            <p:nvPr/>
          </p:nvGrpSpPr>
          <p:grpSpPr>
            <a:xfrm>
              <a:off x="515776" y="1048968"/>
              <a:ext cx="2175665" cy="1370957"/>
              <a:chOff x="992408" y="1196751"/>
              <a:chExt cx="2175665" cy="137095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992408" y="1732629"/>
                <a:ext cx="2175665" cy="835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3" name="Groupe 52"/>
              <p:cNvGrpSpPr/>
              <p:nvPr/>
            </p:nvGrpSpPr>
            <p:grpSpPr>
              <a:xfrm>
                <a:off x="992408" y="1196751"/>
                <a:ext cx="2175665" cy="535879"/>
                <a:chOff x="1619672" y="1052736"/>
                <a:chExt cx="1296144" cy="25624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ZoneTexte 54"/>
                <p:cNvSpPr txBox="1"/>
                <p:nvPr/>
              </p:nvSpPr>
              <p:spPr>
                <a:xfrm>
                  <a:off x="1642801" y="1063769"/>
                  <a:ext cx="1228994" cy="220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 err="1" smtClean="0"/>
                    <a:t>Requirement</a:t>
                  </a:r>
                  <a:r>
                    <a:rPr lang="fr-FR" sz="1200" dirty="0" smtClean="0"/>
                    <a:t> : autoriser ou interdire le passage</a:t>
                  </a:r>
                  <a:endParaRPr lang="fr-FR" sz="1200" dirty="0"/>
                </a:p>
              </p:txBody>
            </p:sp>
          </p:grpSp>
          <p:sp>
            <p:nvSpPr>
              <p:cNvPr id="75" name="ZoneTexte 74"/>
              <p:cNvSpPr txBox="1"/>
              <p:nvPr/>
            </p:nvSpPr>
            <p:spPr>
              <a:xfrm>
                <a:off x="1035856" y="1732428"/>
                <a:ext cx="20629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001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le système doit autoriser ou interdire le passage à la demande</a:t>
                </a:r>
                <a:endParaRPr lang="fr-FR" sz="1200" dirty="0"/>
              </a:p>
            </p:txBody>
          </p:sp>
        </p:grpSp>
        <p:grpSp>
          <p:nvGrpSpPr>
            <p:cNvPr id="80" name="Groupe 79"/>
            <p:cNvGrpSpPr/>
            <p:nvPr/>
          </p:nvGrpSpPr>
          <p:grpSpPr>
            <a:xfrm>
              <a:off x="420142" y="3170382"/>
              <a:ext cx="2366932" cy="1209962"/>
              <a:chOff x="394742" y="2521529"/>
              <a:chExt cx="2366932" cy="120996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ZoneTexte 77"/>
              <p:cNvSpPr txBox="1"/>
              <p:nvPr/>
            </p:nvSpPr>
            <p:spPr>
              <a:xfrm>
                <a:off x="458583" y="3076318"/>
                <a:ext cx="2062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002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le mouvement de la lisse doit être de 90° ±2°</a:t>
                </a:r>
                <a:endParaRPr lang="fr-FR" sz="1200" dirty="0"/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permettre une </a:t>
                </a:r>
              </a:p>
              <a:p>
                <a:r>
                  <a:rPr lang="fr-FR" sz="1200" dirty="0" smtClean="0"/>
                  <a:t>Amplitude de mouvement de 90 °</a:t>
                </a:r>
                <a:endParaRPr lang="fr-FR" sz="1200" dirty="0"/>
              </a:p>
            </p:txBody>
          </p:sp>
        </p:grpSp>
        <p:grpSp>
          <p:nvGrpSpPr>
            <p:cNvPr id="101" name="Groupe 100"/>
            <p:cNvGrpSpPr/>
            <p:nvPr/>
          </p:nvGrpSpPr>
          <p:grpSpPr>
            <a:xfrm>
              <a:off x="420142" y="5130801"/>
              <a:ext cx="2366932" cy="1209962"/>
              <a:chOff x="394742" y="2521529"/>
              <a:chExt cx="2366932" cy="1209962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ZoneTexte 103"/>
              <p:cNvSpPr txBox="1"/>
              <p:nvPr/>
            </p:nvSpPr>
            <p:spPr>
              <a:xfrm>
                <a:off x="458583" y="3076318"/>
                <a:ext cx="2062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005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la tolérance sur l’amplitude est de ±2°</a:t>
                </a:r>
                <a:endParaRPr lang="fr-FR" sz="1200" dirty="0"/>
              </a:p>
            </p:txBody>
          </p:sp>
          <p:sp>
            <p:nvSpPr>
              <p:cNvPr id="105" name="ZoneTexte 104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tolérance sur l’amplitude du mouvement</a:t>
                </a:r>
                <a:endParaRPr lang="fr-FR" sz="1200" dirty="0"/>
              </a:p>
            </p:txBody>
          </p:sp>
        </p:grpSp>
        <p:grpSp>
          <p:nvGrpSpPr>
            <p:cNvPr id="120" name="Groupe 119"/>
            <p:cNvGrpSpPr/>
            <p:nvPr/>
          </p:nvGrpSpPr>
          <p:grpSpPr>
            <a:xfrm>
              <a:off x="1553135" y="2424119"/>
              <a:ext cx="183302" cy="183302"/>
              <a:chOff x="5569527" y="5403273"/>
              <a:chExt cx="618837" cy="618837"/>
            </a:xfrm>
          </p:grpSpPr>
          <p:sp>
            <p:nvSpPr>
              <p:cNvPr id="121" name="Ellipse 120"/>
              <p:cNvSpPr/>
              <p:nvPr/>
            </p:nvSpPr>
            <p:spPr>
              <a:xfrm>
                <a:off x="5569527" y="5403273"/>
                <a:ext cx="618837" cy="6188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2" name="Connecteur droit 121"/>
              <p:cNvCxnSpPr>
                <a:stCxn id="121" idx="1"/>
                <a:endCxn id="121" idx="5"/>
              </p:cNvCxnSpPr>
              <p:nvPr/>
            </p:nvCxnSpPr>
            <p:spPr>
              <a:xfrm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>
                <a:stCxn id="121" idx="3"/>
                <a:endCxn id="121" idx="7"/>
              </p:cNvCxnSpPr>
              <p:nvPr/>
            </p:nvCxnSpPr>
            <p:spPr>
              <a:xfrm flipV="1"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e 123"/>
            <p:cNvGrpSpPr/>
            <p:nvPr/>
          </p:nvGrpSpPr>
          <p:grpSpPr>
            <a:xfrm>
              <a:off x="2490626" y="2419501"/>
              <a:ext cx="183302" cy="183302"/>
              <a:chOff x="5569527" y="5403273"/>
              <a:chExt cx="618837" cy="618837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5569527" y="5403273"/>
                <a:ext cx="618837" cy="6188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6" name="Connecteur droit 125"/>
              <p:cNvCxnSpPr>
                <a:stCxn id="125" idx="1"/>
                <a:endCxn id="125" idx="5"/>
              </p:cNvCxnSpPr>
              <p:nvPr/>
            </p:nvCxnSpPr>
            <p:spPr>
              <a:xfrm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>
                <a:stCxn id="125" idx="3"/>
                <a:endCxn id="125" idx="7"/>
              </p:cNvCxnSpPr>
              <p:nvPr/>
            </p:nvCxnSpPr>
            <p:spPr>
              <a:xfrm flipV="1"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e 127"/>
            <p:cNvGrpSpPr/>
            <p:nvPr/>
          </p:nvGrpSpPr>
          <p:grpSpPr>
            <a:xfrm>
              <a:off x="2689207" y="1906883"/>
              <a:ext cx="183302" cy="183302"/>
              <a:chOff x="5569527" y="5403273"/>
              <a:chExt cx="618837" cy="618837"/>
            </a:xfrm>
          </p:grpSpPr>
          <p:sp>
            <p:nvSpPr>
              <p:cNvPr id="129" name="Ellipse 128"/>
              <p:cNvSpPr/>
              <p:nvPr/>
            </p:nvSpPr>
            <p:spPr>
              <a:xfrm>
                <a:off x="5569527" y="5403273"/>
                <a:ext cx="618837" cy="6188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0" name="Connecteur droit 129"/>
              <p:cNvCxnSpPr>
                <a:stCxn id="129" idx="1"/>
                <a:endCxn id="129" idx="5"/>
              </p:cNvCxnSpPr>
              <p:nvPr/>
            </p:nvCxnSpPr>
            <p:spPr>
              <a:xfrm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>
                <a:stCxn id="129" idx="3"/>
                <a:endCxn id="129" idx="7"/>
              </p:cNvCxnSpPr>
              <p:nvPr/>
            </p:nvCxnSpPr>
            <p:spPr>
              <a:xfrm flipV="1"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Connecteur droit 132"/>
            <p:cNvCxnSpPr>
              <a:stCxn id="129" idx="6"/>
              <a:endCxn id="82" idx="1"/>
            </p:cNvCxnSpPr>
            <p:nvPr/>
          </p:nvCxnSpPr>
          <p:spPr>
            <a:xfrm flipV="1">
              <a:off x="2872509" y="1971914"/>
              <a:ext cx="496343" cy="26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>
              <a:stCxn id="125" idx="5"/>
              <a:endCxn id="88" idx="1"/>
            </p:cNvCxnSpPr>
            <p:nvPr/>
          </p:nvCxnSpPr>
          <p:spPr>
            <a:xfrm>
              <a:off x="2647084" y="2575959"/>
              <a:ext cx="721768" cy="829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stCxn id="121" idx="4"/>
              <a:endCxn id="65" idx="0"/>
            </p:cNvCxnSpPr>
            <p:nvPr/>
          </p:nvCxnSpPr>
          <p:spPr>
            <a:xfrm flipH="1">
              <a:off x="1603608" y="2607421"/>
              <a:ext cx="41178" cy="5629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/>
            <p:cNvCxnSpPr>
              <a:stCxn id="92" idx="1"/>
              <a:endCxn id="82" idx="3"/>
            </p:cNvCxnSpPr>
            <p:nvPr/>
          </p:nvCxnSpPr>
          <p:spPr>
            <a:xfrm flipH="1">
              <a:off x="5735784" y="1971914"/>
              <a:ext cx="8588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/>
            <p:cNvCxnSpPr>
              <a:stCxn id="97" idx="1"/>
              <a:endCxn id="87" idx="3"/>
            </p:cNvCxnSpPr>
            <p:nvPr/>
          </p:nvCxnSpPr>
          <p:spPr>
            <a:xfrm flipH="1">
              <a:off x="5735784" y="4012831"/>
              <a:ext cx="8588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/>
            <p:cNvCxnSpPr>
              <a:stCxn id="103" idx="0"/>
              <a:endCxn id="63" idx="2"/>
            </p:cNvCxnSpPr>
            <p:nvPr/>
          </p:nvCxnSpPr>
          <p:spPr>
            <a:xfrm flipV="1">
              <a:off x="1603608" y="4380344"/>
              <a:ext cx="0" cy="75045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ZoneTexte 148"/>
            <p:cNvSpPr txBox="1"/>
            <p:nvPr/>
          </p:nvSpPr>
          <p:spPr>
            <a:xfrm>
              <a:off x="1663929" y="4616800"/>
              <a:ext cx="903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&lt;&lt;</a:t>
              </a:r>
              <a:r>
                <a:rPr lang="fr-FR" sz="1200" dirty="0" err="1" smtClean="0"/>
                <a:t>refine</a:t>
              </a:r>
              <a:r>
                <a:rPr lang="fr-FR" sz="1200" dirty="0" smtClean="0"/>
                <a:t>&gt;&gt;</a:t>
              </a:r>
              <a:endParaRPr lang="fr-FR" sz="1200" dirty="0"/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5741784" y="4057999"/>
              <a:ext cx="903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&lt;&lt;</a:t>
              </a:r>
              <a:r>
                <a:rPr lang="fr-FR" sz="1200" dirty="0" err="1" smtClean="0"/>
                <a:t>refine</a:t>
              </a:r>
              <a:r>
                <a:rPr lang="fr-FR" sz="1200" dirty="0" smtClean="0"/>
                <a:t>&gt;&gt;</a:t>
              </a:r>
              <a:endParaRPr lang="fr-FR" sz="1200" dirty="0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5737165" y="2049090"/>
              <a:ext cx="903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&lt;&lt;</a:t>
              </a:r>
              <a:r>
                <a:rPr lang="fr-FR" sz="1200" dirty="0" err="1" smtClean="0"/>
                <a:t>refine</a:t>
              </a:r>
              <a:r>
                <a:rPr lang="fr-FR" sz="1200" dirty="0" smtClean="0"/>
                <a:t>&gt;&gt;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86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1" y="260648"/>
            <a:ext cx="109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Cordeuse</a:t>
            </a:r>
            <a:endParaRPr lang="fr-FR" dirty="0" smtClean="0"/>
          </a:p>
          <a:p>
            <a:r>
              <a:rPr lang="fr-FR" dirty="0" smtClean="0"/>
              <a:t>Exigences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129310" y="1048967"/>
            <a:ext cx="2761672" cy="1370958"/>
            <a:chOff x="992408" y="1196750"/>
            <a:chExt cx="2175665" cy="1370958"/>
          </a:xfrm>
        </p:grpSpPr>
        <p:sp>
          <p:nvSpPr>
            <p:cNvPr id="40" name="Rectangle 39"/>
            <p:cNvSpPr/>
            <p:nvPr/>
          </p:nvSpPr>
          <p:spPr>
            <a:xfrm>
              <a:off x="992408" y="1732629"/>
              <a:ext cx="2175665" cy="835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/>
            <p:cNvGrpSpPr/>
            <p:nvPr/>
          </p:nvGrpSpPr>
          <p:grpSpPr>
            <a:xfrm>
              <a:off x="992408" y="1196750"/>
              <a:ext cx="2175665" cy="669404"/>
              <a:chOff x="1619672" y="1052736"/>
              <a:chExt cx="1296144" cy="32009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642801" y="1063769"/>
                <a:ext cx="1228994" cy="30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s’opposer aux mouvements non autorisés de la lisse</a:t>
                </a:r>
                <a:endParaRPr lang="fr-FR" sz="1200" dirty="0"/>
              </a:p>
            </p:txBody>
          </p:sp>
        </p:grpSp>
        <p:sp>
          <p:nvSpPr>
            <p:cNvPr id="42" name="ZoneTexte 41"/>
            <p:cNvSpPr txBox="1"/>
            <p:nvPr/>
          </p:nvSpPr>
          <p:spPr>
            <a:xfrm>
              <a:off x="1035856" y="1732428"/>
              <a:ext cx="2062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Id : 001</a:t>
              </a:r>
            </a:p>
            <a:p>
              <a:r>
                <a:rPr lang="fr-FR" sz="1200" dirty="0" err="1" smtClean="0"/>
                <a:t>Text</a:t>
              </a:r>
              <a:r>
                <a:rPr lang="fr-FR" sz="1200" dirty="0" smtClean="0"/>
                <a:t> : Le mouvement manuel de la lisse doit être impossible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226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1" y="260648"/>
            <a:ext cx="109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Cordeuse</a:t>
            </a:r>
            <a:endParaRPr lang="fr-FR" dirty="0" smtClean="0"/>
          </a:p>
          <a:p>
            <a:r>
              <a:rPr lang="fr-FR" dirty="0" smtClean="0"/>
              <a:t>Exigences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420142" y="1048968"/>
            <a:ext cx="8541431" cy="5291795"/>
            <a:chOff x="420142" y="1048968"/>
            <a:chExt cx="8541431" cy="5291795"/>
          </a:xfrm>
        </p:grpSpPr>
        <p:grpSp>
          <p:nvGrpSpPr>
            <p:cNvPr id="4" name="Groupe 3"/>
            <p:cNvGrpSpPr/>
            <p:nvPr/>
          </p:nvGrpSpPr>
          <p:grpSpPr>
            <a:xfrm>
              <a:off x="3368852" y="1129465"/>
              <a:ext cx="2366932" cy="1209962"/>
              <a:chOff x="394742" y="2521529"/>
              <a:chExt cx="2366932" cy="120996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458583" y="3076318"/>
                <a:ext cx="21922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003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la vitesse de la lisse doit être nulle en fin de mouvement</a:t>
                </a:r>
                <a:endParaRPr lang="fr-FR" sz="1200" dirty="0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accostage de la lisse sans </a:t>
                </a:r>
                <a:r>
                  <a:rPr lang="fr-FR" sz="1200" dirty="0"/>
                  <a:t>à</a:t>
                </a:r>
                <a:r>
                  <a:rPr lang="fr-FR" sz="1200" dirty="0" smtClean="0"/>
                  <a:t>-coups</a:t>
                </a:r>
                <a:endParaRPr lang="fr-FR" sz="1200" dirty="0"/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3368852" y="3170382"/>
              <a:ext cx="2366932" cy="1209962"/>
              <a:chOff x="394742" y="2521529"/>
              <a:chExt cx="2366932" cy="120996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458583" y="3076318"/>
                <a:ext cx="2062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004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le mouvement de la lisse doit être linéaire</a:t>
                </a:r>
                <a:endParaRPr lang="fr-FR" sz="1200" dirty="0"/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avoir un mouvement régulier</a:t>
                </a:r>
                <a:endParaRPr lang="fr-FR" sz="1200" dirty="0"/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6594641" y="3170382"/>
              <a:ext cx="2366932" cy="1209962"/>
              <a:chOff x="394742" y="2521529"/>
              <a:chExt cx="2366932" cy="120996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458583" y="3076318"/>
                <a:ext cx="2062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006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tolérance </a:t>
                </a:r>
                <a:r>
                  <a:rPr lang="fr-FR" sz="1200" dirty="0"/>
                  <a:t>de ± 10</a:t>
                </a:r>
                <a:r>
                  <a:rPr lang="fr-FR" sz="1200" dirty="0" smtClean="0"/>
                  <a:t>%</a:t>
                </a:r>
                <a:endParaRPr lang="fr-FR" sz="1200" dirty="0"/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Tolérance sur la linéarité du mouvement</a:t>
                </a:r>
                <a:endParaRPr lang="fr-FR" sz="1200" dirty="0"/>
              </a:p>
            </p:txBody>
          </p:sp>
        </p:grpSp>
        <p:grpSp>
          <p:nvGrpSpPr>
            <p:cNvPr id="8" name="Groupe 7"/>
            <p:cNvGrpSpPr/>
            <p:nvPr/>
          </p:nvGrpSpPr>
          <p:grpSpPr>
            <a:xfrm>
              <a:off x="515776" y="1048968"/>
              <a:ext cx="2175665" cy="1370957"/>
              <a:chOff x="992408" y="1196751"/>
              <a:chExt cx="2175665" cy="137095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92408" y="1732629"/>
                <a:ext cx="2175665" cy="835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1" name="Groupe 40"/>
              <p:cNvGrpSpPr/>
              <p:nvPr/>
            </p:nvGrpSpPr>
            <p:grpSpPr>
              <a:xfrm>
                <a:off x="992408" y="1196751"/>
                <a:ext cx="2175665" cy="535879"/>
                <a:chOff x="1619672" y="1052736"/>
                <a:chExt cx="1296144" cy="256246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ZoneTexte 43"/>
                <p:cNvSpPr txBox="1"/>
                <p:nvPr/>
              </p:nvSpPr>
              <p:spPr>
                <a:xfrm>
                  <a:off x="1642801" y="1063769"/>
                  <a:ext cx="1228994" cy="220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 err="1" smtClean="0"/>
                    <a:t>Requirement</a:t>
                  </a:r>
                  <a:r>
                    <a:rPr lang="fr-FR" sz="1200" dirty="0" smtClean="0"/>
                    <a:t> : proposer un fonctionnement harmonieux</a:t>
                  </a:r>
                  <a:endParaRPr lang="fr-FR" sz="1200" dirty="0"/>
                </a:p>
              </p:txBody>
            </p:sp>
          </p:grpSp>
          <p:sp>
            <p:nvSpPr>
              <p:cNvPr id="42" name="ZoneTexte 41"/>
              <p:cNvSpPr txBox="1"/>
              <p:nvPr/>
            </p:nvSpPr>
            <p:spPr>
              <a:xfrm>
                <a:off x="1035856" y="1732428"/>
                <a:ext cx="20629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001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le fonctionnement de la lisse doit se faire sans à-coups et sans chocs</a:t>
                </a:r>
                <a:endParaRPr lang="fr-FR" sz="1200" dirty="0"/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420142" y="3170382"/>
              <a:ext cx="2366932" cy="1209962"/>
              <a:chOff x="394742" y="2521529"/>
              <a:chExt cx="2366932" cy="120996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458583" y="3076318"/>
                <a:ext cx="2062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002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en position fermée, la lisse doit avoir un angle de 0°</a:t>
                </a:r>
                <a:endParaRPr lang="fr-FR" sz="1200" dirty="0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La lisse doit être horizontale en position fermée</a:t>
                </a:r>
                <a:endParaRPr lang="fr-FR" sz="1200" dirty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420142" y="5130801"/>
              <a:ext cx="2366932" cy="1209962"/>
              <a:chOff x="394742" y="2521529"/>
              <a:chExt cx="2366932" cy="120996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458583" y="3076318"/>
                <a:ext cx="2062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005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la tolérance sur l’horizontalité est de ±2°</a:t>
                </a:r>
                <a:endParaRPr lang="fr-FR" sz="1200" dirty="0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tolérance sur l’horizontalité</a:t>
                </a:r>
                <a:endParaRPr lang="fr-FR" sz="1200" dirty="0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1553135" y="2424119"/>
              <a:ext cx="183302" cy="183302"/>
              <a:chOff x="5569527" y="5403273"/>
              <a:chExt cx="618837" cy="618837"/>
            </a:xfrm>
          </p:grpSpPr>
          <p:sp>
            <p:nvSpPr>
              <p:cNvPr id="29" name="Ellipse 28"/>
              <p:cNvSpPr/>
              <p:nvPr/>
            </p:nvSpPr>
            <p:spPr>
              <a:xfrm>
                <a:off x="5569527" y="5403273"/>
                <a:ext cx="618837" cy="6188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/>
              <p:cNvCxnSpPr>
                <a:stCxn id="29" idx="1"/>
                <a:endCxn id="29" idx="5"/>
              </p:cNvCxnSpPr>
              <p:nvPr/>
            </p:nvCxnSpPr>
            <p:spPr>
              <a:xfrm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>
                <a:stCxn id="29" idx="3"/>
                <a:endCxn id="29" idx="7"/>
              </p:cNvCxnSpPr>
              <p:nvPr/>
            </p:nvCxnSpPr>
            <p:spPr>
              <a:xfrm flipV="1"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 11"/>
            <p:cNvGrpSpPr/>
            <p:nvPr/>
          </p:nvGrpSpPr>
          <p:grpSpPr>
            <a:xfrm>
              <a:off x="2490626" y="2419501"/>
              <a:ext cx="183302" cy="183302"/>
              <a:chOff x="5569527" y="5403273"/>
              <a:chExt cx="618837" cy="618837"/>
            </a:xfrm>
          </p:grpSpPr>
          <p:sp>
            <p:nvSpPr>
              <p:cNvPr id="26" name="Ellipse 25"/>
              <p:cNvSpPr/>
              <p:nvPr/>
            </p:nvSpPr>
            <p:spPr>
              <a:xfrm>
                <a:off x="5569527" y="5403273"/>
                <a:ext cx="618837" cy="6188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7" name="Connecteur droit 26"/>
              <p:cNvCxnSpPr>
                <a:stCxn id="26" idx="1"/>
                <a:endCxn id="26" idx="5"/>
              </p:cNvCxnSpPr>
              <p:nvPr/>
            </p:nvCxnSpPr>
            <p:spPr>
              <a:xfrm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>
                <a:stCxn id="26" idx="3"/>
                <a:endCxn id="26" idx="7"/>
              </p:cNvCxnSpPr>
              <p:nvPr/>
            </p:nvCxnSpPr>
            <p:spPr>
              <a:xfrm flipV="1"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2"/>
            <p:cNvGrpSpPr/>
            <p:nvPr/>
          </p:nvGrpSpPr>
          <p:grpSpPr>
            <a:xfrm>
              <a:off x="2689207" y="1906883"/>
              <a:ext cx="183302" cy="183302"/>
              <a:chOff x="5569527" y="5403273"/>
              <a:chExt cx="618837" cy="618837"/>
            </a:xfrm>
          </p:grpSpPr>
          <p:sp>
            <p:nvSpPr>
              <p:cNvPr id="23" name="Ellipse 22"/>
              <p:cNvSpPr/>
              <p:nvPr/>
            </p:nvSpPr>
            <p:spPr>
              <a:xfrm>
                <a:off x="5569527" y="5403273"/>
                <a:ext cx="618837" cy="6188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23"/>
              <p:cNvCxnSpPr>
                <a:stCxn id="23" idx="1"/>
                <a:endCxn id="23" idx="5"/>
              </p:cNvCxnSpPr>
              <p:nvPr/>
            </p:nvCxnSpPr>
            <p:spPr>
              <a:xfrm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>
                <a:stCxn id="23" idx="3"/>
                <a:endCxn id="23" idx="7"/>
              </p:cNvCxnSpPr>
              <p:nvPr/>
            </p:nvCxnSpPr>
            <p:spPr>
              <a:xfrm flipV="1"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Connecteur droit 13"/>
            <p:cNvCxnSpPr>
              <a:stCxn id="23" idx="6"/>
              <a:endCxn id="57" idx="1"/>
            </p:cNvCxnSpPr>
            <p:nvPr/>
          </p:nvCxnSpPr>
          <p:spPr>
            <a:xfrm flipV="1">
              <a:off x="2872509" y="1971914"/>
              <a:ext cx="496343" cy="26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26" idx="5"/>
              <a:endCxn id="54" idx="1"/>
            </p:cNvCxnSpPr>
            <p:nvPr/>
          </p:nvCxnSpPr>
          <p:spPr>
            <a:xfrm>
              <a:off x="2647084" y="2575959"/>
              <a:ext cx="721768" cy="829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29" idx="4"/>
              <a:endCxn id="37" idx="0"/>
            </p:cNvCxnSpPr>
            <p:nvPr/>
          </p:nvCxnSpPr>
          <p:spPr>
            <a:xfrm flipH="1">
              <a:off x="1603608" y="2607421"/>
              <a:ext cx="41178" cy="5629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45" idx="1"/>
              <a:endCxn id="53" idx="3"/>
            </p:cNvCxnSpPr>
            <p:nvPr/>
          </p:nvCxnSpPr>
          <p:spPr>
            <a:xfrm flipH="1">
              <a:off x="5735784" y="4012831"/>
              <a:ext cx="8588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33" idx="0"/>
              <a:endCxn id="36" idx="2"/>
            </p:cNvCxnSpPr>
            <p:nvPr/>
          </p:nvCxnSpPr>
          <p:spPr>
            <a:xfrm flipV="1">
              <a:off x="1603608" y="4380344"/>
              <a:ext cx="0" cy="75045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1663929" y="4616800"/>
              <a:ext cx="903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&lt;&lt;</a:t>
              </a:r>
              <a:r>
                <a:rPr lang="fr-FR" sz="1200" dirty="0" err="1" smtClean="0"/>
                <a:t>refine</a:t>
              </a:r>
              <a:r>
                <a:rPr lang="fr-FR" sz="1200" dirty="0" smtClean="0"/>
                <a:t>&gt;&gt;</a:t>
              </a:r>
              <a:endParaRPr lang="fr-FR" sz="1200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5741784" y="4057999"/>
              <a:ext cx="903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&lt;&lt;</a:t>
              </a:r>
              <a:r>
                <a:rPr lang="fr-FR" sz="1200" dirty="0" err="1" smtClean="0"/>
                <a:t>refine</a:t>
              </a:r>
              <a:r>
                <a:rPr lang="fr-FR" sz="1200" dirty="0" smtClean="0"/>
                <a:t>&gt;&gt;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91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511" y="260648"/>
            <a:ext cx="2505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Cordeuse</a:t>
            </a:r>
            <a:r>
              <a:rPr lang="fr-FR" dirty="0" smtClean="0"/>
              <a:t> - </a:t>
            </a:r>
            <a:r>
              <a:rPr lang="fr-FR" dirty="0" smtClean="0"/>
              <a:t>Composants</a:t>
            </a:r>
            <a:endParaRPr lang="fr-FR" dirty="0" smtClean="0"/>
          </a:p>
          <a:p>
            <a:r>
              <a:rPr lang="fr-FR" dirty="0" smtClean="0"/>
              <a:t>Block Définition </a:t>
            </a:r>
            <a:r>
              <a:rPr lang="fr-FR" dirty="0" err="1" smtClean="0"/>
              <a:t>Diagram</a:t>
            </a:r>
            <a:endParaRPr lang="fr-FR" dirty="0"/>
          </a:p>
        </p:txBody>
      </p:sp>
      <p:grpSp>
        <p:nvGrpSpPr>
          <p:cNvPr id="122" name="Groupe 121"/>
          <p:cNvGrpSpPr/>
          <p:nvPr/>
        </p:nvGrpSpPr>
        <p:grpSpPr>
          <a:xfrm>
            <a:off x="134000" y="1030504"/>
            <a:ext cx="8871454" cy="5591936"/>
            <a:chOff x="134000" y="1030504"/>
            <a:chExt cx="8871454" cy="5591936"/>
          </a:xfrm>
        </p:grpSpPr>
        <p:grpSp>
          <p:nvGrpSpPr>
            <p:cNvPr id="40" name="Groupe 39"/>
            <p:cNvGrpSpPr/>
            <p:nvPr/>
          </p:nvGrpSpPr>
          <p:grpSpPr>
            <a:xfrm>
              <a:off x="992407" y="1030504"/>
              <a:ext cx="7615883" cy="576064"/>
              <a:chOff x="992408" y="1196752"/>
              <a:chExt cx="6819952" cy="57606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2408" y="1452998"/>
                <a:ext cx="6819952" cy="3198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7" name="Groupe 36"/>
              <p:cNvGrpSpPr/>
              <p:nvPr/>
            </p:nvGrpSpPr>
            <p:grpSpPr>
              <a:xfrm>
                <a:off x="992408" y="1196752"/>
                <a:ext cx="6819952" cy="288032"/>
                <a:chOff x="1619672" y="1052736"/>
                <a:chExt cx="1296144" cy="288032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" name="ZoneTexte 38"/>
                <p:cNvSpPr txBox="1"/>
                <p:nvPr/>
              </p:nvSpPr>
              <p:spPr>
                <a:xfrm>
                  <a:off x="1642801" y="1063769"/>
                  <a:ext cx="2695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Composants </a:t>
                  </a:r>
                  <a:r>
                    <a:rPr lang="fr-FR" sz="1200" dirty="0" err="1" smtClean="0"/>
                    <a:t>Cordeuse</a:t>
                  </a:r>
                  <a:endParaRPr lang="fr-FR" sz="1200" dirty="0"/>
                </a:p>
              </p:txBody>
            </p:sp>
          </p:grpSp>
        </p:grpSp>
        <p:grpSp>
          <p:nvGrpSpPr>
            <p:cNvPr id="3" name="Groupe 2"/>
            <p:cNvGrpSpPr/>
            <p:nvPr/>
          </p:nvGrpSpPr>
          <p:grpSpPr>
            <a:xfrm>
              <a:off x="138546" y="2038260"/>
              <a:ext cx="1705764" cy="718182"/>
              <a:chOff x="4491684" y="4980655"/>
              <a:chExt cx="1705764" cy="718182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4491686" y="5412393"/>
                <a:ext cx="1668608" cy="286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491684" y="4980655"/>
                <a:ext cx="1668971" cy="4318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ZoneTexte 84"/>
              <p:cNvSpPr txBox="1"/>
              <p:nvPr/>
            </p:nvSpPr>
            <p:spPr>
              <a:xfrm>
                <a:off x="4496341" y="5000925"/>
                <a:ext cx="1701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Acquisition de la </a:t>
                </a:r>
              </a:p>
              <a:p>
                <a:r>
                  <a:rPr lang="fr-FR" sz="1200" dirty="0" smtClean="0"/>
                  <a:t>tension de la corde</a:t>
                </a:r>
                <a:endParaRPr lang="fr-FR" sz="1200" dirty="0"/>
              </a:p>
            </p:txBody>
          </p:sp>
        </p:grpSp>
        <p:grpSp>
          <p:nvGrpSpPr>
            <p:cNvPr id="155" name="Groupe 154"/>
            <p:cNvGrpSpPr/>
            <p:nvPr/>
          </p:nvGrpSpPr>
          <p:grpSpPr>
            <a:xfrm>
              <a:off x="5648966" y="2038260"/>
              <a:ext cx="1675850" cy="714181"/>
              <a:chOff x="4928150" y="2749458"/>
              <a:chExt cx="1675850" cy="71418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975978" y="3208895"/>
                <a:ext cx="1628022" cy="2547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78400" y="2749458"/>
                <a:ext cx="1625600" cy="4555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4928150" y="2760492"/>
                <a:ext cx="1659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Positionnement </a:t>
                </a:r>
              </a:p>
              <a:p>
                <a:r>
                  <a:rPr lang="fr-FR" sz="1200" dirty="0" smtClean="0"/>
                  <a:t>raquette</a:t>
                </a:r>
                <a:endParaRPr lang="fr-FR" sz="1200" dirty="0"/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2041666" y="2038260"/>
              <a:ext cx="1384908" cy="513800"/>
              <a:chOff x="2171093" y="2238636"/>
              <a:chExt cx="1384908" cy="5138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172741" y="2502323"/>
                <a:ext cx="1383260" cy="250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172741" y="2246076"/>
                <a:ext cx="1383260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ZoneTexte 91"/>
              <p:cNvSpPr txBox="1"/>
              <p:nvPr/>
            </p:nvSpPr>
            <p:spPr>
              <a:xfrm>
                <a:off x="2171093" y="2238636"/>
                <a:ext cx="13548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Commande</a:t>
                </a:r>
                <a:endParaRPr lang="fr-FR" sz="1200" dirty="0"/>
              </a:p>
            </p:txBody>
          </p:sp>
        </p:grpSp>
        <p:grpSp>
          <p:nvGrpSpPr>
            <p:cNvPr id="17" name="Groupe 16"/>
            <p:cNvGrpSpPr/>
            <p:nvPr/>
          </p:nvGrpSpPr>
          <p:grpSpPr>
            <a:xfrm>
              <a:off x="2650965" y="1607607"/>
              <a:ext cx="114668" cy="429018"/>
              <a:chOff x="2620932" y="1796946"/>
              <a:chExt cx="114668" cy="429018"/>
            </a:xfrm>
          </p:grpSpPr>
          <p:sp>
            <p:nvSpPr>
              <p:cNvPr id="98" name="Losange 97"/>
              <p:cNvSpPr/>
              <p:nvPr/>
            </p:nvSpPr>
            <p:spPr>
              <a:xfrm>
                <a:off x="2620932" y="1796946"/>
                <a:ext cx="114668" cy="190985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0" name="Connecteur droit 99"/>
              <p:cNvCxnSpPr>
                <a:stCxn id="98" idx="2"/>
              </p:cNvCxnSpPr>
              <p:nvPr/>
            </p:nvCxnSpPr>
            <p:spPr>
              <a:xfrm>
                <a:off x="2678266" y="1987931"/>
                <a:ext cx="0" cy="2380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e 157"/>
            <p:cNvGrpSpPr/>
            <p:nvPr/>
          </p:nvGrpSpPr>
          <p:grpSpPr>
            <a:xfrm>
              <a:off x="7567301" y="4103209"/>
              <a:ext cx="1182621" cy="625815"/>
              <a:chOff x="6791491" y="4084730"/>
              <a:chExt cx="1182621" cy="625815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6791491" y="4396386"/>
                <a:ext cx="1142545" cy="314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6791491" y="4084730"/>
                <a:ext cx="1142545" cy="311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ZoneTexte 153"/>
              <p:cNvSpPr txBox="1"/>
              <p:nvPr/>
            </p:nvSpPr>
            <p:spPr>
              <a:xfrm>
                <a:off x="6833094" y="4086526"/>
                <a:ext cx="11410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Berceau</a:t>
                </a:r>
                <a:endParaRPr lang="fr-FR" sz="1200" dirty="0"/>
              </a:p>
            </p:txBody>
          </p:sp>
        </p:grpSp>
        <p:grpSp>
          <p:nvGrpSpPr>
            <p:cNvPr id="2" name="Groupe 1"/>
            <p:cNvGrpSpPr/>
            <p:nvPr/>
          </p:nvGrpSpPr>
          <p:grpSpPr>
            <a:xfrm>
              <a:off x="7522171" y="2038260"/>
              <a:ext cx="1483283" cy="723418"/>
              <a:chOff x="7051112" y="2544461"/>
              <a:chExt cx="1483283" cy="441719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051112" y="2800707"/>
                <a:ext cx="1483283" cy="185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2" name="Groupe 11"/>
              <p:cNvGrpSpPr/>
              <p:nvPr/>
            </p:nvGrpSpPr>
            <p:grpSpPr>
              <a:xfrm>
                <a:off x="7051112" y="2544461"/>
                <a:ext cx="1483283" cy="349613"/>
                <a:chOff x="1619672" y="1052736"/>
                <a:chExt cx="1002687" cy="349613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1619672" y="1052736"/>
                  <a:ext cx="1002687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ZoneTexte 13"/>
                <p:cNvSpPr txBox="1"/>
                <p:nvPr/>
              </p:nvSpPr>
              <p:spPr>
                <a:xfrm>
                  <a:off x="1642801" y="1063769"/>
                  <a:ext cx="975559" cy="338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</a:t>
                  </a:r>
                  <a:r>
                    <a:rPr lang="fr-FR" sz="1200" dirty="0" smtClean="0"/>
                    <a:t>Alimentation</a:t>
                  </a:r>
                </a:p>
                <a:p>
                  <a:r>
                    <a:rPr lang="fr-FR" sz="1200" dirty="0" smtClean="0"/>
                    <a:t>électrique</a:t>
                  </a:r>
                  <a:endParaRPr lang="fr-FR" sz="1200" dirty="0"/>
                </a:p>
              </p:txBody>
            </p:sp>
          </p:grpSp>
        </p:grpSp>
        <p:grpSp>
          <p:nvGrpSpPr>
            <p:cNvPr id="195" name="Groupe 194"/>
            <p:cNvGrpSpPr/>
            <p:nvPr/>
          </p:nvGrpSpPr>
          <p:grpSpPr>
            <a:xfrm>
              <a:off x="7564539" y="4888576"/>
              <a:ext cx="1032708" cy="625815"/>
              <a:chOff x="6791491" y="4084730"/>
              <a:chExt cx="1142545" cy="625815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791491" y="4396386"/>
                <a:ext cx="1142545" cy="314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6791491" y="4084730"/>
                <a:ext cx="1142545" cy="311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3" name="ZoneTexte 202"/>
              <p:cNvSpPr txBox="1"/>
              <p:nvPr/>
            </p:nvSpPr>
            <p:spPr>
              <a:xfrm>
                <a:off x="6833094" y="4086526"/>
                <a:ext cx="873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Pinces</a:t>
                </a:r>
                <a:endParaRPr lang="fr-FR" sz="1200" dirty="0"/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3623930" y="2038260"/>
              <a:ext cx="1827680" cy="714180"/>
              <a:chOff x="2682336" y="4154003"/>
              <a:chExt cx="1827680" cy="71418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97972" y="4154003"/>
                <a:ext cx="1707774" cy="427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2682336" y="4155799"/>
                <a:ext cx="1827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Mise sous tension  </a:t>
                </a:r>
                <a:endParaRPr lang="fr-FR" sz="1200" dirty="0" smtClean="0"/>
              </a:p>
              <a:p>
                <a:r>
                  <a:rPr lang="fr-FR" sz="1200" dirty="0" smtClean="0"/>
                  <a:t>de la </a:t>
                </a:r>
                <a:r>
                  <a:rPr lang="fr-FR" sz="1200" dirty="0" smtClean="0"/>
                  <a:t>corde </a:t>
                </a:r>
                <a:endParaRPr lang="fr-FR" sz="1200" dirty="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696956" y="4581856"/>
                <a:ext cx="1708789" cy="2863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4440506" y="1607607"/>
              <a:ext cx="114668" cy="429018"/>
              <a:chOff x="4408168" y="1783091"/>
              <a:chExt cx="114668" cy="429018"/>
            </a:xfrm>
          </p:grpSpPr>
          <p:sp>
            <p:nvSpPr>
              <p:cNvPr id="235" name="Losange 234"/>
              <p:cNvSpPr/>
              <p:nvPr/>
            </p:nvSpPr>
            <p:spPr>
              <a:xfrm>
                <a:off x="4408168" y="1783091"/>
                <a:ext cx="114668" cy="190985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6" name="Connecteur droit 235"/>
              <p:cNvCxnSpPr>
                <a:stCxn id="235" idx="2"/>
              </p:cNvCxnSpPr>
              <p:nvPr/>
            </p:nvCxnSpPr>
            <p:spPr>
              <a:xfrm>
                <a:off x="4465502" y="1974076"/>
                <a:ext cx="0" cy="2380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e 21"/>
            <p:cNvGrpSpPr/>
            <p:nvPr/>
          </p:nvGrpSpPr>
          <p:grpSpPr>
            <a:xfrm>
              <a:off x="6497891" y="1607607"/>
              <a:ext cx="114668" cy="429018"/>
              <a:chOff x="6490968" y="1787709"/>
              <a:chExt cx="114668" cy="429018"/>
            </a:xfrm>
          </p:grpSpPr>
          <p:sp>
            <p:nvSpPr>
              <p:cNvPr id="249" name="Losange 248"/>
              <p:cNvSpPr/>
              <p:nvPr/>
            </p:nvSpPr>
            <p:spPr>
              <a:xfrm>
                <a:off x="6490968" y="1787709"/>
                <a:ext cx="114668" cy="190985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0" name="Connecteur droit 259"/>
              <p:cNvCxnSpPr>
                <a:stCxn id="249" idx="2"/>
              </p:cNvCxnSpPr>
              <p:nvPr/>
            </p:nvCxnSpPr>
            <p:spPr>
              <a:xfrm>
                <a:off x="6548302" y="1978694"/>
                <a:ext cx="0" cy="2380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/>
            <p:cNvGrpSpPr/>
            <p:nvPr/>
          </p:nvGrpSpPr>
          <p:grpSpPr>
            <a:xfrm>
              <a:off x="8065768" y="1607607"/>
              <a:ext cx="114668" cy="429018"/>
              <a:chOff x="8065768" y="1801564"/>
              <a:chExt cx="114668" cy="429018"/>
            </a:xfrm>
          </p:grpSpPr>
          <p:sp>
            <p:nvSpPr>
              <p:cNvPr id="261" name="Losange 260"/>
              <p:cNvSpPr/>
              <p:nvPr/>
            </p:nvSpPr>
            <p:spPr>
              <a:xfrm>
                <a:off x="8065768" y="1801564"/>
                <a:ext cx="114668" cy="190985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2" name="Connecteur droit 261"/>
              <p:cNvCxnSpPr>
                <a:stCxn id="261" idx="2"/>
              </p:cNvCxnSpPr>
              <p:nvPr/>
            </p:nvCxnSpPr>
            <p:spPr>
              <a:xfrm>
                <a:off x="8123102" y="1992549"/>
                <a:ext cx="0" cy="2380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1350932" y="1607607"/>
              <a:ext cx="114668" cy="429018"/>
              <a:chOff x="1350932" y="1773855"/>
              <a:chExt cx="114668" cy="429018"/>
            </a:xfrm>
          </p:grpSpPr>
          <p:sp>
            <p:nvSpPr>
              <p:cNvPr id="263" name="Losange 262"/>
              <p:cNvSpPr/>
              <p:nvPr/>
            </p:nvSpPr>
            <p:spPr>
              <a:xfrm>
                <a:off x="1350932" y="1773855"/>
                <a:ext cx="114668" cy="190985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4" name="Connecteur droit 263"/>
              <p:cNvCxnSpPr>
                <a:stCxn id="263" idx="2"/>
              </p:cNvCxnSpPr>
              <p:nvPr/>
            </p:nvCxnSpPr>
            <p:spPr>
              <a:xfrm>
                <a:off x="1408266" y="1964840"/>
                <a:ext cx="0" cy="2380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" name="Losange 287"/>
            <p:cNvSpPr/>
            <p:nvPr/>
          </p:nvSpPr>
          <p:spPr>
            <a:xfrm>
              <a:off x="6844212" y="2776007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0" name="Groupe 289"/>
            <p:cNvGrpSpPr/>
            <p:nvPr/>
          </p:nvGrpSpPr>
          <p:grpSpPr>
            <a:xfrm>
              <a:off x="7559927" y="5673943"/>
              <a:ext cx="1246908" cy="625815"/>
              <a:chOff x="6791491" y="4084730"/>
              <a:chExt cx="1379527" cy="625815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6791491" y="4396386"/>
                <a:ext cx="1364193" cy="314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6791491" y="4084730"/>
                <a:ext cx="1364193" cy="311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ZoneTexte 308"/>
              <p:cNvSpPr txBox="1"/>
              <p:nvPr/>
            </p:nvSpPr>
            <p:spPr>
              <a:xfrm>
                <a:off x="6833094" y="4086526"/>
                <a:ext cx="13379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Guidages</a:t>
                </a:r>
                <a:endParaRPr lang="fr-FR" sz="1200" dirty="0"/>
              </a:p>
            </p:txBody>
          </p:sp>
        </p:grpSp>
        <p:sp>
          <p:nvSpPr>
            <p:cNvPr id="310" name="Losange 309"/>
            <p:cNvSpPr/>
            <p:nvPr/>
          </p:nvSpPr>
          <p:spPr>
            <a:xfrm>
              <a:off x="7015084" y="2771395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Losange 310"/>
            <p:cNvSpPr/>
            <p:nvPr/>
          </p:nvSpPr>
          <p:spPr>
            <a:xfrm>
              <a:off x="7185956" y="2766783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en angle 25"/>
            <p:cNvCxnSpPr>
              <a:stCxn id="311" idx="2"/>
              <a:endCxn id="152" idx="1"/>
            </p:cNvCxnSpPr>
            <p:nvPr/>
          </p:nvCxnSpPr>
          <p:spPr>
            <a:xfrm rot="16200000" flipH="1">
              <a:off x="6598207" y="3602850"/>
              <a:ext cx="1614177" cy="32401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en angle 34"/>
            <p:cNvCxnSpPr>
              <a:stCxn id="310" idx="2"/>
              <a:endCxn id="196" idx="1"/>
            </p:cNvCxnSpPr>
            <p:nvPr/>
          </p:nvCxnSpPr>
          <p:spPr>
            <a:xfrm rot="16200000" flipH="1">
              <a:off x="6121012" y="3913785"/>
              <a:ext cx="2394932" cy="49212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en angle 49"/>
            <p:cNvCxnSpPr>
              <a:stCxn id="288" idx="2"/>
              <a:endCxn id="291" idx="1"/>
            </p:cNvCxnSpPr>
            <p:nvPr/>
          </p:nvCxnSpPr>
          <p:spPr>
            <a:xfrm rot="16200000" flipH="1">
              <a:off x="5642893" y="4225644"/>
              <a:ext cx="3175687" cy="65838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e 311"/>
            <p:cNvGrpSpPr/>
            <p:nvPr/>
          </p:nvGrpSpPr>
          <p:grpSpPr>
            <a:xfrm>
              <a:off x="5170468" y="3345816"/>
              <a:ext cx="1147932" cy="625815"/>
              <a:chOff x="6791491" y="4084730"/>
              <a:chExt cx="1147932" cy="625815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6791491" y="4396386"/>
                <a:ext cx="1142545" cy="314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6791491" y="4084730"/>
                <a:ext cx="1142545" cy="311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5" name="ZoneTexte 314"/>
              <p:cNvSpPr txBox="1"/>
              <p:nvPr/>
            </p:nvSpPr>
            <p:spPr>
              <a:xfrm>
                <a:off x="6833094" y="4086526"/>
                <a:ext cx="11063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Moteur</a:t>
                </a:r>
                <a:endParaRPr lang="fr-FR" sz="1200" dirty="0"/>
              </a:p>
            </p:txBody>
          </p:sp>
        </p:grpSp>
        <p:grpSp>
          <p:nvGrpSpPr>
            <p:cNvPr id="316" name="Groupe 315"/>
            <p:cNvGrpSpPr/>
            <p:nvPr/>
          </p:nvGrpSpPr>
          <p:grpSpPr>
            <a:xfrm>
              <a:off x="5175092" y="4135492"/>
              <a:ext cx="1318363" cy="625815"/>
              <a:chOff x="6791491" y="4084730"/>
              <a:chExt cx="1318363" cy="625815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6791491" y="4396386"/>
                <a:ext cx="1290323" cy="314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6791491" y="4084730"/>
                <a:ext cx="1290323" cy="311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ZoneTexte 318"/>
              <p:cNvSpPr txBox="1"/>
              <p:nvPr/>
            </p:nvSpPr>
            <p:spPr>
              <a:xfrm>
                <a:off x="6833094" y="4086526"/>
                <a:ext cx="1276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Réducteur</a:t>
                </a:r>
                <a:endParaRPr lang="fr-FR" sz="1200" dirty="0"/>
              </a:p>
            </p:txBody>
          </p:sp>
        </p:grpSp>
        <p:grpSp>
          <p:nvGrpSpPr>
            <p:cNvPr id="320" name="Groupe 319"/>
            <p:cNvGrpSpPr/>
            <p:nvPr/>
          </p:nvGrpSpPr>
          <p:grpSpPr>
            <a:xfrm>
              <a:off x="5170480" y="4925168"/>
              <a:ext cx="1483151" cy="736648"/>
              <a:chOff x="6791491" y="4084729"/>
              <a:chExt cx="1483151" cy="736648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6791491" y="4507218"/>
                <a:ext cx="1451985" cy="314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6791491" y="4084729"/>
                <a:ext cx="1451985" cy="422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3" name="ZoneTexte 322"/>
              <p:cNvSpPr txBox="1"/>
              <p:nvPr/>
            </p:nvSpPr>
            <p:spPr>
              <a:xfrm>
                <a:off x="6833094" y="4086526"/>
                <a:ext cx="1441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Transmission</a:t>
                </a:r>
              </a:p>
              <a:p>
                <a:r>
                  <a:rPr lang="fr-FR" sz="1200" dirty="0" smtClean="0"/>
                  <a:t>Par chaîne</a:t>
                </a:r>
                <a:endParaRPr lang="fr-FR" sz="1200" dirty="0"/>
              </a:p>
            </p:txBody>
          </p:sp>
        </p:grpSp>
        <p:grpSp>
          <p:nvGrpSpPr>
            <p:cNvPr id="328" name="Groupe 327"/>
            <p:cNvGrpSpPr/>
            <p:nvPr/>
          </p:nvGrpSpPr>
          <p:grpSpPr>
            <a:xfrm>
              <a:off x="5170480" y="5825676"/>
              <a:ext cx="1290323" cy="625815"/>
              <a:chOff x="6791491" y="4084730"/>
              <a:chExt cx="1290323" cy="625815"/>
            </a:xfrm>
          </p:grpSpPr>
          <p:sp>
            <p:nvSpPr>
              <p:cNvPr id="329" name="Rectangle 328"/>
              <p:cNvSpPr/>
              <p:nvPr/>
            </p:nvSpPr>
            <p:spPr>
              <a:xfrm>
                <a:off x="6791491" y="4396386"/>
                <a:ext cx="1290323" cy="314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6791491" y="4084730"/>
                <a:ext cx="1290323" cy="311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1" name="ZoneTexte 330"/>
              <p:cNvSpPr txBox="1"/>
              <p:nvPr/>
            </p:nvSpPr>
            <p:spPr>
              <a:xfrm>
                <a:off x="6833094" y="4086526"/>
                <a:ext cx="10903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Chariot</a:t>
                </a:r>
                <a:endParaRPr lang="fr-FR" sz="1200" dirty="0"/>
              </a:p>
            </p:txBody>
          </p:sp>
        </p:grpSp>
        <p:grpSp>
          <p:nvGrpSpPr>
            <p:cNvPr id="332" name="Groupe 331"/>
            <p:cNvGrpSpPr/>
            <p:nvPr/>
          </p:nvGrpSpPr>
          <p:grpSpPr>
            <a:xfrm>
              <a:off x="2441169" y="3290400"/>
              <a:ext cx="1271875" cy="625815"/>
              <a:chOff x="6791491" y="4084730"/>
              <a:chExt cx="1290323" cy="625815"/>
            </a:xfrm>
          </p:grpSpPr>
          <p:sp>
            <p:nvSpPr>
              <p:cNvPr id="333" name="Rectangle 332"/>
              <p:cNvSpPr/>
              <p:nvPr/>
            </p:nvSpPr>
            <p:spPr>
              <a:xfrm>
                <a:off x="6791491" y="4396386"/>
                <a:ext cx="1290323" cy="314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6791491" y="4084730"/>
                <a:ext cx="1290323" cy="311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5" name="ZoneTexte 334"/>
              <p:cNvSpPr txBox="1"/>
              <p:nvPr/>
            </p:nvSpPr>
            <p:spPr>
              <a:xfrm>
                <a:off x="6833094" y="4086526"/>
                <a:ext cx="1098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Ressort</a:t>
                </a:r>
                <a:endParaRPr lang="fr-FR" sz="1200" dirty="0"/>
              </a:p>
            </p:txBody>
          </p:sp>
        </p:grpSp>
        <p:grpSp>
          <p:nvGrpSpPr>
            <p:cNvPr id="336" name="Groupe 335"/>
            <p:cNvGrpSpPr/>
            <p:nvPr/>
          </p:nvGrpSpPr>
          <p:grpSpPr>
            <a:xfrm>
              <a:off x="2441169" y="4043131"/>
              <a:ext cx="1281112" cy="736648"/>
              <a:chOff x="6791491" y="4084729"/>
              <a:chExt cx="1451985" cy="736648"/>
            </a:xfrm>
          </p:grpSpPr>
          <p:sp>
            <p:nvSpPr>
              <p:cNvPr id="337" name="Rectangle 336"/>
              <p:cNvSpPr/>
              <p:nvPr/>
            </p:nvSpPr>
            <p:spPr>
              <a:xfrm>
                <a:off x="6791491" y="4507218"/>
                <a:ext cx="1451985" cy="314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6791491" y="4084729"/>
                <a:ext cx="1451985" cy="422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ZoneTexte 338"/>
              <p:cNvSpPr txBox="1"/>
              <p:nvPr/>
            </p:nvSpPr>
            <p:spPr>
              <a:xfrm>
                <a:off x="6833094" y="4086526"/>
                <a:ext cx="11633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Capteur </a:t>
                </a:r>
              </a:p>
              <a:p>
                <a:r>
                  <a:rPr lang="fr-FR" sz="1200" dirty="0"/>
                  <a:t>f</a:t>
                </a:r>
                <a:r>
                  <a:rPr lang="fr-FR" sz="1200" dirty="0" smtClean="0"/>
                  <a:t>in de course</a:t>
                </a:r>
                <a:endParaRPr lang="fr-FR" sz="1200" dirty="0"/>
              </a:p>
            </p:txBody>
          </p:sp>
        </p:grpSp>
        <p:grpSp>
          <p:nvGrpSpPr>
            <p:cNvPr id="340" name="Groupe 339"/>
            <p:cNvGrpSpPr/>
            <p:nvPr/>
          </p:nvGrpSpPr>
          <p:grpSpPr>
            <a:xfrm>
              <a:off x="2441169" y="4906695"/>
              <a:ext cx="1267251" cy="736648"/>
              <a:chOff x="6791491" y="4084729"/>
              <a:chExt cx="1451985" cy="736648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6791491" y="4507218"/>
                <a:ext cx="1451985" cy="314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6791491" y="4084729"/>
                <a:ext cx="1451985" cy="422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3" name="ZoneTexte 342"/>
              <p:cNvSpPr txBox="1"/>
              <p:nvPr/>
            </p:nvSpPr>
            <p:spPr>
              <a:xfrm>
                <a:off x="6833094" y="4086526"/>
                <a:ext cx="11633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Capteur </a:t>
                </a:r>
              </a:p>
              <a:p>
                <a:r>
                  <a:rPr lang="fr-FR" sz="1200" dirty="0" smtClean="0"/>
                  <a:t>effort</a:t>
                </a:r>
              </a:p>
            </p:txBody>
          </p:sp>
        </p:grpSp>
        <p:grpSp>
          <p:nvGrpSpPr>
            <p:cNvPr id="344" name="Groupe 343"/>
            <p:cNvGrpSpPr/>
            <p:nvPr/>
          </p:nvGrpSpPr>
          <p:grpSpPr>
            <a:xfrm>
              <a:off x="2441169" y="5770260"/>
              <a:ext cx="1253391" cy="736648"/>
              <a:chOff x="6791491" y="4084729"/>
              <a:chExt cx="1451985" cy="736648"/>
            </a:xfrm>
          </p:grpSpPr>
          <p:sp>
            <p:nvSpPr>
              <p:cNvPr id="345" name="Rectangle 344"/>
              <p:cNvSpPr/>
              <p:nvPr/>
            </p:nvSpPr>
            <p:spPr>
              <a:xfrm>
                <a:off x="6791491" y="4507218"/>
                <a:ext cx="1451985" cy="314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6791491" y="4084729"/>
                <a:ext cx="1451985" cy="422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6833094" y="4086526"/>
                <a:ext cx="11633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Capteur </a:t>
                </a:r>
              </a:p>
              <a:p>
                <a:r>
                  <a:rPr lang="fr-FR" sz="1200" dirty="0" smtClean="0"/>
                  <a:t>vitesse</a:t>
                </a:r>
              </a:p>
            </p:txBody>
          </p:sp>
        </p:grpSp>
        <p:sp>
          <p:nvSpPr>
            <p:cNvPr id="348" name="Losange 347"/>
            <p:cNvSpPr/>
            <p:nvPr/>
          </p:nvSpPr>
          <p:spPr>
            <a:xfrm>
              <a:off x="4487624" y="2771407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9" name="Losange 348"/>
            <p:cNvSpPr/>
            <p:nvPr/>
          </p:nvSpPr>
          <p:spPr>
            <a:xfrm>
              <a:off x="4669712" y="2771407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0" name="Losange 349"/>
            <p:cNvSpPr/>
            <p:nvPr/>
          </p:nvSpPr>
          <p:spPr>
            <a:xfrm>
              <a:off x="4851800" y="2771407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Losange 350"/>
            <p:cNvSpPr/>
            <p:nvPr/>
          </p:nvSpPr>
          <p:spPr>
            <a:xfrm>
              <a:off x="5033888" y="2771407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2" name="Losange 351"/>
            <p:cNvSpPr/>
            <p:nvPr/>
          </p:nvSpPr>
          <p:spPr>
            <a:xfrm>
              <a:off x="3759272" y="2771407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3" name="Losange 352"/>
            <p:cNvSpPr/>
            <p:nvPr/>
          </p:nvSpPr>
          <p:spPr>
            <a:xfrm>
              <a:off x="3941360" y="2771407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4" name="Losange 353"/>
            <p:cNvSpPr/>
            <p:nvPr/>
          </p:nvSpPr>
          <p:spPr>
            <a:xfrm>
              <a:off x="4123448" y="2771407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5" name="Losange 354"/>
            <p:cNvSpPr/>
            <p:nvPr/>
          </p:nvSpPr>
          <p:spPr>
            <a:xfrm>
              <a:off x="4305536" y="2771407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en angle 51"/>
            <p:cNvCxnSpPr>
              <a:stCxn id="345" idx="3"/>
              <a:endCxn id="355" idx="2"/>
            </p:cNvCxnSpPr>
            <p:nvPr/>
          </p:nvCxnSpPr>
          <p:spPr>
            <a:xfrm flipV="1">
              <a:off x="3694560" y="2962392"/>
              <a:ext cx="668310" cy="3387437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en angle 53"/>
            <p:cNvCxnSpPr>
              <a:stCxn id="329" idx="1"/>
              <a:endCxn id="348" idx="2"/>
            </p:cNvCxnSpPr>
            <p:nvPr/>
          </p:nvCxnSpPr>
          <p:spPr>
            <a:xfrm rot="10800000">
              <a:off x="4544958" y="2962392"/>
              <a:ext cx="625522" cy="333202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en angle 55"/>
            <p:cNvCxnSpPr>
              <a:stCxn id="321" idx="1"/>
              <a:endCxn id="349" idx="2"/>
            </p:cNvCxnSpPr>
            <p:nvPr/>
          </p:nvCxnSpPr>
          <p:spPr>
            <a:xfrm rot="10800000">
              <a:off x="4727046" y="2962393"/>
              <a:ext cx="443434" cy="254234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en angle 57"/>
            <p:cNvCxnSpPr>
              <a:stCxn id="317" idx="1"/>
              <a:endCxn id="350" idx="2"/>
            </p:cNvCxnSpPr>
            <p:nvPr/>
          </p:nvCxnSpPr>
          <p:spPr>
            <a:xfrm rot="10800000">
              <a:off x="4909134" y="2962392"/>
              <a:ext cx="265958" cy="164183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en angle 59"/>
            <p:cNvCxnSpPr>
              <a:stCxn id="341" idx="3"/>
              <a:endCxn id="354" idx="2"/>
            </p:cNvCxnSpPr>
            <p:nvPr/>
          </p:nvCxnSpPr>
          <p:spPr>
            <a:xfrm flipV="1">
              <a:off x="3708420" y="2962392"/>
              <a:ext cx="472362" cy="252387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en angle 61"/>
            <p:cNvCxnSpPr>
              <a:stCxn id="337" idx="3"/>
              <a:endCxn id="353" idx="2"/>
            </p:cNvCxnSpPr>
            <p:nvPr/>
          </p:nvCxnSpPr>
          <p:spPr>
            <a:xfrm flipV="1">
              <a:off x="3722281" y="2962392"/>
              <a:ext cx="276413" cy="1660308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en angle 65"/>
            <p:cNvCxnSpPr>
              <a:stCxn id="313" idx="1"/>
              <a:endCxn id="351" idx="2"/>
            </p:cNvCxnSpPr>
            <p:nvPr/>
          </p:nvCxnSpPr>
          <p:spPr>
            <a:xfrm rot="10800000">
              <a:off x="5091222" y="2962392"/>
              <a:ext cx="79246" cy="85216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en angle 67"/>
            <p:cNvCxnSpPr>
              <a:stCxn id="333" idx="3"/>
              <a:endCxn id="352" idx="2"/>
            </p:cNvCxnSpPr>
            <p:nvPr/>
          </p:nvCxnSpPr>
          <p:spPr>
            <a:xfrm flipV="1">
              <a:off x="3713044" y="2962392"/>
              <a:ext cx="103562" cy="796744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6" name="Groupe 355"/>
            <p:cNvGrpSpPr/>
            <p:nvPr/>
          </p:nvGrpSpPr>
          <p:grpSpPr>
            <a:xfrm>
              <a:off x="663148" y="5179243"/>
              <a:ext cx="1271875" cy="625815"/>
              <a:chOff x="6791491" y="4084730"/>
              <a:chExt cx="1290323" cy="625815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6791491" y="4396386"/>
                <a:ext cx="1290323" cy="314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6791491" y="4084730"/>
                <a:ext cx="1290323" cy="311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6833094" y="4086526"/>
                <a:ext cx="11040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</a:t>
                </a:r>
                <a:r>
                  <a:rPr lang="fr-FR" sz="1200" dirty="0" smtClean="0"/>
                  <a:t>: Pupitre</a:t>
                </a:r>
                <a:endParaRPr lang="fr-FR" sz="1200" dirty="0"/>
              </a:p>
            </p:txBody>
          </p:sp>
        </p:grpSp>
        <p:grpSp>
          <p:nvGrpSpPr>
            <p:cNvPr id="360" name="Groupe 359"/>
            <p:cNvGrpSpPr/>
            <p:nvPr/>
          </p:nvGrpSpPr>
          <p:grpSpPr>
            <a:xfrm>
              <a:off x="663148" y="5885792"/>
              <a:ext cx="1281112" cy="736648"/>
              <a:chOff x="6791491" y="4084729"/>
              <a:chExt cx="1451985" cy="736648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6791491" y="4507218"/>
                <a:ext cx="1451985" cy="314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6791491" y="4084729"/>
                <a:ext cx="1451985" cy="422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6833094" y="4086526"/>
                <a:ext cx="13195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Poussoir</a:t>
                </a:r>
                <a:endParaRPr lang="fr-FR" sz="1200" dirty="0"/>
              </a:p>
            </p:txBody>
          </p:sp>
        </p:grpSp>
        <p:grpSp>
          <p:nvGrpSpPr>
            <p:cNvPr id="364" name="Groupe 363"/>
            <p:cNvGrpSpPr/>
            <p:nvPr/>
          </p:nvGrpSpPr>
          <p:grpSpPr>
            <a:xfrm>
              <a:off x="667772" y="4454189"/>
              <a:ext cx="1271875" cy="625815"/>
              <a:chOff x="6791491" y="4084730"/>
              <a:chExt cx="1290323" cy="625815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6791491" y="4396386"/>
                <a:ext cx="1290323" cy="314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6791491" y="4084730"/>
                <a:ext cx="1290323" cy="311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7" name="ZoneTexte 366"/>
              <p:cNvSpPr txBox="1"/>
              <p:nvPr/>
            </p:nvSpPr>
            <p:spPr>
              <a:xfrm>
                <a:off x="6833094" y="4086526"/>
                <a:ext cx="990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Block:  Ecran</a:t>
                </a:r>
                <a:endParaRPr lang="fr-FR" sz="1200" dirty="0"/>
              </a:p>
            </p:txBody>
          </p:sp>
        </p:grpSp>
        <p:grpSp>
          <p:nvGrpSpPr>
            <p:cNvPr id="368" name="Groupe 367"/>
            <p:cNvGrpSpPr/>
            <p:nvPr/>
          </p:nvGrpSpPr>
          <p:grpSpPr>
            <a:xfrm>
              <a:off x="866371" y="2860921"/>
              <a:ext cx="1271875" cy="625815"/>
              <a:chOff x="6791491" y="4084730"/>
              <a:chExt cx="1290323" cy="625815"/>
            </a:xfrm>
          </p:grpSpPr>
          <p:sp>
            <p:nvSpPr>
              <p:cNvPr id="369" name="Rectangle 368"/>
              <p:cNvSpPr/>
              <p:nvPr/>
            </p:nvSpPr>
            <p:spPr>
              <a:xfrm>
                <a:off x="6791491" y="4396386"/>
                <a:ext cx="1290323" cy="314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6791491" y="4084730"/>
                <a:ext cx="1290323" cy="311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1" name="ZoneTexte 370"/>
              <p:cNvSpPr txBox="1"/>
              <p:nvPr/>
            </p:nvSpPr>
            <p:spPr>
              <a:xfrm>
                <a:off x="6833094" y="4086526"/>
                <a:ext cx="1069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</a:t>
                </a:r>
                <a:r>
                  <a:rPr lang="fr-FR" sz="1200" dirty="0" smtClean="0"/>
                  <a:t>: Pont H</a:t>
                </a:r>
                <a:endParaRPr lang="fr-FR" sz="1200" dirty="0"/>
              </a:p>
            </p:txBody>
          </p:sp>
        </p:grpSp>
        <p:grpSp>
          <p:nvGrpSpPr>
            <p:cNvPr id="372" name="Groupe 371"/>
            <p:cNvGrpSpPr/>
            <p:nvPr/>
          </p:nvGrpSpPr>
          <p:grpSpPr>
            <a:xfrm>
              <a:off x="870989" y="3567480"/>
              <a:ext cx="1271874" cy="699704"/>
              <a:chOff x="6791491" y="4084729"/>
              <a:chExt cx="1290323" cy="699704"/>
            </a:xfrm>
          </p:grpSpPr>
          <p:sp>
            <p:nvSpPr>
              <p:cNvPr id="373" name="Rectangle 372"/>
              <p:cNvSpPr/>
              <p:nvPr/>
            </p:nvSpPr>
            <p:spPr>
              <a:xfrm>
                <a:off x="6791491" y="4470274"/>
                <a:ext cx="1290323" cy="314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6791491" y="4084729"/>
                <a:ext cx="1290323" cy="3856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5" name="ZoneTexte 374"/>
              <p:cNvSpPr txBox="1"/>
              <p:nvPr/>
            </p:nvSpPr>
            <p:spPr>
              <a:xfrm>
                <a:off x="6833094" y="4086526"/>
                <a:ext cx="1220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</a:t>
                </a:r>
                <a:r>
                  <a:rPr lang="fr-FR" sz="1200" dirty="0" smtClean="0"/>
                  <a:t>: </a:t>
                </a:r>
              </a:p>
              <a:p>
                <a:r>
                  <a:rPr lang="fr-FR" sz="1200" dirty="0"/>
                  <a:t>M</a:t>
                </a:r>
                <a:r>
                  <a:rPr lang="fr-FR" sz="1200" dirty="0" smtClean="0"/>
                  <a:t>icrocontrôleur</a:t>
                </a:r>
                <a:endParaRPr lang="fr-FR" sz="1200" dirty="0"/>
              </a:p>
            </p:txBody>
          </p:sp>
        </p:grpSp>
        <p:sp>
          <p:nvSpPr>
            <p:cNvPr id="376" name="Losange 375"/>
            <p:cNvSpPr/>
            <p:nvPr/>
          </p:nvSpPr>
          <p:spPr>
            <a:xfrm>
              <a:off x="2304542" y="2563589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7" name="Losange 376"/>
            <p:cNvSpPr/>
            <p:nvPr/>
          </p:nvSpPr>
          <p:spPr>
            <a:xfrm>
              <a:off x="2154121" y="2563589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8" name="Losange 377"/>
            <p:cNvSpPr/>
            <p:nvPr/>
          </p:nvSpPr>
          <p:spPr>
            <a:xfrm>
              <a:off x="134000" y="2776024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9" name="Losange 378"/>
            <p:cNvSpPr/>
            <p:nvPr/>
          </p:nvSpPr>
          <p:spPr>
            <a:xfrm>
              <a:off x="316088" y="2776024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0" name="Losange 379"/>
            <p:cNvSpPr/>
            <p:nvPr/>
          </p:nvSpPr>
          <p:spPr>
            <a:xfrm>
              <a:off x="498176" y="2776024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3" name="Connecteur en angle 92"/>
            <p:cNvCxnSpPr>
              <a:stCxn id="373" idx="3"/>
              <a:endCxn id="376" idx="2"/>
            </p:cNvCxnSpPr>
            <p:nvPr/>
          </p:nvCxnSpPr>
          <p:spPr>
            <a:xfrm flipV="1">
              <a:off x="2142863" y="2754574"/>
              <a:ext cx="219013" cy="135553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en angle 96"/>
            <p:cNvCxnSpPr>
              <a:stCxn id="369" idx="3"/>
              <a:endCxn id="377" idx="2"/>
            </p:cNvCxnSpPr>
            <p:nvPr/>
          </p:nvCxnSpPr>
          <p:spPr>
            <a:xfrm flipV="1">
              <a:off x="2138246" y="2754574"/>
              <a:ext cx="73209" cy="575083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en angle 116"/>
            <p:cNvCxnSpPr>
              <a:stCxn id="365" idx="1"/>
              <a:endCxn id="380" idx="2"/>
            </p:cNvCxnSpPr>
            <p:nvPr/>
          </p:nvCxnSpPr>
          <p:spPr>
            <a:xfrm rot="10800000">
              <a:off x="555510" y="2967009"/>
              <a:ext cx="112262" cy="195591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en angle 118"/>
            <p:cNvCxnSpPr>
              <a:stCxn id="357" idx="1"/>
              <a:endCxn id="379" idx="2"/>
            </p:cNvCxnSpPr>
            <p:nvPr/>
          </p:nvCxnSpPr>
          <p:spPr>
            <a:xfrm rot="10800000">
              <a:off x="373422" y="2967009"/>
              <a:ext cx="289726" cy="268097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en angle 120"/>
            <p:cNvCxnSpPr>
              <a:stCxn id="361" idx="1"/>
              <a:endCxn id="378" idx="2"/>
            </p:cNvCxnSpPr>
            <p:nvPr/>
          </p:nvCxnSpPr>
          <p:spPr>
            <a:xfrm rot="10800000">
              <a:off x="191334" y="2967009"/>
              <a:ext cx="471814" cy="349835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842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8365" y="260648"/>
            <a:ext cx="289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Cordeuse</a:t>
            </a:r>
            <a:r>
              <a:rPr lang="fr-FR" dirty="0" smtClean="0"/>
              <a:t> – mise spis tension</a:t>
            </a:r>
            <a:endParaRPr lang="fr-FR" dirty="0" smtClean="0"/>
          </a:p>
          <a:p>
            <a:r>
              <a:rPr lang="fr-FR" dirty="0" err="1" smtClean="0"/>
              <a:t>Internal</a:t>
            </a:r>
            <a:r>
              <a:rPr lang="fr-FR" dirty="0" smtClean="0"/>
              <a:t> Block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73" name="Rectangle 72"/>
          <p:cNvSpPr/>
          <p:nvPr/>
        </p:nvSpPr>
        <p:spPr>
          <a:xfrm>
            <a:off x="94268" y="1336427"/>
            <a:ext cx="5838808" cy="4898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4" name="Groupe 73"/>
          <p:cNvGrpSpPr/>
          <p:nvPr/>
        </p:nvGrpSpPr>
        <p:grpSpPr>
          <a:xfrm>
            <a:off x="94268" y="984948"/>
            <a:ext cx="5838808" cy="351481"/>
            <a:chOff x="1619672" y="1052736"/>
            <a:chExt cx="1296144" cy="256246"/>
          </a:xfrm>
        </p:grpSpPr>
        <p:sp>
          <p:nvSpPr>
            <p:cNvPr id="75" name="Rectangle 74"/>
            <p:cNvSpPr/>
            <p:nvPr/>
          </p:nvSpPr>
          <p:spPr>
            <a:xfrm>
              <a:off x="1619672" y="1052736"/>
              <a:ext cx="1296144" cy="256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1642801" y="1063769"/>
              <a:ext cx="559050" cy="201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Block : Mise sous tension de la corde </a:t>
              </a:r>
              <a:endParaRPr lang="fr-FR" sz="1200" dirty="0"/>
            </a:p>
          </p:txBody>
        </p:sp>
      </p:grpSp>
      <p:grpSp>
        <p:nvGrpSpPr>
          <p:cNvPr id="15" name="Groupe 14"/>
          <p:cNvGrpSpPr/>
          <p:nvPr/>
        </p:nvGrpSpPr>
        <p:grpSpPr>
          <a:xfrm rot="5400000" flipH="1">
            <a:off x="4129444" y="6179280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43" name="Rectangle 42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e 88"/>
          <p:cNvGrpSpPr/>
          <p:nvPr/>
        </p:nvGrpSpPr>
        <p:grpSpPr>
          <a:xfrm>
            <a:off x="504214" y="1478860"/>
            <a:ext cx="1460430" cy="1125795"/>
            <a:chOff x="1161397" y="1641290"/>
            <a:chExt cx="1460430" cy="1125795"/>
          </a:xfrm>
        </p:grpSpPr>
        <p:sp>
          <p:nvSpPr>
            <p:cNvPr id="90" name="Rectangle 89"/>
            <p:cNvSpPr/>
            <p:nvPr/>
          </p:nvSpPr>
          <p:spPr>
            <a:xfrm>
              <a:off x="1161397" y="1869939"/>
              <a:ext cx="1460430" cy="8971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1161397" y="1641290"/>
              <a:ext cx="1460430" cy="286844"/>
              <a:chOff x="1619672" y="1052736"/>
              <a:chExt cx="1296144" cy="321466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ZoneTexte 92"/>
              <p:cNvSpPr txBox="1"/>
              <p:nvPr/>
            </p:nvSpPr>
            <p:spPr>
              <a:xfrm>
                <a:off x="1642801" y="1063769"/>
                <a:ext cx="967706" cy="310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Chariot</a:t>
                </a:r>
                <a:endParaRPr lang="fr-FR" sz="1200" dirty="0"/>
              </a:p>
            </p:txBody>
          </p:sp>
        </p:grpSp>
      </p:grpSp>
      <p:grpSp>
        <p:nvGrpSpPr>
          <p:cNvPr id="99" name="Groupe 98"/>
          <p:cNvGrpSpPr/>
          <p:nvPr/>
        </p:nvGrpSpPr>
        <p:grpSpPr>
          <a:xfrm>
            <a:off x="6777658" y="1291304"/>
            <a:ext cx="1684299" cy="724726"/>
            <a:chOff x="1161397" y="1641290"/>
            <a:chExt cx="1460431" cy="724726"/>
          </a:xfrm>
        </p:grpSpPr>
        <p:sp>
          <p:nvSpPr>
            <p:cNvPr id="100" name="Rectangle 99"/>
            <p:cNvSpPr/>
            <p:nvPr/>
          </p:nvSpPr>
          <p:spPr>
            <a:xfrm>
              <a:off x="1161397" y="1869939"/>
              <a:ext cx="1460430" cy="496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1" name="Groupe 100"/>
            <p:cNvGrpSpPr/>
            <p:nvPr/>
          </p:nvGrpSpPr>
          <p:grpSpPr>
            <a:xfrm>
              <a:off x="1161398" y="1641290"/>
              <a:ext cx="1460430" cy="286845"/>
              <a:chOff x="1619672" y="1052736"/>
              <a:chExt cx="1296144" cy="321467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ZoneTexte 102"/>
              <p:cNvSpPr txBox="1"/>
              <p:nvPr/>
            </p:nvSpPr>
            <p:spPr>
              <a:xfrm>
                <a:off x="1642801" y="1063770"/>
                <a:ext cx="773309" cy="310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Corde</a:t>
                </a:r>
                <a:endParaRPr lang="fr-FR" sz="1200" dirty="0"/>
              </a:p>
            </p:txBody>
          </p:sp>
        </p:grpSp>
      </p:grpSp>
      <p:sp>
        <p:nvSpPr>
          <p:cNvPr id="122" name="ZoneTexte 121"/>
          <p:cNvSpPr txBox="1"/>
          <p:nvPr/>
        </p:nvSpPr>
        <p:spPr>
          <a:xfrm>
            <a:off x="4229090" y="5973287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Alim in 15 V</a:t>
            </a:r>
            <a:endParaRPr lang="fr-FR" sz="1100" dirty="0"/>
          </a:p>
        </p:txBody>
      </p:sp>
      <p:grpSp>
        <p:nvGrpSpPr>
          <p:cNvPr id="120" name="Groupe 119"/>
          <p:cNvGrpSpPr/>
          <p:nvPr/>
        </p:nvGrpSpPr>
        <p:grpSpPr>
          <a:xfrm>
            <a:off x="386566" y="5016203"/>
            <a:ext cx="1578078" cy="841669"/>
            <a:chOff x="386566" y="4471279"/>
            <a:chExt cx="1578078" cy="841669"/>
          </a:xfrm>
        </p:grpSpPr>
        <p:grpSp>
          <p:nvGrpSpPr>
            <p:cNvPr id="84" name="Groupe 83"/>
            <p:cNvGrpSpPr/>
            <p:nvPr/>
          </p:nvGrpSpPr>
          <p:grpSpPr>
            <a:xfrm>
              <a:off x="504214" y="4471279"/>
              <a:ext cx="1460430" cy="724726"/>
              <a:chOff x="1161397" y="1641290"/>
              <a:chExt cx="1460430" cy="724726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161397" y="1869939"/>
                <a:ext cx="1460430" cy="496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6" name="Groupe 85"/>
              <p:cNvGrpSpPr/>
              <p:nvPr/>
            </p:nvGrpSpPr>
            <p:grpSpPr>
              <a:xfrm>
                <a:off x="1161397" y="1641290"/>
                <a:ext cx="1460430" cy="286844"/>
                <a:chOff x="1619672" y="1052736"/>
                <a:chExt cx="1296144" cy="321466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" name="ZoneTexte 87"/>
                <p:cNvSpPr txBox="1"/>
                <p:nvPr/>
              </p:nvSpPr>
              <p:spPr>
                <a:xfrm>
                  <a:off x="1642801" y="1063769"/>
                  <a:ext cx="1133135" cy="3104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Réducteur</a:t>
                  </a:r>
                  <a:endParaRPr lang="fr-FR" sz="1200" dirty="0"/>
                </a:p>
              </p:txBody>
            </p:sp>
          </p:grpSp>
        </p:grpSp>
        <p:sp>
          <p:nvSpPr>
            <p:cNvPr id="138" name="ZoneTexte 137"/>
            <p:cNvSpPr txBox="1"/>
            <p:nvPr/>
          </p:nvSpPr>
          <p:spPr>
            <a:xfrm>
              <a:off x="1172556" y="4975335"/>
              <a:ext cx="715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 moteur</a:t>
              </a:r>
              <a:endParaRPr lang="fr-FR" sz="1100" dirty="0"/>
            </a:p>
          </p:txBody>
        </p:sp>
        <p:grpSp>
          <p:nvGrpSpPr>
            <p:cNvPr id="141" name="Groupe 140"/>
            <p:cNvGrpSpPr/>
            <p:nvPr/>
          </p:nvGrpSpPr>
          <p:grpSpPr>
            <a:xfrm rot="5400000" flipH="1">
              <a:off x="1040185" y="5127440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142" name="Rectangle 141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3" name="Connecteur droit avec flèche 142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e 157"/>
            <p:cNvGrpSpPr/>
            <p:nvPr/>
          </p:nvGrpSpPr>
          <p:grpSpPr>
            <a:xfrm flipH="1">
              <a:off x="386566" y="4810573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159" name="Rectangle 158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0" name="Connecteur droit avec flèche 159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ZoneTexte 160"/>
            <p:cNvSpPr txBox="1"/>
            <p:nvPr/>
          </p:nvSpPr>
          <p:spPr>
            <a:xfrm>
              <a:off x="534081" y="4778193"/>
              <a:ext cx="8563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 réducteur</a:t>
              </a:r>
              <a:endParaRPr lang="fr-FR" sz="1100" dirty="0"/>
            </a:p>
          </p:txBody>
        </p:sp>
      </p:grpSp>
      <p:sp>
        <p:nvSpPr>
          <p:cNvPr id="165" name="ZoneTexte 164"/>
          <p:cNvSpPr txBox="1"/>
          <p:nvPr/>
        </p:nvSpPr>
        <p:spPr>
          <a:xfrm>
            <a:off x="632739" y="1682922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 chariot</a:t>
            </a:r>
            <a:endParaRPr lang="fr-FR" sz="1100" dirty="0"/>
          </a:p>
        </p:txBody>
      </p:sp>
      <p:sp>
        <p:nvSpPr>
          <p:cNvPr id="174" name="ZoneTexte 173"/>
          <p:cNvSpPr txBox="1"/>
          <p:nvPr/>
        </p:nvSpPr>
        <p:spPr>
          <a:xfrm>
            <a:off x="5957336" y="4766295"/>
            <a:ext cx="6110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Alim</a:t>
            </a:r>
          </a:p>
          <a:p>
            <a:r>
              <a:rPr lang="fr-FR" sz="1100" dirty="0" smtClean="0"/>
              <a:t>moteur</a:t>
            </a:r>
            <a:endParaRPr lang="fr-FR" sz="1100" dirty="0"/>
          </a:p>
        </p:txBody>
      </p:sp>
      <p:grpSp>
        <p:nvGrpSpPr>
          <p:cNvPr id="185" name="Groupe 184"/>
          <p:cNvGrpSpPr/>
          <p:nvPr/>
        </p:nvGrpSpPr>
        <p:grpSpPr>
          <a:xfrm>
            <a:off x="7232057" y="2929568"/>
            <a:ext cx="1841539" cy="1799441"/>
            <a:chOff x="4679951" y="1143135"/>
            <a:chExt cx="1674199" cy="1799441"/>
          </a:xfrm>
        </p:grpSpPr>
        <p:sp>
          <p:nvSpPr>
            <p:cNvPr id="186" name="Rectangle 185"/>
            <p:cNvSpPr/>
            <p:nvPr/>
          </p:nvSpPr>
          <p:spPr>
            <a:xfrm>
              <a:off x="4688130" y="1398884"/>
              <a:ext cx="1460430" cy="1543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7" name="Groupe 186"/>
            <p:cNvGrpSpPr/>
            <p:nvPr/>
          </p:nvGrpSpPr>
          <p:grpSpPr>
            <a:xfrm>
              <a:off x="4679951" y="1143135"/>
              <a:ext cx="1674199" cy="276999"/>
              <a:chOff x="4742419" y="494455"/>
              <a:chExt cx="1485866" cy="310433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4749677" y="535177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9" name="ZoneTexte 188"/>
              <p:cNvSpPr txBox="1"/>
              <p:nvPr/>
            </p:nvSpPr>
            <p:spPr>
              <a:xfrm>
                <a:off x="4742419" y="494455"/>
                <a:ext cx="1485866" cy="310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Commande</a:t>
                </a:r>
                <a:endParaRPr lang="fr-FR" sz="1200" dirty="0"/>
              </a:p>
            </p:txBody>
          </p:sp>
        </p:grpSp>
      </p:grpSp>
      <p:grpSp>
        <p:nvGrpSpPr>
          <p:cNvPr id="228" name="Groupe 227"/>
          <p:cNvGrpSpPr/>
          <p:nvPr/>
        </p:nvGrpSpPr>
        <p:grpSpPr>
          <a:xfrm>
            <a:off x="438864" y="1846555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229" name="Rectangle 228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0" name="Connecteur droit avec flèche 229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e 240"/>
          <p:cNvGrpSpPr/>
          <p:nvPr/>
        </p:nvGrpSpPr>
        <p:grpSpPr>
          <a:xfrm rot="10800000" flipH="1">
            <a:off x="6679485" y="1632613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242" name="Rectangle 241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3" name="Connecteur droit avec flèche 242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e 244"/>
          <p:cNvGrpSpPr/>
          <p:nvPr/>
        </p:nvGrpSpPr>
        <p:grpSpPr>
          <a:xfrm rot="10800000" flipH="1">
            <a:off x="1871013" y="1835813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246" name="Rectangle 245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7" name="Connecteur droit avec flèche 246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ZoneTexte 257"/>
          <p:cNvSpPr txBox="1"/>
          <p:nvPr/>
        </p:nvSpPr>
        <p:spPr>
          <a:xfrm>
            <a:off x="1330944" y="16782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F corde</a:t>
            </a:r>
            <a:endParaRPr lang="fr-FR" sz="1100" dirty="0"/>
          </a:p>
        </p:txBody>
      </p:sp>
      <p:cxnSp>
        <p:nvCxnSpPr>
          <p:cNvPr id="12" name="Connecteur en angle 11"/>
          <p:cNvCxnSpPr>
            <a:stCxn id="43" idx="3"/>
            <a:endCxn id="125" idx="1"/>
          </p:cNvCxnSpPr>
          <p:nvPr/>
        </p:nvCxnSpPr>
        <p:spPr>
          <a:xfrm rot="16200000" flipV="1">
            <a:off x="3592661" y="5549742"/>
            <a:ext cx="308411" cy="95066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39" idx="3"/>
            <a:endCxn id="142" idx="1"/>
          </p:cNvCxnSpPr>
          <p:nvPr/>
        </p:nvCxnSpPr>
        <p:spPr>
          <a:xfrm rot="10800000" flipV="1">
            <a:off x="1132940" y="5475338"/>
            <a:ext cx="1574711" cy="382534"/>
          </a:xfrm>
          <a:prstGeom prst="bentConnector4">
            <a:avLst>
              <a:gd name="adj1" fmla="val 20074"/>
              <a:gd name="adj2" fmla="val 1597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159" idx="3"/>
            <a:endCxn id="307" idx="1"/>
          </p:cNvCxnSpPr>
          <p:nvPr/>
        </p:nvCxnSpPr>
        <p:spPr>
          <a:xfrm rot="10800000" flipH="1">
            <a:off x="386566" y="4483897"/>
            <a:ext cx="480606" cy="964355"/>
          </a:xfrm>
          <a:prstGeom prst="bentConnector4">
            <a:avLst>
              <a:gd name="adj1" fmla="val -47565"/>
              <a:gd name="adj2" fmla="val 5480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195" idx="3"/>
            <a:endCxn id="229" idx="1"/>
          </p:cNvCxnSpPr>
          <p:nvPr/>
        </p:nvCxnSpPr>
        <p:spPr>
          <a:xfrm rot="10800000" flipH="1">
            <a:off x="391190" y="1939309"/>
            <a:ext cx="47674" cy="1851086"/>
          </a:xfrm>
          <a:prstGeom prst="bentConnector3">
            <a:avLst>
              <a:gd name="adj1" fmla="val -4795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6516871" y="5497407"/>
            <a:ext cx="2332963" cy="968020"/>
            <a:chOff x="6516871" y="4804707"/>
            <a:chExt cx="2332963" cy="968020"/>
          </a:xfrm>
        </p:grpSpPr>
        <p:grpSp>
          <p:nvGrpSpPr>
            <p:cNvPr id="7" name="Groupe 6"/>
            <p:cNvGrpSpPr/>
            <p:nvPr/>
          </p:nvGrpSpPr>
          <p:grpSpPr>
            <a:xfrm>
              <a:off x="6607077" y="4804707"/>
              <a:ext cx="2158231" cy="968020"/>
              <a:chOff x="1619671" y="1052736"/>
              <a:chExt cx="1387434" cy="96802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619671" y="1308982"/>
                <a:ext cx="1387434" cy="711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0" name="Groupe 69"/>
              <p:cNvGrpSpPr/>
              <p:nvPr/>
            </p:nvGrpSpPr>
            <p:grpSpPr>
              <a:xfrm>
                <a:off x="1619671" y="1052736"/>
                <a:ext cx="1387434" cy="288032"/>
                <a:chOff x="1619671" y="1052736"/>
                <a:chExt cx="1387434" cy="288032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619671" y="1052736"/>
                  <a:ext cx="138743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" name="ZoneTexte 71"/>
                <p:cNvSpPr txBox="1"/>
                <p:nvPr/>
              </p:nvSpPr>
              <p:spPr>
                <a:xfrm>
                  <a:off x="1642801" y="1063769"/>
                  <a:ext cx="135642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Alimentation électrique</a:t>
                  </a:r>
                  <a:endParaRPr lang="fr-FR" sz="1200" dirty="0"/>
                </a:p>
              </p:txBody>
            </p:sp>
          </p:grpSp>
        </p:grpSp>
        <p:grpSp>
          <p:nvGrpSpPr>
            <p:cNvPr id="16" name="Groupe 15"/>
            <p:cNvGrpSpPr/>
            <p:nvPr/>
          </p:nvGrpSpPr>
          <p:grpSpPr>
            <a:xfrm flipH="1">
              <a:off x="6521483" y="5218970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41" name="Rectangle 40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ZoneTexte 17"/>
            <p:cNvSpPr txBox="1"/>
            <p:nvPr/>
          </p:nvSpPr>
          <p:spPr>
            <a:xfrm>
              <a:off x="6762019" y="5152960"/>
              <a:ext cx="8531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Alim out 5V</a:t>
              </a:r>
              <a:endParaRPr lang="fr-FR" sz="1100" dirty="0"/>
            </a:p>
          </p:txBody>
        </p:sp>
        <p:grpSp>
          <p:nvGrpSpPr>
            <p:cNvPr id="193" name="Groupe 192"/>
            <p:cNvGrpSpPr/>
            <p:nvPr/>
          </p:nvGrpSpPr>
          <p:grpSpPr>
            <a:xfrm flipH="1">
              <a:off x="6516871" y="5528382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11" name="Rectangle 210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2" name="Connecteur droit avec flèche 211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ZoneTexte 212"/>
            <p:cNvSpPr txBox="1"/>
            <p:nvPr/>
          </p:nvSpPr>
          <p:spPr>
            <a:xfrm>
              <a:off x="6757407" y="5462372"/>
              <a:ext cx="9252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Alim out 15V</a:t>
              </a:r>
              <a:endParaRPr lang="fr-FR" sz="1100" dirty="0"/>
            </a:p>
          </p:txBody>
        </p:sp>
        <p:grpSp>
          <p:nvGrpSpPr>
            <p:cNvPr id="214" name="Groupe 213"/>
            <p:cNvGrpSpPr/>
            <p:nvPr/>
          </p:nvGrpSpPr>
          <p:grpSpPr>
            <a:xfrm flipH="1">
              <a:off x="8664326" y="5191255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15" name="Rectangle 214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6" name="Connecteur droit avec flèche 215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ZoneTexte 216"/>
            <p:cNvSpPr txBox="1"/>
            <p:nvPr/>
          </p:nvSpPr>
          <p:spPr>
            <a:xfrm>
              <a:off x="8202898" y="5171427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EDF</a:t>
              </a:r>
              <a:endParaRPr lang="fr-FR" sz="1100" dirty="0"/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2707650" y="5006923"/>
            <a:ext cx="2102054" cy="863946"/>
            <a:chOff x="2707650" y="5006923"/>
            <a:chExt cx="2102054" cy="863946"/>
          </a:xfrm>
        </p:grpSpPr>
        <p:grpSp>
          <p:nvGrpSpPr>
            <p:cNvPr id="83" name="Groupe 82"/>
            <p:cNvGrpSpPr/>
            <p:nvPr/>
          </p:nvGrpSpPr>
          <p:grpSpPr>
            <a:xfrm>
              <a:off x="2825592" y="5006923"/>
              <a:ext cx="1894189" cy="724726"/>
              <a:chOff x="1161397" y="1641290"/>
              <a:chExt cx="1460430" cy="72472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61397" y="1869939"/>
                <a:ext cx="1460430" cy="496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0" name="Groupe 79"/>
              <p:cNvGrpSpPr/>
              <p:nvPr/>
            </p:nvGrpSpPr>
            <p:grpSpPr>
              <a:xfrm>
                <a:off x="1161397" y="1641290"/>
                <a:ext cx="1460430" cy="286844"/>
                <a:chOff x="1619672" y="1052736"/>
                <a:chExt cx="1296144" cy="321466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ZoneTexte 81"/>
                <p:cNvSpPr txBox="1"/>
                <p:nvPr/>
              </p:nvSpPr>
              <p:spPr>
                <a:xfrm>
                  <a:off x="1642801" y="1063769"/>
                  <a:ext cx="981876" cy="3104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Moteur</a:t>
                  </a:r>
                  <a:endParaRPr lang="fr-FR" sz="1200" dirty="0"/>
                </a:p>
              </p:txBody>
            </p:sp>
          </p:grpSp>
        </p:grpSp>
        <p:sp>
          <p:nvSpPr>
            <p:cNvPr id="123" name="ZoneTexte 122"/>
            <p:cNvSpPr txBox="1"/>
            <p:nvPr/>
          </p:nvSpPr>
          <p:spPr>
            <a:xfrm>
              <a:off x="2997971" y="5451358"/>
              <a:ext cx="8691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Alim in 15 V</a:t>
              </a:r>
              <a:endParaRPr lang="fr-FR" sz="1100" dirty="0"/>
            </a:p>
          </p:txBody>
        </p:sp>
        <p:grpSp>
          <p:nvGrpSpPr>
            <p:cNvPr id="124" name="Groupe 123"/>
            <p:cNvGrpSpPr/>
            <p:nvPr/>
          </p:nvGrpSpPr>
          <p:grpSpPr>
            <a:xfrm rot="5400000" flipH="1">
              <a:off x="3178779" y="5685361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6" name="Connecteur droit avec flèche 125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/>
            <p:cNvSpPr txBox="1"/>
            <p:nvPr/>
          </p:nvSpPr>
          <p:spPr>
            <a:xfrm>
              <a:off x="3881302" y="5199052"/>
              <a:ext cx="6110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Alim</a:t>
              </a:r>
            </a:p>
            <a:p>
              <a:r>
                <a:rPr lang="fr-FR" sz="1100" dirty="0" smtClean="0"/>
                <a:t>moteur</a:t>
              </a:r>
              <a:endParaRPr lang="fr-FR" sz="1100" dirty="0"/>
            </a:p>
          </p:txBody>
        </p:sp>
        <p:grpSp>
          <p:nvGrpSpPr>
            <p:cNvPr id="17" name="Groupe 16"/>
            <p:cNvGrpSpPr/>
            <p:nvPr/>
          </p:nvGrpSpPr>
          <p:grpSpPr>
            <a:xfrm flipH="1">
              <a:off x="2707650" y="5382584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0" name="Connecteur droit avec flèche 39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ZoneTexte 143"/>
            <p:cNvSpPr txBox="1"/>
            <p:nvPr/>
          </p:nvSpPr>
          <p:spPr>
            <a:xfrm>
              <a:off x="2847662" y="5279670"/>
              <a:ext cx="715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 moteur</a:t>
              </a:r>
              <a:endParaRPr lang="fr-FR" sz="1100" dirty="0"/>
            </a:p>
          </p:txBody>
        </p:sp>
        <p:grpSp>
          <p:nvGrpSpPr>
            <p:cNvPr id="219" name="Groupe 218"/>
            <p:cNvGrpSpPr/>
            <p:nvPr/>
          </p:nvGrpSpPr>
          <p:grpSpPr>
            <a:xfrm flipH="1">
              <a:off x="4624196" y="5405675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21" name="Rectangle 220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2" name="Connecteur droit avec flèche 221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Connecteur en angle 24"/>
          <p:cNvCxnSpPr>
            <a:stCxn id="211" idx="3"/>
            <a:endCxn id="43" idx="1"/>
          </p:cNvCxnSpPr>
          <p:nvPr/>
        </p:nvCxnSpPr>
        <p:spPr>
          <a:xfrm rot="10800000" flipV="1">
            <a:off x="4222199" y="6313836"/>
            <a:ext cx="2294673" cy="50952"/>
          </a:xfrm>
          <a:prstGeom prst="bentConnector4">
            <a:avLst>
              <a:gd name="adj1" fmla="val 16985"/>
              <a:gd name="adj2" fmla="val 63069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e 224"/>
          <p:cNvGrpSpPr/>
          <p:nvPr/>
        </p:nvGrpSpPr>
        <p:grpSpPr>
          <a:xfrm flipH="1">
            <a:off x="5836026" y="5106192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227" name="Rectangle 226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1" name="Connecteur droit avec flèche 230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eur en angle 48"/>
          <p:cNvCxnSpPr>
            <a:stCxn id="227" idx="3"/>
            <a:endCxn id="221" idx="1"/>
          </p:cNvCxnSpPr>
          <p:nvPr/>
        </p:nvCxnSpPr>
        <p:spPr>
          <a:xfrm rot="10800000" flipV="1">
            <a:off x="4809704" y="5198945"/>
            <a:ext cx="1026322" cy="29948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ZoneTexte 231"/>
          <p:cNvSpPr txBox="1"/>
          <p:nvPr/>
        </p:nvSpPr>
        <p:spPr>
          <a:xfrm>
            <a:off x="6951274" y="15536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F corde</a:t>
            </a:r>
            <a:endParaRPr lang="fr-FR" sz="1100" dirty="0"/>
          </a:p>
        </p:txBody>
      </p:sp>
      <p:sp>
        <p:nvSpPr>
          <p:cNvPr id="236" name="ZoneTexte 235"/>
          <p:cNvSpPr txBox="1"/>
          <p:nvPr/>
        </p:nvSpPr>
        <p:spPr>
          <a:xfrm>
            <a:off x="5976837" y="13919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F corde</a:t>
            </a:r>
            <a:endParaRPr lang="fr-FR" sz="1100" dirty="0"/>
          </a:p>
        </p:txBody>
      </p:sp>
      <p:grpSp>
        <p:nvGrpSpPr>
          <p:cNvPr id="250" name="Groupe 249"/>
          <p:cNvGrpSpPr/>
          <p:nvPr/>
        </p:nvGrpSpPr>
        <p:grpSpPr>
          <a:xfrm>
            <a:off x="2743713" y="3753660"/>
            <a:ext cx="1772869" cy="908833"/>
            <a:chOff x="1161396" y="1457183"/>
            <a:chExt cx="1601344" cy="908833"/>
          </a:xfrm>
        </p:grpSpPr>
        <p:sp>
          <p:nvSpPr>
            <p:cNvPr id="251" name="Rectangle 250"/>
            <p:cNvSpPr/>
            <p:nvPr/>
          </p:nvSpPr>
          <p:spPr>
            <a:xfrm>
              <a:off x="1161397" y="1869939"/>
              <a:ext cx="1597388" cy="496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2" name="Groupe 251"/>
            <p:cNvGrpSpPr/>
            <p:nvPr/>
          </p:nvGrpSpPr>
          <p:grpSpPr>
            <a:xfrm>
              <a:off x="1161396" y="1457183"/>
              <a:ext cx="1601344" cy="461668"/>
              <a:chOff x="1619672" y="846406"/>
              <a:chExt cx="1421207" cy="517386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1619672" y="873320"/>
                <a:ext cx="1417696" cy="435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4" name="ZoneTexte 253"/>
              <p:cNvSpPr txBox="1"/>
              <p:nvPr/>
            </p:nvSpPr>
            <p:spPr>
              <a:xfrm>
                <a:off x="1642801" y="846406"/>
                <a:ext cx="1398078" cy="517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Block : Capteur position angulaire</a:t>
                </a:r>
                <a:endParaRPr lang="fr-FR" sz="1200" dirty="0"/>
              </a:p>
            </p:txBody>
          </p:sp>
        </p:grpSp>
      </p:grpSp>
      <p:sp>
        <p:nvSpPr>
          <p:cNvPr id="255" name="ZoneTexte 254"/>
          <p:cNvSpPr txBox="1"/>
          <p:nvPr/>
        </p:nvSpPr>
        <p:spPr>
          <a:xfrm>
            <a:off x="8091684" y="4299848"/>
            <a:ext cx="6110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smtClean="0"/>
              <a:t>Alim</a:t>
            </a:r>
            <a:endParaRPr lang="fr-FR" sz="1100" dirty="0" smtClean="0"/>
          </a:p>
          <a:p>
            <a:pPr algn="ctr"/>
            <a:r>
              <a:rPr lang="fr-FR" sz="1100" dirty="0" smtClean="0"/>
              <a:t>moteur</a:t>
            </a:r>
            <a:endParaRPr lang="fr-FR" sz="1100" dirty="0"/>
          </a:p>
        </p:txBody>
      </p:sp>
      <p:grpSp>
        <p:nvGrpSpPr>
          <p:cNvPr id="256" name="Groupe 255"/>
          <p:cNvGrpSpPr/>
          <p:nvPr/>
        </p:nvGrpSpPr>
        <p:grpSpPr>
          <a:xfrm rot="16200000" flipH="1">
            <a:off x="7975593" y="4658686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257" name="Rectangle 256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1" name="Connecteur droit avec flèche 260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Connecteur en angle 50"/>
          <p:cNvCxnSpPr>
            <a:stCxn id="257" idx="3"/>
            <a:endCxn id="227" idx="1"/>
          </p:cNvCxnSpPr>
          <p:nvPr/>
        </p:nvCxnSpPr>
        <p:spPr>
          <a:xfrm rot="5400000">
            <a:off x="6867565" y="3998164"/>
            <a:ext cx="354752" cy="204681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ngle 53"/>
          <p:cNvCxnSpPr>
            <a:stCxn id="246" idx="3"/>
            <a:endCxn id="242" idx="1"/>
          </p:cNvCxnSpPr>
          <p:nvPr/>
        </p:nvCxnSpPr>
        <p:spPr>
          <a:xfrm flipV="1">
            <a:off x="2056521" y="1725367"/>
            <a:ext cx="4622964" cy="203200"/>
          </a:xfrm>
          <a:prstGeom prst="bentConnector3">
            <a:avLst>
              <a:gd name="adj1" fmla="val 22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e 232"/>
          <p:cNvGrpSpPr/>
          <p:nvPr/>
        </p:nvGrpSpPr>
        <p:grpSpPr>
          <a:xfrm rot="10800000" flipH="1">
            <a:off x="5834359" y="1646468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234" name="Rectangle 233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5" name="Connecteur droit avec flèche 234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ZoneTexte 265"/>
          <p:cNvSpPr txBox="1"/>
          <p:nvPr/>
        </p:nvSpPr>
        <p:spPr>
          <a:xfrm>
            <a:off x="762915" y="2264807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Position chariot</a:t>
            </a:r>
            <a:endParaRPr lang="fr-FR" sz="1100" dirty="0"/>
          </a:p>
        </p:txBody>
      </p:sp>
      <p:grpSp>
        <p:nvGrpSpPr>
          <p:cNvPr id="56" name="Groupe 55"/>
          <p:cNvGrpSpPr/>
          <p:nvPr/>
        </p:nvGrpSpPr>
        <p:grpSpPr>
          <a:xfrm>
            <a:off x="3962389" y="2681687"/>
            <a:ext cx="1751072" cy="736040"/>
            <a:chOff x="2650839" y="2025903"/>
            <a:chExt cx="1751072" cy="736040"/>
          </a:xfrm>
        </p:grpSpPr>
        <p:grpSp>
          <p:nvGrpSpPr>
            <p:cNvPr id="94" name="Groupe 93"/>
            <p:cNvGrpSpPr/>
            <p:nvPr/>
          </p:nvGrpSpPr>
          <p:grpSpPr>
            <a:xfrm>
              <a:off x="2743703" y="2025903"/>
              <a:ext cx="1569679" cy="724726"/>
              <a:chOff x="1161397" y="1641290"/>
              <a:chExt cx="1597388" cy="724726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1161397" y="1869939"/>
                <a:ext cx="1597388" cy="496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6" name="Groupe 95"/>
              <p:cNvGrpSpPr/>
              <p:nvPr/>
            </p:nvGrpSpPr>
            <p:grpSpPr>
              <a:xfrm>
                <a:off x="1161397" y="1641290"/>
                <a:ext cx="1597388" cy="286844"/>
                <a:chOff x="1619672" y="1052736"/>
                <a:chExt cx="1417696" cy="321466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1619672" y="1052736"/>
                  <a:ext cx="1417696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ZoneTexte 97"/>
                <p:cNvSpPr txBox="1"/>
                <p:nvPr/>
              </p:nvSpPr>
              <p:spPr>
                <a:xfrm>
                  <a:off x="1642801" y="1063769"/>
                  <a:ext cx="1342952" cy="3104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Capteur effort</a:t>
                  </a:r>
                  <a:endParaRPr lang="fr-FR" sz="1200" dirty="0"/>
                </a:p>
              </p:txBody>
            </p:sp>
          </p:grpSp>
        </p:grpSp>
        <p:sp>
          <p:nvSpPr>
            <p:cNvPr id="267" name="ZoneTexte 266"/>
            <p:cNvSpPr txBox="1"/>
            <p:nvPr/>
          </p:nvSpPr>
          <p:spPr>
            <a:xfrm>
              <a:off x="2790309" y="2250952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F ressort</a:t>
              </a:r>
              <a:endParaRPr lang="fr-FR" sz="1100" dirty="0"/>
            </a:p>
          </p:txBody>
        </p:sp>
        <p:grpSp>
          <p:nvGrpSpPr>
            <p:cNvPr id="269" name="Groupe 268"/>
            <p:cNvGrpSpPr/>
            <p:nvPr/>
          </p:nvGrpSpPr>
          <p:grpSpPr>
            <a:xfrm rot="10800000" flipH="1">
              <a:off x="2650839" y="2418312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70" name="Rectangle 269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71" name="Connecteur droit avec flèche 270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oupe 271"/>
            <p:cNvGrpSpPr/>
            <p:nvPr/>
          </p:nvGrpSpPr>
          <p:grpSpPr>
            <a:xfrm rot="10800000" flipH="1">
              <a:off x="4216403" y="2390603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73" name="Rectangle 272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74" name="Connecteur droit avec flèche 273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ZoneTexte 274"/>
            <p:cNvSpPr txBox="1"/>
            <p:nvPr/>
          </p:nvSpPr>
          <p:spPr>
            <a:xfrm>
              <a:off x="3335252" y="2500333"/>
              <a:ext cx="8787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Signal corde</a:t>
              </a:r>
              <a:endParaRPr lang="fr-FR" sz="1100" dirty="0"/>
            </a:p>
          </p:txBody>
        </p:sp>
      </p:grpSp>
      <p:sp>
        <p:nvSpPr>
          <p:cNvPr id="276" name="ZoneTexte 275"/>
          <p:cNvSpPr txBox="1"/>
          <p:nvPr/>
        </p:nvSpPr>
        <p:spPr>
          <a:xfrm>
            <a:off x="5982150" y="2735812"/>
            <a:ext cx="519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Signal</a:t>
            </a:r>
          </a:p>
          <a:p>
            <a:pPr algn="ctr"/>
            <a:r>
              <a:rPr lang="fr-FR" sz="1100" dirty="0" smtClean="0"/>
              <a:t>corde</a:t>
            </a:r>
            <a:endParaRPr lang="fr-FR" sz="1100" dirty="0"/>
          </a:p>
        </p:txBody>
      </p:sp>
      <p:sp>
        <p:nvSpPr>
          <p:cNvPr id="280" name="ZoneTexte 279"/>
          <p:cNvSpPr txBox="1"/>
          <p:nvPr/>
        </p:nvSpPr>
        <p:spPr>
          <a:xfrm>
            <a:off x="7390680" y="3737973"/>
            <a:ext cx="519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Signal</a:t>
            </a:r>
          </a:p>
          <a:p>
            <a:pPr algn="ctr"/>
            <a:r>
              <a:rPr lang="fr-FR" sz="1100" dirty="0" smtClean="0"/>
              <a:t>corde</a:t>
            </a:r>
            <a:endParaRPr lang="fr-FR" sz="1100" dirty="0"/>
          </a:p>
        </p:txBody>
      </p:sp>
      <p:grpSp>
        <p:nvGrpSpPr>
          <p:cNvPr id="281" name="Groupe 280"/>
          <p:cNvGrpSpPr/>
          <p:nvPr/>
        </p:nvGrpSpPr>
        <p:grpSpPr>
          <a:xfrm rot="10800000" flipH="1">
            <a:off x="7164387" y="3835272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282" name="Rectangle 281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3" name="Connecteur droit avec flèche 282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e 135"/>
          <p:cNvGrpSpPr/>
          <p:nvPr/>
        </p:nvGrpSpPr>
        <p:grpSpPr>
          <a:xfrm>
            <a:off x="2378371" y="2686310"/>
            <a:ext cx="1363145" cy="726803"/>
            <a:chOff x="2036626" y="2030527"/>
            <a:chExt cx="1363145" cy="726803"/>
          </a:xfrm>
        </p:grpSpPr>
        <p:grpSp>
          <p:nvGrpSpPr>
            <p:cNvPr id="285" name="Groupe 284"/>
            <p:cNvGrpSpPr/>
            <p:nvPr/>
          </p:nvGrpSpPr>
          <p:grpSpPr>
            <a:xfrm>
              <a:off x="2125441" y="2030527"/>
              <a:ext cx="1188062" cy="724726"/>
              <a:chOff x="1161397" y="1641290"/>
              <a:chExt cx="1597388" cy="724726"/>
            </a:xfrm>
          </p:grpSpPr>
          <p:sp>
            <p:nvSpPr>
              <p:cNvPr id="294" name="Rectangle 293"/>
              <p:cNvSpPr/>
              <p:nvPr/>
            </p:nvSpPr>
            <p:spPr>
              <a:xfrm>
                <a:off x="1161397" y="1869939"/>
                <a:ext cx="1597388" cy="496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95" name="Groupe 294"/>
              <p:cNvGrpSpPr/>
              <p:nvPr/>
            </p:nvGrpSpPr>
            <p:grpSpPr>
              <a:xfrm>
                <a:off x="1161397" y="1641290"/>
                <a:ext cx="1597388" cy="286844"/>
                <a:chOff x="1619672" y="1052736"/>
                <a:chExt cx="1417696" cy="321466"/>
              </a:xfrm>
            </p:grpSpPr>
            <p:sp>
              <p:nvSpPr>
                <p:cNvPr id="296" name="Rectangle 295"/>
                <p:cNvSpPr/>
                <p:nvPr/>
              </p:nvSpPr>
              <p:spPr>
                <a:xfrm>
                  <a:off x="1619672" y="1052736"/>
                  <a:ext cx="1417696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" name="ZoneTexte 296"/>
                <p:cNvSpPr txBox="1"/>
                <p:nvPr/>
              </p:nvSpPr>
              <p:spPr>
                <a:xfrm>
                  <a:off x="1642801" y="1063769"/>
                  <a:ext cx="965563" cy="3104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ressort</a:t>
                  </a:r>
                  <a:endParaRPr lang="fr-FR" sz="1200" dirty="0"/>
                </a:p>
              </p:txBody>
            </p:sp>
          </p:grpSp>
        </p:grpSp>
        <p:sp>
          <p:nvSpPr>
            <p:cNvPr id="286" name="ZoneTexte 285"/>
            <p:cNvSpPr txBox="1"/>
            <p:nvPr/>
          </p:nvSpPr>
          <p:spPr>
            <a:xfrm>
              <a:off x="2160716" y="2255576"/>
              <a:ext cx="7665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F poussoir</a:t>
              </a:r>
              <a:endParaRPr lang="fr-FR" sz="1100" dirty="0"/>
            </a:p>
          </p:txBody>
        </p:sp>
        <p:sp>
          <p:nvSpPr>
            <p:cNvPr id="289" name="ZoneTexte 288"/>
            <p:cNvSpPr txBox="1"/>
            <p:nvPr/>
          </p:nvSpPr>
          <p:spPr>
            <a:xfrm>
              <a:off x="2499274" y="2495720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F ressort</a:t>
              </a:r>
              <a:endParaRPr lang="fr-FR" sz="1100" dirty="0"/>
            </a:p>
          </p:txBody>
        </p:sp>
        <p:grpSp>
          <p:nvGrpSpPr>
            <p:cNvPr id="299" name="Groupe 298"/>
            <p:cNvGrpSpPr/>
            <p:nvPr/>
          </p:nvGrpSpPr>
          <p:grpSpPr>
            <a:xfrm rot="10800000" flipH="1">
              <a:off x="2036626" y="2441967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300" name="Rectangle 299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1" name="Connecteur droit avec flèche 300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e 301"/>
            <p:cNvGrpSpPr/>
            <p:nvPr/>
          </p:nvGrpSpPr>
          <p:grpSpPr>
            <a:xfrm rot="10800000" flipH="1">
              <a:off x="3214263" y="2418877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303" name="Rectangle 302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4" name="Connecteur droit avec flèche 303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8" name="Connecteur en angle 107"/>
          <p:cNvCxnSpPr>
            <a:stCxn id="263" idx="3"/>
            <a:endCxn id="300" idx="1"/>
          </p:cNvCxnSpPr>
          <p:nvPr/>
        </p:nvCxnSpPr>
        <p:spPr>
          <a:xfrm flipV="1">
            <a:off x="2065111" y="3190504"/>
            <a:ext cx="313260" cy="6003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>
            <a:stCxn id="303" idx="3"/>
            <a:endCxn id="270" idx="1"/>
          </p:cNvCxnSpPr>
          <p:nvPr/>
        </p:nvCxnSpPr>
        <p:spPr>
          <a:xfrm flipV="1">
            <a:off x="3741516" y="3166850"/>
            <a:ext cx="220873" cy="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e 126"/>
          <p:cNvGrpSpPr/>
          <p:nvPr/>
        </p:nvGrpSpPr>
        <p:grpSpPr>
          <a:xfrm>
            <a:off x="391190" y="3140358"/>
            <a:ext cx="1673921" cy="1246929"/>
            <a:chOff x="391190" y="2918694"/>
            <a:chExt cx="1673921" cy="1246929"/>
          </a:xfrm>
        </p:grpSpPr>
        <p:sp>
          <p:nvSpPr>
            <p:cNvPr id="177" name="Rectangle 176"/>
            <p:cNvSpPr/>
            <p:nvPr/>
          </p:nvSpPr>
          <p:spPr>
            <a:xfrm>
              <a:off x="508838" y="3371273"/>
              <a:ext cx="1460430" cy="794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08839" y="2918694"/>
              <a:ext cx="1460430" cy="455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ZoneTexte 182"/>
            <p:cNvSpPr txBox="1"/>
            <p:nvPr/>
          </p:nvSpPr>
          <p:spPr>
            <a:xfrm>
              <a:off x="534900" y="2961808"/>
              <a:ext cx="1476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Block : Transmission </a:t>
              </a:r>
            </a:p>
            <a:p>
              <a:r>
                <a:rPr lang="fr-FR" sz="1200" dirty="0" smtClean="0"/>
                <a:t>par chaîne</a:t>
              </a:r>
              <a:endParaRPr lang="fr-FR" sz="1200" dirty="0"/>
            </a:p>
          </p:txBody>
        </p:sp>
        <p:sp>
          <p:nvSpPr>
            <p:cNvPr id="184" name="ZoneTexte 183"/>
            <p:cNvSpPr txBox="1"/>
            <p:nvPr/>
          </p:nvSpPr>
          <p:spPr>
            <a:xfrm>
              <a:off x="493690" y="3853165"/>
              <a:ext cx="8563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 réducteur</a:t>
              </a:r>
              <a:endParaRPr lang="fr-FR" sz="1100" dirty="0"/>
            </a:p>
          </p:txBody>
        </p:sp>
        <p:grpSp>
          <p:nvGrpSpPr>
            <p:cNvPr id="194" name="Groupe 193"/>
            <p:cNvGrpSpPr/>
            <p:nvPr/>
          </p:nvGrpSpPr>
          <p:grpSpPr>
            <a:xfrm flipH="1">
              <a:off x="391190" y="3475977"/>
              <a:ext cx="185508" cy="185508"/>
              <a:chOff x="4788024" y="1206170"/>
              <a:chExt cx="792088" cy="792088"/>
            </a:xfrm>
            <a:solidFill>
              <a:schemeClr val="bg1"/>
            </a:solidFill>
          </p:grpSpPr>
          <p:sp>
            <p:nvSpPr>
              <p:cNvPr id="195" name="Rectangle 194"/>
              <p:cNvSpPr/>
              <p:nvPr/>
            </p:nvSpPr>
            <p:spPr>
              <a:xfrm>
                <a:off x="4788024" y="1206170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9" name="Connecteur droit avec flèche 198"/>
              <p:cNvCxnSpPr/>
              <p:nvPr/>
            </p:nvCxnSpPr>
            <p:spPr>
              <a:xfrm flipV="1">
                <a:off x="4905034" y="1602214"/>
                <a:ext cx="558063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ZoneTexte 199"/>
            <p:cNvSpPr txBox="1"/>
            <p:nvPr/>
          </p:nvSpPr>
          <p:spPr>
            <a:xfrm>
              <a:off x="550788" y="3368441"/>
              <a:ext cx="6912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 chariot</a:t>
              </a:r>
              <a:endParaRPr lang="fr-FR" sz="1100" dirty="0"/>
            </a:p>
          </p:txBody>
        </p:sp>
        <p:grpSp>
          <p:nvGrpSpPr>
            <p:cNvPr id="262" name="Groupe 261"/>
            <p:cNvGrpSpPr/>
            <p:nvPr/>
          </p:nvGrpSpPr>
          <p:grpSpPr>
            <a:xfrm rot="10800000" flipH="1">
              <a:off x="1879603" y="3476442"/>
              <a:ext cx="185508" cy="185508"/>
              <a:chOff x="4788024" y="851246"/>
              <a:chExt cx="792088" cy="792088"/>
            </a:xfrm>
            <a:solidFill>
              <a:schemeClr val="bg1"/>
            </a:solidFill>
          </p:grpSpPr>
          <p:sp>
            <p:nvSpPr>
              <p:cNvPr id="263" name="Rectangle 262"/>
              <p:cNvSpPr/>
              <p:nvPr/>
            </p:nvSpPr>
            <p:spPr>
              <a:xfrm>
                <a:off x="4788024" y="85124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4" name="Connecteur droit avec flèche 263"/>
              <p:cNvCxnSpPr/>
              <p:nvPr/>
            </p:nvCxnSpPr>
            <p:spPr>
              <a:xfrm flipV="1">
                <a:off x="4905039" y="1247290"/>
                <a:ext cx="558063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ZoneTexte 304"/>
            <p:cNvSpPr txBox="1"/>
            <p:nvPr/>
          </p:nvSpPr>
          <p:spPr>
            <a:xfrm>
              <a:off x="1183168" y="3387029"/>
              <a:ext cx="7665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F poussoir</a:t>
              </a:r>
              <a:endParaRPr lang="fr-FR" sz="1100" dirty="0"/>
            </a:p>
          </p:txBody>
        </p:sp>
      </p:grpSp>
      <p:grpSp>
        <p:nvGrpSpPr>
          <p:cNvPr id="306" name="Groupe 305"/>
          <p:cNvGrpSpPr/>
          <p:nvPr/>
        </p:nvGrpSpPr>
        <p:grpSpPr>
          <a:xfrm rot="5400000" flipH="1">
            <a:off x="774418" y="4298388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307" name="Rectangle 306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8" name="Connecteur droit avec flèche 307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Connecteur en angle 145"/>
          <p:cNvCxnSpPr>
            <a:stCxn id="273" idx="3"/>
            <a:endCxn id="282" idx="1"/>
          </p:cNvCxnSpPr>
          <p:nvPr/>
        </p:nvCxnSpPr>
        <p:spPr>
          <a:xfrm>
            <a:off x="5713461" y="3139141"/>
            <a:ext cx="1450926" cy="78888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e 276"/>
          <p:cNvGrpSpPr/>
          <p:nvPr/>
        </p:nvGrpSpPr>
        <p:grpSpPr>
          <a:xfrm rot="10800000" flipH="1">
            <a:off x="5838983" y="3036492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278" name="Rectangle 277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79" name="Connecteur droit avec flèche 278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ZoneTexte 308"/>
          <p:cNvSpPr txBox="1"/>
          <p:nvPr/>
        </p:nvSpPr>
        <p:spPr>
          <a:xfrm>
            <a:off x="1250932" y="5252777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Position</a:t>
            </a:r>
            <a:endParaRPr lang="fr-FR" sz="1100" dirty="0"/>
          </a:p>
        </p:txBody>
      </p:sp>
      <p:grpSp>
        <p:nvGrpSpPr>
          <p:cNvPr id="311" name="Groupe 310"/>
          <p:cNvGrpSpPr/>
          <p:nvPr/>
        </p:nvGrpSpPr>
        <p:grpSpPr>
          <a:xfrm rot="10800000" flipH="1">
            <a:off x="1855080" y="5342101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312" name="Rectangle 311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13" name="Connecteur droit avec flèche 312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ZoneTexte 313"/>
          <p:cNvSpPr txBox="1"/>
          <p:nvPr/>
        </p:nvSpPr>
        <p:spPr>
          <a:xfrm>
            <a:off x="2816500" y="4287574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Position</a:t>
            </a:r>
            <a:endParaRPr lang="fr-FR" sz="1100" dirty="0"/>
          </a:p>
        </p:txBody>
      </p:sp>
      <p:grpSp>
        <p:nvGrpSpPr>
          <p:cNvPr id="315" name="Groupe 314"/>
          <p:cNvGrpSpPr/>
          <p:nvPr/>
        </p:nvGrpSpPr>
        <p:grpSpPr>
          <a:xfrm rot="10800000" flipH="1">
            <a:off x="2672498" y="4321483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316" name="Rectangle 315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17" name="Connecteur droit avec flèche 316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8" name="ZoneTexte 317"/>
          <p:cNvSpPr txBox="1"/>
          <p:nvPr/>
        </p:nvSpPr>
        <p:spPr>
          <a:xfrm>
            <a:off x="3726277" y="4181358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Signal</a:t>
            </a:r>
          </a:p>
          <a:p>
            <a:r>
              <a:rPr lang="fr-FR" sz="1100" dirty="0" smtClean="0"/>
              <a:t> position</a:t>
            </a:r>
            <a:endParaRPr lang="fr-FR" sz="1100" dirty="0"/>
          </a:p>
        </p:txBody>
      </p:sp>
      <p:grpSp>
        <p:nvGrpSpPr>
          <p:cNvPr id="319" name="Groupe 318"/>
          <p:cNvGrpSpPr/>
          <p:nvPr/>
        </p:nvGrpSpPr>
        <p:grpSpPr>
          <a:xfrm rot="10800000" flipH="1">
            <a:off x="4413553" y="4307628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320" name="Rectangle 319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1" name="Connecteur droit avec flèche 320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ZoneTexte 321"/>
          <p:cNvSpPr txBox="1"/>
          <p:nvPr/>
        </p:nvSpPr>
        <p:spPr>
          <a:xfrm>
            <a:off x="7332787" y="4195161"/>
            <a:ext cx="644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Signal</a:t>
            </a:r>
          </a:p>
          <a:p>
            <a:pPr algn="ctr"/>
            <a:r>
              <a:rPr lang="fr-FR" sz="1100" dirty="0" smtClean="0"/>
              <a:t>position</a:t>
            </a:r>
            <a:endParaRPr lang="fr-FR" sz="1100" dirty="0"/>
          </a:p>
        </p:txBody>
      </p:sp>
      <p:grpSp>
        <p:nvGrpSpPr>
          <p:cNvPr id="323" name="Groupe 322"/>
          <p:cNvGrpSpPr/>
          <p:nvPr/>
        </p:nvGrpSpPr>
        <p:grpSpPr>
          <a:xfrm rot="10800000" flipH="1">
            <a:off x="7169011" y="4317850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324" name="Rectangle 323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5" name="Connecteur droit avec flèche 324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6" name="ZoneTexte 325"/>
          <p:cNvSpPr txBox="1"/>
          <p:nvPr/>
        </p:nvSpPr>
        <p:spPr>
          <a:xfrm>
            <a:off x="7328175" y="3248477"/>
            <a:ext cx="644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Signal</a:t>
            </a:r>
          </a:p>
          <a:p>
            <a:pPr algn="ctr"/>
            <a:r>
              <a:rPr lang="fr-FR" sz="1100" dirty="0" smtClean="0"/>
              <a:t>position</a:t>
            </a:r>
            <a:endParaRPr lang="fr-FR" sz="1100" dirty="0"/>
          </a:p>
        </p:txBody>
      </p:sp>
      <p:grpSp>
        <p:nvGrpSpPr>
          <p:cNvPr id="327" name="Groupe 326"/>
          <p:cNvGrpSpPr/>
          <p:nvPr/>
        </p:nvGrpSpPr>
        <p:grpSpPr>
          <a:xfrm rot="10800000" flipH="1">
            <a:off x="7164399" y="3371166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328" name="Rectangle 327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9" name="Connecteur droit avec flèche 328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onnecteur en angle 147"/>
          <p:cNvCxnSpPr>
            <a:stCxn id="312" idx="3"/>
            <a:endCxn id="316" idx="1"/>
          </p:cNvCxnSpPr>
          <p:nvPr/>
        </p:nvCxnSpPr>
        <p:spPr>
          <a:xfrm flipV="1">
            <a:off x="2040588" y="4414237"/>
            <a:ext cx="631910" cy="1020618"/>
          </a:xfrm>
          <a:prstGeom prst="bentConnector3">
            <a:avLst>
              <a:gd name="adj1" fmla="val 2953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ZoneTexte 329"/>
          <p:cNvSpPr txBox="1"/>
          <p:nvPr/>
        </p:nvSpPr>
        <p:spPr>
          <a:xfrm>
            <a:off x="5176110" y="3728686"/>
            <a:ext cx="644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Signal</a:t>
            </a:r>
          </a:p>
          <a:p>
            <a:pPr algn="ctr"/>
            <a:r>
              <a:rPr lang="fr-FR" sz="1100" dirty="0" smtClean="0"/>
              <a:t>position</a:t>
            </a:r>
            <a:endParaRPr lang="fr-FR" sz="1100" dirty="0"/>
          </a:p>
        </p:txBody>
      </p:sp>
      <p:grpSp>
        <p:nvGrpSpPr>
          <p:cNvPr id="331" name="Groupe 330"/>
          <p:cNvGrpSpPr/>
          <p:nvPr/>
        </p:nvGrpSpPr>
        <p:grpSpPr>
          <a:xfrm rot="10800000" flipH="1">
            <a:off x="5834371" y="4094020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332" name="Rectangle 331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3" name="Connecteur droit avec flèche 332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Connecteur en angle 149"/>
          <p:cNvCxnSpPr>
            <a:stCxn id="320" idx="3"/>
            <a:endCxn id="332" idx="1"/>
          </p:cNvCxnSpPr>
          <p:nvPr/>
        </p:nvCxnSpPr>
        <p:spPr>
          <a:xfrm flipV="1">
            <a:off x="4599061" y="4186774"/>
            <a:ext cx="1235310" cy="21360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en angle 152"/>
          <p:cNvCxnSpPr>
            <a:stCxn id="332" idx="3"/>
            <a:endCxn id="324" idx="1"/>
          </p:cNvCxnSpPr>
          <p:nvPr/>
        </p:nvCxnSpPr>
        <p:spPr>
          <a:xfrm>
            <a:off x="6019879" y="4186774"/>
            <a:ext cx="1149132" cy="22383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e 333"/>
          <p:cNvGrpSpPr/>
          <p:nvPr/>
        </p:nvGrpSpPr>
        <p:grpSpPr>
          <a:xfrm>
            <a:off x="2683153" y="1836559"/>
            <a:ext cx="2240581" cy="724726"/>
            <a:chOff x="2650839" y="2025903"/>
            <a:chExt cx="2240581" cy="724726"/>
          </a:xfrm>
        </p:grpSpPr>
        <p:grpSp>
          <p:nvGrpSpPr>
            <p:cNvPr id="335" name="Groupe 334"/>
            <p:cNvGrpSpPr/>
            <p:nvPr/>
          </p:nvGrpSpPr>
          <p:grpSpPr>
            <a:xfrm>
              <a:off x="2743702" y="2025903"/>
              <a:ext cx="2054603" cy="724726"/>
              <a:chOff x="1161396" y="1641290"/>
              <a:chExt cx="2090871" cy="724726"/>
            </a:xfrm>
          </p:grpSpPr>
          <p:sp>
            <p:nvSpPr>
              <p:cNvPr id="344" name="Rectangle 343"/>
              <p:cNvSpPr/>
              <p:nvPr/>
            </p:nvSpPr>
            <p:spPr>
              <a:xfrm>
                <a:off x="1161396" y="1869939"/>
                <a:ext cx="2090869" cy="496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45" name="Groupe 344"/>
              <p:cNvGrpSpPr/>
              <p:nvPr/>
            </p:nvGrpSpPr>
            <p:grpSpPr>
              <a:xfrm>
                <a:off x="1161397" y="1641290"/>
                <a:ext cx="2090870" cy="286844"/>
                <a:chOff x="1619672" y="1052736"/>
                <a:chExt cx="1855666" cy="321466"/>
              </a:xfrm>
            </p:grpSpPr>
            <p:sp>
              <p:nvSpPr>
                <p:cNvPr id="346" name="Rectangle 345"/>
                <p:cNvSpPr/>
                <p:nvPr/>
              </p:nvSpPr>
              <p:spPr>
                <a:xfrm>
                  <a:off x="1619672" y="1052736"/>
                  <a:ext cx="1855666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" name="ZoneTexte 346"/>
                <p:cNvSpPr txBox="1"/>
                <p:nvPr/>
              </p:nvSpPr>
              <p:spPr>
                <a:xfrm>
                  <a:off x="1642801" y="1063769"/>
                  <a:ext cx="1790826" cy="310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 smtClean="0"/>
                    <a:t>Block : Capteur fin de course</a:t>
                  </a:r>
                  <a:endParaRPr lang="fr-FR" sz="1200" dirty="0"/>
                </a:p>
              </p:txBody>
            </p:sp>
          </p:grpSp>
        </p:grpSp>
        <p:sp>
          <p:nvSpPr>
            <p:cNvPr id="336" name="ZoneTexte 335"/>
            <p:cNvSpPr txBox="1"/>
            <p:nvPr/>
          </p:nvSpPr>
          <p:spPr>
            <a:xfrm>
              <a:off x="2790309" y="2250952"/>
              <a:ext cx="10775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Position chariot</a:t>
              </a:r>
              <a:endParaRPr lang="fr-FR" sz="1100" dirty="0"/>
            </a:p>
          </p:txBody>
        </p:sp>
        <p:grpSp>
          <p:nvGrpSpPr>
            <p:cNvPr id="337" name="Groupe 336"/>
            <p:cNvGrpSpPr/>
            <p:nvPr/>
          </p:nvGrpSpPr>
          <p:grpSpPr>
            <a:xfrm rot="10800000" flipH="1">
              <a:off x="2650839" y="2418312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342" name="Rectangle 341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3" name="Connecteur droit avec flèche 342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8" name="Groupe 337"/>
            <p:cNvGrpSpPr/>
            <p:nvPr/>
          </p:nvGrpSpPr>
          <p:grpSpPr>
            <a:xfrm rot="10800000" flipH="1">
              <a:off x="4705912" y="2390603"/>
              <a:ext cx="185508" cy="185508"/>
              <a:chOff x="6878134" y="1048426"/>
              <a:chExt cx="792088" cy="792088"/>
            </a:xfrm>
            <a:solidFill>
              <a:schemeClr val="bg1"/>
            </a:solidFill>
          </p:grpSpPr>
          <p:sp>
            <p:nvSpPr>
              <p:cNvPr id="340" name="Rectangle 339"/>
              <p:cNvSpPr/>
              <p:nvPr/>
            </p:nvSpPr>
            <p:spPr>
              <a:xfrm>
                <a:off x="687813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1" name="Connecteur droit avec flèche 340"/>
              <p:cNvCxnSpPr/>
              <p:nvPr/>
            </p:nvCxnSpPr>
            <p:spPr>
              <a:xfrm flipV="1">
                <a:off x="6995144" y="1444470"/>
                <a:ext cx="558063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ZoneTexte 338"/>
            <p:cNvSpPr txBox="1"/>
            <p:nvPr/>
          </p:nvSpPr>
          <p:spPr>
            <a:xfrm>
              <a:off x="3436852" y="2472624"/>
              <a:ext cx="12907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Signal fin de course</a:t>
              </a:r>
              <a:endParaRPr lang="fr-FR" sz="1100" dirty="0"/>
            </a:p>
          </p:txBody>
        </p:sp>
      </p:grpSp>
      <p:sp>
        <p:nvSpPr>
          <p:cNvPr id="350" name="Rectangle 349"/>
          <p:cNvSpPr/>
          <p:nvPr/>
        </p:nvSpPr>
        <p:spPr>
          <a:xfrm rot="10800000" flipH="1">
            <a:off x="5869680" y="2030391"/>
            <a:ext cx="185508" cy="185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1" name="Connecteur droit avec flèche 350"/>
          <p:cNvCxnSpPr/>
          <p:nvPr/>
        </p:nvCxnSpPr>
        <p:spPr>
          <a:xfrm rot="10800000" flipH="1" flipV="1">
            <a:off x="5897084" y="2123145"/>
            <a:ext cx="13069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ZoneTexte 351"/>
          <p:cNvSpPr txBox="1"/>
          <p:nvPr/>
        </p:nvSpPr>
        <p:spPr>
          <a:xfrm>
            <a:off x="5930655" y="2204768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Signal fin</a:t>
            </a:r>
          </a:p>
          <a:p>
            <a:r>
              <a:rPr lang="fr-FR" sz="1100" dirty="0" smtClean="0"/>
              <a:t>de course</a:t>
            </a:r>
            <a:endParaRPr lang="fr-FR" sz="1100" dirty="0"/>
          </a:p>
        </p:txBody>
      </p:sp>
      <p:cxnSp>
        <p:nvCxnSpPr>
          <p:cNvPr id="155" name="Connecteur en angle 154"/>
          <p:cNvCxnSpPr>
            <a:stCxn id="350" idx="3"/>
            <a:endCxn id="328" idx="1"/>
          </p:cNvCxnSpPr>
          <p:nvPr/>
        </p:nvCxnSpPr>
        <p:spPr>
          <a:xfrm>
            <a:off x="6055188" y="2123145"/>
            <a:ext cx="1109211" cy="13407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en angle 161"/>
          <p:cNvCxnSpPr>
            <a:stCxn id="340" idx="3"/>
            <a:endCxn id="350" idx="1"/>
          </p:cNvCxnSpPr>
          <p:nvPr/>
        </p:nvCxnSpPr>
        <p:spPr>
          <a:xfrm flipV="1">
            <a:off x="4923734" y="2123145"/>
            <a:ext cx="945946" cy="17086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 rot="10800000" flipH="1">
            <a:off x="1865735" y="2233588"/>
            <a:ext cx="185508" cy="185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4" name="Connecteur droit avec flèche 353"/>
          <p:cNvCxnSpPr/>
          <p:nvPr/>
        </p:nvCxnSpPr>
        <p:spPr>
          <a:xfrm rot="10800000" flipH="1" flipV="1">
            <a:off x="1893140" y="2326342"/>
            <a:ext cx="13069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stCxn id="353" idx="3"/>
            <a:endCxn id="342" idx="1"/>
          </p:cNvCxnSpPr>
          <p:nvPr/>
        </p:nvCxnSpPr>
        <p:spPr>
          <a:xfrm flipV="1">
            <a:off x="2051243" y="2321722"/>
            <a:ext cx="631910" cy="4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 flipH="1">
            <a:off x="8770542" y="3385518"/>
            <a:ext cx="185508" cy="185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8" name="Connecteur droit avec flèche 357"/>
          <p:cNvCxnSpPr/>
          <p:nvPr/>
        </p:nvCxnSpPr>
        <p:spPr>
          <a:xfrm flipH="1" flipV="1">
            <a:off x="8797947" y="3478272"/>
            <a:ext cx="13069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 flipH="1">
            <a:off x="8756694" y="3768818"/>
            <a:ext cx="185508" cy="185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0" name="Connecteur droit avec flèche 359"/>
          <p:cNvCxnSpPr/>
          <p:nvPr/>
        </p:nvCxnSpPr>
        <p:spPr>
          <a:xfrm flipH="1" flipV="1">
            <a:off x="8784099" y="3861572"/>
            <a:ext cx="13069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ZoneTexte 360"/>
          <p:cNvSpPr txBox="1"/>
          <p:nvPr/>
        </p:nvSpPr>
        <p:spPr>
          <a:xfrm>
            <a:off x="8214575" y="3262414"/>
            <a:ext cx="612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Alim in </a:t>
            </a:r>
          </a:p>
          <a:p>
            <a:r>
              <a:rPr lang="fr-FR" sz="1100" dirty="0" smtClean="0"/>
              <a:t>15 V</a:t>
            </a:r>
            <a:endParaRPr lang="fr-FR" sz="1100" dirty="0"/>
          </a:p>
        </p:txBody>
      </p:sp>
      <p:sp>
        <p:nvSpPr>
          <p:cNvPr id="362" name="ZoneTexte 361"/>
          <p:cNvSpPr txBox="1"/>
          <p:nvPr/>
        </p:nvSpPr>
        <p:spPr>
          <a:xfrm>
            <a:off x="8200727" y="3645714"/>
            <a:ext cx="612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Alim in </a:t>
            </a:r>
          </a:p>
          <a:p>
            <a:r>
              <a:rPr lang="fr-FR" sz="1100" dirty="0" smtClean="0"/>
              <a:t>5 V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83922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867</Words>
  <Application>Microsoft Office PowerPoint</Application>
  <PresentationFormat>Affichage à l'écran (4:3)</PresentationFormat>
  <Paragraphs>268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Loki</dc:creator>
  <cp:lastModifiedBy>Loki</cp:lastModifiedBy>
  <cp:revision>116</cp:revision>
  <cp:lastPrinted>2013-05-28T09:12:40Z</cp:lastPrinted>
  <dcterms:created xsi:type="dcterms:W3CDTF">2013-04-13T15:13:19Z</dcterms:created>
  <dcterms:modified xsi:type="dcterms:W3CDTF">2013-06-04T14:51:15Z</dcterms:modified>
</cp:coreProperties>
</file>