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62" r:id="rId6"/>
    <p:sldId id="263" r:id="rId7"/>
    <p:sldId id="258" r:id="rId8"/>
    <p:sldId id="265" r:id="rId9"/>
    <p:sldId id="257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7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5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0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1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9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7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7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7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9733-9F2E-4CE5-A45A-EE20C42F5F8B}" type="datetimeFigureOut">
              <a:rPr lang="fr-FR" smtClean="0"/>
              <a:t>04/06/2013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C275-E2F0-4E24-A6EE-4BBF67E30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7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1" y="260648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r>
              <a:rPr lang="fr-FR" dirty="0" smtClean="0"/>
              <a:t> - Contexte</a:t>
            </a:r>
          </a:p>
          <a:p>
            <a:r>
              <a:rPr lang="fr-FR" dirty="0" smtClean="0"/>
              <a:t>Block Définition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992408" y="1196752"/>
            <a:ext cx="4803728" cy="576064"/>
            <a:chOff x="992408" y="1196752"/>
            <a:chExt cx="6819952" cy="576064"/>
          </a:xfrm>
        </p:grpSpPr>
        <p:sp>
          <p:nvSpPr>
            <p:cNvPr id="36" name="Rectangle 35"/>
            <p:cNvSpPr/>
            <p:nvPr/>
          </p:nvSpPr>
          <p:spPr>
            <a:xfrm>
              <a:off x="992408" y="1452998"/>
              <a:ext cx="6819952" cy="319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992408" y="1196752"/>
              <a:ext cx="6819952" cy="288032"/>
              <a:chOff x="1619672" y="1052736"/>
              <a:chExt cx="1296144" cy="28803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1642801" y="1063769"/>
                <a:ext cx="11650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Contexte </a:t>
                </a:r>
                <a:r>
                  <a:rPr lang="fr-FR" sz="1200" dirty="0" err="1" smtClean="0"/>
                  <a:t>Sympact</a:t>
                </a:r>
                <a:endParaRPr lang="fr-FR" sz="1200" dirty="0"/>
              </a:p>
            </p:txBody>
          </p:sp>
        </p:grpSp>
      </p:grpSp>
      <p:grpSp>
        <p:nvGrpSpPr>
          <p:cNvPr id="3" name="Groupe 2"/>
          <p:cNvGrpSpPr/>
          <p:nvPr/>
        </p:nvGrpSpPr>
        <p:grpSpPr>
          <a:xfrm>
            <a:off x="519689" y="1804384"/>
            <a:ext cx="1063048" cy="2024042"/>
            <a:chOff x="519689" y="1804384"/>
            <a:chExt cx="1063048" cy="2024042"/>
          </a:xfrm>
        </p:grpSpPr>
        <p:grpSp>
          <p:nvGrpSpPr>
            <p:cNvPr id="34" name="Groupe 33"/>
            <p:cNvGrpSpPr/>
            <p:nvPr/>
          </p:nvGrpSpPr>
          <p:grpSpPr>
            <a:xfrm>
              <a:off x="519689" y="2898691"/>
              <a:ext cx="1063048" cy="929735"/>
              <a:chOff x="2398026" y="1202268"/>
              <a:chExt cx="1063048" cy="929735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2783790" y="1202268"/>
                <a:ext cx="291521" cy="468070"/>
                <a:chOff x="899592" y="1844824"/>
                <a:chExt cx="1152128" cy="1920521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2398026" y="1670338"/>
                <a:ext cx="1063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Automobiliste</a:t>
                </a:r>
              </a:p>
              <a:p>
                <a:pPr algn="ctr"/>
                <a:r>
                  <a:rPr lang="fr-FR" sz="1200" dirty="0" smtClean="0"/>
                  <a:t>Utilisateur</a:t>
                </a:r>
                <a:endParaRPr lang="fr-FR" sz="1200" dirty="0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>
              <a:off x="993879" y="1804384"/>
              <a:ext cx="114668" cy="954925"/>
              <a:chOff x="1505004" y="4077072"/>
              <a:chExt cx="114668" cy="720080"/>
            </a:xfrm>
          </p:grpSpPr>
          <p:sp>
            <p:nvSpPr>
              <p:cNvPr id="42" name="Losange 41"/>
              <p:cNvSpPr/>
              <p:nvPr/>
            </p:nvSpPr>
            <p:spPr>
              <a:xfrm>
                <a:off x="1505004" y="4077072"/>
                <a:ext cx="114668" cy="144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>
                <a:stCxn id="42" idx="2"/>
              </p:cNvCxnSpPr>
              <p:nvPr/>
            </p:nvCxnSpPr>
            <p:spPr>
              <a:xfrm>
                <a:off x="1562338" y="4221088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/>
          <p:cNvGrpSpPr/>
          <p:nvPr/>
        </p:nvGrpSpPr>
        <p:grpSpPr>
          <a:xfrm>
            <a:off x="1721663" y="1796946"/>
            <a:ext cx="1762004" cy="2312044"/>
            <a:chOff x="1642266" y="1787710"/>
            <a:chExt cx="1762004" cy="2312044"/>
          </a:xfrm>
        </p:grpSpPr>
        <p:grpSp>
          <p:nvGrpSpPr>
            <p:cNvPr id="5" name="Groupe 4"/>
            <p:cNvGrpSpPr/>
            <p:nvPr/>
          </p:nvGrpSpPr>
          <p:grpSpPr>
            <a:xfrm>
              <a:off x="1642266" y="2731602"/>
              <a:ext cx="1762004" cy="1368152"/>
              <a:chOff x="1619671" y="1052736"/>
              <a:chExt cx="1762004" cy="13681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19671" y="1308982"/>
                <a:ext cx="1719769" cy="11119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" name="Groupe 6"/>
              <p:cNvGrpSpPr/>
              <p:nvPr/>
            </p:nvGrpSpPr>
            <p:grpSpPr>
              <a:xfrm>
                <a:off x="1619671" y="1052736"/>
                <a:ext cx="1762004" cy="288032"/>
                <a:chOff x="1619671" y="1052736"/>
                <a:chExt cx="1762004" cy="288032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619671" y="1052736"/>
                  <a:ext cx="1719769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ZoneTexte 8"/>
                <p:cNvSpPr txBox="1"/>
                <p:nvPr/>
              </p:nvSpPr>
              <p:spPr>
                <a:xfrm>
                  <a:off x="1642801" y="1063769"/>
                  <a:ext cx="1738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</a:t>
                  </a:r>
                  <a:r>
                    <a:rPr lang="fr-FR" sz="1200" dirty="0" smtClean="0"/>
                    <a:t>Barrière </a:t>
                  </a:r>
                  <a:r>
                    <a:rPr lang="fr-FR" sz="1200" dirty="0" err="1" smtClean="0"/>
                    <a:t>Sympact</a:t>
                  </a:r>
                  <a:r>
                    <a:rPr lang="fr-FR" sz="1200" dirty="0" smtClean="0"/>
                    <a:t> </a:t>
                  </a:r>
                  <a:endParaRPr lang="fr-FR" sz="1200" dirty="0"/>
                </a:p>
              </p:txBody>
            </p:sp>
          </p:grpSp>
        </p:grpSp>
        <p:grpSp>
          <p:nvGrpSpPr>
            <p:cNvPr id="44" name="Groupe 43"/>
            <p:cNvGrpSpPr/>
            <p:nvPr/>
          </p:nvGrpSpPr>
          <p:grpSpPr>
            <a:xfrm>
              <a:off x="2465934" y="1787710"/>
              <a:ext cx="114668" cy="954925"/>
              <a:chOff x="1505004" y="4077072"/>
              <a:chExt cx="114668" cy="720080"/>
            </a:xfrm>
          </p:grpSpPr>
          <p:sp>
            <p:nvSpPr>
              <p:cNvPr id="45" name="Losange 44"/>
              <p:cNvSpPr/>
              <p:nvPr/>
            </p:nvSpPr>
            <p:spPr>
              <a:xfrm>
                <a:off x="1505004" y="4077072"/>
                <a:ext cx="114668" cy="144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45"/>
              <p:cNvCxnSpPr>
                <a:stCxn id="45" idx="2"/>
              </p:cNvCxnSpPr>
              <p:nvPr/>
            </p:nvCxnSpPr>
            <p:spPr>
              <a:xfrm>
                <a:off x="1562338" y="4221088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e 20"/>
          <p:cNvGrpSpPr/>
          <p:nvPr/>
        </p:nvGrpSpPr>
        <p:grpSpPr>
          <a:xfrm>
            <a:off x="4649648" y="1800524"/>
            <a:ext cx="2016224" cy="2315289"/>
            <a:chOff x="4427984" y="1772816"/>
            <a:chExt cx="2016224" cy="2315289"/>
          </a:xfrm>
        </p:grpSpPr>
        <p:grpSp>
          <p:nvGrpSpPr>
            <p:cNvPr id="10" name="Groupe 9"/>
            <p:cNvGrpSpPr/>
            <p:nvPr/>
          </p:nvGrpSpPr>
          <p:grpSpPr>
            <a:xfrm>
              <a:off x="4427984" y="2719953"/>
              <a:ext cx="2016224" cy="1368152"/>
              <a:chOff x="1619672" y="1052736"/>
              <a:chExt cx="1296144" cy="13681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19672" y="1308982"/>
                <a:ext cx="1296144" cy="11119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/>
              <p:cNvGrpSpPr/>
              <p:nvPr/>
            </p:nvGrpSpPr>
            <p:grpSpPr>
              <a:xfrm>
                <a:off x="1619672" y="1052736"/>
                <a:ext cx="1296144" cy="288032"/>
                <a:chOff x="1619672" y="1052736"/>
                <a:chExt cx="1296144" cy="28803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1642801" y="1063769"/>
                  <a:ext cx="114748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Réseau électrique </a:t>
                  </a:r>
                  <a:endParaRPr lang="fr-FR" sz="1200" dirty="0"/>
                </a:p>
              </p:txBody>
            </p:sp>
          </p:grpSp>
        </p:grpSp>
        <p:grpSp>
          <p:nvGrpSpPr>
            <p:cNvPr id="47" name="Groupe 46"/>
            <p:cNvGrpSpPr/>
            <p:nvPr/>
          </p:nvGrpSpPr>
          <p:grpSpPr>
            <a:xfrm>
              <a:off x="5378762" y="1772816"/>
              <a:ext cx="114668" cy="954925"/>
              <a:chOff x="1505004" y="4077072"/>
              <a:chExt cx="114668" cy="720080"/>
            </a:xfrm>
          </p:grpSpPr>
          <p:sp>
            <p:nvSpPr>
              <p:cNvPr id="48" name="Losange 47"/>
              <p:cNvSpPr/>
              <p:nvPr/>
            </p:nvSpPr>
            <p:spPr>
              <a:xfrm>
                <a:off x="1505004" y="4077072"/>
                <a:ext cx="114668" cy="144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" name="Connecteur droit 48"/>
              <p:cNvCxnSpPr>
                <a:stCxn id="48" idx="2"/>
              </p:cNvCxnSpPr>
              <p:nvPr/>
            </p:nvCxnSpPr>
            <p:spPr>
              <a:xfrm>
                <a:off x="1562338" y="4221088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e 1"/>
          <p:cNvGrpSpPr/>
          <p:nvPr/>
        </p:nvGrpSpPr>
        <p:grpSpPr>
          <a:xfrm>
            <a:off x="3622593" y="1799772"/>
            <a:ext cx="888128" cy="1839376"/>
            <a:chOff x="3308734" y="1799772"/>
            <a:chExt cx="888128" cy="1839376"/>
          </a:xfrm>
        </p:grpSpPr>
        <p:grpSp>
          <p:nvGrpSpPr>
            <p:cNvPr id="81" name="Groupe 80"/>
            <p:cNvGrpSpPr/>
            <p:nvPr/>
          </p:nvGrpSpPr>
          <p:grpSpPr>
            <a:xfrm>
              <a:off x="3607038" y="2894079"/>
              <a:ext cx="291521" cy="468070"/>
              <a:chOff x="899592" y="1844824"/>
              <a:chExt cx="1152128" cy="1920521"/>
            </a:xfrm>
          </p:grpSpPr>
          <p:sp>
            <p:nvSpPr>
              <p:cNvPr id="86" name="Ellipse 85"/>
              <p:cNvSpPr/>
              <p:nvPr/>
            </p:nvSpPr>
            <p:spPr>
              <a:xfrm>
                <a:off x="1295636" y="1844824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7" name="Connecteur droit 86"/>
              <p:cNvCxnSpPr/>
              <p:nvPr/>
            </p:nvCxnSpPr>
            <p:spPr>
              <a:xfrm>
                <a:off x="1475656" y="2204864"/>
                <a:ext cx="0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>
                <a:off x="147565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93559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899592" y="2492896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ZoneTexte 84"/>
            <p:cNvSpPr txBox="1"/>
            <p:nvPr/>
          </p:nvSpPr>
          <p:spPr>
            <a:xfrm>
              <a:off x="3308734" y="3362149"/>
              <a:ext cx="888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Installateur</a:t>
              </a:r>
              <a:endParaRPr lang="fr-FR" sz="1200" dirty="0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3695464" y="1799772"/>
              <a:ext cx="114668" cy="954925"/>
              <a:chOff x="1505004" y="4077072"/>
              <a:chExt cx="114668" cy="720080"/>
            </a:xfrm>
          </p:grpSpPr>
          <p:sp>
            <p:nvSpPr>
              <p:cNvPr id="93" name="Losange 92"/>
              <p:cNvSpPr/>
              <p:nvPr/>
            </p:nvSpPr>
            <p:spPr>
              <a:xfrm>
                <a:off x="1505004" y="4077072"/>
                <a:ext cx="114668" cy="144016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8" name="Connecteur droit 97"/>
              <p:cNvCxnSpPr>
                <a:stCxn id="93" idx="2"/>
              </p:cNvCxnSpPr>
              <p:nvPr/>
            </p:nvCxnSpPr>
            <p:spPr>
              <a:xfrm>
                <a:off x="1562338" y="4221088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84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/>
          <p:cNvGrpSpPr/>
          <p:nvPr/>
        </p:nvGrpSpPr>
        <p:grpSpPr>
          <a:xfrm>
            <a:off x="94268" y="260648"/>
            <a:ext cx="8983504" cy="5912211"/>
            <a:chOff x="94268" y="260648"/>
            <a:chExt cx="8983504" cy="5912211"/>
          </a:xfrm>
        </p:grpSpPr>
        <p:sp>
          <p:nvSpPr>
            <p:cNvPr id="19" name="ZoneTexte 18"/>
            <p:cNvSpPr txBox="1"/>
            <p:nvPr/>
          </p:nvSpPr>
          <p:spPr>
            <a:xfrm>
              <a:off x="8408999" y="4055898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Poussoir</a:t>
              </a:r>
              <a:endParaRPr lang="fr-FR" sz="1100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98365" y="260648"/>
              <a:ext cx="23105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Sympact</a:t>
              </a:r>
              <a:r>
                <a:rPr lang="fr-FR" dirty="0" smtClean="0"/>
                <a:t> péage</a:t>
              </a:r>
            </a:p>
            <a:p>
              <a:r>
                <a:rPr lang="fr-FR" dirty="0" err="1" smtClean="0"/>
                <a:t>Internal</a:t>
              </a:r>
              <a:r>
                <a:rPr lang="fr-FR" dirty="0" smtClean="0"/>
                <a:t> Block </a:t>
              </a:r>
              <a:r>
                <a:rPr lang="fr-FR" dirty="0" err="1" smtClean="0"/>
                <a:t>Diagram</a:t>
              </a:r>
              <a:endParaRPr lang="fr-FR" dirty="0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94268" y="984948"/>
              <a:ext cx="5838808" cy="4742162"/>
              <a:chOff x="796074" y="984948"/>
              <a:chExt cx="4784038" cy="474216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796074" y="1336427"/>
                <a:ext cx="4784038" cy="4390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59" name="Groupe 158"/>
              <p:cNvGrpSpPr/>
              <p:nvPr/>
            </p:nvGrpSpPr>
            <p:grpSpPr>
              <a:xfrm>
                <a:off x="796074" y="984948"/>
                <a:ext cx="4784038" cy="351481"/>
                <a:chOff x="1619672" y="1052736"/>
                <a:chExt cx="1296144" cy="256246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1" name="ZoneTexte 160"/>
                <p:cNvSpPr txBox="1"/>
                <p:nvPr/>
              </p:nvSpPr>
              <p:spPr>
                <a:xfrm>
                  <a:off x="1642801" y="1063769"/>
                  <a:ext cx="501317" cy="20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</a:t>
                  </a:r>
                  <a:r>
                    <a:rPr lang="fr-FR" sz="1200" dirty="0" smtClean="0"/>
                    <a:t>Barrière-Chaîne d’énergie </a:t>
                  </a:r>
                  <a:endParaRPr lang="fr-FR" sz="12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6607078" y="4804707"/>
              <a:ext cx="2016224" cy="1368152"/>
              <a:chOff x="1619672" y="1052736"/>
              <a:chExt cx="1296144" cy="1368152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619672" y="1308982"/>
                <a:ext cx="1296144" cy="11119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55" name="Groupe 154"/>
              <p:cNvGrpSpPr/>
              <p:nvPr/>
            </p:nvGrpSpPr>
            <p:grpSpPr>
              <a:xfrm>
                <a:off x="1619672" y="1052736"/>
                <a:ext cx="1296144" cy="288032"/>
                <a:chOff x="1619672" y="1052736"/>
                <a:chExt cx="1296144" cy="288032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7" name="ZoneTexte 156"/>
                <p:cNvSpPr txBox="1"/>
                <p:nvPr/>
              </p:nvSpPr>
              <p:spPr>
                <a:xfrm>
                  <a:off x="1642801" y="1063769"/>
                  <a:ext cx="114748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Réseau électrique </a:t>
                  </a:r>
                  <a:endParaRPr lang="fr-FR" sz="1200" dirty="0"/>
                </a:p>
              </p:txBody>
            </p:sp>
          </p:grpSp>
        </p:grpSp>
        <p:grpSp>
          <p:nvGrpSpPr>
            <p:cNvPr id="8" name="Groupe 7"/>
            <p:cNvGrpSpPr/>
            <p:nvPr/>
          </p:nvGrpSpPr>
          <p:grpSpPr>
            <a:xfrm>
              <a:off x="6894079" y="3151836"/>
              <a:ext cx="1533140" cy="1368152"/>
              <a:chOff x="1619672" y="1052736"/>
              <a:chExt cx="1360675" cy="1368152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619672" y="1308982"/>
                <a:ext cx="1296144" cy="11119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51" name="Groupe 150"/>
              <p:cNvGrpSpPr/>
              <p:nvPr/>
            </p:nvGrpSpPr>
            <p:grpSpPr>
              <a:xfrm>
                <a:off x="1619672" y="1052736"/>
                <a:ext cx="1360675" cy="288032"/>
                <a:chOff x="1619672" y="1052736"/>
                <a:chExt cx="1360675" cy="288032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3" name="ZoneTexte 152"/>
                <p:cNvSpPr txBox="1"/>
                <p:nvPr/>
              </p:nvSpPr>
              <p:spPr>
                <a:xfrm>
                  <a:off x="1642801" y="1063769"/>
                  <a:ext cx="13375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commande</a:t>
                  </a:r>
                  <a:endParaRPr lang="fr-FR" sz="1200" dirty="0"/>
                </a:p>
              </p:txBody>
            </p:sp>
          </p:grpSp>
        </p:grpSp>
        <p:grpSp>
          <p:nvGrpSpPr>
            <p:cNvPr id="9" name="Groupe 8"/>
            <p:cNvGrpSpPr/>
            <p:nvPr/>
          </p:nvGrpSpPr>
          <p:grpSpPr>
            <a:xfrm>
              <a:off x="6766829" y="3588138"/>
              <a:ext cx="227521" cy="227521"/>
              <a:chOff x="5004048" y="2420888"/>
              <a:chExt cx="792088" cy="792088"/>
            </a:xfrm>
            <a:solidFill>
              <a:schemeClr val="bg1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004048" y="2420888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8" name="Connecteur droit avec flèche 147"/>
              <p:cNvCxnSpPr/>
              <p:nvPr/>
            </p:nvCxnSpPr>
            <p:spPr>
              <a:xfrm flipV="1">
                <a:off x="5121061" y="2636912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flipH="1" flipV="1">
                <a:off x="5121061" y="2924944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/>
            <p:cNvGrpSpPr/>
            <p:nvPr/>
          </p:nvGrpSpPr>
          <p:grpSpPr>
            <a:xfrm rot="5400000" flipH="1">
              <a:off x="4129444" y="5634356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6" name="Connecteur droit avec flèche 145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 10"/>
            <p:cNvGrpSpPr/>
            <p:nvPr/>
          </p:nvGrpSpPr>
          <p:grpSpPr>
            <a:xfrm flipH="1">
              <a:off x="6521483" y="5431398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4" name="Connecteur droit avec flèche 143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6614237" y="5596305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out</a:t>
              </a:r>
              <a:endParaRPr lang="fr-FR" sz="11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976821" y="4047110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</a:t>
              </a:r>
              <a:endParaRPr lang="fr-FR" sz="11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53193" y="3552108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RS232</a:t>
              </a:r>
              <a:endParaRPr lang="fr-FR" sz="1100" dirty="0"/>
            </a:p>
          </p:txBody>
        </p:sp>
        <p:sp>
          <p:nvSpPr>
            <p:cNvPr id="15" name="Arc 14"/>
            <p:cNvSpPr/>
            <p:nvPr/>
          </p:nvSpPr>
          <p:spPr>
            <a:xfrm rot="3899890" flipH="1">
              <a:off x="6094057" y="3318384"/>
              <a:ext cx="118787" cy="118787"/>
            </a:xfrm>
            <a:prstGeom prst="arc">
              <a:avLst>
                <a:gd name="adj1" fmla="val 5309976"/>
                <a:gd name="adj2" fmla="val 52421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Arc 15"/>
            <p:cNvSpPr/>
            <p:nvPr/>
          </p:nvSpPr>
          <p:spPr>
            <a:xfrm rot="12300110">
              <a:off x="8701847" y="3855511"/>
              <a:ext cx="199827" cy="199827"/>
            </a:xfrm>
            <a:prstGeom prst="arc">
              <a:avLst>
                <a:gd name="adj1" fmla="val 16200000"/>
                <a:gd name="adj2" fmla="val 52421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/>
            <p:nvPr/>
          </p:nvCxnSpPr>
          <p:spPr>
            <a:xfrm flipH="1" flipV="1">
              <a:off x="8437098" y="3701898"/>
              <a:ext cx="260165" cy="203789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55" idx="0"/>
            </p:cNvCxnSpPr>
            <p:nvPr/>
          </p:nvCxnSpPr>
          <p:spPr>
            <a:xfrm flipH="1" flipV="1">
              <a:off x="5809750" y="2886846"/>
              <a:ext cx="300809" cy="43201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/>
          </p:nvGrpSpPr>
          <p:grpSpPr>
            <a:xfrm>
              <a:off x="4039230" y="1507245"/>
              <a:ext cx="1699936" cy="724726"/>
              <a:chOff x="1161397" y="1641290"/>
              <a:chExt cx="1473990" cy="724726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4" name="Groupe 123"/>
              <p:cNvGrpSpPr/>
              <p:nvPr/>
            </p:nvGrpSpPr>
            <p:grpSpPr>
              <a:xfrm>
                <a:off x="1161398" y="1641290"/>
                <a:ext cx="1473989" cy="286845"/>
                <a:chOff x="1619672" y="1052736"/>
                <a:chExt cx="1308178" cy="321467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ZoneTexte 125"/>
                <p:cNvSpPr txBox="1"/>
                <p:nvPr/>
              </p:nvSpPr>
              <p:spPr>
                <a:xfrm>
                  <a:off x="1642801" y="1063770"/>
                  <a:ext cx="1285049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Capteur position</a:t>
                  </a:r>
                  <a:endParaRPr lang="fr-FR" sz="1200" dirty="0"/>
                </a:p>
              </p:txBody>
            </p:sp>
          </p:grpSp>
        </p:grpSp>
        <p:grpSp>
          <p:nvGrpSpPr>
            <p:cNvPr id="25" name="Groupe 24"/>
            <p:cNvGrpSpPr/>
            <p:nvPr/>
          </p:nvGrpSpPr>
          <p:grpSpPr>
            <a:xfrm>
              <a:off x="6775231" y="409596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21" name="Rectangle 120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2" name="Connecteur droit avec flèche 121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ZoneTexte 25"/>
            <p:cNvSpPr txBox="1"/>
            <p:nvPr/>
          </p:nvSpPr>
          <p:spPr>
            <a:xfrm>
              <a:off x="4349158" y="5428363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</a:t>
              </a:r>
              <a:endParaRPr lang="fr-FR" sz="1100" dirty="0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5739166" y="3885044"/>
              <a:ext cx="227521" cy="227521"/>
              <a:chOff x="5004048" y="2420888"/>
              <a:chExt cx="792088" cy="792088"/>
            </a:xfrm>
            <a:solidFill>
              <a:schemeClr val="bg1"/>
            </a:solidFill>
          </p:grpSpPr>
          <p:sp>
            <p:nvSpPr>
              <p:cNvPr id="116" name="Rectangle 115"/>
              <p:cNvSpPr/>
              <p:nvPr/>
            </p:nvSpPr>
            <p:spPr>
              <a:xfrm>
                <a:off x="5004048" y="2420888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7" name="Connecteur droit avec flèche 116"/>
              <p:cNvCxnSpPr/>
              <p:nvPr/>
            </p:nvCxnSpPr>
            <p:spPr>
              <a:xfrm flipV="1">
                <a:off x="5121061" y="2636912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avec flèche 117"/>
              <p:cNvCxnSpPr/>
              <p:nvPr/>
            </p:nvCxnSpPr>
            <p:spPr>
              <a:xfrm flipH="1" flipV="1">
                <a:off x="5121061" y="2924944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onnecteur en angle 32"/>
            <p:cNvCxnSpPr>
              <a:stCxn id="116" idx="3"/>
              <a:endCxn id="147" idx="1"/>
            </p:cNvCxnSpPr>
            <p:nvPr/>
          </p:nvCxnSpPr>
          <p:spPr>
            <a:xfrm flipV="1">
              <a:off x="5966687" y="3701899"/>
              <a:ext cx="800142" cy="296906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197030" y="4177915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RS232</a:t>
              </a:r>
              <a:endParaRPr lang="fr-FR" sz="1100" dirty="0"/>
            </a:p>
          </p:txBody>
        </p:sp>
        <p:cxnSp>
          <p:nvCxnSpPr>
            <p:cNvPr id="52" name="Connecteur en angle 51"/>
            <p:cNvCxnSpPr>
              <a:stCxn id="238" idx="3"/>
              <a:endCxn id="116" idx="1"/>
            </p:cNvCxnSpPr>
            <p:nvPr/>
          </p:nvCxnSpPr>
          <p:spPr>
            <a:xfrm flipV="1">
              <a:off x="4349495" y="3998805"/>
              <a:ext cx="1389671" cy="878494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e 52"/>
            <p:cNvGrpSpPr/>
            <p:nvPr/>
          </p:nvGrpSpPr>
          <p:grpSpPr>
            <a:xfrm>
              <a:off x="4557301" y="2438512"/>
              <a:ext cx="1181865" cy="724726"/>
              <a:chOff x="1161397" y="1641290"/>
              <a:chExt cx="1460431" cy="72472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8" name="Groupe 97"/>
              <p:cNvGrpSpPr/>
              <p:nvPr/>
            </p:nvGrpSpPr>
            <p:grpSpPr>
              <a:xfrm>
                <a:off x="1161398" y="1641290"/>
                <a:ext cx="1460430" cy="286845"/>
                <a:chOff x="1619672" y="1052736"/>
                <a:chExt cx="1296144" cy="32146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0" name="ZoneTexte 99"/>
                <p:cNvSpPr txBox="1"/>
                <p:nvPr/>
              </p:nvSpPr>
              <p:spPr>
                <a:xfrm>
                  <a:off x="1642801" y="1063770"/>
                  <a:ext cx="866371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Voyants</a:t>
                  </a:r>
                  <a:endParaRPr lang="fr-FR" sz="1200" dirty="0"/>
                </a:p>
              </p:txBody>
            </p:sp>
          </p:grpSp>
        </p:grpSp>
        <p:grpSp>
          <p:nvGrpSpPr>
            <p:cNvPr id="54" name="Groupe 53"/>
            <p:cNvGrpSpPr/>
            <p:nvPr/>
          </p:nvGrpSpPr>
          <p:grpSpPr>
            <a:xfrm>
              <a:off x="6765580" y="486300"/>
              <a:ext cx="1240832" cy="1247420"/>
              <a:chOff x="6541523" y="764704"/>
              <a:chExt cx="1240832" cy="1247420"/>
            </a:xfrm>
          </p:grpSpPr>
          <p:grpSp>
            <p:nvGrpSpPr>
              <p:cNvPr id="88" name="Groupe 87"/>
              <p:cNvGrpSpPr/>
              <p:nvPr/>
            </p:nvGrpSpPr>
            <p:grpSpPr>
              <a:xfrm>
                <a:off x="6630415" y="1015880"/>
                <a:ext cx="939809" cy="745069"/>
                <a:chOff x="2398026" y="1202268"/>
                <a:chExt cx="939809" cy="745069"/>
              </a:xfrm>
            </p:grpSpPr>
            <p:grpSp>
              <p:nvGrpSpPr>
                <p:cNvPr id="90" name="Groupe 89"/>
                <p:cNvGrpSpPr/>
                <p:nvPr/>
              </p:nvGrpSpPr>
              <p:grpSpPr>
                <a:xfrm>
                  <a:off x="2783790" y="1202268"/>
                  <a:ext cx="291521" cy="468070"/>
                  <a:chOff x="899592" y="1844824"/>
                  <a:chExt cx="1152128" cy="1920521"/>
                </a:xfrm>
              </p:grpSpPr>
              <p:sp>
                <p:nvSpPr>
                  <p:cNvPr id="92" name="Ellipse 91"/>
                  <p:cNvSpPr/>
                  <p:nvPr/>
                </p:nvSpPr>
                <p:spPr>
                  <a:xfrm>
                    <a:off x="1295636" y="1844824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93" name="Connecteur droit 92"/>
                  <p:cNvCxnSpPr/>
                  <p:nvPr/>
                </p:nvCxnSpPr>
                <p:spPr>
                  <a:xfrm>
                    <a:off x="1475656" y="2204864"/>
                    <a:ext cx="0" cy="7920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cteur droit 93"/>
                  <p:cNvCxnSpPr/>
                  <p:nvPr/>
                </p:nvCxnSpPr>
                <p:spPr>
                  <a:xfrm>
                    <a:off x="1475656" y="2973257"/>
                    <a:ext cx="546716" cy="7920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cteur droit 94"/>
                  <p:cNvCxnSpPr/>
                  <p:nvPr/>
                </p:nvCxnSpPr>
                <p:spPr>
                  <a:xfrm flipH="1">
                    <a:off x="935596" y="2973257"/>
                    <a:ext cx="546716" cy="7920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cteur droit 95"/>
                  <p:cNvCxnSpPr/>
                  <p:nvPr/>
                </p:nvCxnSpPr>
                <p:spPr>
                  <a:xfrm flipH="1">
                    <a:off x="899592" y="2492896"/>
                    <a:ext cx="115212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ZoneTexte 90"/>
                <p:cNvSpPr txBox="1"/>
                <p:nvPr/>
              </p:nvSpPr>
              <p:spPr>
                <a:xfrm>
                  <a:off x="2398026" y="1670338"/>
                  <a:ext cx="939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   Utilisateur</a:t>
                  </a:r>
                  <a:endParaRPr lang="fr-FR" sz="1200" dirty="0"/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6541523" y="764704"/>
                <a:ext cx="1240832" cy="1247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 rot="5400000">
              <a:off x="5668579" y="2816260"/>
              <a:ext cx="141171" cy="141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 rot="5400000">
              <a:off x="6690274" y="1418119"/>
              <a:ext cx="141171" cy="141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Connecteur droit 56"/>
            <p:cNvCxnSpPr>
              <a:stCxn id="55" idx="0"/>
              <a:endCxn id="56" idx="2"/>
            </p:cNvCxnSpPr>
            <p:nvPr/>
          </p:nvCxnSpPr>
          <p:spPr>
            <a:xfrm flipV="1">
              <a:off x="5809750" y="1488705"/>
              <a:ext cx="880524" cy="13981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7291148" y="1652567"/>
              <a:ext cx="141171" cy="141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8286862" y="3618516"/>
              <a:ext cx="141171" cy="141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0" name="Connecteur en angle 59"/>
            <p:cNvCxnSpPr>
              <a:stCxn id="59" idx="0"/>
              <a:endCxn id="58" idx="3"/>
            </p:cNvCxnSpPr>
            <p:nvPr/>
          </p:nvCxnSpPr>
          <p:spPr>
            <a:xfrm flipH="1" flipV="1">
              <a:off x="7361733" y="1793738"/>
              <a:ext cx="1066300" cy="1895364"/>
            </a:xfrm>
            <a:prstGeom prst="bentConnector4">
              <a:avLst>
                <a:gd name="adj1" fmla="val -21439"/>
                <a:gd name="adj2" fmla="val 5186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7495329" y="2389640"/>
              <a:ext cx="15343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 : demander le passage</a:t>
              </a:r>
              <a:endParaRPr lang="fr-FR" sz="1100" dirty="0"/>
            </a:p>
          </p:txBody>
        </p:sp>
        <p:grpSp>
          <p:nvGrpSpPr>
            <p:cNvPr id="69" name="Groupe 68"/>
            <p:cNvGrpSpPr/>
            <p:nvPr/>
          </p:nvGrpSpPr>
          <p:grpSpPr>
            <a:xfrm rot="16200000" flipH="1">
              <a:off x="4184158" y="2176018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9" name="Connecteur droit avec flèche 78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Connecteur droit 69"/>
            <p:cNvCxnSpPr>
              <a:stCxn id="78" idx="3"/>
            </p:cNvCxnSpPr>
            <p:nvPr/>
          </p:nvCxnSpPr>
          <p:spPr>
            <a:xfrm>
              <a:off x="4276912" y="2361526"/>
              <a:ext cx="0" cy="1170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4929766" y="1865307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Passage</a:t>
              </a:r>
              <a:endParaRPr lang="fr-FR" sz="1100" dirty="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197345" y="1856251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RS232</a:t>
              </a:r>
              <a:endParaRPr lang="fr-FR" sz="1100" dirty="0"/>
            </a:p>
          </p:txBody>
        </p:sp>
        <p:cxnSp>
          <p:nvCxnSpPr>
            <p:cNvPr id="76" name="Connecteur en angle 75"/>
            <p:cNvCxnSpPr>
              <a:stCxn id="143" idx="3"/>
              <a:endCxn id="145" idx="1"/>
            </p:cNvCxnSpPr>
            <p:nvPr/>
          </p:nvCxnSpPr>
          <p:spPr>
            <a:xfrm rot="10800000" flipV="1">
              <a:off x="4222199" y="5524152"/>
              <a:ext cx="2299285" cy="295712"/>
            </a:xfrm>
            <a:prstGeom prst="bentConnector4">
              <a:avLst>
                <a:gd name="adj1" fmla="val 13838"/>
                <a:gd name="adj2" fmla="val 1773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ngle 76"/>
            <p:cNvCxnSpPr>
              <a:stCxn id="143" idx="3"/>
              <a:endCxn id="121" idx="1"/>
            </p:cNvCxnSpPr>
            <p:nvPr/>
          </p:nvCxnSpPr>
          <p:spPr>
            <a:xfrm rot="10800000" flipH="1">
              <a:off x="6521483" y="4188718"/>
              <a:ext cx="253748" cy="1335434"/>
            </a:xfrm>
            <a:prstGeom prst="bentConnector3">
              <a:avLst>
                <a:gd name="adj1" fmla="val -1264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/>
            <p:cNvGrpSpPr/>
            <p:nvPr/>
          </p:nvGrpSpPr>
          <p:grpSpPr>
            <a:xfrm>
              <a:off x="5765389" y="345057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64" name="Rectangle 163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5" name="Connecteur droit avec flèche 164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Connecteur droit 167"/>
            <p:cNvCxnSpPr>
              <a:endCxn id="164" idx="1"/>
            </p:cNvCxnSpPr>
            <p:nvPr/>
          </p:nvCxnSpPr>
          <p:spPr>
            <a:xfrm>
              <a:off x="4276913" y="3543324"/>
              <a:ext cx="14884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en angle 169"/>
            <p:cNvCxnSpPr>
              <a:stCxn id="164" idx="3"/>
              <a:endCxn id="147" idx="1"/>
            </p:cNvCxnSpPr>
            <p:nvPr/>
          </p:nvCxnSpPr>
          <p:spPr>
            <a:xfrm>
              <a:off x="5950897" y="3543324"/>
              <a:ext cx="815932" cy="158575"/>
            </a:xfrm>
            <a:prstGeom prst="bentConnector3">
              <a:avLst>
                <a:gd name="adj1" fmla="val 5113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5400000">
              <a:off x="5652942" y="1890892"/>
              <a:ext cx="141171" cy="141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9" name="Connecteur droit 178"/>
            <p:cNvCxnSpPr>
              <a:stCxn id="178" idx="0"/>
              <a:endCxn id="56" idx="2"/>
            </p:cNvCxnSpPr>
            <p:nvPr/>
          </p:nvCxnSpPr>
          <p:spPr>
            <a:xfrm flipV="1">
              <a:off x="5794113" y="1488705"/>
              <a:ext cx="896161" cy="472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>
              <a:stCxn id="182" idx="1"/>
              <a:endCxn id="56" idx="2"/>
            </p:cNvCxnSpPr>
            <p:nvPr/>
          </p:nvCxnSpPr>
          <p:spPr>
            <a:xfrm>
              <a:off x="6366757" y="1430734"/>
              <a:ext cx="323517" cy="5797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Arc 181"/>
            <p:cNvSpPr/>
            <p:nvPr/>
          </p:nvSpPr>
          <p:spPr>
            <a:xfrm rot="3899890" flipH="1">
              <a:off x="6307364" y="1371341"/>
              <a:ext cx="118787" cy="118787"/>
            </a:xfrm>
            <a:prstGeom prst="arc">
              <a:avLst>
                <a:gd name="adj1" fmla="val 5309976"/>
                <a:gd name="adj2" fmla="val 52421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7" name="Arc 186"/>
            <p:cNvSpPr/>
            <p:nvPr/>
          </p:nvSpPr>
          <p:spPr>
            <a:xfrm rot="9299890" flipV="1">
              <a:off x="6264498" y="1326596"/>
              <a:ext cx="199827" cy="199827"/>
            </a:xfrm>
            <a:prstGeom prst="arc">
              <a:avLst>
                <a:gd name="adj1" fmla="val 16200000"/>
                <a:gd name="adj2" fmla="val 52421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8" name="Connecteur droit 187"/>
            <p:cNvCxnSpPr/>
            <p:nvPr/>
          </p:nvCxnSpPr>
          <p:spPr>
            <a:xfrm flipH="1">
              <a:off x="5781426" y="1478860"/>
              <a:ext cx="460767" cy="46586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e 190"/>
            <p:cNvGrpSpPr/>
            <p:nvPr/>
          </p:nvGrpSpPr>
          <p:grpSpPr>
            <a:xfrm rot="5400000" flipH="1">
              <a:off x="5104276" y="3056291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92" name="Rectangle 191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3" name="Connecteur droit avec flèche 192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Connecteur droit 194"/>
            <p:cNvCxnSpPr>
              <a:endCxn id="198" idx="0"/>
            </p:cNvCxnSpPr>
            <p:nvPr/>
          </p:nvCxnSpPr>
          <p:spPr>
            <a:xfrm flipH="1" flipV="1">
              <a:off x="5193950" y="3658022"/>
              <a:ext cx="4557" cy="340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>
              <a:stCxn id="198" idx="2"/>
              <a:endCxn id="192" idx="1"/>
            </p:cNvCxnSpPr>
            <p:nvPr/>
          </p:nvCxnSpPr>
          <p:spPr>
            <a:xfrm flipH="1" flipV="1">
              <a:off x="5197030" y="3241799"/>
              <a:ext cx="712" cy="192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Arc 197"/>
            <p:cNvSpPr/>
            <p:nvPr/>
          </p:nvSpPr>
          <p:spPr>
            <a:xfrm>
              <a:off x="5086684" y="3434469"/>
              <a:ext cx="223646" cy="223646"/>
            </a:xfrm>
            <a:prstGeom prst="arc">
              <a:avLst>
                <a:gd name="adj1" fmla="val 5540138"/>
                <a:gd name="adj2" fmla="val 161764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" name="ZoneTexte 203"/>
            <p:cNvSpPr txBox="1"/>
            <p:nvPr/>
          </p:nvSpPr>
          <p:spPr>
            <a:xfrm>
              <a:off x="6121899" y="2283824"/>
              <a:ext cx="10278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I : Autorisation</a:t>
              </a:r>
            </a:p>
            <a:p>
              <a:pPr algn="ctr"/>
              <a:r>
                <a:rPr lang="fr-FR" sz="1100" dirty="0" smtClean="0"/>
                <a:t> passage</a:t>
              </a:r>
              <a:endParaRPr lang="fr-FR" sz="1100" dirty="0"/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5877414" y="825225"/>
              <a:ext cx="9172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dirty="0" smtClean="0"/>
                <a:t>I : Utilisateur</a:t>
              </a:r>
            </a:p>
            <a:p>
              <a:pPr algn="ctr"/>
              <a:r>
                <a:rPr lang="fr-FR" sz="1100" dirty="0" smtClean="0"/>
                <a:t>passé</a:t>
              </a:r>
              <a:endParaRPr lang="fr-FR" sz="1100" dirty="0"/>
            </a:p>
          </p:txBody>
        </p:sp>
        <p:grpSp>
          <p:nvGrpSpPr>
            <p:cNvPr id="175" name="Groupe 174"/>
            <p:cNvGrpSpPr/>
            <p:nvPr/>
          </p:nvGrpSpPr>
          <p:grpSpPr>
            <a:xfrm rot="5400000" flipH="1">
              <a:off x="4129444" y="5634356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176" name="Rectangle 175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77" name="Connecteur droit avec flèche 176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e 179"/>
            <p:cNvGrpSpPr/>
            <p:nvPr/>
          </p:nvGrpSpPr>
          <p:grpSpPr>
            <a:xfrm>
              <a:off x="2825593" y="4415819"/>
              <a:ext cx="1460430" cy="724726"/>
              <a:chOff x="1161397" y="1641290"/>
              <a:chExt cx="1460430" cy="72472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84" name="Groupe 183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6" name="ZoneTexte 185"/>
                <p:cNvSpPr txBox="1"/>
                <p:nvPr/>
              </p:nvSpPr>
              <p:spPr>
                <a:xfrm>
                  <a:off x="1642801" y="1063769"/>
                  <a:ext cx="1069741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Variateur</a:t>
                  </a:r>
                  <a:endParaRPr lang="fr-FR" sz="1200" dirty="0"/>
                </a:p>
              </p:txBody>
            </p:sp>
          </p:grpSp>
        </p:grpSp>
        <p:grpSp>
          <p:nvGrpSpPr>
            <p:cNvPr id="189" name="Groupe 188"/>
            <p:cNvGrpSpPr/>
            <p:nvPr/>
          </p:nvGrpSpPr>
          <p:grpSpPr>
            <a:xfrm>
              <a:off x="504214" y="4471279"/>
              <a:ext cx="1460430" cy="724726"/>
              <a:chOff x="1161397" y="1641290"/>
              <a:chExt cx="1460430" cy="724726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94" name="Groupe 193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9" name="ZoneTexte 198"/>
                <p:cNvSpPr txBox="1"/>
                <p:nvPr/>
              </p:nvSpPr>
              <p:spPr>
                <a:xfrm>
                  <a:off x="1642801" y="1063769"/>
                  <a:ext cx="981876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Moteur</a:t>
                  </a:r>
                  <a:endParaRPr lang="fr-FR" sz="1200" dirty="0"/>
                </a:p>
              </p:txBody>
            </p:sp>
          </p:grpSp>
        </p:grpSp>
        <p:grpSp>
          <p:nvGrpSpPr>
            <p:cNvPr id="200" name="Groupe 199"/>
            <p:cNvGrpSpPr/>
            <p:nvPr/>
          </p:nvGrpSpPr>
          <p:grpSpPr>
            <a:xfrm>
              <a:off x="504214" y="1478860"/>
              <a:ext cx="1460430" cy="724726"/>
              <a:chOff x="1161397" y="1641290"/>
              <a:chExt cx="1460430" cy="724726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2" name="Groupe 201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7" name="ZoneTexte 206"/>
                <p:cNvSpPr txBox="1"/>
                <p:nvPr/>
              </p:nvSpPr>
              <p:spPr>
                <a:xfrm>
                  <a:off x="1642801" y="1063769"/>
                  <a:ext cx="1146964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Bielle-lisse</a:t>
                  </a:r>
                  <a:endParaRPr lang="fr-FR" sz="1200" dirty="0"/>
                </a:p>
              </p:txBody>
            </p:sp>
          </p:grpSp>
        </p:grpSp>
        <p:grpSp>
          <p:nvGrpSpPr>
            <p:cNvPr id="208" name="Groupe 207"/>
            <p:cNvGrpSpPr/>
            <p:nvPr/>
          </p:nvGrpSpPr>
          <p:grpSpPr>
            <a:xfrm>
              <a:off x="2374248" y="2570843"/>
              <a:ext cx="1460430" cy="724726"/>
              <a:chOff x="1161397" y="1641290"/>
              <a:chExt cx="1460430" cy="724726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0" name="Groupe 209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ZoneTexte 211"/>
                <p:cNvSpPr txBox="1"/>
                <p:nvPr/>
              </p:nvSpPr>
              <p:spPr>
                <a:xfrm>
                  <a:off x="1642801" y="1063769"/>
                  <a:ext cx="975275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Ressort</a:t>
                  </a:r>
                  <a:endParaRPr lang="fr-FR" sz="1200" dirty="0"/>
                </a:p>
              </p:txBody>
            </p:sp>
          </p:grpSp>
        </p:grpSp>
        <p:sp>
          <p:nvSpPr>
            <p:cNvPr id="218" name="ZoneTexte 217"/>
            <p:cNvSpPr txBox="1"/>
            <p:nvPr/>
          </p:nvSpPr>
          <p:spPr>
            <a:xfrm>
              <a:off x="2895684" y="4934395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in</a:t>
              </a:r>
              <a:endParaRPr lang="fr-FR" sz="1100" dirty="0"/>
            </a:p>
          </p:txBody>
        </p:sp>
        <p:grpSp>
          <p:nvGrpSpPr>
            <p:cNvPr id="219" name="Groupe 218"/>
            <p:cNvGrpSpPr/>
            <p:nvPr/>
          </p:nvGrpSpPr>
          <p:grpSpPr>
            <a:xfrm rot="5400000" flipH="1">
              <a:off x="3439428" y="5066853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0" name="Rectangle 219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1" name="Connecteur droit avec flèche 220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ZoneTexte 221"/>
            <p:cNvSpPr txBox="1"/>
            <p:nvPr/>
          </p:nvSpPr>
          <p:spPr>
            <a:xfrm>
              <a:off x="3613449" y="4746493"/>
              <a:ext cx="542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RS232</a:t>
              </a:r>
              <a:endParaRPr lang="fr-FR" sz="1100" dirty="0"/>
            </a:p>
          </p:txBody>
        </p:sp>
        <p:grpSp>
          <p:nvGrpSpPr>
            <p:cNvPr id="223" name="Groupe 222"/>
            <p:cNvGrpSpPr/>
            <p:nvPr/>
          </p:nvGrpSpPr>
          <p:grpSpPr>
            <a:xfrm flipH="1">
              <a:off x="2707650" y="479148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4" name="Rectangle 223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5" name="Connecteur droit avec flèche 224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ZoneTexte 225"/>
            <p:cNvSpPr txBox="1"/>
            <p:nvPr/>
          </p:nvSpPr>
          <p:spPr>
            <a:xfrm>
              <a:off x="1172556" y="4975335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élec</a:t>
              </a:r>
              <a:endParaRPr lang="fr-FR" sz="1100" dirty="0"/>
            </a:p>
          </p:txBody>
        </p:sp>
        <p:grpSp>
          <p:nvGrpSpPr>
            <p:cNvPr id="227" name="Groupe 226"/>
            <p:cNvGrpSpPr/>
            <p:nvPr/>
          </p:nvGrpSpPr>
          <p:grpSpPr>
            <a:xfrm rot="5400000" flipH="1">
              <a:off x="1040185" y="512744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28" name="Rectangle 227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29" name="Connecteur droit avec flèche 228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ZoneTexte 229"/>
            <p:cNvSpPr txBox="1"/>
            <p:nvPr/>
          </p:nvSpPr>
          <p:spPr>
            <a:xfrm>
              <a:off x="2847662" y="4688566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élec</a:t>
              </a:r>
              <a:endParaRPr lang="fr-FR" sz="1100" dirty="0"/>
            </a:p>
          </p:txBody>
        </p:sp>
        <p:sp>
          <p:nvSpPr>
            <p:cNvPr id="231" name="ZoneTexte 230"/>
            <p:cNvSpPr txBox="1"/>
            <p:nvPr/>
          </p:nvSpPr>
          <p:spPr>
            <a:xfrm>
              <a:off x="2547184" y="2913664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méca</a:t>
              </a:r>
              <a:r>
                <a:rPr lang="fr-FR" sz="1100" dirty="0" smtClean="0"/>
                <a:t> ressort</a:t>
              </a:r>
              <a:endParaRPr lang="fr-FR" sz="1100" dirty="0"/>
            </a:p>
          </p:txBody>
        </p:sp>
        <p:grpSp>
          <p:nvGrpSpPr>
            <p:cNvPr id="232" name="Groupe 231"/>
            <p:cNvGrpSpPr/>
            <p:nvPr/>
          </p:nvGrpSpPr>
          <p:grpSpPr>
            <a:xfrm flipH="1">
              <a:off x="386566" y="4810573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33" name="Rectangle 232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4" name="Connecteur droit avec flèche 233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" name="ZoneTexte 234"/>
            <p:cNvSpPr txBox="1"/>
            <p:nvPr/>
          </p:nvSpPr>
          <p:spPr>
            <a:xfrm>
              <a:off x="626441" y="4778193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méca</a:t>
              </a:r>
              <a:r>
                <a:rPr lang="fr-FR" sz="1100" dirty="0" smtClean="0"/>
                <a:t> mot</a:t>
              </a:r>
              <a:endParaRPr lang="fr-FR" sz="1100" dirty="0"/>
            </a:p>
          </p:txBody>
        </p:sp>
        <p:sp>
          <p:nvSpPr>
            <p:cNvPr id="236" name="ZoneTexte 235"/>
            <p:cNvSpPr txBox="1"/>
            <p:nvPr/>
          </p:nvSpPr>
          <p:spPr>
            <a:xfrm>
              <a:off x="531142" y="165522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méca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red</a:t>
              </a:r>
              <a:endParaRPr lang="fr-FR" sz="1100" dirty="0"/>
            </a:p>
          </p:txBody>
        </p:sp>
        <p:grpSp>
          <p:nvGrpSpPr>
            <p:cNvPr id="237" name="Groupe 236"/>
            <p:cNvGrpSpPr/>
            <p:nvPr/>
          </p:nvGrpSpPr>
          <p:grpSpPr>
            <a:xfrm>
              <a:off x="4121974" y="4763538"/>
              <a:ext cx="227521" cy="227521"/>
              <a:chOff x="5004048" y="2420888"/>
              <a:chExt cx="792088" cy="792088"/>
            </a:xfrm>
            <a:solidFill>
              <a:schemeClr val="bg1"/>
            </a:solidFill>
          </p:grpSpPr>
          <p:sp>
            <p:nvSpPr>
              <p:cNvPr id="238" name="Rectangle 237"/>
              <p:cNvSpPr/>
              <p:nvPr/>
            </p:nvSpPr>
            <p:spPr>
              <a:xfrm>
                <a:off x="5004048" y="2420888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9" name="Connecteur droit avec flèche 238"/>
              <p:cNvCxnSpPr/>
              <p:nvPr/>
            </p:nvCxnSpPr>
            <p:spPr>
              <a:xfrm flipV="1">
                <a:off x="5121061" y="2636912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eur droit avec flèche 239"/>
              <p:cNvCxnSpPr/>
              <p:nvPr/>
            </p:nvCxnSpPr>
            <p:spPr>
              <a:xfrm flipH="1" flipV="1">
                <a:off x="5121061" y="2924944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e 240"/>
            <p:cNvGrpSpPr/>
            <p:nvPr/>
          </p:nvGrpSpPr>
          <p:grpSpPr>
            <a:xfrm>
              <a:off x="438864" y="1846555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42" name="Rectangle 241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3" name="Connecteur droit avec flèche 242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4" name="Connecteur en angle 243"/>
            <p:cNvCxnSpPr/>
            <p:nvPr/>
          </p:nvCxnSpPr>
          <p:spPr>
            <a:xfrm rot="16200000" flipH="1">
              <a:off x="1425656" y="2172897"/>
              <a:ext cx="748295" cy="99485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ZoneTexte 251"/>
            <p:cNvSpPr txBox="1"/>
            <p:nvPr/>
          </p:nvSpPr>
          <p:spPr>
            <a:xfrm>
              <a:off x="1266292" y="1779893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Position</a:t>
              </a:r>
              <a:endParaRPr lang="fr-FR" sz="1100" dirty="0"/>
            </a:p>
          </p:txBody>
        </p:sp>
        <p:grpSp>
          <p:nvGrpSpPr>
            <p:cNvPr id="258" name="Groupe 257"/>
            <p:cNvGrpSpPr/>
            <p:nvPr/>
          </p:nvGrpSpPr>
          <p:grpSpPr>
            <a:xfrm>
              <a:off x="508838" y="3229043"/>
              <a:ext cx="1460430" cy="724726"/>
              <a:chOff x="1161397" y="1641290"/>
              <a:chExt cx="1460430" cy="724726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1161397" y="1869939"/>
                <a:ext cx="1460430" cy="496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0" name="Groupe 259"/>
              <p:cNvGrpSpPr/>
              <p:nvPr/>
            </p:nvGrpSpPr>
            <p:grpSpPr>
              <a:xfrm>
                <a:off x="1161397" y="1641290"/>
                <a:ext cx="1460430" cy="286844"/>
                <a:chOff x="1619672" y="1052736"/>
                <a:chExt cx="1296144" cy="321466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2" name="ZoneTexte 261"/>
                <p:cNvSpPr txBox="1"/>
                <p:nvPr/>
              </p:nvSpPr>
              <p:spPr>
                <a:xfrm>
                  <a:off x="1642801" y="1063769"/>
                  <a:ext cx="1133135" cy="3104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Réducteur</a:t>
                  </a:r>
                  <a:endParaRPr lang="fr-FR" sz="1200" dirty="0"/>
                </a:p>
              </p:txBody>
            </p:sp>
          </p:grpSp>
        </p:grpSp>
        <p:sp>
          <p:nvSpPr>
            <p:cNvPr id="263" name="ZoneTexte 262"/>
            <p:cNvSpPr txBox="1"/>
            <p:nvPr/>
          </p:nvSpPr>
          <p:spPr>
            <a:xfrm>
              <a:off x="1177180" y="3733099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méca</a:t>
              </a:r>
              <a:r>
                <a:rPr lang="fr-FR" sz="1100" dirty="0" smtClean="0"/>
                <a:t> mot</a:t>
              </a:r>
              <a:endParaRPr lang="fr-FR" sz="1100" dirty="0"/>
            </a:p>
          </p:txBody>
        </p:sp>
        <p:grpSp>
          <p:nvGrpSpPr>
            <p:cNvPr id="264" name="Groupe 263"/>
            <p:cNvGrpSpPr/>
            <p:nvPr/>
          </p:nvGrpSpPr>
          <p:grpSpPr>
            <a:xfrm rot="5400000" flipH="1">
              <a:off x="1044809" y="3885204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65" name="Rectangle 264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6" name="Connecteur droit avec flèche 265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e 266"/>
            <p:cNvGrpSpPr/>
            <p:nvPr/>
          </p:nvGrpSpPr>
          <p:grpSpPr>
            <a:xfrm flipH="1">
              <a:off x="391190" y="3568337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268" name="Rectangle 267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9" name="Connecteur droit avec flèche 268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ZoneTexte 269"/>
            <p:cNvSpPr txBox="1"/>
            <p:nvPr/>
          </p:nvSpPr>
          <p:spPr>
            <a:xfrm>
              <a:off x="578496" y="3525453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méca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red</a:t>
              </a:r>
              <a:endParaRPr lang="fr-FR" sz="1100" dirty="0"/>
            </a:p>
          </p:txBody>
        </p:sp>
        <p:sp>
          <p:nvSpPr>
            <p:cNvPr id="271" name="ZoneTexte 270"/>
            <p:cNvSpPr txBox="1"/>
            <p:nvPr/>
          </p:nvSpPr>
          <p:spPr>
            <a:xfrm>
              <a:off x="607155" y="1876462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P </a:t>
              </a:r>
              <a:r>
                <a:rPr lang="fr-FR" sz="1100" dirty="0" err="1" smtClean="0"/>
                <a:t>méca</a:t>
              </a:r>
              <a:r>
                <a:rPr lang="fr-FR" sz="1100" dirty="0" smtClean="0"/>
                <a:t> ressort</a:t>
              </a:r>
              <a:endParaRPr lang="fr-FR" sz="1100" dirty="0"/>
            </a:p>
          </p:txBody>
        </p:sp>
        <p:cxnSp>
          <p:nvCxnSpPr>
            <p:cNvPr id="273" name="Connecteur en angle 272"/>
            <p:cNvCxnSpPr>
              <a:stCxn id="224" idx="3"/>
              <a:endCxn id="228" idx="1"/>
            </p:cNvCxnSpPr>
            <p:nvPr/>
          </p:nvCxnSpPr>
          <p:spPr>
            <a:xfrm rot="10800000" flipV="1">
              <a:off x="1132940" y="4884234"/>
              <a:ext cx="1574711" cy="428714"/>
            </a:xfrm>
            <a:prstGeom prst="bentConnector4">
              <a:avLst>
                <a:gd name="adj1" fmla="val 25939"/>
                <a:gd name="adj2" fmla="val 1533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en angle 273"/>
            <p:cNvCxnSpPr>
              <a:stCxn id="233" idx="3"/>
              <a:endCxn id="265" idx="1"/>
            </p:cNvCxnSpPr>
            <p:nvPr/>
          </p:nvCxnSpPr>
          <p:spPr>
            <a:xfrm rot="10800000" flipH="1">
              <a:off x="386565" y="4070713"/>
              <a:ext cx="750997" cy="832615"/>
            </a:xfrm>
            <a:prstGeom prst="bentConnector4">
              <a:avLst>
                <a:gd name="adj1" fmla="val -29210"/>
                <a:gd name="adj2" fmla="val 7664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en angle 274"/>
            <p:cNvCxnSpPr>
              <a:stCxn id="268" idx="3"/>
              <a:endCxn id="242" idx="1"/>
            </p:cNvCxnSpPr>
            <p:nvPr/>
          </p:nvCxnSpPr>
          <p:spPr>
            <a:xfrm rot="10800000" flipH="1">
              <a:off x="391190" y="1939309"/>
              <a:ext cx="47674" cy="1721782"/>
            </a:xfrm>
            <a:prstGeom prst="bentConnector3">
              <a:avLst>
                <a:gd name="adj1" fmla="val -47950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e 275"/>
            <p:cNvGrpSpPr/>
            <p:nvPr/>
          </p:nvGrpSpPr>
          <p:grpSpPr>
            <a:xfrm>
              <a:off x="2286606" y="2930709"/>
              <a:ext cx="227521" cy="227521"/>
              <a:chOff x="5004048" y="2420888"/>
              <a:chExt cx="792088" cy="792088"/>
            </a:xfrm>
            <a:solidFill>
              <a:schemeClr val="bg1"/>
            </a:solidFill>
          </p:grpSpPr>
          <p:sp>
            <p:nvSpPr>
              <p:cNvPr id="277" name="Rectangle 276"/>
              <p:cNvSpPr/>
              <p:nvPr/>
            </p:nvSpPr>
            <p:spPr>
              <a:xfrm>
                <a:off x="5004048" y="2420888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8" name="Connecteur droit avec flèche 277"/>
              <p:cNvCxnSpPr/>
              <p:nvPr/>
            </p:nvCxnSpPr>
            <p:spPr>
              <a:xfrm flipV="1">
                <a:off x="5121061" y="2636912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avec flèche 278"/>
              <p:cNvCxnSpPr/>
              <p:nvPr/>
            </p:nvCxnSpPr>
            <p:spPr>
              <a:xfrm flipH="1" flipV="1">
                <a:off x="5121061" y="2924944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e 279"/>
            <p:cNvGrpSpPr/>
            <p:nvPr/>
          </p:nvGrpSpPr>
          <p:grpSpPr>
            <a:xfrm rot="16200000">
              <a:off x="1173279" y="2085590"/>
              <a:ext cx="227521" cy="227521"/>
              <a:chOff x="5004048" y="2420888"/>
              <a:chExt cx="792088" cy="792088"/>
            </a:xfrm>
            <a:solidFill>
              <a:schemeClr val="bg1"/>
            </a:solidFill>
          </p:grpSpPr>
          <p:sp>
            <p:nvSpPr>
              <p:cNvPr id="281" name="Rectangle 280"/>
              <p:cNvSpPr/>
              <p:nvPr/>
            </p:nvSpPr>
            <p:spPr>
              <a:xfrm>
                <a:off x="5004048" y="2420888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2" name="Connecteur droit avec flèche 281"/>
              <p:cNvCxnSpPr/>
              <p:nvPr/>
            </p:nvCxnSpPr>
            <p:spPr>
              <a:xfrm flipV="1">
                <a:off x="5121061" y="2636912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cteur droit avec flèche 282"/>
              <p:cNvCxnSpPr/>
              <p:nvPr/>
            </p:nvCxnSpPr>
            <p:spPr>
              <a:xfrm flipH="1" flipV="1">
                <a:off x="5121061" y="2924944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onnecteur en angle 3"/>
            <p:cNvCxnSpPr>
              <a:stCxn id="176" idx="3"/>
              <a:endCxn id="220" idx="1"/>
            </p:cNvCxnSpPr>
            <p:nvPr/>
          </p:nvCxnSpPr>
          <p:spPr>
            <a:xfrm rot="16200000" flipV="1">
              <a:off x="3686193" y="5098351"/>
              <a:ext cx="381995" cy="69001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4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889144" y="2579017"/>
            <a:ext cx="1063048" cy="929735"/>
            <a:chOff x="2398026" y="1202268"/>
            <a:chExt cx="1063048" cy="929735"/>
          </a:xfrm>
        </p:grpSpPr>
        <p:grpSp>
          <p:nvGrpSpPr>
            <p:cNvPr id="15" name="Groupe 14"/>
            <p:cNvGrpSpPr/>
            <p:nvPr/>
          </p:nvGrpSpPr>
          <p:grpSpPr>
            <a:xfrm>
              <a:off x="2783790" y="1202268"/>
              <a:ext cx="291521" cy="468070"/>
              <a:chOff x="899592" y="1844824"/>
              <a:chExt cx="1152128" cy="1920521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1295636" y="1844824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1475656" y="2204864"/>
                <a:ext cx="0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47565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 flipH="1">
                <a:off x="93559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H="1">
                <a:off x="899592" y="2492896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ZoneTexte 15"/>
            <p:cNvSpPr txBox="1"/>
            <p:nvPr/>
          </p:nvSpPr>
          <p:spPr>
            <a:xfrm>
              <a:off x="2398026" y="1670338"/>
              <a:ext cx="1063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Automobiliste</a:t>
              </a:r>
            </a:p>
            <a:p>
              <a:pPr algn="ctr"/>
              <a:r>
                <a:rPr lang="fr-FR" sz="1200" dirty="0" smtClean="0"/>
                <a:t>Utilisateur</a:t>
              </a:r>
              <a:endParaRPr lang="fr-FR" sz="1200" dirty="0"/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2856153" y="4288770"/>
            <a:ext cx="888128" cy="745069"/>
            <a:chOff x="3308734" y="2894079"/>
            <a:chExt cx="888128" cy="745069"/>
          </a:xfrm>
        </p:grpSpPr>
        <p:grpSp>
          <p:nvGrpSpPr>
            <p:cNvPr id="37" name="Groupe 36"/>
            <p:cNvGrpSpPr/>
            <p:nvPr/>
          </p:nvGrpSpPr>
          <p:grpSpPr>
            <a:xfrm>
              <a:off x="3607038" y="2894079"/>
              <a:ext cx="291521" cy="468070"/>
              <a:chOff x="899592" y="1844824"/>
              <a:chExt cx="1152128" cy="1920521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1295636" y="1844824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/>
              <p:cNvCxnSpPr/>
              <p:nvPr/>
            </p:nvCxnSpPr>
            <p:spPr>
              <a:xfrm>
                <a:off x="1475656" y="2204864"/>
                <a:ext cx="0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147565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flipH="1">
                <a:off x="935596" y="2973257"/>
                <a:ext cx="546716" cy="792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 flipH="1">
                <a:off x="899592" y="2492896"/>
                <a:ext cx="11521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/>
            <p:cNvSpPr txBox="1"/>
            <p:nvPr/>
          </p:nvSpPr>
          <p:spPr>
            <a:xfrm>
              <a:off x="3308734" y="3362149"/>
              <a:ext cx="888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Installateur</a:t>
              </a:r>
              <a:endParaRPr lang="fr-FR" sz="1200" dirty="0"/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6161264" y="2248970"/>
            <a:ext cx="2084035" cy="1368152"/>
            <a:chOff x="6161264" y="1897916"/>
            <a:chExt cx="2084035" cy="1368152"/>
          </a:xfrm>
        </p:grpSpPr>
        <p:grpSp>
          <p:nvGrpSpPr>
            <p:cNvPr id="9" name="Groupe 8"/>
            <p:cNvGrpSpPr/>
            <p:nvPr/>
          </p:nvGrpSpPr>
          <p:grpSpPr>
            <a:xfrm>
              <a:off x="6229075" y="1897916"/>
              <a:ext cx="2016224" cy="1368152"/>
              <a:chOff x="1619672" y="1052736"/>
              <a:chExt cx="1296144" cy="136815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19672" y="1308982"/>
                <a:ext cx="1296144" cy="11119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1619672" y="1052736"/>
                <a:ext cx="1296144" cy="288032"/>
                <a:chOff x="1619672" y="1052736"/>
                <a:chExt cx="1296144" cy="28803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1642801" y="1063769"/>
                  <a:ext cx="114748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Réseau électrique </a:t>
                  </a:r>
                  <a:endParaRPr lang="fr-FR" sz="1200" dirty="0"/>
                </a:p>
              </p:txBody>
            </p:sp>
          </p:grpSp>
        </p:grpSp>
        <p:grpSp>
          <p:nvGrpSpPr>
            <p:cNvPr id="48" name="Groupe 47"/>
            <p:cNvGrpSpPr/>
            <p:nvPr/>
          </p:nvGrpSpPr>
          <p:grpSpPr>
            <a:xfrm flipH="1">
              <a:off x="6161264" y="2489238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avec flèche 49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ZoneTexte 50"/>
            <p:cNvSpPr txBox="1"/>
            <p:nvPr/>
          </p:nvSpPr>
          <p:spPr>
            <a:xfrm>
              <a:off x="6281727" y="2705324"/>
              <a:ext cx="6687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out</a:t>
              </a:r>
              <a:endParaRPr lang="fr-FR" sz="1100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2596030" y="2212026"/>
            <a:ext cx="1501688" cy="1368152"/>
            <a:chOff x="1552321" y="2731602"/>
            <a:chExt cx="1501688" cy="1368152"/>
          </a:xfrm>
        </p:grpSpPr>
        <p:grpSp>
          <p:nvGrpSpPr>
            <p:cNvPr id="4" name="Groupe 3"/>
            <p:cNvGrpSpPr/>
            <p:nvPr/>
          </p:nvGrpSpPr>
          <p:grpSpPr>
            <a:xfrm>
              <a:off x="1642267" y="2731602"/>
              <a:ext cx="1296144" cy="1368152"/>
              <a:chOff x="1619672" y="1052736"/>
              <a:chExt cx="1296144" cy="13681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19672" y="1308982"/>
                <a:ext cx="1296144" cy="11119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5"/>
              <p:cNvGrpSpPr/>
              <p:nvPr/>
            </p:nvGrpSpPr>
            <p:grpSpPr>
              <a:xfrm>
                <a:off x="1619672" y="1052736"/>
                <a:ext cx="1296144" cy="288032"/>
                <a:chOff x="1619672" y="1052736"/>
                <a:chExt cx="1296144" cy="288032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1642801" y="1063769"/>
                  <a:ext cx="11716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/>
                    <a:t>Block : Barrière </a:t>
                  </a:r>
                  <a:endParaRPr lang="fr-FR" sz="1200" dirty="0"/>
                </a:p>
              </p:txBody>
            </p:sp>
          </p:grpSp>
        </p:grpSp>
        <p:grpSp>
          <p:nvGrpSpPr>
            <p:cNvPr id="52" name="Groupe 51"/>
            <p:cNvGrpSpPr/>
            <p:nvPr/>
          </p:nvGrpSpPr>
          <p:grpSpPr>
            <a:xfrm flipH="1">
              <a:off x="2868501" y="3369380"/>
              <a:ext cx="185508" cy="185508"/>
              <a:chOff x="4788024" y="1048426"/>
              <a:chExt cx="792088" cy="792088"/>
            </a:xfrm>
            <a:solidFill>
              <a:schemeClr val="bg1"/>
            </a:solidFill>
          </p:grpSpPr>
          <p:sp>
            <p:nvSpPr>
              <p:cNvPr id="53" name="Rectangle 52"/>
              <p:cNvSpPr/>
              <p:nvPr/>
            </p:nvSpPr>
            <p:spPr>
              <a:xfrm>
                <a:off x="4788024" y="1048426"/>
                <a:ext cx="792088" cy="79208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4905037" y="1444470"/>
                <a:ext cx="558062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ZoneTexte 54"/>
            <p:cNvSpPr txBox="1"/>
            <p:nvPr/>
          </p:nvSpPr>
          <p:spPr>
            <a:xfrm>
              <a:off x="2342419" y="35319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Alim </a:t>
              </a:r>
              <a:r>
                <a:rPr lang="fr-FR" sz="1100" dirty="0" smtClean="0"/>
                <a:t>in</a:t>
              </a:r>
              <a:endParaRPr lang="fr-FR" sz="1100" dirty="0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1552321" y="3369380"/>
              <a:ext cx="185508" cy="185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7" name="Connecteur droit 66"/>
          <p:cNvCxnSpPr>
            <a:stCxn id="49" idx="3"/>
            <a:endCxn id="53" idx="1"/>
          </p:cNvCxnSpPr>
          <p:nvPr/>
        </p:nvCxnSpPr>
        <p:spPr>
          <a:xfrm flipH="1">
            <a:off x="4097718" y="2933046"/>
            <a:ext cx="2063546" cy="9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179511" y="260648"/>
            <a:ext cx="23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r>
              <a:rPr lang="fr-FR" dirty="0" smtClean="0"/>
              <a:t> - Contexte</a:t>
            </a:r>
          </a:p>
          <a:p>
            <a:r>
              <a:rPr lang="fr-FR" dirty="0" err="1" smtClean="0"/>
              <a:t>Internal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76" name="Rectangle 75"/>
          <p:cNvSpPr/>
          <p:nvPr/>
        </p:nvSpPr>
        <p:spPr>
          <a:xfrm flipH="1">
            <a:off x="3207463" y="3500967"/>
            <a:ext cx="185508" cy="18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/>
          <p:cNvCxnSpPr>
            <a:stCxn id="76" idx="2"/>
          </p:cNvCxnSpPr>
          <p:nvPr/>
        </p:nvCxnSpPr>
        <p:spPr>
          <a:xfrm flipH="1">
            <a:off x="3297382" y="3686475"/>
            <a:ext cx="2835" cy="516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441545" y="3652123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Réglage ressort</a:t>
            </a:r>
            <a:endParaRPr lang="fr-FR" sz="1100" dirty="0"/>
          </a:p>
        </p:txBody>
      </p:sp>
      <p:sp>
        <p:nvSpPr>
          <p:cNvPr id="86" name="ZoneTexte 85"/>
          <p:cNvSpPr txBox="1"/>
          <p:nvPr/>
        </p:nvSpPr>
        <p:spPr>
          <a:xfrm>
            <a:off x="1072417" y="2215868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I_demande</a:t>
            </a:r>
            <a:r>
              <a:rPr lang="fr-FR" sz="1100" dirty="0" smtClean="0"/>
              <a:t> passage</a:t>
            </a:r>
            <a:endParaRPr lang="fr-FR" sz="1100" dirty="0"/>
          </a:p>
        </p:txBody>
      </p:sp>
      <p:sp>
        <p:nvSpPr>
          <p:cNvPr id="87" name="ZoneTexte 86"/>
          <p:cNvSpPr txBox="1"/>
          <p:nvPr/>
        </p:nvSpPr>
        <p:spPr>
          <a:xfrm>
            <a:off x="2753436" y="2548377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Poussoir</a:t>
            </a:r>
            <a:endParaRPr lang="fr-FR" sz="1100" dirty="0"/>
          </a:p>
        </p:txBody>
      </p:sp>
      <p:sp>
        <p:nvSpPr>
          <p:cNvPr id="88" name="ZoneTexte 87"/>
          <p:cNvSpPr txBox="1"/>
          <p:nvPr/>
        </p:nvSpPr>
        <p:spPr>
          <a:xfrm>
            <a:off x="1843654" y="329191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I_voyants</a:t>
            </a:r>
            <a:endParaRPr lang="fr-FR" sz="1100" dirty="0"/>
          </a:p>
        </p:txBody>
      </p:sp>
      <p:grpSp>
        <p:nvGrpSpPr>
          <p:cNvPr id="90" name="Groupe 89"/>
          <p:cNvGrpSpPr/>
          <p:nvPr/>
        </p:nvGrpSpPr>
        <p:grpSpPr>
          <a:xfrm>
            <a:off x="1708727" y="2598153"/>
            <a:ext cx="887303" cy="640577"/>
            <a:chOff x="1708727" y="2598153"/>
            <a:chExt cx="887303" cy="640577"/>
          </a:xfrm>
        </p:grpSpPr>
        <p:grpSp>
          <p:nvGrpSpPr>
            <p:cNvPr id="84" name="Groupe 83"/>
            <p:cNvGrpSpPr/>
            <p:nvPr/>
          </p:nvGrpSpPr>
          <p:grpSpPr>
            <a:xfrm>
              <a:off x="1708727" y="2598153"/>
              <a:ext cx="887303" cy="550152"/>
              <a:chOff x="1708727" y="2598153"/>
              <a:chExt cx="887303" cy="550152"/>
            </a:xfrm>
          </p:grpSpPr>
          <p:cxnSp>
            <p:nvCxnSpPr>
              <p:cNvPr id="58" name="Connecteur droit 57"/>
              <p:cNvCxnSpPr/>
              <p:nvPr/>
            </p:nvCxnSpPr>
            <p:spPr>
              <a:xfrm flipV="1">
                <a:off x="2314600" y="2944516"/>
                <a:ext cx="260165" cy="203789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>
                <a:stCxn id="56" idx="1"/>
                <a:endCxn id="62" idx="3"/>
              </p:cNvCxnSpPr>
              <p:nvPr/>
            </p:nvCxnSpPr>
            <p:spPr>
              <a:xfrm>
                <a:off x="2117159" y="2703676"/>
                <a:ext cx="478871" cy="23888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rot="3899890" flipH="1">
                <a:off x="2057766" y="2644283"/>
                <a:ext cx="118787" cy="118787"/>
              </a:xfrm>
              <a:prstGeom prst="arc">
                <a:avLst>
                  <a:gd name="adj1" fmla="val 5309976"/>
                  <a:gd name="adj2" fmla="val 52421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5" name="Connecteur droit 74"/>
              <p:cNvCxnSpPr>
                <a:endCxn id="62" idx="3"/>
              </p:cNvCxnSpPr>
              <p:nvPr/>
            </p:nvCxnSpPr>
            <p:spPr>
              <a:xfrm>
                <a:off x="1717964" y="2909455"/>
                <a:ext cx="878066" cy="331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rc 80"/>
              <p:cNvSpPr/>
              <p:nvPr/>
            </p:nvSpPr>
            <p:spPr>
              <a:xfrm rot="9299890" flipV="1">
                <a:off x="2019338" y="2598153"/>
                <a:ext cx="199827" cy="199827"/>
              </a:xfrm>
              <a:prstGeom prst="arc">
                <a:avLst>
                  <a:gd name="adj1" fmla="val 16200000"/>
                  <a:gd name="adj2" fmla="val 5242154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2" name="Connecteur droit 81"/>
              <p:cNvCxnSpPr/>
              <p:nvPr/>
            </p:nvCxnSpPr>
            <p:spPr>
              <a:xfrm flipH="1">
                <a:off x="1708727" y="2747804"/>
                <a:ext cx="306028" cy="124705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Arc 88"/>
            <p:cNvSpPr/>
            <p:nvPr/>
          </p:nvSpPr>
          <p:spPr>
            <a:xfrm rot="3899890" flipH="1">
              <a:off x="2210166" y="3119943"/>
              <a:ext cx="118787" cy="118787"/>
            </a:xfrm>
            <a:prstGeom prst="arc">
              <a:avLst>
                <a:gd name="adj1" fmla="val 5309976"/>
                <a:gd name="adj2" fmla="val 52421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2348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1" y="260648"/>
            <a:ext cx="166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endParaRPr lang="fr-FR" dirty="0" smtClean="0"/>
          </a:p>
          <a:p>
            <a:r>
              <a:rPr lang="fr-FR" dirty="0" smtClean="0"/>
              <a:t>Cas d’utilisation</a:t>
            </a:r>
            <a:endParaRPr lang="fr-FR" dirty="0"/>
          </a:p>
        </p:txBody>
      </p:sp>
      <p:grpSp>
        <p:nvGrpSpPr>
          <p:cNvPr id="122" name="Groupe 121"/>
          <p:cNvGrpSpPr/>
          <p:nvPr/>
        </p:nvGrpSpPr>
        <p:grpSpPr>
          <a:xfrm>
            <a:off x="371497" y="906979"/>
            <a:ext cx="8181376" cy="5678548"/>
            <a:chOff x="371497" y="906979"/>
            <a:chExt cx="8181376" cy="5678548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662545" y="906979"/>
              <a:ext cx="5597237" cy="56785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371497" y="1202268"/>
              <a:ext cx="1063048" cy="745069"/>
              <a:chOff x="2747761" y="3573016"/>
              <a:chExt cx="1063048" cy="745069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3131840" y="3573016"/>
                <a:ext cx="291521" cy="468070"/>
                <a:chOff x="899592" y="1844824"/>
                <a:chExt cx="1152128" cy="1920521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" name="Connecteur droit 8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11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ZoneTexte 6"/>
              <p:cNvSpPr txBox="1"/>
              <p:nvPr/>
            </p:nvSpPr>
            <p:spPr>
              <a:xfrm>
                <a:off x="2747761" y="4041086"/>
                <a:ext cx="10630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Automobiliste</a:t>
                </a:r>
                <a:endParaRPr lang="fr-FR" sz="1200" dirty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7592362" y="5049213"/>
              <a:ext cx="888128" cy="745068"/>
              <a:chOff x="2833536" y="3573016"/>
              <a:chExt cx="888128" cy="745068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3131840" y="3573016"/>
                <a:ext cx="291521" cy="468070"/>
                <a:chOff x="899592" y="1844824"/>
                <a:chExt cx="1152128" cy="1920521"/>
              </a:xfrm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droit 16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ZoneTexte 14"/>
              <p:cNvSpPr txBox="1"/>
              <p:nvPr/>
            </p:nvSpPr>
            <p:spPr>
              <a:xfrm>
                <a:off x="2833536" y="4041085"/>
                <a:ext cx="888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Installateur</a:t>
                </a:r>
                <a:endParaRPr lang="fr-FR" sz="1200" dirty="0"/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>
              <a:off x="7407564" y="2096655"/>
              <a:ext cx="1145309" cy="1005165"/>
              <a:chOff x="7407564" y="2096655"/>
              <a:chExt cx="1145309" cy="1005165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7562508" y="2172086"/>
                <a:ext cx="816249" cy="929734"/>
                <a:chOff x="2871165" y="3573016"/>
                <a:chExt cx="816249" cy="929734"/>
              </a:xfrm>
            </p:grpSpPr>
            <p:grpSp>
              <p:nvGrpSpPr>
                <p:cNvPr id="22" name="Groupe 21"/>
                <p:cNvGrpSpPr/>
                <p:nvPr/>
              </p:nvGrpSpPr>
              <p:grpSpPr>
                <a:xfrm>
                  <a:off x="3131840" y="3573016"/>
                  <a:ext cx="291521" cy="468070"/>
                  <a:chOff x="899592" y="1844824"/>
                  <a:chExt cx="1152128" cy="1920521"/>
                </a:xfrm>
              </p:grpSpPr>
              <p:sp>
                <p:nvSpPr>
                  <p:cNvPr id="24" name="Ellipse 23"/>
                  <p:cNvSpPr/>
                  <p:nvPr/>
                </p:nvSpPr>
                <p:spPr>
                  <a:xfrm>
                    <a:off x="1295636" y="1844824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5" name="Connecteur droit 24"/>
                  <p:cNvCxnSpPr/>
                  <p:nvPr/>
                </p:nvCxnSpPr>
                <p:spPr>
                  <a:xfrm>
                    <a:off x="1475656" y="2204864"/>
                    <a:ext cx="0" cy="7920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/>
                  <p:cNvCxnSpPr/>
                  <p:nvPr/>
                </p:nvCxnSpPr>
                <p:spPr>
                  <a:xfrm>
                    <a:off x="1475656" y="2973257"/>
                    <a:ext cx="546716" cy="7920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/>
                  <p:cNvCxnSpPr/>
                  <p:nvPr/>
                </p:nvCxnSpPr>
                <p:spPr>
                  <a:xfrm flipH="1">
                    <a:off x="935596" y="2973257"/>
                    <a:ext cx="546716" cy="7920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/>
                  <p:cNvCxnSpPr/>
                  <p:nvPr/>
                </p:nvCxnSpPr>
                <p:spPr>
                  <a:xfrm flipH="1">
                    <a:off x="899592" y="2492896"/>
                    <a:ext cx="115212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/>
                <p:cNvSpPr txBox="1"/>
                <p:nvPr/>
              </p:nvSpPr>
              <p:spPr>
                <a:xfrm>
                  <a:off x="2871165" y="4041085"/>
                  <a:ext cx="8162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 smtClean="0"/>
                    <a:t>Réseau</a:t>
                  </a:r>
                </a:p>
                <a:p>
                  <a:pPr algn="ctr"/>
                  <a:r>
                    <a:rPr lang="fr-FR" sz="1200" dirty="0" smtClean="0"/>
                    <a:t>électrique</a:t>
                  </a:r>
                  <a:endParaRPr lang="fr-FR" sz="1200" dirty="0"/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7407564" y="2096655"/>
                <a:ext cx="1145309" cy="1005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3663568" y="1049225"/>
              <a:ext cx="2149307" cy="524589"/>
              <a:chOff x="3363929" y="1419925"/>
              <a:chExt cx="1678360" cy="738664"/>
            </a:xfrm>
          </p:grpSpPr>
          <p:sp>
            <p:nvSpPr>
              <p:cNvPr id="30" name="ZoneTexte 29"/>
              <p:cNvSpPr txBox="1"/>
              <p:nvPr/>
            </p:nvSpPr>
            <p:spPr>
              <a:xfrm>
                <a:off x="3363929" y="1419925"/>
                <a:ext cx="16783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Interdire le passage</a:t>
                </a:r>
              </a:p>
              <a:p>
                <a:pPr algn="ctr"/>
                <a:r>
                  <a:rPr lang="fr-FR" sz="1400" dirty="0"/>
                  <a:t>e</a:t>
                </a:r>
                <a:r>
                  <a:rPr lang="fr-FR" sz="1400" dirty="0" smtClean="0"/>
                  <a:t>n fonctionnement normal</a:t>
                </a:r>
                <a:endParaRPr lang="fr-FR" sz="1400" dirty="0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3389745" y="1419925"/>
                <a:ext cx="1611082" cy="73866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5" name="Groupe 74"/>
            <p:cNvGrpSpPr/>
            <p:nvPr/>
          </p:nvGrpSpPr>
          <p:grpSpPr>
            <a:xfrm>
              <a:off x="3128116" y="2870987"/>
              <a:ext cx="2147704" cy="307777"/>
              <a:chOff x="3569342" y="3274208"/>
              <a:chExt cx="2147704" cy="523220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3814281" y="3274208"/>
                <a:ext cx="1657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Autoriser le passage</a:t>
                </a: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569342" y="3274208"/>
                <a:ext cx="2147704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1942782" y="3484643"/>
              <a:ext cx="1674176" cy="738664"/>
              <a:chOff x="3462972" y="3122763"/>
              <a:chExt cx="1674176" cy="738664"/>
            </a:xfrm>
          </p:grpSpPr>
          <p:sp>
            <p:nvSpPr>
              <p:cNvPr id="37" name="ZoneTexte 36"/>
              <p:cNvSpPr txBox="1"/>
              <p:nvPr/>
            </p:nvSpPr>
            <p:spPr>
              <a:xfrm>
                <a:off x="3462972" y="3122763"/>
                <a:ext cx="167417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Autoriser le passage</a:t>
                </a:r>
              </a:p>
              <a:p>
                <a:pPr algn="ctr"/>
                <a:r>
                  <a:rPr lang="fr-FR" sz="1400" dirty="0"/>
                  <a:t>e</a:t>
                </a:r>
                <a:r>
                  <a:rPr lang="fr-FR" sz="1400" dirty="0" smtClean="0"/>
                  <a:t>n cas de coupure </a:t>
                </a:r>
              </a:p>
              <a:p>
                <a:pPr algn="ctr"/>
                <a:r>
                  <a:rPr lang="fr-FR" sz="1400" dirty="0" smtClean="0"/>
                  <a:t>d’énergie</a:t>
                </a:r>
                <a:endParaRPr lang="fr-FR" sz="1400" dirty="0"/>
              </a:p>
            </p:txBody>
          </p:sp>
          <p:sp>
            <p:nvSpPr>
              <p:cNvPr id="38" name="Rectangle à coins arrondis 37"/>
              <p:cNvSpPr/>
              <p:nvPr/>
            </p:nvSpPr>
            <p:spPr>
              <a:xfrm>
                <a:off x="3494519" y="3122763"/>
                <a:ext cx="1611082" cy="73866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3819331" y="5682369"/>
              <a:ext cx="1611082" cy="523220"/>
              <a:chOff x="3494519" y="3122763"/>
              <a:chExt cx="1611082" cy="523220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3618244" y="3122763"/>
                <a:ext cx="1363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Régler le tarage </a:t>
                </a:r>
              </a:p>
              <a:p>
                <a:pPr algn="ctr"/>
                <a:r>
                  <a:rPr lang="fr-FR" sz="1400" dirty="0" smtClean="0"/>
                  <a:t>du ressort</a:t>
                </a:r>
                <a:endParaRPr lang="fr-FR" sz="1400" dirty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3494519" y="3122763"/>
                <a:ext cx="1611082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2381418" y="2044875"/>
              <a:ext cx="1973707" cy="544496"/>
              <a:chOff x="2007162" y="2224864"/>
              <a:chExt cx="1973707" cy="544496"/>
            </a:xfrm>
          </p:grpSpPr>
          <p:sp>
            <p:nvSpPr>
              <p:cNvPr id="44" name="ZoneTexte 43"/>
              <p:cNvSpPr txBox="1"/>
              <p:nvPr/>
            </p:nvSpPr>
            <p:spPr>
              <a:xfrm>
                <a:off x="2022961" y="2246140"/>
                <a:ext cx="195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Prévenir l’automobiliste </a:t>
                </a:r>
              </a:p>
              <a:p>
                <a:pPr algn="ctr"/>
                <a:r>
                  <a:rPr lang="fr-FR" sz="1400" dirty="0" smtClean="0"/>
                  <a:t>grâce à un feu rouge</a:t>
                </a:r>
                <a:endParaRPr lang="fr-FR" sz="1400" dirty="0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2007162" y="2224864"/>
                <a:ext cx="1862874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175332" y="4514642"/>
              <a:ext cx="1957908" cy="523220"/>
              <a:chOff x="2007162" y="2224864"/>
              <a:chExt cx="1957908" cy="523220"/>
            </a:xfrm>
          </p:grpSpPr>
          <p:sp>
            <p:nvSpPr>
              <p:cNvPr id="48" name="ZoneTexte 47"/>
              <p:cNvSpPr txBox="1"/>
              <p:nvPr/>
            </p:nvSpPr>
            <p:spPr>
              <a:xfrm>
                <a:off x="2007162" y="2224864"/>
                <a:ext cx="195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Prévenir l’automobiliste </a:t>
                </a:r>
              </a:p>
              <a:p>
                <a:pPr algn="ctr"/>
                <a:r>
                  <a:rPr lang="fr-FR" sz="1400" dirty="0" smtClean="0"/>
                  <a:t>grâce à un feu vert</a:t>
                </a:r>
                <a:endParaRPr lang="fr-FR" sz="1400" dirty="0"/>
              </a:p>
            </p:txBody>
          </p:sp>
          <p:sp>
            <p:nvSpPr>
              <p:cNvPr id="49" name="Rectangle à coins arrondis 48"/>
              <p:cNvSpPr/>
              <p:nvPr/>
            </p:nvSpPr>
            <p:spPr>
              <a:xfrm>
                <a:off x="2007162" y="2224864"/>
                <a:ext cx="1862874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5237904" y="4514642"/>
              <a:ext cx="1699129" cy="523220"/>
              <a:chOff x="2007162" y="2224864"/>
              <a:chExt cx="1923859" cy="523220"/>
            </a:xfrm>
          </p:grpSpPr>
          <p:sp>
            <p:nvSpPr>
              <p:cNvPr id="51" name="ZoneTexte 50"/>
              <p:cNvSpPr txBox="1"/>
              <p:nvPr/>
            </p:nvSpPr>
            <p:spPr>
              <a:xfrm>
                <a:off x="2041222" y="2224864"/>
                <a:ext cx="1889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Maintenir la lisse</a:t>
                </a:r>
              </a:p>
              <a:p>
                <a:pPr algn="ctr"/>
                <a:r>
                  <a:rPr lang="fr-FR" sz="1400" dirty="0" smtClean="0"/>
                  <a:t>en position verticale</a:t>
                </a:r>
                <a:endParaRPr lang="fr-FR" sz="1400" dirty="0"/>
              </a:p>
            </p:txBody>
          </p:sp>
          <p:sp>
            <p:nvSpPr>
              <p:cNvPr id="52" name="Rectangle à coins arrondis 51"/>
              <p:cNvSpPr/>
              <p:nvPr/>
            </p:nvSpPr>
            <p:spPr>
              <a:xfrm>
                <a:off x="2007162" y="2224864"/>
                <a:ext cx="1862874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3" name="Groupe 52"/>
            <p:cNvGrpSpPr/>
            <p:nvPr/>
          </p:nvGrpSpPr>
          <p:grpSpPr>
            <a:xfrm>
              <a:off x="4778630" y="2191273"/>
              <a:ext cx="1267751" cy="523220"/>
              <a:chOff x="2007162" y="2224864"/>
              <a:chExt cx="1862874" cy="523220"/>
            </a:xfrm>
          </p:grpSpPr>
          <p:sp>
            <p:nvSpPr>
              <p:cNvPr id="54" name="ZoneTexte 53"/>
              <p:cNvSpPr txBox="1"/>
              <p:nvPr/>
            </p:nvSpPr>
            <p:spPr>
              <a:xfrm>
                <a:off x="2428306" y="2224864"/>
                <a:ext cx="11156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Maintenir la </a:t>
                </a:r>
              </a:p>
              <a:p>
                <a:pPr algn="ctr"/>
                <a:r>
                  <a:rPr lang="fr-FR" sz="1400" dirty="0" smtClean="0"/>
                  <a:t>lisse fermée</a:t>
                </a:r>
                <a:endParaRPr lang="fr-FR" sz="1400" dirty="0"/>
              </a:p>
            </p:txBody>
          </p:sp>
          <p:sp>
            <p:nvSpPr>
              <p:cNvPr id="55" name="Rectangle à coins arrondis 54"/>
              <p:cNvSpPr/>
              <p:nvPr/>
            </p:nvSpPr>
            <p:spPr>
              <a:xfrm>
                <a:off x="2007162" y="2224864"/>
                <a:ext cx="1862874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7" name="Connecteur droit 56"/>
            <p:cNvCxnSpPr>
              <a:stCxn id="3" idx="1"/>
              <a:endCxn id="55" idx="3"/>
            </p:cNvCxnSpPr>
            <p:nvPr/>
          </p:nvCxnSpPr>
          <p:spPr>
            <a:xfrm flipH="1" flipV="1">
              <a:off x="6046381" y="2452883"/>
              <a:ext cx="1361183" cy="146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stCxn id="3" idx="1"/>
              <a:endCxn id="52" idx="3"/>
            </p:cNvCxnSpPr>
            <p:nvPr/>
          </p:nvCxnSpPr>
          <p:spPr>
            <a:xfrm flipH="1">
              <a:off x="6883172" y="2599238"/>
              <a:ext cx="524392" cy="2177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30" idx="1"/>
            </p:cNvCxnSpPr>
            <p:nvPr/>
          </p:nvCxnSpPr>
          <p:spPr>
            <a:xfrm flipV="1">
              <a:off x="1246909" y="1235017"/>
              <a:ext cx="2416659" cy="242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7" idx="2"/>
              <a:endCxn id="35" idx="1"/>
            </p:cNvCxnSpPr>
            <p:nvPr/>
          </p:nvCxnSpPr>
          <p:spPr>
            <a:xfrm>
              <a:off x="903021" y="1947337"/>
              <a:ext cx="2225095" cy="1077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>
              <a:stCxn id="15" idx="1"/>
              <a:endCxn id="42" idx="3"/>
            </p:cNvCxnSpPr>
            <p:nvPr/>
          </p:nvCxnSpPr>
          <p:spPr>
            <a:xfrm flipH="1">
              <a:off x="5430413" y="5655782"/>
              <a:ext cx="2161949" cy="288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96" idx="2"/>
              <a:endCxn id="52" idx="0"/>
            </p:cNvCxnSpPr>
            <p:nvPr/>
          </p:nvCxnSpPr>
          <p:spPr>
            <a:xfrm>
              <a:off x="5103232" y="4007863"/>
              <a:ext cx="957306" cy="50677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>
              <a:stCxn id="96" idx="2"/>
              <a:endCxn id="49" idx="0"/>
            </p:cNvCxnSpPr>
            <p:nvPr/>
          </p:nvCxnSpPr>
          <p:spPr>
            <a:xfrm flipH="1">
              <a:off x="4106769" y="4007863"/>
              <a:ext cx="996463" cy="50677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>
              <a:stCxn id="38" idx="2"/>
              <a:endCxn id="48" idx="1"/>
            </p:cNvCxnSpPr>
            <p:nvPr/>
          </p:nvCxnSpPr>
          <p:spPr>
            <a:xfrm>
              <a:off x="2779870" y="4223307"/>
              <a:ext cx="395462" cy="55294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>
              <a:stCxn id="31" idx="2"/>
              <a:endCxn id="54" idx="0"/>
            </p:cNvCxnSpPr>
            <p:nvPr/>
          </p:nvCxnSpPr>
          <p:spPr>
            <a:xfrm>
              <a:off x="4728204" y="1573814"/>
              <a:ext cx="716640" cy="617459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>
              <a:stCxn id="31" idx="2"/>
              <a:endCxn id="45" idx="0"/>
            </p:cNvCxnSpPr>
            <p:nvPr/>
          </p:nvCxnSpPr>
          <p:spPr>
            <a:xfrm flipH="1">
              <a:off x="3312855" y="1573814"/>
              <a:ext cx="1415349" cy="47106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3128116" y="1685727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INCLUDE</a:t>
              </a:r>
              <a:endParaRPr lang="fr-FR" sz="1100" dirty="0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5133240" y="1751738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INCLUDE</a:t>
              </a:r>
              <a:endParaRPr lang="fr-FR" sz="1100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898684" y="4130447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INCLUDE</a:t>
              </a:r>
              <a:endParaRPr lang="fr-FR" sz="1100" dirty="0"/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2051609" y="4536613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INCLUDE</a:t>
              </a:r>
              <a:endParaRPr lang="fr-FR" sz="11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913519" y="4253032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INCLUDE</a:t>
              </a:r>
              <a:endParaRPr lang="fr-FR" sz="1100" dirty="0"/>
            </a:p>
          </p:txBody>
        </p:sp>
        <p:grpSp>
          <p:nvGrpSpPr>
            <p:cNvPr id="97" name="Groupe 96"/>
            <p:cNvGrpSpPr/>
            <p:nvPr/>
          </p:nvGrpSpPr>
          <p:grpSpPr>
            <a:xfrm>
              <a:off x="4058586" y="3484643"/>
              <a:ext cx="2149307" cy="523220"/>
              <a:chOff x="4064557" y="3516747"/>
              <a:chExt cx="2149307" cy="523220"/>
            </a:xfrm>
          </p:grpSpPr>
          <p:sp>
            <p:nvSpPr>
              <p:cNvPr id="93" name="ZoneTexte 92"/>
              <p:cNvSpPr txBox="1"/>
              <p:nvPr/>
            </p:nvSpPr>
            <p:spPr>
              <a:xfrm>
                <a:off x="4064557" y="3516747"/>
                <a:ext cx="21493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/>
                  <a:t>Autoriser le passage</a:t>
                </a:r>
              </a:p>
              <a:p>
                <a:pPr algn="ctr"/>
                <a:r>
                  <a:rPr lang="fr-FR" sz="1400" dirty="0" smtClean="0"/>
                  <a:t>en fonctionnement normal</a:t>
                </a:r>
              </a:p>
            </p:txBody>
          </p:sp>
          <p:sp>
            <p:nvSpPr>
              <p:cNvPr id="96" name="Rectangle à coins arrondis 95"/>
              <p:cNvSpPr/>
              <p:nvPr/>
            </p:nvSpPr>
            <p:spPr>
              <a:xfrm>
                <a:off x="4088966" y="3572926"/>
                <a:ext cx="2040474" cy="46704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4" name="ZoneTexte 103"/>
            <p:cNvSpPr txBox="1"/>
            <p:nvPr/>
          </p:nvSpPr>
          <p:spPr>
            <a:xfrm>
              <a:off x="5618254" y="4104596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INCLUDE</a:t>
              </a:r>
              <a:endParaRPr lang="fr-FR" sz="1100" dirty="0"/>
            </a:p>
          </p:txBody>
        </p:sp>
        <p:grpSp>
          <p:nvGrpSpPr>
            <p:cNvPr id="107" name="Groupe 106"/>
            <p:cNvGrpSpPr/>
            <p:nvPr/>
          </p:nvGrpSpPr>
          <p:grpSpPr>
            <a:xfrm>
              <a:off x="1801094" y="5186075"/>
              <a:ext cx="1576419" cy="757904"/>
              <a:chOff x="3296489" y="3122763"/>
              <a:chExt cx="2204621" cy="757904"/>
            </a:xfrm>
          </p:grpSpPr>
          <p:sp>
            <p:nvSpPr>
              <p:cNvPr id="108" name="ZoneTexte 107"/>
              <p:cNvSpPr txBox="1"/>
              <p:nvPr/>
            </p:nvSpPr>
            <p:spPr>
              <a:xfrm>
                <a:off x="3296489" y="3122763"/>
                <a:ext cx="220462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Maintenir la lisse</a:t>
                </a:r>
              </a:p>
              <a:p>
                <a:pPr algn="ctr"/>
                <a:r>
                  <a:rPr lang="fr-FR" sz="1400" dirty="0" smtClean="0"/>
                  <a:t>ouverte grâce </a:t>
                </a:r>
              </a:p>
              <a:p>
                <a:pPr algn="ctr"/>
                <a:r>
                  <a:rPr lang="fr-FR" sz="1400" dirty="0" smtClean="0"/>
                  <a:t>à un ressort</a:t>
                </a:r>
                <a:endParaRPr lang="fr-FR" sz="1400" dirty="0"/>
              </a:p>
            </p:txBody>
          </p:sp>
          <p:sp>
            <p:nvSpPr>
              <p:cNvPr id="109" name="Rectangle à coins arrondis 108"/>
              <p:cNvSpPr/>
              <p:nvPr/>
            </p:nvSpPr>
            <p:spPr>
              <a:xfrm>
                <a:off x="3494519" y="3122763"/>
                <a:ext cx="2000364" cy="75790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0" name="Connecteur droit avec flèche 109"/>
            <p:cNvCxnSpPr>
              <a:stCxn id="37" idx="2"/>
              <a:endCxn id="109" idx="0"/>
            </p:cNvCxnSpPr>
            <p:nvPr/>
          </p:nvCxnSpPr>
          <p:spPr>
            <a:xfrm flipH="1">
              <a:off x="2657879" y="4223307"/>
              <a:ext cx="121991" cy="962768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e 119"/>
            <p:cNvGrpSpPr/>
            <p:nvPr/>
          </p:nvGrpSpPr>
          <p:grpSpPr>
            <a:xfrm>
              <a:off x="2779870" y="3137024"/>
              <a:ext cx="742386" cy="347619"/>
              <a:chOff x="2779870" y="3137024"/>
              <a:chExt cx="742386" cy="347619"/>
            </a:xfrm>
          </p:grpSpPr>
          <p:cxnSp>
            <p:nvCxnSpPr>
              <p:cNvPr id="114" name="Connecteur droit avec flèche 113"/>
              <p:cNvCxnSpPr>
                <a:stCxn id="38" idx="0"/>
              </p:cNvCxnSpPr>
              <p:nvPr/>
            </p:nvCxnSpPr>
            <p:spPr>
              <a:xfrm flipV="1">
                <a:off x="2779870" y="3178764"/>
                <a:ext cx="711049" cy="3058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riangle isocèle 117"/>
              <p:cNvSpPr/>
              <p:nvPr/>
            </p:nvSpPr>
            <p:spPr>
              <a:xfrm rot="3788946">
                <a:off x="3394017" y="3138532"/>
                <a:ext cx="129747" cy="1267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1" name="Groupe 120"/>
            <p:cNvGrpSpPr/>
            <p:nvPr/>
          </p:nvGrpSpPr>
          <p:grpSpPr>
            <a:xfrm>
              <a:off x="4845460" y="3177995"/>
              <a:ext cx="257772" cy="362827"/>
              <a:chOff x="4845460" y="3177995"/>
              <a:chExt cx="257772" cy="362827"/>
            </a:xfrm>
          </p:grpSpPr>
          <p:cxnSp>
            <p:nvCxnSpPr>
              <p:cNvPr id="116" name="Connecteur droit avec flèche 115"/>
              <p:cNvCxnSpPr>
                <a:stCxn id="96" idx="0"/>
              </p:cNvCxnSpPr>
              <p:nvPr/>
            </p:nvCxnSpPr>
            <p:spPr>
              <a:xfrm flipH="1" flipV="1">
                <a:off x="4886036" y="3178764"/>
                <a:ext cx="217196" cy="3620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le isocèle 118"/>
              <p:cNvSpPr/>
              <p:nvPr/>
            </p:nvSpPr>
            <p:spPr>
              <a:xfrm rot="19591360">
                <a:off x="4845460" y="3177995"/>
                <a:ext cx="129747" cy="1267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59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247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endParaRPr lang="fr-FR" dirty="0" smtClean="0"/>
          </a:p>
          <a:p>
            <a:r>
              <a:rPr lang="fr-FR" dirty="0" smtClean="0"/>
              <a:t>Exigences fonctionnelles</a:t>
            </a:r>
            <a:endParaRPr lang="fr-FR" dirty="0"/>
          </a:p>
        </p:txBody>
      </p:sp>
      <p:grpSp>
        <p:nvGrpSpPr>
          <p:cNvPr id="152" name="Groupe 151"/>
          <p:cNvGrpSpPr/>
          <p:nvPr/>
        </p:nvGrpSpPr>
        <p:grpSpPr>
          <a:xfrm>
            <a:off x="420142" y="1048968"/>
            <a:ext cx="8541431" cy="5291795"/>
            <a:chOff x="420142" y="1048968"/>
            <a:chExt cx="8541431" cy="5291795"/>
          </a:xfrm>
        </p:grpSpPr>
        <p:grpSp>
          <p:nvGrpSpPr>
            <p:cNvPr id="81" name="Groupe 80"/>
            <p:cNvGrpSpPr/>
            <p:nvPr/>
          </p:nvGrpSpPr>
          <p:grpSpPr>
            <a:xfrm>
              <a:off x="3368852" y="1129465"/>
              <a:ext cx="2366932" cy="1209962"/>
              <a:chOff x="394742" y="2521529"/>
              <a:chExt cx="2366932" cy="120996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ZoneTexte 83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003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lisse doit s’ouvrir en 0,6 à 0,9 s (tolérance de 5%)</a:t>
                </a:r>
                <a:endParaRPr lang="fr-FR" sz="1200" dirty="0"/>
              </a:p>
            </p:txBody>
          </p:sp>
          <p:sp>
            <p:nvSpPr>
              <p:cNvPr id="85" name="ZoneTexte 8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durée d’ouverture de la lisse limitée</a:t>
                </a:r>
                <a:endParaRPr lang="fr-FR" sz="1200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3368852" y="3170382"/>
              <a:ext cx="2366932" cy="1209962"/>
              <a:chOff x="394742" y="2521529"/>
              <a:chExt cx="2366932" cy="120996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004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lisse doit se fermer en 0,9 à 2 s (tolérance de 5%)</a:t>
                </a:r>
                <a:endParaRPr lang="fr-FR" sz="1200" dirty="0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durée de fermeture de la lisse  limitée</a:t>
                </a:r>
                <a:endParaRPr lang="fr-FR" sz="1200" dirty="0"/>
              </a:p>
            </p:txBody>
          </p:sp>
        </p:grpSp>
        <p:grpSp>
          <p:nvGrpSpPr>
            <p:cNvPr id="91" name="Groupe 90"/>
            <p:cNvGrpSpPr/>
            <p:nvPr/>
          </p:nvGrpSpPr>
          <p:grpSpPr>
            <a:xfrm>
              <a:off x="6594641" y="1129465"/>
              <a:ext cx="2366932" cy="1209962"/>
              <a:chOff x="394742" y="2521529"/>
              <a:chExt cx="2366932" cy="1209962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ZoneTexte 93"/>
              <p:cNvSpPr txBox="1"/>
              <p:nvPr/>
            </p:nvSpPr>
            <p:spPr>
              <a:xfrm>
                <a:off x="458583" y="3076318"/>
                <a:ext cx="2062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006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tolérance de 5%</a:t>
                </a:r>
                <a:endParaRPr lang="fr-FR" sz="1200" dirty="0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la durée d’ouverture</a:t>
                </a:r>
                <a:endParaRPr lang="fr-FR" sz="1200" dirty="0"/>
              </a:p>
            </p:txBody>
          </p:sp>
        </p:grpSp>
        <p:grpSp>
          <p:nvGrpSpPr>
            <p:cNvPr id="96" name="Groupe 95"/>
            <p:cNvGrpSpPr/>
            <p:nvPr/>
          </p:nvGrpSpPr>
          <p:grpSpPr>
            <a:xfrm>
              <a:off x="6594641" y="3170382"/>
              <a:ext cx="2366932" cy="1209962"/>
              <a:chOff x="394742" y="2521529"/>
              <a:chExt cx="2366932" cy="120996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ZoneTexte 98"/>
              <p:cNvSpPr txBox="1"/>
              <p:nvPr/>
            </p:nvSpPr>
            <p:spPr>
              <a:xfrm>
                <a:off x="458583" y="3076318"/>
                <a:ext cx="2062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007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tolérance de 5%</a:t>
                </a:r>
                <a:endParaRPr lang="fr-FR" sz="1200" dirty="0"/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la durée de fermeture</a:t>
                </a:r>
                <a:endParaRPr lang="fr-FR" sz="1200" dirty="0"/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515776" y="1048968"/>
              <a:ext cx="2175665" cy="1370957"/>
              <a:chOff x="992408" y="1196751"/>
              <a:chExt cx="2175665" cy="137095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92408" y="1732629"/>
                <a:ext cx="2175665" cy="835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992408" y="1196751"/>
                <a:ext cx="2175665" cy="535879"/>
                <a:chOff x="1619672" y="1052736"/>
                <a:chExt cx="1296144" cy="25624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1642801" y="1063769"/>
                  <a:ext cx="1228994" cy="22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err="1" smtClean="0"/>
                    <a:t>Requirement</a:t>
                  </a:r>
                  <a:r>
                    <a:rPr lang="fr-FR" sz="1200" dirty="0" smtClean="0"/>
                    <a:t> : autoriser ou interdire le passage</a:t>
                  </a:r>
                  <a:endParaRPr lang="fr-FR" sz="1200" dirty="0"/>
                </a:p>
              </p:txBody>
            </p:sp>
          </p:grpSp>
          <p:sp>
            <p:nvSpPr>
              <p:cNvPr id="75" name="ZoneTexte 74"/>
              <p:cNvSpPr txBox="1"/>
              <p:nvPr/>
            </p:nvSpPr>
            <p:spPr>
              <a:xfrm>
                <a:off x="1035856" y="1732428"/>
                <a:ext cx="2062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001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système doit autoriser ou interdire le passage à la demande</a:t>
                </a:r>
                <a:endParaRPr lang="fr-FR" sz="1200" dirty="0"/>
              </a:p>
            </p:txBody>
          </p:sp>
        </p:grpSp>
        <p:grpSp>
          <p:nvGrpSpPr>
            <p:cNvPr id="80" name="Groupe 79"/>
            <p:cNvGrpSpPr/>
            <p:nvPr/>
          </p:nvGrpSpPr>
          <p:grpSpPr>
            <a:xfrm>
              <a:off x="420142" y="3170382"/>
              <a:ext cx="2366932" cy="1209962"/>
              <a:chOff x="394742" y="2521529"/>
              <a:chExt cx="2366932" cy="120996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002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mouvement de la lisse doit être de 90° ±2°</a:t>
                </a:r>
                <a:endParaRPr lang="fr-FR" sz="1200" dirty="0"/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permettre une </a:t>
                </a:r>
              </a:p>
              <a:p>
                <a:r>
                  <a:rPr lang="fr-FR" sz="1200" dirty="0" smtClean="0"/>
                  <a:t>Amplitude de mouvement de 90 °</a:t>
                </a:r>
                <a:endParaRPr lang="fr-FR" sz="1200" dirty="0"/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420142" y="5130801"/>
              <a:ext cx="2366932" cy="1209962"/>
              <a:chOff x="394742" y="2521529"/>
              <a:chExt cx="2366932" cy="120996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ZoneTexte 103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005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tolérance sur l’amplitude est de ±2°</a:t>
                </a:r>
                <a:endParaRPr lang="fr-FR" sz="1200" dirty="0"/>
              </a:p>
            </p:txBody>
          </p:sp>
          <p:sp>
            <p:nvSpPr>
              <p:cNvPr id="105" name="ZoneTexte 10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l’amplitude du mouvement</a:t>
                </a:r>
                <a:endParaRPr lang="fr-FR" sz="1200" dirty="0"/>
              </a:p>
            </p:txBody>
          </p:sp>
        </p:grpSp>
        <p:grpSp>
          <p:nvGrpSpPr>
            <p:cNvPr id="120" name="Groupe 119"/>
            <p:cNvGrpSpPr/>
            <p:nvPr/>
          </p:nvGrpSpPr>
          <p:grpSpPr>
            <a:xfrm>
              <a:off x="1553135" y="2424119"/>
              <a:ext cx="183302" cy="183302"/>
              <a:chOff x="5569527" y="5403273"/>
              <a:chExt cx="618837" cy="618837"/>
            </a:xfrm>
          </p:grpSpPr>
          <p:sp>
            <p:nvSpPr>
              <p:cNvPr id="121" name="Ellipse 120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2" name="Connecteur droit 121"/>
              <p:cNvCxnSpPr>
                <a:stCxn id="121" idx="1"/>
                <a:endCxn id="121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>
                <a:stCxn id="121" idx="3"/>
                <a:endCxn id="121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e 123"/>
            <p:cNvGrpSpPr/>
            <p:nvPr/>
          </p:nvGrpSpPr>
          <p:grpSpPr>
            <a:xfrm>
              <a:off x="2490626" y="2419501"/>
              <a:ext cx="183302" cy="183302"/>
              <a:chOff x="5569527" y="5403273"/>
              <a:chExt cx="618837" cy="618837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6" name="Connecteur droit 125"/>
              <p:cNvCxnSpPr>
                <a:stCxn id="125" idx="1"/>
                <a:endCxn id="125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>
                <a:stCxn id="125" idx="3"/>
                <a:endCxn id="125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e 127"/>
            <p:cNvGrpSpPr/>
            <p:nvPr/>
          </p:nvGrpSpPr>
          <p:grpSpPr>
            <a:xfrm>
              <a:off x="2689207" y="1906883"/>
              <a:ext cx="183302" cy="183302"/>
              <a:chOff x="5569527" y="5403273"/>
              <a:chExt cx="618837" cy="618837"/>
            </a:xfrm>
          </p:grpSpPr>
          <p:sp>
            <p:nvSpPr>
              <p:cNvPr id="129" name="Ellipse 128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0" name="Connecteur droit 129"/>
              <p:cNvCxnSpPr>
                <a:stCxn id="129" idx="1"/>
                <a:endCxn id="129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>
                <a:stCxn id="129" idx="3"/>
                <a:endCxn id="129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necteur droit 132"/>
            <p:cNvCxnSpPr>
              <a:stCxn id="129" idx="6"/>
              <a:endCxn id="82" idx="1"/>
            </p:cNvCxnSpPr>
            <p:nvPr/>
          </p:nvCxnSpPr>
          <p:spPr>
            <a:xfrm flipV="1">
              <a:off x="2872509" y="1971914"/>
              <a:ext cx="496343" cy="26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>
              <a:stCxn id="125" idx="5"/>
              <a:endCxn id="88" idx="1"/>
            </p:cNvCxnSpPr>
            <p:nvPr/>
          </p:nvCxnSpPr>
          <p:spPr>
            <a:xfrm>
              <a:off x="2647084" y="2575959"/>
              <a:ext cx="721768" cy="829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stCxn id="121" idx="4"/>
              <a:endCxn id="65" idx="0"/>
            </p:cNvCxnSpPr>
            <p:nvPr/>
          </p:nvCxnSpPr>
          <p:spPr>
            <a:xfrm flipH="1">
              <a:off x="1603608" y="2607421"/>
              <a:ext cx="41178" cy="562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stCxn id="92" idx="1"/>
              <a:endCxn id="82" idx="3"/>
            </p:cNvCxnSpPr>
            <p:nvPr/>
          </p:nvCxnSpPr>
          <p:spPr>
            <a:xfrm flipH="1">
              <a:off x="5735784" y="1971914"/>
              <a:ext cx="8588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/>
            <p:cNvCxnSpPr>
              <a:stCxn id="97" idx="1"/>
              <a:endCxn id="87" idx="3"/>
            </p:cNvCxnSpPr>
            <p:nvPr/>
          </p:nvCxnSpPr>
          <p:spPr>
            <a:xfrm flipH="1">
              <a:off x="5735784" y="4012831"/>
              <a:ext cx="8588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>
              <a:stCxn id="103" idx="0"/>
              <a:endCxn id="63" idx="2"/>
            </p:cNvCxnSpPr>
            <p:nvPr/>
          </p:nvCxnSpPr>
          <p:spPr>
            <a:xfrm flipV="1">
              <a:off x="1603608" y="4380344"/>
              <a:ext cx="0" cy="7504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1663929" y="4616800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5741784" y="4057999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5737165" y="2049090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6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222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endParaRPr lang="fr-FR" dirty="0" smtClean="0"/>
          </a:p>
          <a:p>
            <a:r>
              <a:rPr lang="fr-FR" dirty="0" smtClean="0"/>
              <a:t>Exigences opératoires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29310" y="1048967"/>
            <a:ext cx="2761672" cy="1370958"/>
            <a:chOff x="992408" y="1196750"/>
            <a:chExt cx="2175665" cy="1370958"/>
          </a:xfrm>
        </p:grpSpPr>
        <p:sp>
          <p:nvSpPr>
            <p:cNvPr id="40" name="Rectangle 39"/>
            <p:cNvSpPr/>
            <p:nvPr/>
          </p:nvSpPr>
          <p:spPr>
            <a:xfrm>
              <a:off x="992408" y="1732629"/>
              <a:ext cx="2175665" cy="835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992408" y="1196750"/>
              <a:ext cx="2175665" cy="669404"/>
              <a:chOff x="1619672" y="1052736"/>
              <a:chExt cx="1296144" cy="32009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642801" y="1063769"/>
                <a:ext cx="1228994" cy="30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s’opposer aux mouvements non autorisés de la lisse</a:t>
                </a:r>
                <a:endParaRPr lang="fr-FR" sz="1200" dirty="0"/>
              </a:p>
            </p:txBody>
          </p:sp>
        </p:grpSp>
        <p:sp>
          <p:nvSpPr>
            <p:cNvPr id="42" name="ZoneTexte 41"/>
            <p:cNvSpPr txBox="1"/>
            <p:nvPr/>
          </p:nvSpPr>
          <p:spPr>
            <a:xfrm>
              <a:off x="1035856" y="1732428"/>
              <a:ext cx="2062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Id : 001</a:t>
              </a:r>
            </a:p>
            <a:p>
              <a:r>
                <a:rPr lang="fr-FR" sz="1200" dirty="0" err="1" smtClean="0"/>
                <a:t>Text</a:t>
              </a:r>
              <a:r>
                <a:rPr lang="fr-FR" sz="1200" dirty="0" smtClean="0"/>
                <a:t> : Le mouvement manuel de la lisse doit être impossible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26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1" y="260648"/>
            <a:ext cx="222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endParaRPr lang="fr-FR" dirty="0" smtClean="0"/>
          </a:p>
          <a:p>
            <a:r>
              <a:rPr lang="fr-FR" dirty="0" smtClean="0"/>
              <a:t>Exigences opératoires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420142" y="1048968"/>
            <a:ext cx="8541431" cy="5291795"/>
            <a:chOff x="420142" y="1048968"/>
            <a:chExt cx="8541431" cy="5291795"/>
          </a:xfrm>
        </p:grpSpPr>
        <p:grpSp>
          <p:nvGrpSpPr>
            <p:cNvPr id="4" name="Groupe 3"/>
            <p:cNvGrpSpPr/>
            <p:nvPr/>
          </p:nvGrpSpPr>
          <p:grpSpPr>
            <a:xfrm>
              <a:off x="3368852" y="1129465"/>
              <a:ext cx="2366932" cy="1209962"/>
              <a:chOff x="394742" y="2521529"/>
              <a:chExt cx="2366932" cy="120996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458583" y="3076318"/>
                <a:ext cx="21922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003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vitesse de la lisse doit être nulle en fin de mouvement</a:t>
                </a:r>
                <a:endParaRPr lang="fr-FR" sz="12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accostage de la lisse sans </a:t>
                </a:r>
                <a:r>
                  <a:rPr lang="fr-FR" sz="1200" dirty="0"/>
                  <a:t>à</a:t>
                </a:r>
                <a:r>
                  <a:rPr lang="fr-FR" sz="1200" dirty="0" smtClean="0"/>
                  <a:t>-coups</a:t>
                </a:r>
                <a:endParaRPr lang="fr-FR" sz="1200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3368852" y="3170382"/>
              <a:ext cx="2366932" cy="1209962"/>
              <a:chOff x="394742" y="2521529"/>
              <a:chExt cx="2366932" cy="120996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004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mouvement de la lisse doit être linéaire</a:t>
                </a:r>
                <a:endParaRPr lang="fr-FR" sz="1200" dirty="0"/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avoir un mouvement régulier</a:t>
                </a:r>
                <a:endParaRPr lang="fr-FR" sz="1200" dirty="0"/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594641" y="3170382"/>
              <a:ext cx="2366932" cy="1209962"/>
              <a:chOff x="394742" y="2521529"/>
              <a:chExt cx="2366932" cy="120996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458583" y="3076318"/>
                <a:ext cx="2062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006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tolérance </a:t>
                </a:r>
                <a:r>
                  <a:rPr lang="fr-FR" sz="1200" dirty="0"/>
                  <a:t>de ± 10</a:t>
                </a:r>
                <a:r>
                  <a:rPr lang="fr-FR" sz="1200" dirty="0" smtClean="0"/>
                  <a:t>%</a:t>
                </a:r>
                <a:endParaRPr lang="fr-FR" sz="1200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la linéarité du mouvement</a:t>
                </a:r>
                <a:endParaRPr lang="fr-FR" sz="1200" dirty="0"/>
              </a:p>
            </p:txBody>
          </p:sp>
        </p:grpSp>
        <p:grpSp>
          <p:nvGrpSpPr>
            <p:cNvPr id="8" name="Groupe 7"/>
            <p:cNvGrpSpPr/>
            <p:nvPr/>
          </p:nvGrpSpPr>
          <p:grpSpPr>
            <a:xfrm>
              <a:off x="515776" y="1048968"/>
              <a:ext cx="2175665" cy="1370957"/>
              <a:chOff x="992408" y="1196751"/>
              <a:chExt cx="2175665" cy="137095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92408" y="1732629"/>
                <a:ext cx="2175665" cy="835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41" name="Groupe 40"/>
              <p:cNvGrpSpPr/>
              <p:nvPr/>
            </p:nvGrpSpPr>
            <p:grpSpPr>
              <a:xfrm>
                <a:off x="992408" y="1196751"/>
                <a:ext cx="2175665" cy="535879"/>
                <a:chOff x="1619672" y="1052736"/>
                <a:chExt cx="1296144" cy="256246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619672" y="1052736"/>
                  <a:ext cx="1296144" cy="2562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ZoneTexte 43"/>
                <p:cNvSpPr txBox="1"/>
                <p:nvPr/>
              </p:nvSpPr>
              <p:spPr>
                <a:xfrm>
                  <a:off x="1642801" y="1063769"/>
                  <a:ext cx="1228994" cy="220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 err="1" smtClean="0"/>
                    <a:t>Requirement</a:t>
                  </a:r>
                  <a:r>
                    <a:rPr lang="fr-FR" sz="1200" dirty="0" smtClean="0"/>
                    <a:t> : proposer un fonctionnement harmonieux</a:t>
                  </a:r>
                  <a:endParaRPr lang="fr-FR" sz="1200" dirty="0"/>
                </a:p>
              </p:txBody>
            </p:sp>
          </p:grpSp>
          <p:sp>
            <p:nvSpPr>
              <p:cNvPr id="42" name="ZoneTexte 41"/>
              <p:cNvSpPr txBox="1"/>
              <p:nvPr/>
            </p:nvSpPr>
            <p:spPr>
              <a:xfrm>
                <a:off x="1035856" y="1732428"/>
                <a:ext cx="2062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001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le fonctionnement de la lisse doit se faire sans à-coups et sans chocs</a:t>
                </a:r>
                <a:endParaRPr lang="fr-FR" sz="1200" dirty="0"/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420142" y="3170382"/>
              <a:ext cx="2366932" cy="1209962"/>
              <a:chOff x="394742" y="2521529"/>
              <a:chExt cx="2366932" cy="120996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002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en position fermée, la lisse doit avoir un angle de 0°</a:t>
                </a:r>
                <a:endParaRPr lang="fr-FR" sz="1200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La lisse doit être horizontale en position fermée</a:t>
                </a:r>
                <a:endParaRPr lang="fr-FR" sz="12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420142" y="5130801"/>
              <a:ext cx="2366932" cy="1209962"/>
              <a:chOff x="394742" y="2521529"/>
              <a:chExt cx="2366932" cy="120996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4742" y="2996464"/>
                <a:ext cx="2366932" cy="7350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4742" y="2521529"/>
                <a:ext cx="2366932" cy="471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458583" y="3076318"/>
                <a:ext cx="2062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Id : 005</a:t>
                </a:r>
              </a:p>
              <a:p>
                <a:r>
                  <a:rPr lang="fr-FR" sz="1200" dirty="0" err="1" smtClean="0"/>
                  <a:t>Text</a:t>
                </a:r>
                <a:r>
                  <a:rPr lang="fr-FR" sz="1200" dirty="0" smtClean="0"/>
                  <a:t> : la tolérance sur l’horizontalité est de ±2°</a:t>
                </a:r>
                <a:endParaRPr lang="fr-FR" sz="12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481673" y="2545227"/>
                <a:ext cx="2279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err="1" smtClean="0"/>
                  <a:t>Requirement</a:t>
                </a:r>
                <a:r>
                  <a:rPr lang="fr-FR" sz="1200" dirty="0" smtClean="0"/>
                  <a:t> : tolérance sur l’horizontalité</a:t>
                </a:r>
                <a:endParaRPr lang="fr-FR" sz="1200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1553135" y="2424119"/>
              <a:ext cx="183302" cy="183302"/>
              <a:chOff x="5569527" y="5403273"/>
              <a:chExt cx="618837" cy="618837"/>
            </a:xfrm>
          </p:grpSpPr>
          <p:sp>
            <p:nvSpPr>
              <p:cNvPr id="29" name="Ellipse 28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/>
              <p:cNvCxnSpPr>
                <a:stCxn id="29" idx="1"/>
                <a:endCxn id="29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>
                <a:stCxn id="29" idx="3"/>
                <a:endCxn id="29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/>
            <p:cNvGrpSpPr/>
            <p:nvPr/>
          </p:nvGrpSpPr>
          <p:grpSpPr>
            <a:xfrm>
              <a:off x="2490626" y="2419501"/>
              <a:ext cx="183302" cy="183302"/>
              <a:chOff x="5569527" y="5403273"/>
              <a:chExt cx="618837" cy="618837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/>
              <p:cNvCxnSpPr>
                <a:stCxn id="26" idx="1"/>
                <a:endCxn id="26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>
                <a:stCxn id="26" idx="3"/>
                <a:endCxn id="26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2689207" y="1906883"/>
              <a:ext cx="183302" cy="183302"/>
              <a:chOff x="5569527" y="5403273"/>
              <a:chExt cx="618837" cy="618837"/>
            </a:xfrm>
          </p:grpSpPr>
          <p:sp>
            <p:nvSpPr>
              <p:cNvPr id="23" name="Ellipse 22"/>
              <p:cNvSpPr/>
              <p:nvPr/>
            </p:nvSpPr>
            <p:spPr>
              <a:xfrm>
                <a:off x="5569527" y="5403273"/>
                <a:ext cx="618837" cy="6188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>
                <a:stCxn id="23" idx="1"/>
                <a:endCxn id="23" idx="5"/>
              </p:cNvCxnSpPr>
              <p:nvPr/>
            </p:nvCxnSpPr>
            <p:spPr>
              <a:xfrm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>
                <a:stCxn id="23" idx="3"/>
                <a:endCxn id="23" idx="7"/>
              </p:cNvCxnSpPr>
              <p:nvPr/>
            </p:nvCxnSpPr>
            <p:spPr>
              <a:xfrm flipV="1">
                <a:off x="5660154" y="5493900"/>
                <a:ext cx="437583" cy="4375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eur droit 13"/>
            <p:cNvCxnSpPr>
              <a:stCxn id="23" idx="6"/>
              <a:endCxn id="57" idx="1"/>
            </p:cNvCxnSpPr>
            <p:nvPr/>
          </p:nvCxnSpPr>
          <p:spPr>
            <a:xfrm flipV="1">
              <a:off x="2872509" y="1971914"/>
              <a:ext cx="496343" cy="26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stCxn id="26" idx="5"/>
              <a:endCxn id="54" idx="1"/>
            </p:cNvCxnSpPr>
            <p:nvPr/>
          </p:nvCxnSpPr>
          <p:spPr>
            <a:xfrm>
              <a:off x="2647084" y="2575959"/>
              <a:ext cx="721768" cy="829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29" idx="4"/>
              <a:endCxn id="37" idx="0"/>
            </p:cNvCxnSpPr>
            <p:nvPr/>
          </p:nvCxnSpPr>
          <p:spPr>
            <a:xfrm flipH="1">
              <a:off x="1603608" y="2607421"/>
              <a:ext cx="41178" cy="5629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45" idx="1"/>
              <a:endCxn id="53" idx="3"/>
            </p:cNvCxnSpPr>
            <p:nvPr/>
          </p:nvCxnSpPr>
          <p:spPr>
            <a:xfrm flipH="1">
              <a:off x="5735784" y="4012831"/>
              <a:ext cx="8588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33" idx="0"/>
              <a:endCxn id="36" idx="2"/>
            </p:cNvCxnSpPr>
            <p:nvPr/>
          </p:nvCxnSpPr>
          <p:spPr>
            <a:xfrm flipV="1">
              <a:off x="1603608" y="4380344"/>
              <a:ext cx="0" cy="75045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1663929" y="4616800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741784" y="4057999"/>
              <a:ext cx="90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&lt;&lt;</a:t>
              </a:r>
              <a:r>
                <a:rPr lang="fr-FR" sz="1200" dirty="0" err="1" smtClean="0"/>
                <a:t>refine</a:t>
              </a:r>
              <a:r>
                <a:rPr lang="fr-FR" sz="1200" dirty="0" smtClean="0"/>
                <a:t>&gt;&gt;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1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1" y="260648"/>
            <a:ext cx="3507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endParaRPr lang="fr-FR" dirty="0" smtClean="0"/>
          </a:p>
          <a:p>
            <a:r>
              <a:rPr lang="fr-FR" dirty="0" smtClean="0"/>
              <a:t>Séquence : fonctionnement normal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1279492" y="1029999"/>
            <a:ext cx="3828217" cy="4719783"/>
            <a:chOff x="1279492" y="1025236"/>
            <a:chExt cx="3828217" cy="4719783"/>
          </a:xfrm>
        </p:grpSpPr>
        <p:cxnSp>
          <p:nvCxnSpPr>
            <p:cNvPr id="6" name="Connecteur droit 5"/>
            <p:cNvCxnSpPr/>
            <p:nvPr/>
          </p:nvCxnSpPr>
          <p:spPr>
            <a:xfrm>
              <a:off x="3140364" y="1330037"/>
              <a:ext cx="0" cy="44149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4687455" y="1330037"/>
              <a:ext cx="0" cy="44149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761677" y="1025236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Utilisateur</a:t>
              </a:r>
              <a:endParaRPr lang="fr-FR" sz="11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4367305" y="1029853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Barrière</a:t>
              </a:r>
              <a:endParaRPr lang="fr-FR" sz="1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3599" y="1745456"/>
              <a:ext cx="114656" cy="197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>
              <a:off x="3158836" y="2493386"/>
              <a:ext cx="1450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279492" y="1371723"/>
              <a:ext cx="3828217" cy="2350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283868" y="1371748"/>
              <a:ext cx="5020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LOOP</a:t>
              </a:r>
              <a:endParaRPr lang="fr-FR" sz="1100" dirty="0"/>
            </a:p>
          </p:txBody>
        </p:sp>
      </p:grpSp>
      <p:cxnSp>
        <p:nvCxnSpPr>
          <p:cNvPr id="26" name="Connecteur droit avec flèche 25"/>
          <p:cNvCxnSpPr/>
          <p:nvPr/>
        </p:nvCxnSpPr>
        <p:spPr>
          <a:xfrm flipH="1" flipV="1">
            <a:off x="3214688" y="2925641"/>
            <a:ext cx="140811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331730" y="2692122"/>
            <a:ext cx="11320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Message visuel</a:t>
            </a:r>
          </a:p>
          <a:p>
            <a:pPr algn="ctr"/>
            <a:r>
              <a:rPr lang="fr-FR" sz="1100" dirty="0" smtClean="0"/>
              <a:t>Barrière ouverte</a:t>
            </a:r>
          </a:p>
          <a:p>
            <a:pPr algn="ctr"/>
            <a:r>
              <a:rPr lang="fr-FR" sz="1100" dirty="0" smtClean="0"/>
              <a:t>Feu vert </a:t>
            </a:r>
            <a:endParaRPr lang="fr-FR" sz="11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285243" y="2264335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Demande passage</a:t>
            </a:r>
            <a:endParaRPr lang="fr-FR" sz="1100" dirty="0"/>
          </a:p>
        </p:txBody>
      </p:sp>
      <p:sp>
        <p:nvSpPr>
          <p:cNvPr id="29" name="Rectangle 28"/>
          <p:cNvSpPr/>
          <p:nvPr/>
        </p:nvSpPr>
        <p:spPr>
          <a:xfrm>
            <a:off x="3085457" y="2272128"/>
            <a:ext cx="114656" cy="225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085473" y="2924175"/>
            <a:ext cx="114656" cy="554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3161217" y="3486368"/>
            <a:ext cx="14501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168078" y="1745659"/>
            <a:ext cx="14501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347760" y="1500907"/>
            <a:ext cx="10999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Message visuel</a:t>
            </a:r>
          </a:p>
          <a:p>
            <a:pPr algn="ctr"/>
            <a:r>
              <a:rPr lang="fr-FR" sz="1100" dirty="0" smtClean="0"/>
              <a:t>Barrière fermée</a:t>
            </a:r>
          </a:p>
          <a:p>
            <a:pPr algn="ctr"/>
            <a:r>
              <a:rPr lang="fr-FR" sz="1100" dirty="0" smtClean="0"/>
              <a:t>Feu rouge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3225174" y="3263578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Automobiliste passé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29700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98365" y="260648"/>
            <a:ext cx="340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r>
              <a:rPr lang="fr-FR" dirty="0" smtClean="0"/>
              <a:t> </a:t>
            </a:r>
            <a:r>
              <a:rPr lang="fr-FR" dirty="0" smtClean="0"/>
              <a:t>laboratoire - Composants</a:t>
            </a:r>
            <a:endParaRPr lang="fr-FR" dirty="0" smtClean="0"/>
          </a:p>
          <a:p>
            <a:r>
              <a:rPr lang="fr-FR" dirty="0" smtClean="0"/>
              <a:t>Block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894150" y="2103529"/>
            <a:ext cx="2957413" cy="685853"/>
            <a:chOff x="1619672" y="1052736"/>
            <a:chExt cx="1296144" cy="685853"/>
          </a:xfrm>
        </p:grpSpPr>
        <p:sp>
          <p:nvSpPr>
            <p:cNvPr id="4" name="Rectangle 3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/>
            <p:cNvGrpSpPr/>
            <p:nvPr/>
          </p:nvGrpSpPr>
          <p:grpSpPr>
            <a:xfrm>
              <a:off x="1619672" y="1052736"/>
              <a:ext cx="1296144" cy="288032"/>
              <a:chOff x="1619672" y="1052736"/>
              <a:chExt cx="1296144" cy="2880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1642801" y="1063769"/>
                <a:ext cx="11716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Barrière </a:t>
                </a:r>
                <a:endParaRPr lang="fr-FR" sz="1200" dirty="0"/>
              </a:p>
            </p:txBody>
          </p:sp>
        </p:grpSp>
      </p:grpSp>
      <p:grpSp>
        <p:nvGrpSpPr>
          <p:cNvPr id="8" name="Groupe 7"/>
          <p:cNvGrpSpPr/>
          <p:nvPr/>
        </p:nvGrpSpPr>
        <p:grpSpPr>
          <a:xfrm>
            <a:off x="5212090" y="2103529"/>
            <a:ext cx="1509257" cy="676616"/>
            <a:chOff x="1945589" y="1052736"/>
            <a:chExt cx="970226" cy="676616"/>
          </a:xfrm>
        </p:grpSpPr>
        <p:sp>
          <p:nvSpPr>
            <p:cNvPr id="9" name="Rectangle 8"/>
            <p:cNvSpPr/>
            <p:nvPr/>
          </p:nvSpPr>
          <p:spPr>
            <a:xfrm>
              <a:off x="1949760" y="1308982"/>
              <a:ext cx="966055" cy="4203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1945589" y="1052736"/>
              <a:ext cx="970226" cy="288032"/>
              <a:chOff x="1945589" y="1052736"/>
              <a:chExt cx="970226" cy="2880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949760" y="1052736"/>
                <a:ext cx="966055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1945589" y="1063769"/>
                <a:ext cx="8709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Commande</a:t>
                </a:r>
                <a:endParaRPr lang="fr-FR" sz="1200" dirty="0"/>
              </a:p>
            </p:txBody>
          </p:sp>
        </p:grpSp>
      </p:grpSp>
      <p:grpSp>
        <p:nvGrpSpPr>
          <p:cNvPr id="13" name="Groupe 12"/>
          <p:cNvGrpSpPr/>
          <p:nvPr/>
        </p:nvGrpSpPr>
        <p:grpSpPr>
          <a:xfrm>
            <a:off x="992408" y="1196752"/>
            <a:ext cx="4803728" cy="576064"/>
            <a:chOff x="992408" y="1196752"/>
            <a:chExt cx="6819952" cy="576064"/>
          </a:xfrm>
        </p:grpSpPr>
        <p:sp>
          <p:nvSpPr>
            <p:cNvPr id="14" name="Rectangle 13"/>
            <p:cNvSpPr/>
            <p:nvPr/>
          </p:nvSpPr>
          <p:spPr>
            <a:xfrm>
              <a:off x="992408" y="1452998"/>
              <a:ext cx="6819952" cy="319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992408" y="1196752"/>
              <a:ext cx="6819952" cy="288032"/>
              <a:chOff x="1619672" y="1052736"/>
              <a:chExt cx="1296144" cy="2880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642801" y="1063769"/>
                <a:ext cx="429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 Bloc  </a:t>
                </a:r>
                <a:r>
                  <a:rPr lang="fr-FR" sz="1200" dirty="0" err="1" smtClean="0"/>
                  <a:t>BarrièreSympact</a:t>
                </a:r>
                <a:endParaRPr lang="fr-FR" sz="1200" dirty="0"/>
              </a:p>
            </p:txBody>
          </p:sp>
        </p:grpSp>
      </p:grpSp>
      <p:grpSp>
        <p:nvGrpSpPr>
          <p:cNvPr id="135" name="Groupe 134"/>
          <p:cNvGrpSpPr/>
          <p:nvPr/>
        </p:nvGrpSpPr>
        <p:grpSpPr>
          <a:xfrm>
            <a:off x="1484889" y="1787710"/>
            <a:ext cx="114668" cy="318181"/>
            <a:chOff x="1484889" y="1787710"/>
            <a:chExt cx="114668" cy="318181"/>
          </a:xfrm>
        </p:grpSpPr>
        <p:sp>
          <p:nvSpPr>
            <p:cNvPr id="22" name="Losange 21"/>
            <p:cNvSpPr/>
            <p:nvPr/>
          </p:nvSpPr>
          <p:spPr>
            <a:xfrm>
              <a:off x="1484889" y="1787710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/>
            <p:cNvCxnSpPr>
              <a:stCxn id="22" idx="2"/>
            </p:cNvCxnSpPr>
            <p:nvPr/>
          </p:nvCxnSpPr>
          <p:spPr>
            <a:xfrm>
              <a:off x="1542223" y="1978695"/>
              <a:ext cx="0" cy="127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6800806" y="3091818"/>
            <a:ext cx="1372794" cy="685853"/>
            <a:chOff x="1619672" y="1052736"/>
            <a:chExt cx="1372794" cy="685853"/>
          </a:xfrm>
        </p:grpSpPr>
        <p:sp>
          <p:nvSpPr>
            <p:cNvPr id="39" name="Rectangle 38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1619672" y="1052736"/>
              <a:ext cx="1372794" cy="288032"/>
              <a:chOff x="1619672" y="1052736"/>
              <a:chExt cx="1372794" cy="28803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642801" y="1063769"/>
                <a:ext cx="13496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Ordinateur </a:t>
                </a:r>
                <a:endParaRPr lang="fr-FR" sz="1200" dirty="0"/>
              </a:p>
            </p:txBody>
          </p:sp>
        </p:grpSp>
      </p:grpSp>
      <p:sp>
        <p:nvSpPr>
          <p:cNvPr id="44" name="Losange 43"/>
          <p:cNvSpPr/>
          <p:nvPr/>
        </p:nvSpPr>
        <p:spPr>
          <a:xfrm>
            <a:off x="6318906" y="2796712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en angle 48"/>
          <p:cNvCxnSpPr>
            <a:stCxn id="39" idx="1"/>
            <a:endCxn id="44" idx="2"/>
          </p:cNvCxnSpPr>
          <p:nvPr/>
        </p:nvCxnSpPr>
        <p:spPr>
          <a:xfrm rot="10800000">
            <a:off x="6376240" y="2987698"/>
            <a:ext cx="424566" cy="57517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osange 50"/>
          <p:cNvSpPr/>
          <p:nvPr/>
        </p:nvSpPr>
        <p:spPr>
          <a:xfrm rot="10800000">
            <a:off x="2141010" y="2805948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Losange 51"/>
          <p:cNvSpPr/>
          <p:nvPr/>
        </p:nvSpPr>
        <p:spPr>
          <a:xfrm rot="10800000">
            <a:off x="1939351" y="2805948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Losange 52"/>
          <p:cNvSpPr/>
          <p:nvPr/>
        </p:nvSpPr>
        <p:spPr>
          <a:xfrm rot="10800000">
            <a:off x="1737692" y="2805948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Losange 53"/>
          <p:cNvSpPr/>
          <p:nvPr/>
        </p:nvSpPr>
        <p:spPr>
          <a:xfrm rot="10800000">
            <a:off x="2342669" y="2805948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Losange 54"/>
          <p:cNvSpPr/>
          <p:nvPr/>
        </p:nvSpPr>
        <p:spPr>
          <a:xfrm rot="10800000">
            <a:off x="2544328" y="2805948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 56"/>
          <p:cNvGrpSpPr/>
          <p:nvPr/>
        </p:nvGrpSpPr>
        <p:grpSpPr>
          <a:xfrm>
            <a:off x="182868" y="3091818"/>
            <a:ext cx="1296144" cy="685853"/>
            <a:chOff x="1619672" y="1052736"/>
            <a:chExt cx="1296144" cy="685853"/>
          </a:xfrm>
        </p:grpSpPr>
        <p:sp>
          <p:nvSpPr>
            <p:cNvPr id="58" name="Rectangle 57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1619672" y="1052736"/>
              <a:ext cx="1296144" cy="288032"/>
              <a:chOff x="1619672" y="1052736"/>
              <a:chExt cx="1296144" cy="2880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1642801" y="1063769"/>
                <a:ext cx="12053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Variateur</a:t>
                </a:r>
                <a:endParaRPr lang="fr-FR" sz="1200" dirty="0"/>
              </a:p>
            </p:txBody>
          </p:sp>
        </p:grpSp>
      </p:grpSp>
      <p:grpSp>
        <p:nvGrpSpPr>
          <p:cNvPr id="62" name="Groupe 61"/>
          <p:cNvGrpSpPr/>
          <p:nvPr/>
        </p:nvGrpSpPr>
        <p:grpSpPr>
          <a:xfrm>
            <a:off x="182868" y="3844575"/>
            <a:ext cx="1296144" cy="685853"/>
            <a:chOff x="1619672" y="1052736"/>
            <a:chExt cx="1296144" cy="685853"/>
          </a:xfrm>
        </p:grpSpPr>
        <p:sp>
          <p:nvSpPr>
            <p:cNvPr id="63" name="Rectangle 62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1619672" y="1052736"/>
              <a:ext cx="1296144" cy="288032"/>
              <a:chOff x="1619672" y="1052736"/>
              <a:chExt cx="1296144" cy="28803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1642801" y="1063769"/>
                <a:ext cx="11063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Moteur</a:t>
                </a:r>
                <a:endParaRPr lang="fr-FR" sz="1200" dirty="0"/>
              </a:p>
            </p:txBody>
          </p:sp>
        </p:grpSp>
      </p:grpSp>
      <p:grpSp>
        <p:nvGrpSpPr>
          <p:cNvPr id="67" name="Groupe 66"/>
          <p:cNvGrpSpPr/>
          <p:nvPr/>
        </p:nvGrpSpPr>
        <p:grpSpPr>
          <a:xfrm>
            <a:off x="182868" y="4597332"/>
            <a:ext cx="1299889" cy="685853"/>
            <a:chOff x="1619672" y="1052736"/>
            <a:chExt cx="1299889" cy="685853"/>
          </a:xfrm>
        </p:grpSpPr>
        <p:sp>
          <p:nvSpPr>
            <p:cNvPr id="68" name="Rectangle 67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9" name="Groupe 68"/>
            <p:cNvGrpSpPr/>
            <p:nvPr/>
          </p:nvGrpSpPr>
          <p:grpSpPr>
            <a:xfrm>
              <a:off x="1619672" y="1052736"/>
              <a:ext cx="1299889" cy="288032"/>
              <a:chOff x="1619672" y="1052736"/>
              <a:chExt cx="1299889" cy="28803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1642801" y="1063769"/>
                <a:ext cx="1276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Réducteur</a:t>
                </a:r>
                <a:endParaRPr lang="fr-FR" sz="1200" dirty="0"/>
              </a:p>
            </p:txBody>
          </p:sp>
        </p:grpSp>
      </p:grpSp>
      <p:grpSp>
        <p:nvGrpSpPr>
          <p:cNvPr id="72" name="Groupe 71"/>
          <p:cNvGrpSpPr/>
          <p:nvPr/>
        </p:nvGrpSpPr>
        <p:grpSpPr>
          <a:xfrm>
            <a:off x="182868" y="5350089"/>
            <a:ext cx="1315470" cy="685853"/>
            <a:chOff x="1619672" y="1052736"/>
            <a:chExt cx="1315470" cy="685853"/>
          </a:xfrm>
        </p:grpSpPr>
        <p:sp>
          <p:nvSpPr>
            <p:cNvPr id="73" name="Rectangle 72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4" name="Groupe 73"/>
            <p:cNvGrpSpPr/>
            <p:nvPr/>
          </p:nvGrpSpPr>
          <p:grpSpPr>
            <a:xfrm>
              <a:off x="1619672" y="1052736"/>
              <a:ext cx="1315470" cy="288032"/>
              <a:chOff x="1619672" y="1052736"/>
              <a:chExt cx="1315470" cy="2880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1642801" y="1063769"/>
                <a:ext cx="1292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Bielle-lisse</a:t>
                </a:r>
                <a:endParaRPr lang="fr-FR" sz="1200" dirty="0"/>
              </a:p>
            </p:txBody>
          </p:sp>
        </p:grpSp>
      </p:grpSp>
      <p:grpSp>
        <p:nvGrpSpPr>
          <p:cNvPr id="77" name="Groupe 76"/>
          <p:cNvGrpSpPr/>
          <p:nvPr/>
        </p:nvGrpSpPr>
        <p:grpSpPr>
          <a:xfrm>
            <a:off x="182868" y="6102847"/>
            <a:ext cx="1296144" cy="685853"/>
            <a:chOff x="1619672" y="1052736"/>
            <a:chExt cx="1296144" cy="685853"/>
          </a:xfrm>
        </p:grpSpPr>
        <p:sp>
          <p:nvSpPr>
            <p:cNvPr id="78" name="Rectangle 77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" name="Groupe 78"/>
            <p:cNvGrpSpPr/>
            <p:nvPr/>
          </p:nvGrpSpPr>
          <p:grpSpPr>
            <a:xfrm>
              <a:off x="1619672" y="1052736"/>
              <a:ext cx="1296144" cy="288032"/>
              <a:chOff x="1619672" y="1052736"/>
              <a:chExt cx="1296144" cy="28803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ZoneTexte 80"/>
              <p:cNvSpPr txBox="1"/>
              <p:nvPr/>
            </p:nvSpPr>
            <p:spPr>
              <a:xfrm>
                <a:off x="1642801" y="1063769"/>
                <a:ext cx="1098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Ressort</a:t>
                </a:r>
                <a:endParaRPr lang="fr-FR" sz="1200" dirty="0"/>
              </a:p>
            </p:txBody>
          </p:sp>
        </p:grpSp>
      </p:grpSp>
      <p:cxnSp>
        <p:nvCxnSpPr>
          <p:cNvPr id="126" name="Connecteur en angle 125"/>
          <p:cNvCxnSpPr>
            <a:stCxn id="53" idx="0"/>
            <a:endCxn id="58" idx="3"/>
          </p:cNvCxnSpPr>
          <p:nvPr/>
        </p:nvCxnSpPr>
        <p:spPr>
          <a:xfrm rot="5400000">
            <a:off x="1354052" y="3121893"/>
            <a:ext cx="565935" cy="31601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127"/>
          <p:cNvCxnSpPr>
            <a:stCxn id="52" idx="0"/>
            <a:endCxn id="63" idx="3"/>
          </p:cNvCxnSpPr>
          <p:nvPr/>
        </p:nvCxnSpPr>
        <p:spPr>
          <a:xfrm rot="5400000">
            <a:off x="1078503" y="3397443"/>
            <a:ext cx="1318692" cy="5176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51" idx="0"/>
            <a:endCxn id="68" idx="3"/>
          </p:cNvCxnSpPr>
          <p:nvPr/>
        </p:nvCxnSpPr>
        <p:spPr>
          <a:xfrm rot="5400000">
            <a:off x="802954" y="3672991"/>
            <a:ext cx="2071449" cy="71933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1"/>
          <p:cNvCxnSpPr>
            <a:stCxn id="54" idx="0"/>
            <a:endCxn id="73" idx="3"/>
          </p:cNvCxnSpPr>
          <p:nvPr/>
        </p:nvCxnSpPr>
        <p:spPr>
          <a:xfrm rot="5400000">
            <a:off x="527405" y="3948541"/>
            <a:ext cx="2824206" cy="92099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55" idx="0"/>
            <a:endCxn id="78" idx="3"/>
          </p:cNvCxnSpPr>
          <p:nvPr/>
        </p:nvCxnSpPr>
        <p:spPr>
          <a:xfrm rot="5400000">
            <a:off x="251855" y="4224090"/>
            <a:ext cx="3576964" cy="112265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5664343" y="1792328"/>
            <a:ext cx="114668" cy="318181"/>
            <a:chOff x="1484889" y="1787710"/>
            <a:chExt cx="114668" cy="318181"/>
          </a:xfrm>
        </p:grpSpPr>
        <p:sp>
          <p:nvSpPr>
            <p:cNvPr id="137" name="Losange 136"/>
            <p:cNvSpPr/>
            <p:nvPr/>
          </p:nvSpPr>
          <p:spPr>
            <a:xfrm>
              <a:off x="1484889" y="1787710"/>
              <a:ext cx="114668" cy="190985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8" name="Connecteur droit 137"/>
            <p:cNvCxnSpPr>
              <a:stCxn id="137" idx="2"/>
            </p:cNvCxnSpPr>
            <p:nvPr/>
          </p:nvCxnSpPr>
          <p:spPr>
            <a:xfrm>
              <a:off x="1542223" y="1978695"/>
              <a:ext cx="0" cy="127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e 138"/>
          <p:cNvGrpSpPr/>
          <p:nvPr/>
        </p:nvGrpSpPr>
        <p:grpSpPr>
          <a:xfrm>
            <a:off x="3461859" y="3091818"/>
            <a:ext cx="1148951" cy="685853"/>
            <a:chOff x="1619671" y="1052736"/>
            <a:chExt cx="1148951" cy="685853"/>
          </a:xfrm>
        </p:grpSpPr>
        <p:sp>
          <p:nvSpPr>
            <p:cNvPr id="140" name="Rectangle 139"/>
            <p:cNvSpPr/>
            <p:nvPr/>
          </p:nvSpPr>
          <p:spPr>
            <a:xfrm>
              <a:off x="1619671" y="1308982"/>
              <a:ext cx="112861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1" name="Groupe 140"/>
            <p:cNvGrpSpPr/>
            <p:nvPr/>
          </p:nvGrpSpPr>
          <p:grpSpPr>
            <a:xfrm>
              <a:off x="1619671" y="1052736"/>
              <a:ext cx="1148951" cy="288032"/>
              <a:chOff x="1619671" y="1052736"/>
              <a:chExt cx="1148951" cy="288032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619671" y="1052736"/>
                <a:ext cx="112861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ZoneTexte 142"/>
              <p:cNvSpPr txBox="1"/>
              <p:nvPr/>
            </p:nvSpPr>
            <p:spPr>
              <a:xfrm>
                <a:off x="1642801" y="1063769"/>
                <a:ext cx="11258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Voyants</a:t>
                </a:r>
                <a:endParaRPr lang="fr-FR" sz="1200" dirty="0"/>
              </a:p>
            </p:txBody>
          </p:sp>
        </p:grpSp>
      </p:grpSp>
      <p:sp>
        <p:nvSpPr>
          <p:cNvPr id="164" name="Losange 163"/>
          <p:cNvSpPr/>
          <p:nvPr/>
        </p:nvSpPr>
        <p:spPr>
          <a:xfrm rot="10800000">
            <a:off x="2947646" y="2801336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6" name="Connecteur en angle 165"/>
          <p:cNvCxnSpPr>
            <a:stCxn id="164" idx="0"/>
            <a:endCxn id="140" idx="1"/>
          </p:cNvCxnSpPr>
          <p:nvPr/>
        </p:nvCxnSpPr>
        <p:spPr>
          <a:xfrm rot="16200000" flipH="1">
            <a:off x="2948146" y="3049154"/>
            <a:ext cx="570547" cy="45687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e 172"/>
          <p:cNvGrpSpPr/>
          <p:nvPr/>
        </p:nvGrpSpPr>
        <p:grpSpPr>
          <a:xfrm>
            <a:off x="6796194" y="3955390"/>
            <a:ext cx="1296144" cy="685853"/>
            <a:chOff x="1619672" y="1052736"/>
            <a:chExt cx="1296144" cy="685853"/>
          </a:xfrm>
        </p:grpSpPr>
        <p:sp>
          <p:nvSpPr>
            <p:cNvPr id="174" name="Rectangle 173"/>
            <p:cNvSpPr/>
            <p:nvPr/>
          </p:nvSpPr>
          <p:spPr>
            <a:xfrm>
              <a:off x="1619672" y="1308982"/>
              <a:ext cx="1296144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5" name="Groupe 174"/>
            <p:cNvGrpSpPr/>
            <p:nvPr/>
          </p:nvGrpSpPr>
          <p:grpSpPr>
            <a:xfrm>
              <a:off x="1619672" y="1052736"/>
              <a:ext cx="1296144" cy="288032"/>
              <a:chOff x="1619672" y="1052736"/>
              <a:chExt cx="1296144" cy="288032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7" name="ZoneTexte 176"/>
              <p:cNvSpPr txBox="1"/>
              <p:nvPr/>
            </p:nvSpPr>
            <p:spPr>
              <a:xfrm>
                <a:off x="1642801" y="1063769"/>
                <a:ext cx="1099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Logiciel</a:t>
                </a:r>
                <a:endParaRPr lang="fr-FR" sz="1200" dirty="0"/>
              </a:p>
            </p:txBody>
          </p:sp>
        </p:grpSp>
      </p:grpSp>
      <p:sp>
        <p:nvSpPr>
          <p:cNvPr id="178" name="Losange 177"/>
          <p:cNvSpPr/>
          <p:nvPr/>
        </p:nvSpPr>
        <p:spPr>
          <a:xfrm>
            <a:off x="5944833" y="2801331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0" name="Connecteur en angle 179"/>
          <p:cNvCxnSpPr>
            <a:stCxn id="178" idx="2"/>
            <a:endCxn id="174" idx="1"/>
          </p:cNvCxnSpPr>
          <p:nvPr/>
        </p:nvCxnSpPr>
        <p:spPr>
          <a:xfrm rot="16200000" flipH="1">
            <a:off x="5682118" y="3312364"/>
            <a:ext cx="1434124" cy="79402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>
            <a:off x="3466481" y="3844558"/>
            <a:ext cx="1881373" cy="685853"/>
            <a:chOff x="1619670" y="1052736"/>
            <a:chExt cx="1641868" cy="685853"/>
          </a:xfrm>
        </p:grpSpPr>
        <p:sp>
          <p:nvSpPr>
            <p:cNvPr id="183" name="Rectangle 182"/>
            <p:cNvSpPr/>
            <p:nvPr/>
          </p:nvSpPr>
          <p:spPr>
            <a:xfrm>
              <a:off x="1619670" y="1308982"/>
              <a:ext cx="1622753" cy="429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4" name="Groupe 183"/>
            <p:cNvGrpSpPr/>
            <p:nvPr/>
          </p:nvGrpSpPr>
          <p:grpSpPr>
            <a:xfrm>
              <a:off x="1619670" y="1052736"/>
              <a:ext cx="1641868" cy="472698"/>
              <a:chOff x="1619670" y="1052736"/>
              <a:chExt cx="1641868" cy="472698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619670" y="1052736"/>
                <a:ext cx="1622753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6" name="ZoneTexte 185"/>
              <p:cNvSpPr txBox="1"/>
              <p:nvPr/>
            </p:nvSpPr>
            <p:spPr>
              <a:xfrm>
                <a:off x="1642801" y="1063769"/>
                <a:ext cx="1618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Block : Capteur position</a:t>
                </a:r>
                <a:endParaRPr lang="fr-FR" sz="1200" dirty="0"/>
              </a:p>
            </p:txBody>
          </p:sp>
        </p:grpSp>
      </p:grpSp>
      <p:sp>
        <p:nvSpPr>
          <p:cNvPr id="187" name="Losange 186"/>
          <p:cNvSpPr/>
          <p:nvPr/>
        </p:nvSpPr>
        <p:spPr>
          <a:xfrm rot="10800000">
            <a:off x="2745987" y="2805925"/>
            <a:ext cx="114668" cy="190985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8" name="Connecteur en angle 187"/>
          <p:cNvCxnSpPr>
            <a:stCxn id="187" idx="0"/>
            <a:endCxn id="183" idx="1"/>
          </p:cNvCxnSpPr>
          <p:nvPr/>
        </p:nvCxnSpPr>
        <p:spPr>
          <a:xfrm rot="16200000" flipH="1">
            <a:off x="2475552" y="3324679"/>
            <a:ext cx="1318698" cy="6631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2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8335111" y="405589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Instruction</a:t>
            </a:r>
            <a:endParaRPr lang="fr-FR" sz="1100" dirty="0"/>
          </a:p>
        </p:txBody>
      </p:sp>
      <p:sp>
        <p:nvSpPr>
          <p:cNvPr id="226" name="ZoneTexte 225"/>
          <p:cNvSpPr txBox="1"/>
          <p:nvPr/>
        </p:nvSpPr>
        <p:spPr>
          <a:xfrm>
            <a:off x="7495329" y="2389640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I_demander</a:t>
            </a:r>
            <a:r>
              <a:rPr lang="fr-FR" sz="1100" dirty="0" smtClean="0"/>
              <a:t> </a:t>
            </a:r>
            <a:r>
              <a:rPr lang="fr-FR" sz="1100" dirty="0" smtClean="0"/>
              <a:t>le passage</a:t>
            </a:r>
            <a:endParaRPr lang="fr-FR" sz="1100" dirty="0"/>
          </a:p>
        </p:txBody>
      </p:sp>
      <p:sp>
        <p:nvSpPr>
          <p:cNvPr id="4" name="ZoneTexte 3"/>
          <p:cNvSpPr txBox="1"/>
          <p:nvPr/>
        </p:nvSpPr>
        <p:spPr>
          <a:xfrm>
            <a:off x="198365" y="260648"/>
            <a:ext cx="23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Sympact</a:t>
            </a:r>
            <a:r>
              <a:rPr lang="fr-FR" dirty="0" smtClean="0"/>
              <a:t> laboratoire</a:t>
            </a:r>
          </a:p>
          <a:p>
            <a:r>
              <a:rPr lang="fr-FR" dirty="0" err="1" smtClean="0"/>
              <a:t>Internal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grpSp>
        <p:nvGrpSpPr>
          <p:cNvPr id="77" name="Groupe 76"/>
          <p:cNvGrpSpPr/>
          <p:nvPr/>
        </p:nvGrpSpPr>
        <p:grpSpPr>
          <a:xfrm>
            <a:off x="94268" y="984948"/>
            <a:ext cx="5838808" cy="4742162"/>
            <a:chOff x="796074" y="984948"/>
            <a:chExt cx="4784038" cy="4742162"/>
          </a:xfrm>
        </p:grpSpPr>
        <p:sp>
          <p:nvSpPr>
            <p:cNvPr id="73" name="Rectangle 72"/>
            <p:cNvSpPr/>
            <p:nvPr/>
          </p:nvSpPr>
          <p:spPr>
            <a:xfrm>
              <a:off x="796074" y="1336427"/>
              <a:ext cx="4784038" cy="4390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4" name="Groupe 73"/>
            <p:cNvGrpSpPr/>
            <p:nvPr/>
          </p:nvGrpSpPr>
          <p:grpSpPr>
            <a:xfrm>
              <a:off x="796074" y="984948"/>
              <a:ext cx="4784038" cy="351481"/>
              <a:chOff x="1619672" y="1052736"/>
              <a:chExt cx="1296144" cy="256246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1642801" y="1063769"/>
                <a:ext cx="497759" cy="201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</a:t>
                </a:r>
                <a:r>
                  <a:rPr lang="fr-FR" sz="1200" dirty="0" smtClean="0"/>
                  <a:t>Barrière-chaîne d’énergie </a:t>
                </a:r>
                <a:endParaRPr lang="fr-FR" sz="1200" dirty="0"/>
              </a:p>
            </p:txBody>
          </p:sp>
        </p:grpSp>
      </p:grpSp>
      <p:grpSp>
        <p:nvGrpSpPr>
          <p:cNvPr id="7" name="Groupe 6"/>
          <p:cNvGrpSpPr/>
          <p:nvPr/>
        </p:nvGrpSpPr>
        <p:grpSpPr>
          <a:xfrm>
            <a:off x="6607078" y="4804707"/>
            <a:ext cx="2016224" cy="1368152"/>
            <a:chOff x="1619672" y="1052736"/>
            <a:chExt cx="1296144" cy="1368152"/>
          </a:xfrm>
        </p:grpSpPr>
        <p:sp>
          <p:nvSpPr>
            <p:cNvPr id="69" name="Rectangle 68"/>
            <p:cNvSpPr/>
            <p:nvPr/>
          </p:nvSpPr>
          <p:spPr>
            <a:xfrm>
              <a:off x="1619672" y="1308982"/>
              <a:ext cx="1296144" cy="1111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0" name="Groupe 69"/>
            <p:cNvGrpSpPr/>
            <p:nvPr/>
          </p:nvGrpSpPr>
          <p:grpSpPr>
            <a:xfrm>
              <a:off x="1619672" y="1052736"/>
              <a:ext cx="1296144" cy="288032"/>
              <a:chOff x="1619672" y="1052736"/>
              <a:chExt cx="1296144" cy="2880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1642801" y="1063769"/>
                <a:ext cx="11474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Réseau électrique </a:t>
                </a:r>
                <a:endParaRPr lang="fr-FR" sz="1200" dirty="0"/>
              </a:p>
            </p:txBody>
          </p:sp>
        </p:grpSp>
      </p:grpSp>
      <p:grpSp>
        <p:nvGrpSpPr>
          <p:cNvPr id="8" name="Groupe 7"/>
          <p:cNvGrpSpPr/>
          <p:nvPr/>
        </p:nvGrpSpPr>
        <p:grpSpPr>
          <a:xfrm>
            <a:off x="6894079" y="3151836"/>
            <a:ext cx="1533140" cy="1368152"/>
            <a:chOff x="1619672" y="1052736"/>
            <a:chExt cx="1360675" cy="1368152"/>
          </a:xfrm>
        </p:grpSpPr>
        <p:sp>
          <p:nvSpPr>
            <p:cNvPr id="65" name="Rectangle 64"/>
            <p:cNvSpPr/>
            <p:nvPr/>
          </p:nvSpPr>
          <p:spPr>
            <a:xfrm>
              <a:off x="1619672" y="1308982"/>
              <a:ext cx="1296144" cy="1111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1619672" y="1052736"/>
              <a:ext cx="1360675" cy="288032"/>
              <a:chOff x="1619672" y="1052736"/>
              <a:chExt cx="1360675" cy="28803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ZoneTexte 67"/>
              <p:cNvSpPr txBox="1"/>
              <p:nvPr/>
            </p:nvSpPr>
            <p:spPr>
              <a:xfrm>
                <a:off x="1642801" y="1063769"/>
                <a:ext cx="13375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commande</a:t>
                </a:r>
                <a:endParaRPr lang="fr-FR" sz="1200" dirty="0"/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6766829" y="3588138"/>
            <a:ext cx="227521" cy="227521"/>
            <a:chOff x="5004048" y="2420888"/>
            <a:chExt cx="792088" cy="792088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>
            <a:xfrm>
              <a:off x="5004048" y="2420888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121061" y="2636912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H="1" flipV="1">
              <a:off x="5121061" y="2924944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 rot="5400000" flipH="1">
            <a:off x="4129444" y="5634356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43" name="Rectangle 42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 flipH="1">
            <a:off x="6521483" y="5431398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41" name="Rectangle 40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6614237" y="5596305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out</a:t>
            </a:r>
            <a:endParaRPr lang="fr-FR" sz="11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976821" y="404711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in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953193" y="3552108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RS232</a:t>
            </a:r>
            <a:endParaRPr lang="fr-FR" sz="1100" dirty="0"/>
          </a:p>
        </p:txBody>
      </p:sp>
      <p:sp>
        <p:nvSpPr>
          <p:cNvPr id="32" name="Arc 31"/>
          <p:cNvSpPr/>
          <p:nvPr/>
        </p:nvSpPr>
        <p:spPr>
          <a:xfrm rot="3899890" flipH="1">
            <a:off x="6084821" y="2330247"/>
            <a:ext cx="118787" cy="118787"/>
          </a:xfrm>
          <a:prstGeom prst="arc">
            <a:avLst>
              <a:gd name="adj1" fmla="val 5309976"/>
              <a:gd name="adj2" fmla="val 524215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c 32"/>
          <p:cNvSpPr/>
          <p:nvPr/>
        </p:nvSpPr>
        <p:spPr>
          <a:xfrm rot="12300110">
            <a:off x="8701847" y="3855511"/>
            <a:ext cx="199827" cy="199827"/>
          </a:xfrm>
          <a:prstGeom prst="arc">
            <a:avLst>
              <a:gd name="adj1" fmla="val 16200000"/>
              <a:gd name="adj2" fmla="val 5242154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 flipH="1" flipV="1">
            <a:off x="8437098" y="3701898"/>
            <a:ext cx="260165" cy="203789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endCxn id="27" idx="0"/>
          </p:cNvCxnSpPr>
          <p:nvPr/>
        </p:nvCxnSpPr>
        <p:spPr>
          <a:xfrm flipH="1" flipV="1">
            <a:off x="5800493" y="1916471"/>
            <a:ext cx="300809" cy="43201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e 82"/>
          <p:cNvGrpSpPr/>
          <p:nvPr/>
        </p:nvGrpSpPr>
        <p:grpSpPr>
          <a:xfrm>
            <a:off x="2825593" y="4415819"/>
            <a:ext cx="1460430" cy="724726"/>
            <a:chOff x="1161397" y="1641290"/>
            <a:chExt cx="1460430" cy="724726"/>
          </a:xfrm>
        </p:grpSpPr>
        <p:sp>
          <p:nvSpPr>
            <p:cNvPr id="79" name="Rectangle 78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0" name="Groupe 79"/>
            <p:cNvGrpSpPr/>
            <p:nvPr/>
          </p:nvGrpSpPr>
          <p:grpSpPr>
            <a:xfrm>
              <a:off x="1161397" y="1641290"/>
              <a:ext cx="1460430" cy="286844"/>
              <a:chOff x="1619672" y="1052736"/>
              <a:chExt cx="1296144" cy="32146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1642801" y="1063769"/>
                <a:ext cx="1069741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Variateur</a:t>
                </a:r>
                <a:endParaRPr lang="fr-FR" sz="1200" dirty="0"/>
              </a:p>
            </p:txBody>
          </p:sp>
        </p:grpSp>
      </p:grpSp>
      <p:grpSp>
        <p:nvGrpSpPr>
          <p:cNvPr id="84" name="Groupe 83"/>
          <p:cNvGrpSpPr/>
          <p:nvPr/>
        </p:nvGrpSpPr>
        <p:grpSpPr>
          <a:xfrm>
            <a:off x="504214" y="4471279"/>
            <a:ext cx="1460430" cy="724726"/>
            <a:chOff x="1161397" y="1641290"/>
            <a:chExt cx="1460430" cy="724726"/>
          </a:xfrm>
        </p:grpSpPr>
        <p:sp>
          <p:nvSpPr>
            <p:cNvPr id="85" name="Rectangle 84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 85"/>
            <p:cNvGrpSpPr/>
            <p:nvPr/>
          </p:nvGrpSpPr>
          <p:grpSpPr>
            <a:xfrm>
              <a:off x="1161397" y="1641290"/>
              <a:ext cx="1460430" cy="286844"/>
              <a:chOff x="1619672" y="1052736"/>
              <a:chExt cx="1296144" cy="32146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1642801" y="1063769"/>
                <a:ext cx="981876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Moteur</a:t>
                </a:r>
                <a:endParaRPr lang="fr-FR" sz="1200" dirty="0"/>
              </a:p>
            </p:txBody>
          </p:sp>
        </p:grpSp>
      </p:grpSp>
      <p:grpSp>
        <p:nvGrpSpPr>
          <p:cNvPr id="89" name="Groupe 88"/>
          <p:cNvGrpSpPr/>
          <p:nvPr/>
        </p:nvGrpSpPr>
        <p:grpSpPr>
          <a:xfrm>
            <a:off x="504214" y="1478860"/>
            <a:ext cx="1460430" cy="724726"/>
            <a:chOff x="1161397" y="1641290"/>
            <a:chExt cx="1460430" cy="724726"/>
          </a:xfrm>
        </p:grpSpPr>
        <p:sp>
          <p:nvSpPr>
            <p:cNvPr id="90" name="Rectangle 89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1161397" y="1641290"/>
              <a:ext cx="1460430" cy="286844"/>
              <a:chOff x="1619672" y="1052736"/>
              <a:chExt cx="1296144" cy="32146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1642801" y="1063769"/>
                <a:ext cx="1146964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Bielle-lisse</a:t>
                </a:r>
                <a:endParaRPr lang="fr-FR" sz="1200" dirty="0"/>
              </a:p>
            </p:txBody>
          </p:sp>
        </p:grpSp>
      </p:grpSp>
      <p:grpSp>
        <p:nvGrpSpPr>
          <p:cNvPr id="94" name="Groupe 93"/>
          <p:cNvGrpSpPr/>
          <p:nvPr/>
        </p:nvGrpSpPr>
        <p:grpSpPr>
          <a:xfrm>
            <a:off x="2374248" y="2570843"/>
            <a:ext cx="1460430" cy="724726"/>
            <a:chOff x="1161397" y="1641290"/>
            <a:chExt cx="1460430" cy="724726"/>
          </a:xfrm>
        </p:grpSpPr>
        <p:sp>
          <p:nvSpPr>
            <p:cNvPr id="95" name="Rectangle 94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6" name="Groupe 95"/>
            <p:cNvGrpSpPr/>
            <p:nvPr/>
          </p:nvGrpSpPr>
          <p:grpSpPr>
            <a:xfrm>
              <a:off x="1161397" y="1641290"/>
              <a:ext cx="1460430" cy="286844"/>
              <a:chOff x="1619672" y="1052736"/>
              <a:chExt cx="1296144" cy="32146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1642801" y="1063769"/>
                <a:ext cx="975275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Ressort</a:t>
                </a:r>
                <a:endParaRPr lang="fr-FR" sz="1200" dirty="0"/>
              </a:p>
            </p:txBody>
          </p:sp>
        </p:grpSp>
      </p:grpSp>
      <p:grpSp>
        <p:nvGrpSpPr>
          <p:cNvPr id="99" name="Groupe 98"/>
          <p:cNvGrpSpPr/>
          <p:nvPr/>
        </p:nvGrpSpPr>
        <p:grpSpPr>
          <a:xfrm>
            <a:off x="2713659" y="1494504"/>
            <a:ext cx="1699936" cy="724726"/>
            <a:chOff x="1161397" y="1641290"/>
            <a:chExt cx="1473990" cy="724726"/>
          </a:xfrm>
        </p:grpSpPr>
        <p:sp>
          <p:nvSpPr>
            <p:cNvPr id="100" name="Rectangle 99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roupe 100"/>
            <p:cNvGrpSpPr/>
            <p:nvPr/>
          </p:nvGrpSpPr>
          <p:grpSpPr>
            <a:xfrm>
              <a:off x="1161398" y="1641290"/>
              <a:ext cx="1473989" cy="286845"/>
              <a:chOff x="1619672" y="1052736"/>
              <a:chExt cx="1308178" cy="321467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ZoneTexte 102"/>
              <p:cNvSpPr txBox="1"/>
              <p:nvPr/>
            </p:nvSpPr>
            <p:spPr>
              <a:xfrm>
                <a:off x="1642801" y="1063770"/>
                <a:ext cx="1285049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Capteur position</a:t>
                </a:r>
                <a:endParaRPr lang="fr-FR" sz="1200" dirty="0"/>
              </a:p>
            </p:txBody>
          </p:sp>
        </p:grpSp>
      </p:grpSp>
      <p:grpSp>
        <p:nvGrpSpPr>
          <p:cNvPr id="116" name="Groupe 115"/>
          <p:cNvGrpSpPr/>
          <p:nvPr/>
        </p:nvGrpSpPr>
        <p:grpSpPr>
          <a:xfrm>
            <a:off x="6775231" y="4095964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17" name="Rectangle 116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8" name="Connecteur droit avec flèche 117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ZoneTexte 121"/>
          <p:cNvSpPr txBox="1"/>
          <p:nvPr/>
        </p:nvSpPr>
        <p:spPr>
          <a:xfrm>
            <a:off x="4349158" y="5428363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in</a:t>
            </a:r>
            <a:endParaRPr lang="fr-FR" sz="11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997971" y="486025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Alim in</a:t>
            </a:r>
            <a:endParaRPr lang="fr-FR" sz="1100" dirty="0"/>
          </a:p>
        </p:txBody>
      </p:sp>
      <p:grpSp>
        <p:nvGrpSpPr>
          <p:cNvPr id="124" name="Groupe 123"/>
          <p:cNvGrpSpPr/>
          <p:nvPr/>
        </p:nvGrpSpPr>
        <p:grpSpPr>
          <a:xfrm rot="5400000" flipH="1">
            <a:off x="3178779" y="5094257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25" name="Rectangle 124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avec flèche 125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e 130"/>
          <p:cNvGrpSpPr/>
          <p:nvPr/>
        </p:nvGrpSpPr>
        <p:grpSpPr>
          <a:xfrm>
            <a:off x="5739166" y="3885044"/>
            <a:ext cx="227521" cy="227521"/>
            <a:chOff x="5004048" y="2420888"/>
            <a:chExt cx="792088" cy="792088"/>
          </a:xfrm>
          <a:solidFill>
            <a:schemeClr val="bg1"/>
          </a:solidFill>
        </p:grpSpPr>
        <p:sp>
          <p:nvSpPr>
            <p:cNvPr id="132" name="Rectangle 131"/>
            <p:cNvSpPr/>
            <p:nvPr/>
          </p:nvSpPr>
          <p:spPr>
            <a:xfrm>
              <a:off x="5004048" y="2420888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3" name="Connecteur droit avec flèche 132"/>
            <p:cNvCxnSpPr/>
            <p:nvPr/>
          </p:nvCxnSpPr>
          <p:spPr>
            <a:xfrm flipV="1">
              <a:off x="5121061" y="2636912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/>
            <p:cNvCxnSpPr/>
            <p:nvPr/>
          </p:nvCxnSpPr>
          <p:spPr>
            <a:xfrm flipH="1" flipV="1">
              <a:off x="5121061" y="2924944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ZoneTexte 134"/>
          <p:cNvSpPr txBox="1"/>
          <p:nvPr/>
        </p:nvSpPr>
        <p:spPr>
          <a:xfrm>
            <a:off x="3613449" y="4746493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RS232</a:t>
            </a:r>
            <a:endParaRPr lang="fr-FR" sz="1100" dirty="0"/>
          </a:p>
        </p:txBody>
      </p:sp>
      <p:cxnSp>
        <p:nvCxnSpPr>
          <p:cNvPr id="137" name="Connecteur en angle 136"/>
          <p:cNvCxnSpPr>
            <a:stCxn id="132" idx="3"/>
            <a:endCxn id="45" idx="1"/>
          </p:cNvCxnSpPr>
          <p:nvPr/>
        </p:nvCxnSpPr>
        <p:spPr>
          <a:xfrm flipV="1">
            <a:off x="5966687" y="3701899"/>
            <a:ext cx="800142" cy="29690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 flipH="1">
            <a:off x="2707650" y="4791480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ZoneTexte 137"/>
          <p:cNvSpPr txBox="1"/>
          <p:nvPr/>
        </p:nvSpPr>
        <p:spPr>
          <a:xfrm>
            <a:off x="1172556" y="497533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élec</a:t>
            </a:r>
            <a:endParaRPr lang="fr-FR" sz="1100" dirty="0"/>
          </a:p>
        </p:txBody>
      </p:sp>
      <p:grpSp>
        <p:nvGrpSpPr>
          <p:cNvPr id="141" name="Groupe 140"/>
          <p:cNvGrpSpPr/>
          <p:nvPr/>
        </p:nvGrpSpPr>
        <p:grpSpPr>
          <a:xfrm rot="5400000" flipH="1">
            <a:off x="1040185" y="5127440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42" name="Rectangle 141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3" name="Connecteur droit avec flèche 142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ZoneTexte 143"/>
          <p:cNvSpPr txBox="1"/>
          <p:nvPr/>
        </p:nvSpPr>
        <p:spPr>
          <a:xfrm>
            <a:off x="2847662" y="468856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élec</a:t>
            </a:r>
            <a:endParaRPr lang="fr-FR" sz="11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2547184" y="2913664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méca</a:t>
            </a:r>
            <a:r>
              <a:rPr lang="fr-FR" sz="1100" dirty="0" smtClean="0"/>
              <a:t> ressort</a:t>
            </a:r>
            <a:endParaRPr lang="fr-FR" sz="1100" dirty="0"/>
          </a:p>
        </p:txBody>
      </p:sp>
      <p:grpSp>
        <p:nvGrpSpPr>
          <p:cNvPr id="158" name="Groupe 157"/>
          <p:cNvGrpSpPr/>
          <p:nvPr/>
        </p:nvGrpSpPr>
        <p:grpSpPr>
          <a:xfrm flipH="1">
            <a:off x="386566" y="4810573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ZoneTexte 160"/>
          <p:cNvSpPr txBox="1"/>
          <p:nvPr/>
        </p:nvSpPr>
        <p:spPr>
          <a:xfrm>
            <a:off x="626441" y="477819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méca</a:t>
            </a:r>
            <a:r>
              <a:rPr lang="fr-FR" sz="1100" dirty="0" smtClean="0"/>
              <a:t> mot</a:t>
            </a:r>
            <a:endParaRPr lang="fr-FR" sz="110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531142" y="1655222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méca</a:t>
            </a:r>
            <a:r>
              <a:rPr lang="fr-FR" sz="1100" dirty="0" smtClean="0"/>
              <a:t> </a:t>
            </a:r>
            <a:r>
              <a:rPr lang="fr-FR" sz="1100" dirty="0" err="1" smtClean="0"/>
              <a:t>red</a:t>
            </a:r>
            <a:endParaRPr lang="fr-FR" sz="1100" dirty="0"/>
          </a:p>
        </p:txBody>
      </p:sp>
      <p:grpSp>
        <p:nvGrpSpPr>
          <p:cNvPr id="170" name="Groupe 169"/>
          <p:cNvGrpSpPr/>
          <p:nvPr/>
        </p:nvGrpSpPr>
        <p:grpSpPr>
          <a:xfrm>
            <a:off x="4121974" y="4763538"/>
            <a:ext cx="227521" cy="227521"/>
            <a:chOff x="5004048" y="2420888"/>
            <a:chExt cx="792088" cy="792088"/>
          </a:xfrm>
          <a:solidFill>
            <a:schemeClr val="bg1"/>
          </a:solidFill>
        </p:grpSpPr>
        <p:sp>
          <p:nvSpPr>
            <p:cNvPr id="171" name="Rectangle 170"/>
            <p:cNvSpPr/>
            <p:nvPr/>
          </p:nvSpPr>
          <p:spPr>
            <a:xfrm>
              <a:off x="5004048" y="2420888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2" name="Connecteur droit avec flèche 171"/>
            <p:cNvCxnSpPr/>
            <p:nvPr/>
          </p:nvCxnSpPr>
          <p:spPr>
            <a:xfrm flipV="1">
              <a:off x="5121061" y="2636912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avec flèche 172"/>
            <p:cNvCxnSpPr/>
            <p:nvPr/>
          </p:nvCxnSpPr>
          <p:spPr>
            <a:xfrm flipH="1" flipV="1">
              <a:off x="5121061" y="2924944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ZoneTexte 173"/>
          <p:cNvSpPr txBox="1"/>
          <p:nvPr/>
        </p:nvSpPr>
        <p:spPr>
          <a:xfrm>
            <a:off x="5310790" y="3519384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RS232</a:t>
            </a:r>
            <a:endParaRPr lang="fr-FR" sz="1100" dirty="0"/>
          </a:p>
        </p:txBody>
      </p:sp>
      <p:cxnSp>
        <p:nvCxnSpPr>
          <p:cNvPr id="175" name="Connecteur en angle 174"/>
          <p:cNvCxnSpPr>
            <a:stCxn id="171" idx="3"/>
            <a:endCxn id="132" idx="1"/>
          </p:cNvCxnSpPr>
          <p:nvPr/>
        </p:nvCxnSpPr>
        <p:spPr>
          <a:xfrm flipV="1">
            <a:off x="4349495" y="3998805"/>
            <a:ext cx="1389671" cy="87849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e 184"/>
          <p:cNvGrpSpPr/>
          <p:nvPr/>
        </p:nvGrpSpPr>
        <p:grpSpPr>
          <a:xfrm>
            <a:off x="4557301" y="1478860"/>
            <a:ext cx="1181865" cy="724726"/>
            <a:chOff x="1161397" y="1641290"/>
            <a:chExt cx="1460431" cy="724726"/>
          </a:xfrm>
        </p:grpSpPr>
        <p:sp>
          <p:nvSpPr>
            <p:cNvPr id="186" name="Rectangle 185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7" name="Groupe 186"/>
            <p:cNvGrpSpPr/>
            <p:nvPr/>
          </p:nvGrpSpPr>
          <p:grpSpPr>
            <a:xfrm>
              <a:off x="1161398" y="1641290"/>
              <a:ext cx="1460430" cy="286845"/>
              <a:chOff x="1619672" y="1052736"/>
              <a:chExt cx="1296144" cy="321467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9" name="ZoneTexte 188"/>
              <p:cNvSpPr txBox="1"/>
              <p:nvPr/>
            </p:nvSpPr>
            <p:spPr>
              <a:xfrm>
                <a:off x="1642801" y="1063770"/>
                <a:ext cx="866371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Voyants</a:t>
                </a:r>
                <a:endParaRPr lang="fr-FR" sz="1200" dirty="0"/>
              </a:p>
            </p:txBody>
          </p:sp>
        </p:grpSp>
      </p:grpSp>
      <p:grpSp>
        <p:nvGrpSpPr>
          <p:cNvPr id="197" name="Groupe 196"/>
          <p:cNvGrpSpPr/>
          <p:nvPr/>
        </p:nvGrpSpPr>
        <p:grpSpPr>
          <a:xfrm>
            <a:off x="6765580" y="486300"/>
            <a:ext cx="1240832" cy="1247420"/>
            <a:chOff x="6541523" y="764704"/>
            <a:chExt cx="1240832" cy="1247420"/>
          </a:xfrm>
        </p:grpSpPr>
        <p:grpSp>
          <p:nvGrpSpPr>
            <p:cNvPr id="9" name="Groupe 8"/>
            <p:cNvGrpSpPr/>
            <p:nvPr/>
          </p:nvGrpSpPr>
          <p:grpSpPr>
            <a:xfrm>
              <a:off x="6630415" y="1015880"/>
              <a:ext cx="939809" cy="745069"/>
              <a:chOff x="2398026" y="1202268"/>
              <a:chExt cx="939809" cy="745069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2783790" y="1202268"/>
                <a:ext cx="291521" cy="468070"/>
                <a:chOff x="899592" y="1844824"/>
                <a:chExt cx="1152128" cy="1920521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1295636" y="1844824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>
                  <a:off x="1475656" y="2204864"/>
                  <a:ext cx="0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>
                  <a:off x="147565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 flipH="1">
                  <a:off x="935596" y="2973257"/>
                  <a:ext cx="546716" cy="7920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 flipH="1">
                  <a:off x="899592" y="2492896"/>
                  <a:ext cx="11521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ZoneTexte 58"/>
              <p:cNvSpPr txBox="1"/>
              <p:nvPr/>
            </p:nvSpPr>
            <p:spPr>
              <a:xfrm>
                <a:off x="2398026" y="1670338"/>
                <a:ext cx="9398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   Utilisateur</a:t>
                </a:r>
                <a:endParaRPr lang="fr-FR" sz="1200" dirty="0"/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6541523" y="764704"/>
              <a:ext cx="1240832" cy="1247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 26"/>
          <p:cNvSpPr/>
          <p:nvPr/>
        </p:nvSpPr>
        <p:spPr>
          <a:xfrm rot="5400000">
            <a:off x="5659322" y="1845885"/>
            <a:ext cx="141171" cy="141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197"/>
          <p:cNvSpPr/>
          <p:nvPr/>
        </p:nvSpPr>
        <p:spPr>
          <a:xfrm rot="5400000">
            <a:off x="6690274" y="1418119"/>
            <a:ext cx="141171" cy="141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droit 205"/>
          <p:cNvCxnSpPr>
            <a:stCxn id="27" idx="0"/>
            <a:endCxn id="198" idx="2"/>
          </p:cNvCxnSpPr>
          <p:nvPr/>
        </p:nvCxnSpPr>
        <p:spPr>
          <a:xfrm flipV="1">
            <a:off x="5800493" y="1488705"/>
            <a:ext cx="889781" cy="4277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 rot="5400000">
            <a:off x="7291148" y="1652567"/>
            <a:ext cx="141171" cy="141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 219"/>
          <p:cNvSpPr/>
          <p:nvPr/>
        </p:nvSpPr>
        <p:spPr>
          <a:xfrm rot="5400000">
            <a:off x="8286862" y="3618516"/>
            <a:ext cx="141171" cy="141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4" name="Connecteur en angle 223"/>
          <p:cNvCxnSpPr>
            <a:stCxn id="220" idx="0"/>
            <a:endCxn id="218" idx="3"/>
          </p:cNvCxnSpPr>
          <p:nvPr/>
        </p:nvCxnSpPr>
        <p:spPr>
          <a:xfrm flipH="1" flipV="1">
            <a:off x="7361733" y="1793738"/>
            <a:ext cx="1066300" cy="1895364"/>
          </a:xfrm>
          <a:prstGeom prst="bentConnector4">
            <a:avLst>
              <a:gd name="adj1" fmla="val -21439"/>
              <a:gd name="adj2" fmla="val 5186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e 227"/>
          <p:cNvGrpSpPr/>
          <p:nvPr/>
        </p:nvGrpSpPr>
        <p:grpSpPr>
          <a:xfrm>
            <a:off x="438864" y="1846555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29" name="Rectangle 228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0" name="Connecteur droit avec flèche 229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Connecteur en angle 239"/>
          <p:cNvCxnSpPr>
            <a:stCxn id="163" idx="3"/>
            <a:endCxn id="235" idx="1"/>
          </p:cNvCxnSpPr>
          <p:nvPr/>
        </p:nvCxnSpPr>
        <p:spPr>
          <a:xfrm rot="16200000" flipH="1">
            <a:off x="1425656" y="2172897"/>
            <a:ext cx="748295" cy="9948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e 240"/>
          <p:cNvGrpSpPr/>
          <p:nvPr/>
        </p:nvGrpSpPr>
        <p:grpSpPr>
          <a:xfrm rot="10800000" flipH="1">
            <a:off x="2633957" y="1835813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42" name="Rectangle 241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3" name="Connecteur droit avec flèche 242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e 244"/>
          <p:cNvGrpSpPr/>
          <p:nvPr/>
        </p:nvGrpSpPr>
        <p:grpSpPr>
          <a:xfrm rot="10800000" flipH="1">
            <a:off x="1871013" y="1835813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246" name="Rectangle 245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avec flèche 246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Connecteur droit 248"/>
          <p:cNvCxnSpPr>
            <a:stCxn id="246" idx="3"/>
            <a:endCxn id="242" idx="1"/>
          </p:cNvCxnSpPr>
          <p:nvPr/>
        </p:nvCxnSpPr>
        <p:spPr>
          <a:xfrm>
            <a:off x="2056521" y="1928567"/>
            <a:ext cx="577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1266292" y="177989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Position</a:t>
            </a:r>
            <a:endParaRPr lang="fr-FR" sz="1100" dirty="0"/>
          </a:p>
        </p:txBody>
      </p:sp>
      <p:sp>
        <p:nvSpPr>
          <p:cNvPr id="259" name="ZoneTexte 258"/>
          <p:cNvSpPr txBox="1"/>
          <p:nvPr/>
        </p:nvSpPr>
        <p:spPr>
          <a:xfrm>
            <a:off x="2839331" y="1801488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Position</a:t>
            </a:r>
            <a:endParaRPr lang="fr-FR" sz="1100" dirty="0"/>
          </a:p>
        </p:txBody>
      </p:sp>
      <p:sp>
        <p:nvSpPr>
          <p:cNvPr id="260" name="ZoneTexte 259"/>
          <p:cNvSpPr txBox="1"/>
          <p:nvPr/>
        </p:nvSpPr>
        <p:spPr>
          <a:xfrm>
            <a:off x="3655209" y="1856251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RS232</a:t>
            </a:r>
            <a:endParaRPr lang="fr-FR" sz="1100" dirty="0"/>
          </a:p>
        </p:txBody>
      </p:sp>
      <p:cxnSp>
        <p:nvCxnSpPr>
          <p:cNvPr id="265" name="Connecteur en angle 264"/>
          <p:cNvCxnSpPr>
            <a:stCxn id="41" idx="3"/>
            <a:endCxn id="43" idx="1"/>
          </p:cNvCxnSpPr>
          <p:nvPr/>
        </p:nvCxnSpPr>
        <p:spPr>
          <a:xfrm rot="10800000" flipV="1">
            <a:off x="4222199" y="5524152"/>
            <a:ext cx="2299285" cy="295712"/>
          </a:xfrm>
          <a:prstGeom prst="bentConnector4">
            <a:avLst>
              <a:gd name="adj1" fmla="val 13838"/>
              <a:gd name="adj2" fmla="val 1773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en angle 267"/>
          <p:cNvCxnSpPr>
            <a:stCxn id="41" idx="3"/>
            <a:endCxn id="117" idx="1"/>
          </p:cNvCxnSpPr>
          <p:nvPr/>
        </p:nvCxnSpPr>
        <p:spPr>
          <a:xfrm rot="10800000" flipH="1">
            <a:off x="6521483" y="4188718"/>
            <a:ext cx="253748" cy="1335434"/>
          </a:xfrm>
          <a:prstGeom prst="bentConnector3">
            <a:avLst>
              <a:gd name="adj1" fmla="val -1264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en angle 2"/>
          <p:cNvCxnSpPr>
            <a:stCxn id="132" idx="1"/>
            <a:endCxn id="186" idx="2"/>
          </p:cNvCxnSpPr>
          <p:nvPr/>
        </p:nvCxnSpPr>
        <p:spPr>
          <a:xfrm rot="10800000">
            <a:off x="5148234" y="2203587"/>
            <a:ext cx="590933" cy="17952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e 165"/>
          <p:cNvGrpSpPr/>
          <p:nvPr/>
        </p:nvGrpSpPr>
        <p:grpSpPr>
          <a:xfrm rot="5400000" flipH="1">
            <a:off x="5055479" y="2086284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68" name="Rectangle 167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avec flèche 168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 rot="16200000" flipH="1">
            <a:off x="3943936" y="2086367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2" name="Connecteur droit avec flèche 181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508838" y="3229043"/>
            <a:ext cx="1460430" cy="724726"/>
            <a:chOff x="1161397" y="1641290"/>
            <a:chExt cx="1460430" cy="724726"/>
          </a:xfrm>
        </p:grpSpPr>
        <p:sp>
          <p:nvSpPr>
            <p:cNvPr id="177" name="Rectangle 176"/>
            <p:cNvSpPr/>
            <p:nvPr/>
          </p:nvSpPr>
          <p:spPr>
            <a:xfrm>
              <a:off x="1161397" y="1869939"/>
              <a:ext cx="1460430" cy="496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8" name="Groupe 177"/>
            <p:cNvGrpSpPr/>
            <p:nvPr/>
          </p:nvGrpSpPr>
          <p:grpSpPr>
            <a:xfrm>
              <a:off x="1161397" y="1641290"/>
              <a:ext cx="1460430" cy="286844"/>
              <a:chOff x="1619672" y="1052736"/>
              <a:chExt cx="1296144" cy="321466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619672" y="1052736"/>
                <a:ext cx="1296144" cy="2562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3" name="ZoneTexte 182"/>
              <p:cNvSpPr txBox="1"/>
              <p:nvPr/>
            </p:nvSpPr>
            <p:spPr>
              <a:xfrm>
                <a:off x="1642801" y="1063769"/>
                <a:ext cx="1133135" cy="3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Block : Réducteur</a:t>
                </a:r>
                <a:endParaRPr lang="fr-FR" sz="1200" dirty="0"/>
              </a:p>
            </p:txBody>
          </p:sp>
        </p:grpSp>
      </p:grpSp>
      <p:sp>
        <p:nvSpPr>
          <p:cNvPr id="184" name="ZoneTexte 183"/>
          <p:cNvSpPr txBox="1"/>
          <p:nvPr/>
        </p:nvSpPr>
        <p:spPr>
          <a:xfrm>
            <a:off x="1177180" y="3733099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méca</a:t>
            </a:r>
            <a:r>
              <a:rPr lang="fr-FR" sz="1100" dirty="0" smtClean="0"/>
              <a:t> mot</a:t>
            </a:r>
            <a:endParaRPr lang="fr-FR" sz="1100" dirty="0"/>
          </a:p>
        </p:txBody>
      </p:sp>
      <p:grpSp>
        <p:nvGrpSpPr>
          <p:cNvPr id="190" name="Groupe 189"/>
          <p:cNvGrpSpPr/>
          <p:nvPr/>
        </p:nvGrpSpPr>
        <p:grpSpPr>
          <a:xfrm rot="5400000" flipH="1">
            <a:off x="1044809" y="3885204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91" name="Rectangle 190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avec flèche 191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 flipH="1">
            <a:off x="391190" y="3568337"/>
            <a:ext cx="185508" cy="185508"/>
            <a:chOff x="4788024" y="1048426"/>
            <a:chExt cx="792088" cy="792088"/>
          </a:xfrm>
          <a:solidFill>
            <a:schemeClr val="bg1"/>
          </a:solidFill>
        </p:grpSpPr>
        <p:sp>
          <p:nvSpPr>
            <p:cNvPr id="195" name="Rectangle 194"/>
            <p:cNvSpPr/>
            <p:nvPr/>
          </p:nvSpPr>
          <p:spPr>
            <a:xfrm>
              <a:off x="4788024" y="1048426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9" name="Connecteur droit avec flèche 198"/>
            <p:cNvCxnSpPr/>
            <p:nvPr/>
          </p:nvCxnSpPr>
          <p:spPr>
            <a:xfrm flipV="1">
              <a:off x="4905037" y="1444470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ZoneTexte 199"/>
          <p:cNvSpPr txBox="1"/>
          <p:nvPr/>
        </p:nvSpPr>
        <p:spPr>
          <a:xfrm>
            <a:off x="578496" y="3525453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méca</a:t>
            </a:r>
            <a:r>
              <a:rPr lang="fr-FR" sz="1100" dirty="0" smtClean="0"/>
              <a:t> </a:t>
            </a:r>
            <a:r>
              <a:rPr lang="fr-FR" sz="1100" dirty="0" err="1" smtClean="0"/>
              <a:t>red</a:t>
            </a:r>
            <a:endParaRPr lang="fr-FR" sz="1100" dirty="0"/>
          </a:p>
        </p:txBody>
      </p:sp>
      <p:sp>
        <p:nvSpPr>
          <p:cNvPr id="201" name="ZoneTexte 200"/>
          <p:cNvSpPr txBox="1"/>
          <p:nvPr/>
        </p:nvSpPr>
        <p:spPr>
          <a:xfrm>
            <a:off x="607155" y="1876462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 </a:t>
            </a:r>
            <a:r>
              <a:rPr lang="fr-FR" sz="1100" dirty="0" err="1" smtClean="0"/>
              <a:t>méca</a:t>
            </a:r>
            <a:r>
              <a:rPr lang="fr-FR" sz="1100" dirty="0" smtClean="0"/>
              <a:t> ressort</a:t>
            </a:r>
            <a:endParaRPr lang="fr-FR" sz="1100" dirty="0"/>
          </a:p>
        </p:txBody>
      </p:sp>
      <p:cxnSp>
        <p:nvCxnSpPr>
          <p:cNvPr id="12" name="Connecteur en angle 11"/>
          <p:cNvCxnSpPr>
            <a:stCxn id="43" idx="3"/>
            <a:endCxn id="125" idx="1"/>
          </p:cNvCxnSpPr>
          <p:nvPr/>
        </p:nvCxnSpPr>
        <p:spPr>
          <a:xfrm rot="16200000" flipV="1">
            <a:off x="3569571" y="4981728"/>
            <a:ext cx="354591" cy="95066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39" idx="3"/>
            <a:endCxn id="142" idx="1"/>
          </p:cNvCxnSpPr>
          <p:nvPr/>
        </p:nvCxnSpPr>
        <p:spPr>
          <a:xfrm rot="10800000" flipV="1">
            <a:off x="1132940" y="4884234"/>
            <a:ext cx="1574711" cy="428714"/>
          </a:xfrm>
          <a:prstGeom prst="bentConnector4">
            <a:avLst>
              <a:gd name="adj1" fmla="val 25939"/>
              <a:gd name="adj2" fmla="val 1533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59" idx="3"/>
            <a:endCxn id="191" idx="1"/>
          </p:cNvCxnSpPr>
          <p:nvPr/>
        </p:nvCxnSpPr>
        <p:spPr>
          <a:xfrm rot="10800000" flipH="1">
            <a:off x="386565" y="4070713"/>
            <a:ext cx="750997" cy="832615"/>
          </a:xfrm>
          <a:prstGeom prst="bentConnector4">
            <a:avLst>
              <a:gd name="adj1" fmla="val -29210"/>
              <a:gd name="adj2" fmla="val 766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95" idx="3"/>
            <a:endCxn id="229" idx="1"/>
          </p:cNvCxnSpPr>
          <p:nvPr/>
        </p:nvCxnSpPr>
        <p:spPr>
          <a:xfrm rot="10800000" flipH="1">
            <a:off x="391190" y="1939309"/>
            <a:ext cx="47674" cy="1721782"/>
          </a:xfrm>
          <a:prstGeom prst="bentConnector3">
            <a:avLst>
              <a:gd name="adj1" fmla="val -4795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e 201"/>
          <p:cNvGrpSpPr/>
          <p:nvPr/>
        </p:nvGrpSpPr>
        <p:grpSpPr>
          <a:xfrm>
            <a:off x="2286606" y="2930709"/>
            <a:ext cx="227521" cy="227521"/>
            <a:chOff x="5004048" y="2420888"/>
            <a:chExt cx="792088" cy="792088"/>
          </a:xfrm>
          <a:solidFill>
            <a:schemeClr val="bg1"/>
          </a:solidFill>
        </p:grpSpPr>
        <p:sp>
          <p:nvSpPr>
            <p:cNvPr id="203" name="Rectangle 202"/>
            <p:cNvSpPr/>
            <p:nvPr/>
          </p:nvSpPr>
          <p:spPr>
            <a:xfrm>
              <a:off x="5004048" y="2420888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4" name="Connecteur droit avec flèche 203"/>
            <p:cNvCxnSpPr/>
            <p:nvPr/>
          </p:nvCxnSpPr>
          <p:spPr>
            <a:xfrm flipV="1">
              <a:off x="5121061" y="2636912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avec flèche 204"/>
            <p:cNvCxnSpPr/>
            <p:nvPr/>
          </p:nvCxnSpPr>
          <p:spPr>
            <a:xfrm flipH="1" flipV="1">
              <a:off x="5121061" y="2924944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e 206"/>
          <p:cNvGrpSpPr/>
          <p:nvPr/>
        </p:nvGrpSpPr>
        <p:grpSpPr>
          <a:xfrm rot="16200000">
            <a:off x="1173279" y="2085590"/>
            <a:ext cx="227521" cy="227521"/>
            <a:chOff x="5004048" y="2420888"/>
            <a:chExt cx="792088" cy="792088"/>
          </a:xfrm>
          <a:solidFill>
            <a:schemeClr val="bg1"/>
          </a:solidFill>
        </p:grpSpPr>
        <p:sp>
          <p:nvSpPr>
            <p:cNvPr id="208" name="Rectangle 207"/>
            <p:cNvSpPr/>
            <p:nvPr/>
          </p:nvSpPr>
          <p:spPr>
            <a:xfrm>
              <a:off x="5004048" y="2420888"/>
              <a:ext cx="792088" cy="7920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avec flèche 208"/>
            <p:cNvCxnSpPr/>
            <p:nvPr/>
          </p:nvCxnSpPr>
          <p:spPr>
            <a:xfrm flipV="1">
              <a:off x="5121061" y="2636912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 flipH="1" flipV="1">
              <a:off x="5121061" y="2924944"/>
              <a:ext cx="558062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en angle 35"/>
          <p:cNvCxnSpPr>
            <a:stCxn id="181" idx="3"/>
            <a:endCxn id="132" idx="1"/>
          </p:cNvCxnSpPr>
          <p:nvPr/>
        </p:nvCxnSpPr>
        <p:spPr>
          <a:xfrm rot="16200000" flipH="1">
            <a:off x="4024463" y="2284102"/>
            <a:ext cx="1726930" cy="1702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22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699</Words>
  <Application>Microsoft Office PowerPoint</Application>
  <PresentationFormat>Affichage à l'écran (4:3)</PresentationFormat>
  <Paragraphs>205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Loki</dc:creator>
  <cp:lastModifiedBy>Loki</cp:lastModifiedBy>
  <cp:revision>74</cp:revision>
  <cp:lastPrinted>2013-05-28T09:12:40Z</cp:lastPrinted>
  <dcterms:created xsi:type="dcterms:W3CDTF">2013-04-13T15:13:19Z</dcterms:created>
  <dcterms:modified xsi:type="dcterms:W3CDTF">2013-06-04T12:54:56Z</dcterms:modified>
</cp:coreProperties>
</file>