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58" r:id="rId4"/>
    <p:sldId id="257" r:id="rId5"/>
    <p:sldId id="259" r:id="rId6"/>
    <p:sldId id="261" r:id="rId7"/>
    <p:sldId id="274" r:id="rId8"/>
    <p:sldId id="269" r:id="rId9"/>
  </p:sldIdLst>
  <p:sldSz cx="9144000" cy="6858000" type="screen4x3"/>
  <p:notesSz cx="6858000" cy="9144000"/>
  <p:defaultTextStyle>
    <a:defPPr>
      <a:defRPr lang="fr-FR"/>
    </a:defPPr>
    <a:lvl1pPr algn="l" defTabSz="4570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088" algn="l" defTabSz="4570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174" algn="l" defTabSz="4570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261" algn="l" defTabSz="4570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348" algn="l" defTabSz="45708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434" algn="l" defTabSz="91417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2522" algn="l" defTabSz="91417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199609" algn="l" defTabSz="91417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6696" algn="l" defTabSz="914174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87738" autoAdjust="0"/>
  </p:normalViewPr>
  <p:slideViewPr>
    <p:cSldViewPr snapToGrid="0" snapToObjects="1">
      <p:cViewPr>
        <p:scale>
          <a:sx n="90" d="100"/>
          <a:sy n="90" d="100"/>
        </p:scale>
        <p:origin x="-94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748381-8C2E-4712-9FC5-DFF274C1AFE3}" type="datetime1">
              <a:rPr lang="fr-FR"/>
              <a:pPr/>
              <a:t>25/09/2014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DFB94-266E-4D18-9B27-4EBEE3CF4B3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965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961796-B365-41BD-A7E5-DDAFB5B36FCE}" type="datetime1">
              <a:rPr lang="fr-FR"/>
              <a:pPr/>
              <a:t>25/09/2014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537AD-FB60-4EB5-8EEC-48C835F5107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5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088" algn="l" defTabSz="457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174" algn="l" defTabSz="457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261" algn="l" defTabSz="457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348" algn="l" defTabSz="4570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5434" algn="l" defTabSz="457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22" algn="l" defTabSz="457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09" algn="l" defTabSz="457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96" algn="l" defTabSz="4570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2013 :</a:t>
            </a:r>
            <a:r>
              <a:rPr lang="fr-FR" baseline="0" dirty="0" smtClean="0"/>
              <a:t>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Y-Commerce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- Le commerce pour vous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et par vous (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your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commerce) 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2012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: Valoriser le Patrimoine Culturel Français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2011 : Gift4YourFriends - Système de recommandation au sein d’un réseau social</a:t>
            </a:r>
          </a:p>
          <a:p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2010 : L’organisation du co-voiturage au sein d’une communauté universitaire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537AD-FB60-4EB5-8EEC-48C835F5107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68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537AD-FB60-4EB5-8EEC-48C835F51074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8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537AD-FB60-4EB5-8EEC-48C835F5107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17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537AD-FB60-4EB5-8EEC-48C835F5107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60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798DB-D0A2-A74A-857B-1D5C9817A281}" type="datetime1">
              <a:rPr lang="fr-FR" smtClean="0"/>
              <a:pPr>
                <a:defRPr/>
              </a:pPr>
              <a:t>25/09/2014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78326-C324-6247-AFA4-D8B136E3D2A9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"/>
            <a:ext cx="9144000" cy="68485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362702"/>
            <a:ext cx="4596733" cy="28835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fr-FR" dirty="0" smtClean="0"/>
              <a:t>Présentation CEVU - UPS  15 janvier 2013 - Thierry </a:t>
            </a:r>
            <a:r>
              <a:rPr lang="fr-FR" dirty="0" err="1" smtClean="0"/>
              <a:t>Millan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613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85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u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2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"/>
            <a:ext cx="9144000" cy="6848532"/>
          </a:xfrm>
          <a:prstGeom prst="rect">
            <a:avLst/>
          </a:prstGeom>
        </p:spPr>
      </p:pic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0" y="1003303"/>
            <a:ext cx="9144000" cy="634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77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1"/>
          </p:nvPr>
        </p:nvSpPr>
        <p:spPr>
          <a:xfrm>
            <a:off x="457200" y="1997844"/>
            <a:ext cx="4040188" cy="6397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57200" y="2637607"/>
            <a:ext cx="4040188" cy="379257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4645025" y="1997844"/>
            <a:ext cx="4041775" cy="6397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645025" y="2637605"/>
            <a:ext cx="4041775" cy="23833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439700"/>
            <a:ext cx="4943242" cy="2787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Présentation CFVU – IUT - 23 octobre 2014 - Thierry </a:t>
            </a:r>
            <a:r>
              <a:rPr lang="fr-FR" dirty="0" err="1" smtClean="0"/>
              <a:t>Millan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30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"/>
            <a:ext cx="9144000" cy="6848532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003303"/>
            <a:ext cx="9144000" cy="634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77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texte 6"/>
          <p:cNvSpPr>
            <a:spLocks noGrp="1"/>
          </p:cNvSpPr>
          <p:nvPr>
            <p:ph type="body" idx="11"/>
          </p:nvPr>
        </p:nvSpPr>
        <p:spPr>
          <a:xfrm>
            <a:off x="457200" y="1968969"/>
            <a:ext cx="4040188" cy="6397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0" name="Espace réservé du contenu 7"/>
          <p:cNvSpPr>
            <a:spLocks noGrp="1"/>
          </p:cNvSpPr>
          <p:nvPr>
            <p:ph sz="half" idx="2"/>
          </p:nvPr>
        </p:nvSpPr>
        <p:spPr>
          <a:xfrm>
            <a:off x="457200" y="2608732"/>
            <a:ext cx="4040188" cy="379257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1" name="Espace réservé du texte 8"/>
          <p:cNvSpPr>
            <a:spLocks noGrp="1"/>
          </p:cNvSpPr>
          <p:nvPr>
            <p:ph type="body" sz="quarter" idx="3"/>
          </p:nvPr>
        </p:nvSpPr>
        <p:spPr>
          <a:xfrm>
            <a:off x="4645025" y="1968969"/>
            <a:ext cx="4041775" cy="63976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2" name="Espace réservé du contenu 9"/>
          <p:cNvSpPr>
            <a:spLocks noGrp="1"/>
          </p:cNvSpPr>
          <p:nvPr>
            <p:ph sz="quarter" idx="4"/>
          </p:nvPr>
        </p:nvSpPr>
        <p:spPr>
          <a:xfrm>
            <a:off x="4645025" y="2608730"/>
            <a:ext cx="4041775" cy="238335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439700"/>
            <a:ext cx="4943242" cy="2787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Présentation CFVU – IUT - 23 octobre 2014 - Thierry </a:t>
            </a:r>
            <a:r>
              <a:rPr lang="fr-FR" dirty="0" err="1" smtClean="0"/>
              <a:t>Millan</a:t>
            </a:r>
            <a:endParaRPr lang="fr-FR" dirty="0"/>
          </a:p>
        </p:txBody>
      </p:sp>
      <p:sp>
        <p:nvSpPr>
          <p:cNvPr id="13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060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"/>
            <a:ext cx="9144000" cy="684853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452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FF0000"/>
                </a:solidFill>
                <a:latin typeface="Arial"/>
                <a:cs typeface="Arial"/>
              </a:defRPr>
            </a:lvl1pPr>
            <a:lvl2pPr>
              <a:defRPr sz="2300">
                <a:solidFill>
                  <a:srgbClr val="FF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FF0000"/>
                </a:solidFill>
                <a:latin typeface="Arial"/>
                <a:cs typeface="Arial"/>
              </a:defRPr>
            </a:lvl3pPr>
            <a:lvl4pPr>
              <a:defRPr i="1">
                <a:solidFill>
                  <a:srgbClr val="FF0000"/>
                </a:solidFill>
                <a:latin typeface="Arial"/>
                <a:cs typeface="Arial"/>
              </a:defRPr>
            </a:lvl4pPr>
            <a:lvl5pPr>
              <a:defRPr i="1">
                <a:solidFill>
                  <a:srgbClr val="FF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77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439700"/>
            <a:ext cx="4943242" cy="27873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Présentation CFVU – IUT - 23 octobre 2014 - Thierry </a:t>
            </a:r>
            <a:r>
              <a:rPr lang="fr-FR" dirty="0" err="1" smtClean="0"/>
              <a:t>Millan</a:t>
            </a:r>
            <a:endParaRPr lang="fr-FR" dirty="0"/>
          </a:p>
        </p:txBody>
      </p:sp>
      <p:sp>
        <p:nvSpPr>
          <p:cNvPr id="9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313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maquette pptIUT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8"/>
            <a:ext cx="9144000" cy="684853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302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FF0000"/>
                </a:solidFill>
                <a:latin typeface="Arial"/>
                <a:cs typeface="Arial"/>
              </a:defRPr>
            </a:lvl1pPr>
            <a:lvl2pPr>
              <a:defRPr sz="2300">
                <a:solidFill>
                  <a:srgbClr val="FF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FF0000"/>
                </a:solidFill>
                <a:latin typeface="Arial"/>
                <a:cs typeface="Arial"/>
              </a:defRPr>
            </a:lvl3pPr>
            <a:lvl4pPr>
              <a:defRPr i="1">
                <a:solidFill>
                  <a:srgbClr val="FF0000"/>
                </a:solidFill>
                <a:latin typeface="Arial"/>
                <a:cs typeface="Arial"/>
              </a:defRPr>
            </a:lvl4pPr>
            <a:lvl5pPr>
              <a:defRPr i="1">
                <a:solidFill>
                  <a:srgbClr val="FF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77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A51ED6-8D32-FB47-8C51-2408D7DC7B6B}" type="datetime1">
              <a:rPr lang="fr-FR" smtClean="0"/>
              <a:pPr>
                <a:defRPr/>
              </a:pPr>
              <a:t>25/09/2014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131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676" y="274983"/>
            <a:ext cx="8228649" cy="114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676" y="1600225"/>
            <a:ext cx="8228649" cy="4525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676" y="6356265"/>
            <a:ext cx="2133554" cy="364964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l" defTabSz="457101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EA51ED6-8D32-FB47-8C51-2408D7DC7B6B}" type="datetime1">
              <a:rPr lang="fr-FR" smtClean="0"/>
              <a:pPr>
                <a:defRPr/>
              </a:pPr>
              <a:t>25/09/2014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3600" y="6356265"/>
            <a:ext cx="2896800" cy="364964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ctr" defTabSz="457101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2770" y="6356265"/>
            <a:ext cx="2133554" cy="364964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r" defTabSz="457101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2" r:id="rId2"/>
    <p:sldLayoutId id="2147483893" r:id="rId3"/>
    <p:sldLayoutId id="2147483698" r:id="rId4"/>
    <p:sldLayoutId id="2147483699" r:id="rId5"/>
    <p:sldLayoutId id="2147483700" r:id="rId6"/>
    <p:sldLayoutId id="2147483701" r:id="rId7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56565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283386"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566771"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850157"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133542" algn="ctr" defTabSz="4565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424" indent="-342424" algn="l" defTabSz="456565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1920" indent="-285354" algn="l" defTabSz="456565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2398" indent="-228283" algn="l" defTabSz="456565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598964" indent="-228283" algn="l" defTabSz="456565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6514" indent="-228283" algn="l" defTabSz="456565" rtl="0" eaLnBrk="1" fontAlgn="base" hangingPunct="1">
        <a:spcBef>
          <a:spcPct val="20000"/>
        </a:spcBef>
        <a:spcAft>
          <a:spcPct val="0"/>
        </a:spcAft>
        <a:buFont typeface="Arial" pitchFamily="-65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056" indent="-228551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6" indent="-228551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6" indent="-228551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8" indent="-228551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3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5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7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8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nuitinfo-contact@univ-tlse3.f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6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r>
              <a:rPr lang="fr-FR" dirty="0" smtClean="0">
                <a:latin typeface="Arial" charset="0"/>
                <a:ea typeface="ＭＳ Ｐゴシック" charset="-128"/>
              </a:rPr>
              <a:t>La nuit de l’informatique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4144" y="1944837"/>
            <a:ext cx="7847370" cy="2554523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</a:endParaRPr>
          </a:p>
          <a:p>
            <a:pPr algn="ctr"/>
            <a:r>
              <a:rPr lang="fr-FR" sz="3200" b="1" dirty="0" smtClean="0">
                <a:solidFill>
                  <a:srgbClr val="FF0000"/>
                </a:solidFill>
              </a:rPr>
              <a:t>L’INSA nous accueille pour une </a:t>
            </a:r>
            <a:br>
              <a:rPr lang="fr-FR" sz="3200" b="1" dirty="0" smtClean="0">
                <a:solidFill>
                  <a:srgbClr val="FF0000"/>
                </a:solidFill>
              </a:rPr>
            </a:br>
            <a:r>
              <a:rPr lang="fr-FR" sz="3200" b="1" dirty="0" smtClean="0">
                <a:solidFill>
                  <a:srgbClr val="FF0000"/>
                </a:solidFill>
              </a:rPr>
              <a:t>folle nuit du 4 au 5 décembre 2014</a:t>
            </a:r>
            <a:r>
              <a:rPr lang="fr-FR" sz="3200" b="1" dirty="0">
                <a:solidFill>
                  <a:srgbClr val="FF0000"/>
                </a:solidFill>
              </a:rPr>
              <a:t/>
            </a:r>
            <a:br>
              <a:rPr lang="fr-FR" sz="3200" b="1" dirty="0">
                <a:solidFill>
                  <a:srgbClr val="FF0000"/>
                </a:solidFill>
              </a:rPr>
            </a:br>
            <a:endParaRPr lang="fr-FR" sz="3200" b="1" dirty="0">
              <a:solidFill>
                <a:srgbClr val="FF0000"/>
              </a:solidFill>
            </a:endParaRPr>
          </a:p>
          <a:p>
            <a:pPr algn="ctr"/>
            <a:endParaRPr lang="fr-FR" sz="3200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9"/>
          <p:cNvSpPr txBox="1">
            <a:spLocks/>
          </p:cNvSpPr>
          <p:nvPr/>
        </p:nvSpPr>
        <p:spPr>
          <a:xfrm>
            <a:off x="6552770" y="6356265"/>
            <a:ext cx="2133554" cy="36496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defTabSz="457088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FF0000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088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174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261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348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5434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2522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199609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6696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E0D152A5-52A7-8D4C-9485-235A69D1BC6E}" type="slidenum">
              <a:rPr lang="fr-FR" sz="1200" smtClean="0"/>
              <a:pPr>
                <a:defRPr/>
              </a:pPr>
              <a:t>1</a:t>
            </a:fld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 smtClean="0">
                <a:solidFill>
                  <a:srgbClr val="C00000"/>
                </a:solidFill>
              </a:rPr>
              <a:t>Développement Web informatique proposé à des équipes pluridisciplinaires d’étudiants réparties sur différents sites et ayant des niveaux allant de Bac + 1 à Bac + 5</a:t>
            </a:r>
          </a:p>
          <a:p>
            <a:pPr marL="0" indent="0" algn="ctr">
              <a:buNone/>
            </a:pP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nuit de l’informatique</a:t>
            </a:r>
            <a:endParaRPr lang="fr-FR" dirty="0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z="1200" smtClean="0"/>
              <a:pPr>
                <a:defRPr/>
              </a:pPr>
              <a:t>2</a:t>
            </a:fld>
            <a:endParaRPr lang="fr-FR" sz="1200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11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934527"/>
            <a:ext cx="8346558" cy="4525963"/>
          </a:xfrm>
        </p:spPr>
        <p:txBody>
          <a:bodyPr>
            <a:normAutofit fontScale="77500" lnSpcReduction="20000"/>
          </a:bodyPr>
          <a:lstStyle/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endParaRPr lang="fr-FR" sz="2600" b="1" i="1" dirty="0" smtClean="0"/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Jeudi</a:t>
            </a:r>
            <a:r>
              <a:rPr lang="fr-FR" sz="2600" dirty="0" smtClean="0"/>
              <a:t> : coucher du soleil, le thème est dévoilé en séance plénière par visio-conférence</a:t>
            </a:r>
          </a:p>
          <a:p>
            <a:pPr marL="940478" lvl="2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300" dirty="0" smtClean="0"/>
              <a:t>Les étudiants s</a:t>
            </a:r>
            <a:r>
              <a:rPr lang="fr-FR" sz="2300" dirty="0" smtClean="0">
                <a:latin typeface="Arial" pitchFamily="34" charset="0"/>
              </a:rPr>
              <a:t>’</a:t>
            </a:r>
            <a:r>
              <a:rPr lang="fr-FR" altLang="ja-JP" sz="2300" dirty="0" smtClean="0"/>
              <a:t>auto-organisent, et relèvent les défis auxquels ils souhaitent participer</a:t>
            </a:r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La nuit </a:t>
            </a:r>
            <a:r>
              <a:rPr lang="fr-FR" sz="2600" dirty="0" smtClean="0"/>
              <a:t>: pizzas, café, chocolat, musique, bonne humeur...</a:t>
            </a:r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Vendredi</a:t>
            </a:r>
            <a:r>
              <a:rPr lang="fr-FR" sz="2600" dirty="0" smtClean="0"/>
              <a:t> : lever du soleil fin des développements</a:t>
            </a:r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Vendredi matin </a:t>
            </a:r>
            <a:r>
              <a:rPr lang="fr-FR" sz="2600" dirty="0" smtClean="0"/>
              <a:t>: les jurys délibèrent, les étudiants se reposent</a:t>
            </a:r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Vendredi</a:t>
            </a:r>
            <a:r>
              <a:rPr lang="fr-FR" sz="2600" dirty="0" smtClean="0"/>
              <a:t> </a:t>
            </a:r>
            <a:r>
              <a:rPr lang="fr-FR" sz="2600" b="1" i="1" dirty="0" smtClean="0"/>
              <a:t>midi</a:t>
            </a:r>
            <a:r>
              <a:rPr lang="fr-FR" sz="2600" dirty="0" smtClean="0"/>
              <a:t> : proclamation des résultats en séance plénière</a:t>
            </a:r>
          </a:p>
          <a:p>
            <a:pPr marL="540000">
              <a:lnSpc>
                <a:spcPct val="120000"/>
              </a:lnSpc>
              <a:spcBef>
                <a:spcPts val="1200"/>
              </a:spcBef>
              <a:defRPr/>
            </a:pPr>
            <a:r>
              <a:rPr lang="fr-FR" sz="2600" b="1" i="1" dirty="0" smtClean="0"/>
              <a:t>Vendredi 13h </a:t>
            </a:r>
            <a:r>
              <a:rPr lang="fr-FR" sz="2600" dirty="0" smtClean="0"/>
              <a:t>: buffet de clôture </a:t>
            </a:r>
            <a:r>
              <a:rPr lang="fr-FR" sz="2600" b="1" i="1" dirty="0" smtClean="0"/>
              <a:t>(peut-être)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Déroulement</a:t>
            </a:r>
            <a:endParaRPr lang="fr-FR" dirty="0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 smtClean="0">
                <a:solidFill>
                  <a:srgbClr val="C00000"/>
                </a:solidFill>
              </a:rPr>
              <a:t>Participer à un défi informatique national</a:t>
            </a:r>
          </a:p>
          <a:p>
            <a:pPr marL="0" indent="0" algn="ctr">
              <a:buNone/>
            </a:pPr>
            <a:endParaRPr lang="fr-FR" sz="1500" b="1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Faire travailler ensemble les étudiants de l’Université de Toulouse</a:t>
            </a:r>
          </a:p>
          <a:p>
            <a:pPr lvl="1"/>
            <a:r>
              <a:rPr lang="fr-FR" dirty="0" smtClean="0"/>
              <a:t>De manière autonome autour de thématiques d’actualité</a:t>
            </a:r>
          </a:p>
          <a:p>
            <a:r>
              <a:rPr lang="fr-FR" dirty="0" smtClean="0"/>
              <a:t>Rencontrer leurs enseignants dans un cadre </a:t>
            </a:r>
          </a:p>
          <a:p>
            <a:pPr lvl="1"/>
            <a:r>
              <a:rPr lang="fr-FR" dirty="0" smtClean="0"/>
              <a:t>Convivial </a:t>
            </a:r>
          </a:p>
          <a:p>
            <a:pPr lvl="1"/>
            <a:r>
              <a:rPr lang="fr-FR" dirty="0" smtClean="0"/>
              <a:t>Où les enseignants ne sont pas là pour les évaluer </a:t>
            </a:r>
          </a:p>
          <a:p>
            <a:pPr lvl="1"/>
            <a:r>
              <a:rPr lang="fr-FR" dirty="0" smtClean="0"/>
              <a:t>Mais pour </a:t>
            </a:r>
          </a:p>
          <a:p>
            <a:pPr lvl="2"/>
            <a:r>
              <a:rPr lang="fr-FR" dirty="0" smtClean="0"/>
              <a:t>Les aider à s’organiser face à un cahier des charges complexe </a:t>
            </a:r>
          </a:p>
          <a:p>
            <a:pPr lvl="2"/>
            <a:r>
              <a:rPr lang="fr-FR" dirty="0" smtClean="0"/>
              <a:t>Leur permettre de mettre en application leurs connaissances et leur créativité</a:t>
            </a:r>
          </a:p>
          <a:p>
            <a:pPr lvl="2"/>
            <a:r>
              <a:rPr lang="fr-FR" dirty="0" smtClean="0"/>
              <a:t>Les nourrir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Objectifs pour les étudiants</a:t>
            </a:r>
            <a:endParaRPr lang="fr-FR" dirty="0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2013 : la montée en puissance se poursuit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03532438"/>
              </p:ext>
            </p:extLst>
          </p:nvPr>
        </p:nvGraphicFramePr>
        <p:xfrm>
          <a:off x="134755" y="1980433"/>
          <a:ext cx="8845617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5080"/>
                <a:gridCol w="1410097"/>
                <a:gridCol w="870060"/>
                <a:gridCol w="650501"/>
                <a:gridCol w="829603"/>
                <a:gridCol w="795055"/>
                <a:gridCol w="785055"/>
                <a:gridCol w="800056"/>
                <a:gridCol w="780055"/>
                <a:gridCol w="780055"/>
              </a:tblGrid>
              <a:tr h="37084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2006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2007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2008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2009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2010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2011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2012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2013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National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Sites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Equipes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NC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115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144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203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294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Participants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NC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NC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NC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584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1012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1361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2113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2853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Défis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NC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Toulouse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Equipes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Participants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158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270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Défis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Progression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+0,8%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+76%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+74%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rgbClr val="FF0000"/>
                          </a:solidFill>
                        </a:rPr>
                        <a:t>+30%</a:t>
                      </a:r>
                      <a:endParaRPr lang="fr-FR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 60%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+71%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7201" y="5310010"/>
            <a:ext cx="5816446" cy="1200306"/>
          </a:xfrm>
          <a:prstGeom prst="rect">
            <a:avLst/>
          </a:prstGeom>
          <a:noFill/>
        </p:spPr>
        <p:txBody>
          <a:bodyPr wrap="square" lIns="91417" tIns="45709" rIns="91417" bIns="45709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Défis</a:t>
            </a:r>
          </a:p>
          <a:p>
            <a:pPr marL="285680" indent="-285680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Depuis 2007 : CS Communication &amp; Systèmes</a:t>
            </a:r>
          </a:p>
          <a:p>
            <a:pPr marL="285680" indent="-285680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Depuis 2012 : CGI (ex. </a:t>
            </a:r>
            <a:r>
              <a:rPr lang="fr-FR" dirty="0" err="1" smtClean="0">
                <a:solidFill>
                  <a:srgbClr val="FF0000"/>
                </a:solidFill>
              </a:rPr>
              <a:t>Logica</a:t>
            </a:r>
            <a:r>
              <a:rPr lang="fr-FR" dirty="0" smtClean="0">
                <a:solidFill>
                  <a:srgbClr val="FF0000"/>
                </a:solidFill>
              </a:rPr>
              <a:t> Sud-ouest)</a:t>
            </a:r>
          </a:p>
          <a:p>
            <a:pPr marL="285680" indent="-285680">
              <a:buFont typeface="Arial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Depuis 2013 : </a:t>
            </a:r>
            <a:r>
              <a:rPr lang="fr-FR" dirty="0" err="1" smtClean="0">
                <a:solidFill>
                  <a:srgbClr val="FF0000"/>
                </a:solidFill>
              </a:rPr>
              <a:t>SysML</a:t>
            </a:r>
            <a:r>
              <a:rPr lang="fr-FR" dirty="0" smtClean="0">
                <a:solidFill>
                  <a:srgbClr val="FF0000"/>
                </a:solidFill>
              </a:rPr>
              <a:t> France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9"/>
          <p:cNvSpPr txBox="1">
            <a:spLocks/>
          </p:cNvSpPr>
          <p:nvPr/>
        </p:nvSpPr>
        <p:spPr>
          <a:xfrm>
            <a:off x="6552770" y="6356265"/>
            <a:ext cx="2133554" cy="364964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defTabSz="457088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rgbClr val="FF0000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088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174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261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348" algn="l" defTabSz="457088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5434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2522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199609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6696" algn="l" defTabSz="91417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fld id="{E0D152A5-52A7-8D4C-9485-235A69D1BC6E}" type="slidenum">
              <a:rPr lang="fr-FR" sz="1100" smtClean="0"/>
              <a:pPr>
                <a:defRPr/>
              </a:pPr>
              <a:t>5</a:t>
            </a:fld>
            <a:endParaRPr lang="fr-FR" sz="110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6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021305"/>
            <a:ext cx="8229600" cy="44391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b="1" dirty="0" smtClean="0">
                <a:solidFill>
                  <a:srgbClr val="C00000"/>
                </a:solidFill>
              </a:rPr>
              <a:t>Travail en autonomie et en auto-organisation</a:t>
            </a:r>
          </a:p>
          <a:p>
            <a:pPr marL="457088" lvl="1" indent="0" algn="ctr">
              <a:buNone/>
            </a:pPr>
            <a:r>
              <a:rPr lang="fr-FR" dirty="0" smtClean="0">
                <a:solidFill>
                  <a:srgbClr val="C00000"/>
                </a:solidFill>
              </a:rPr>
              <a:t>Appréhender certains cours abstraits</a:t>
            </a:r>
          </a:p>
          <a:p>
            <a:pPr marL="457088" lvl="1" indent="0" algn="ctr">
              <a:buNone/>
            </a:pPr>
            <a:r>
              <a:rPr lang="fr-FR" dirty="0" smtClean="0">
                <a:solidFill>
                  <a:srgbClr val="C00000"/>
                </a:solidFill>
              </a:rPr>
              <a:t>Gérer une grosse équipe</a:t>
            </a:r>
          </a:p>
          <a:p>
            <a:pPr marL="457088" lvl="1" indent="0" algn="ctr">
              <a:buNone/>
            </a:pPr>
            <a:r>
              <a:rPr lang="fr-FR" dirty="0" smtClean="0">
                <a:solidFill>
                  <a:srgbClr val="C00000"/>
                </a:solidFill>
              </a:rPr>
              <a:t>Hiérarchiser les tâches</a:t>
            </a:r>
          </a:p>
          <a:p>
            <a:pPr lvl="8"/>
            <a:endParaRPr lang="fr-FR" dirty="0" smtClean="0"/>
          </a:p>
          <a:p>
            <a:r>
              <a:rPr lang="fr-FR" dirty="0" smtClean="0"/>
              <a:t>Une autre vision de leurs enseignants</a:t>
            </a:r>
          </a:p>
          <a:p>
            <a:pPr lvl="1"/>
            <a:r>
              <a:rPr lang="fr-FR" dirty="0" smtClean="0"/>
              <a:t>Les pancakes de J.M. </a:t>
            </a:r>
            <a:r>
              <a:rPr lang="fr-FR" dirty="0" err="1" smtClean="0"/>
              <a:t>Inglebert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Retour d’expérience avec les enseignants</a:t>
            </a:r>
          </a:p>
          <a:p>
            <a:r>
              <a:rPr lang="fr-FR" dirty="0" smtClean="0"/>
              <a:t>Echanger avec des étudiants des autres sites</a:t>
            </a:r>
          </a:p>
          <a:p>
            <a:r>
              <a:rPr lang="fr-FR" dirty="0" smtClean="0"/>
              <a:t>Un moment convivial et intéressant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Bénéfices pour les étudiants</a:t>
            </a:r>
            <a:endParaRPr lang="fr-FR" dirty="0"/>
          </a:p>
        </p:txBody>
      </p:sp>
      <p:sp>
        <p:nvSpPr>
          <p:cNvPr id="5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6552770" y="6356265"/>
            <a:ext cx="2133554" cy="364964"/>
          </a:xfrm>
        </p:spPr>
        <p:txBody>
          <a:bodyPr/>
          <a:lstStyle>
            <a:lvl1pPr algn="l"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fld id="{E0D152A5-52A7-8D4C-9485-235A69D1BC6E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0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Inscription</a:t>
            </a:r>
          </a:p>
          <a:p>
            <a:pPr lvl="1"/>
            <a:r>
              <a:rPr lang="fr-FR" dirty="0" smtClean="0"/>
              <a:t>Ouverture :</a:t>
            </a:r>
          </a:p>
          <a:p>
            <a:pPr lvl="1"/>
            <a:r>
              <a:rPr lang="fr-FR" dirty="0" smtClean="0"/>
              <a:t>Fermeture : 15 novembre 2014</a:t>
            </a:r>
          </a:p>
          <a:p>
            <a:pPr lvl="1"/>
            <a:r>
              <a:rPr lang="fr-FR" dirty="0" smtClean="0"/>
              <a:t>Site pour s’inscrire :</a:t>
            </a:r>
          </a:p>
          <a:p>
            <a:pPr lvl="1"/>
            <a:endParaRPr lang="fr-FR" dirty="0"/>
          </a:p>
          <a:p>
            <a:r>
              <a:rPr lang="fr-FR" dirty="0" smtClean="0"/>
              <a:t>Contact : </a:t>
            </a:r>
            <a:r>
              <a:rPr lang="fr-FR" dirty="0" smtClean="0">
                <a:hlinkClick r:id="rId2"/>
              </a:rPr>
              <a:t>nuitinfo-contact@univ-tlse3.fr</a:t>
            </a:r>
            <a:endParaRPr lang="fr-FR" dirty="0" smtClean="0"/>
          </a:p>
          <a:p>
            <a:r>
              <a:rPr lang="fr-FR" dirty="0"/>
              <a:t>Site national : http://www.nuitdelinfo.com/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Informations utiles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7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Picture 31" descr="C:\millan\Thierry\Enseignements\Nuit de l'informatique\Nuit2013\Nuit Info\DSC01841 - Cop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909" y="3121556"/>
            <a:ext cx="4055175" cy="300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/>
            <a:r>
              <a:rPr lang="fr-FR" b="1" dirty="0">
                <a:solidFill>
                  <a:schemeClr val="bg1"/>
                </a:solidFill>
              </a:rPr>
              <a:t>Rendez-vous </a:t>
            </a:r>
            <a:r>
              <a:rPr lang="fr-FR" b="1" dirty="0" smtClean="0">
                <a:solidFill>
                  <a:schemeClr val="bg1"/>
                </a:solidFill>
              </a:rPr>
              <a:t>à l’INSA les </a:t>
            </a:r>
            <a:r>
              <a:rPr lang="fr-FR" b="1" dirty="0">
                <a:solidFill>
                  <a:schemeClr val="bg1"/>
                </a:solidFill>
              </a:rPr>
              <a:t>4 et 5 décembre 2014</a:t>
            </a:r>
          </a:p>
          <a:p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90210" y="1638302"/>
            <a:ext cx="7173913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7" tIns="45709" rIns="91417" bIns="45709" anchor="ctr"/>
          <a:lstStyle/>
          <a:p>
            <a:pPr algn="ctr"/>
            <a:r>
              <a:rPr lang="fr-FR" sz="7200" dirty="0">
                <a:solidFill>
                  <a:srgbClr val="FF0000"/>
                </a:solidFill>
              </a:rPr>
              <a:t>Que</a:t>
            </a:r>
            <a:r>
              <a:rPr lang="fr-FR" sz="9300" dirty="0">
                <a:solidFill>
                  <a:srgbClr val="FF0000"/>
                </a:solidFill>
              </a:rPr>
              <a:t>stio</a:t>
            </a:r>
            <a:r>
              <a:rPr lang="fr-FR" sz="7200" dirty="0">
                <a:solidFill>
                  <a:srgbClr val="FF0000"/>
                </a:solidFill>
              </a:rPr>
              <a:t>ns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195313"/>
              </p:ext>
            </p:extLst>
          </p:nvPr>
        </p:nvGraphicFramePr>
        <p:xfrm>
          <a:off x="2874821" y="1744663"/>
          <a:ext cx="2261936" cy="304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821" y="1744663"/>
                        <a:ext cx="2261936" cy="304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15899" y="6507076"/>
            <a:ext cx="3874838" cy="19367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fr-FR" dirty="0" smtClean="0"/>
              <a:t>La nuit de l’informatique – rendez-vous à l’INSA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8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quePPT-mai2014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MasquePPT-mai2014</Template>
  <TotalTime>1554</TotalTime>
  <Words>511</Words>
  <Application>Microsoft Office PowerPoint</Application>
  <PresentationFormat>Affichage à l'écran (4:3)</PresentationFormat>
  <Paragraphs>159</Paragraphs>
  <Slides>8</Slides>
  <Notes>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MasquePPT-mai2014</vt:lpstr>
      <vt:lpstr>Clip</vt:lpstr>
      <vt:lpstr>La nuit de l’informatique</vt:lpstr>
      <vt:lpstr>La nuit de l’informatique</vt:lpstr>
      <vt:lpstr>Déroulement</vt:lpstr>
      <vt:lpstr>Objectifs pour les étudiants</vt:lpstr>
      <vt:lpstr>2013 : la montée en puissance se poursuit</vt:lpstr>
      <vt:lpstr>Bénéfices pour les étudiants</vt:lpstr>
      <vt:lpstr>Informations utiles</vt:lpstr>
      <vt:lpstr>Merci de votre attention</vt:lpstr>
    </vt:vector>
  </TitlesOfParts>
  <Company>IRIT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nuit de l’informatique</dc:title>
  <dc:creator>Thierry Millan</dc:creator>
  <cp:lastModifiedBy>Thierry Millan</cp:lastModifiedBy>
  <cp:revision>50</cp:revision>
  <dcterms:created xsi:type="dcterms:W3CDTF">2012-12-25T21:36:49Z</dcterms:created>
  <dcterms:modified xsi:type="dcterms:W3CDTF">2014-09-25T08:17:49Z</dcterms:modified>
</cp:coreProperties>
</file>