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26"/>
  </p:notesMasterIdLst>
  <p:handoutMasterIdLst>
    <p:handoutMasterId r:id="rId27"/>
  </p:handoutMasterIdLst>
  <p:sldIdLst>
    <p:sldId id="441" r:id="rId2"/>
    <p:sldId id="298" r:id="rId3"/>
    <p:sldId id="345" r:id="rId4"/>
    <p:sldId id="329" r:id="rId5"/>
    <p:sldId id="342" r:id="rId6"/>
    <p:sldId id="300" r:id="rId7"/>
    <p:sldId id="302" r:id="rId8"/>
    <p:sldId id="301" r:id="rId9"/>
    <p:sldId id="344" r:id="rId10"/>
    <p:sldId id="303" r:id="rId11"/>
    <p:sldId id="346" r:id="rId12"/>
    <p:sldId id="304" r:id="rId13"/>
    <p:sldId id="359" r:id="rId14"/>
    <p:sldId id="340" r:id="rId15"/>
    <p:sldId id="305" r:id="rId16"/>
    <p:sldId id="322" r:id="rId17"/>
    <p:sldId id="331" r:id="rId18"/>
    <p:sldId id="332" r:id="rId19"/>
    <p:sldId id="337" r:id="rId20"/>
    <p:sldId id="338" r:id="rId21"/>
    <p:sldId id="347" r:id="rId22"/>
    <p:sldId id="364" r:id="rId23"/>
    <p:sldId id="370" r:id="rId24"/>
    <p:sldId id="368" r:id="rId25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042"/>
    <a:srgbClr val="FEFFB7"/>
    <a:srgbClr val="1A1A1A"/>
    <a:srgbClr val="F5FBAB"/>
    <a:srgbClr val="FBE6C0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F8CB5F-A2B6-274F-B0F5-6EA1E2769AF7}" v="12" dt="2025-10-24T00:04:10.66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9"/>
    <p:restoredTop sz="94640"/>
  </p:normalViewPr>
  <p:slideViewPr>
    <p:cSldViewPr>
      <p:cViewPr varScale="1">
        <p:scale>
          <a:sx n="167" d="100"/>
          <a:sy n="167" d="100"/>
        </p:scale>
        <p:origin x="184" y="10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6288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DC1DB158-BAB1-5930-B714-AEF472873853}"/>
    <pc:docChg chg="undo custSel modSld modMainMaster">
      <pc:chgData name="Colon, Jeffrey M." userId="615143b1-cdee-493d-9a9d-1565ce8666d9" providerId="ADAL" clId="{DC1DB158-BAB1-5930-B714-AEF472873853}" dt="2025-10-24T00:06:33.026" v="157" actId="20577"/>
      <pc:docMkLst>
        <pc:docMk/>
      </pc:docMkLst>
      <pc:sldChg chg="addSp delSp modSp mod">
        <pc:chgData name="Colon, Jeffrey M." userId="615143b1-cdee-493d-9a9d-1565ce8666d9" providerId="ADAL" clId="{DC1DB158-BAB1-5930-B714-AEF472873853}" dt="2025-10-23T23:51:04.895" v="25" actId="1076"/>
        <pc:sldMkLst>
          <pc:docMk/>
          <pc:sldMk cId="0" sldId="300"/>
        </pc:sldMkLst>
        <pc:spChg chg="del mod">
          <ac:chgData name="Colon, Jeffrey M." userId="615143b1-cdee-493d-9a9d-1565ce8666d9" providerId="ADAL" clId="{DC1DB158-BAB1-5930-B714-AEF472873853}" dt="2025-10-23T23:50:54.306" v="24" actId="478"/>
          <ac:spMkLst>
            <pc:docMk/>
            <pc:sldMk cId="0" sldId="300"/>
            <ac:spMk id="2" creationId="{859A62DA-6CA8-328C-C247-07D672505C08}"/>
          </ac:spMkLst>
        </pc:spChg>
        <pc:spChg chg="add mod">
          <ac:chgData name="Colon, Jeffrey M." userId="615143b1-cdee-493d-9a9d-1565ce8666d9" providerId="ADAL" clId="{DC1DB158-BAB1-5930-B714-AEF472873853}" dt="2025-10-23T23:51:04.895" v="25" actId="1076"/>
          <ac:spMkLst>
            <pc:docMk/>
            <pc:sldMk cId="0" sldId="300"/>
            <ac:spMk id="8" creationId="{B63753E4-769C-6A02-1D63-B6AE45F51F29}"/>
          </ac:spMkLst>
        </pc:spChg>
        <pc:spChg chg="mod">
          <ac:chgData name="Colon, Jeffrey M." userId="615143b1-cdee-493d-9a9d-1565ce8666d9" providerId="ADAL" clId="{DC1DB158-BAB1-5930-B714-AEF472873853}" dt="2025-10-23T23:48:46.835" v="9" actId="20577"/>
          <ac:spMkLst>
            <pc:docMk/>
            <pc:sldMk cId="0" sldId="300"/>
            <ac:spMk id="20483" creationId="{00000000-0000-0000-0000-000000000000}"/>
          </ac:spMkLst>
        </pc:spChg>
        <pc:picChg chg="del">
          <ac:chgData name="Colon, Jeffrey M." userId="615143b1-cdee-493d-9a9d-1565ce8666d9" providerId="ADAL" clId="{DC1DB158-BAB1-5930-B714-AEF472873853}" dt="2025-10-23T23:49:57.036" v="11" actId="478"/>
          <ac:picMkLst>
            <pc:docMk/>
            <pc:sldMk cId="0" sldId="300"/>
            <ac:picMk id="3" creationId="{807E704D-B7C3-FB1D-A31E-56C35173A575}"/>
          </ac:picMkLst>
        </pc:picChg>
        <pc:picChg chg="add mod">
          <ac:chgData name="Colon, Jeffrey M." userId="615143b1-cdee-493d-9a9d-1565ce8666d9" providerId="ADAL" clId="{DC1DB158-BAB1-5930-B714-AEF472873853}" dt="2025-10-23T23:50:33.420" v="19" actId="1076"/>
          <ac:picMkLst>
            <pc:docMk/>
            <pc:sldMk cId="0" sldId="300"/>
            <ac:picMk id="7" creationId="{7996F99F-8882-6F03-EC54-6D763ACD8706}"/>
          </ac:picMkLst>
        </pc:picChg>
      </pc:sldChg>
      <pc:sldChg chg="addSp delSp modSp mod">
        <pc:chgData name="Colon, Jeffrey M." userId="615143b1-cdee-493d-9a9d-1565ce8666d9" providerId="ADAL" clId="{DC1DB158-BAB1-5930-B714-AEF472873853}" dt="2025-10-23T23:54:26.575" v="48" actId="478"/>
        <pc:sldMkLst>
          <pc:docMk/>
          <pc:sldMk cId="0" sldId="302"/>
        </pc:sldMkLst>
        <pc:spChg chg="del mod">
          <ac:chgData name="Colon, Jeffrey M." userId="615143b1-cdee-493d-9a9d-1565ce8666d9" providerId="ADAL" clId="{DC1DB158-BAB1-5930-B714-AEF472873853}" dt="2025-10-23T23:54:26.575" v="48" actId="478"/>
          <ac:spMkLst>
            <pc:docMk/>
            <pc:sldMk cId="0" sldId="302"/>
            <ac:spMk id="2" creationId="{1F9AE662-336C-5A15-E18C-420625302E77}"/>
          </ac:spMkLst>
        </pc:spChg>
        <pc:spChg chg="add mod">
          <ac:chgData name="Colon, Jeffrey M." userId="615143b1-cdee-493d-9a9d-1565ce8666d9" providerId="ADAL" clId="{DC1DB158-BAB1-5930-B714-AEF472873853}" dt="2025-10-23T23:54:22.479" v="47" actId="1076"/>
          <ac:spMkLst>
            <pc:docMk/>
            <pc:sldMk cId="0" sldId="302"/>
            <ac:spMk id="11" creationId="{6C03FCC0-BCE6-534A-9D38-CEA6F6A5026D}"/>
          </ac:spMkLst>
        </pc:spChg>
        <pc:spChg chg="mod">
          <ac:chgData name="Colon, Jeffrey M." userId="615143b1-cdee-493d-9a9d-1565ce8666d9" providerId="ADAL" clId="{DC1DB158-BAB1-5930-B714-AEF472873853}" dt="2025-10-23T23:52:02.486" v="27" actId="20577"/>
          <ac:spMkLst>
            <pc:docMk/>
            <pc:sldMk cId="0" sldId="302"/>
            <ac:spMk id="22531" creationId="{00000000-0000-0000-0000-000000000000}"/>
          </ac:spMkLst>
        </pc:spChg>
        <pc:picChg chg="del">
          <ac:chgData name="Colon, Jeffrey M." userId="615143b1-cdee-493d-9a9d-1565ce8666d9" providerId="ADAL" clId="{DC1DB158-BAB1-5930-B714-AEF472873853}" dt="2025-10-23T23:52:49.194" v="29" actId="478"/>
          <ac:picMkLst>
            <pc:docMk/>
            <pc:sldMk cId="0" sldId="302"/>
            <ac:picMk id="3" creationId="{10092F23-662E-1224-B767-4D56D17DDA9A}"/>
          </ac:picMkLst>
        </pc:picChg>
        <pc:picChg chg="del">
          <ac:chgData name="Colon, Jeffrey M." userId="615143b1-cdee-493d-9a9d-1565ce8666d9" providerId="ADAL" clId="{DC1DB158-BAB1-5930-B714-AEF472873853}" dt="2025-10-23T23:52:53.645" v="30" actId="478"/>
          <ac:picMkLst>
            <pc:docMk/>
            <pc:sldMk cId="0" sldId="302"/>
            <ac:picMk id="7" creationId="{7458CD04-A4ED-9CDF-ABD6-652E620DB221}"/>
          </ac:picMkLst>
        </pc:picChg>
        <pc:picChg chg="add mod modCrop">
          <ac:chgData name="Colon, Jeffrey M." userId="615143b1-cdee-493d-9a9d-1565ce8666d9" providerId="ADAL" clId="{DC1DB158-BAB1-5930-B714-AEF472873853}" dt="2025-10-23T23:54:10.658" v="45" actId="14100"/>
          <ac:picMkLst>
            <pc:docMk/>
            <pc:sldMk cId="0" sldId="302"/>
            <ac:picMk id="8" creationId="{0FF7FB63-2BE4-C092-D468-0B8B80574E76}"/>
          </ac:picMkLst>
        </pc:picChg>
        <pc:picChg chg="add mod">
          <ac:chgData name="Colon, Jeffrey M." userId="615143b1-cdee-493d-9a9d-1565ce8666d9" providerId="ADAL" clId="{DC1DB158-BAB1-5930-B714-AEF472873853}" dt="2025-10-23T23:53:51.349" v="42" actId="1076"/>
          <ac:picMkLst>
            <pc:docMk/>
            <pc:sldMk cId="0" sldId="302"/>
            <ac:picMk id="10" creationId="{2C472B59-45BC-4EF5-9245-B99042AC9413}"/>
          </ac:picMkLst>
        </pc:picChg>
      </pc:sldChg>
      <pc:sldChg chg="addSp delSp modSp mod">
        <pc:chgData name="Colon, Jeffrey M." userId="615143b1-cdee-493d-9a9d-1565ce8666d9" providerId="ADAL" clId="{DC1DB158-BAB1-5930-B714-AEF472873853}" dt="2025-10-23T23:57:03.160" v="62" actId="1076"/>
        <pc:sldMkLst>
          <pc:docMk/>
          <pc:sldMk cId="0" sldId="303"/>
        </pc:sldMkLst>
        <pc:spChg chg="del mod">
          <ac:chgData name="Colon, Jeffrey M." userId="615143b1-cdee-493d-9a9d-1565ce8666d9" providerId="ADAL" clId="{DC1DB158-BAB1-5930-B714-AEF472873853}" dt="2025-10-23T23:56:58.168" v="61" actId="478"/>
          <ac:spMkLst>
            <pc:docMk/>
            <pc:sldMk cId="0" sldId="303"/>
            <ac:spMk id="2" creationId="{6169A4CE-75DD-244C-4CD6-FF0CF51728B8}"/>
          </ac:spMkLst>
        </pc:spChg>
        <pc:spChg chg="add mod">
          <ac:chgData name="Colon, Jeffrey M." userId="615143b1-cdee-493d-9a9d-1565ce8666d9" providerId="ADAL" clId="{DC1DB158-BAB1-5930-B714-AEF472873853}" dt="2025-10-23T23:57:03.160" v="62" actId="1076"/>
          <ac:spMkLst>
            <pc:docMk/>
            <pc:sldMk cId="0" sldId="303"/>
            <ac:spMk id="8" creationId="{0AC00A2D-782B-CED8-A9C1-2D366FD6B60B}"/>
          </ac:spMkLst>
        </pc:spChg>
        <pc:spChg chg="mod">
          <ac:chgData name="Colon, Jeffrey M." userId="615143b1-cdee-493d-9a9d-1565ce8666d9" providerId="ADAL" clId="{DC1DB158-BAB1-5930-B714-AEF472873853}" dt="2025-10-23T23:55:41.424" v="50" actId="20577"/>
          <ac:spMkLst>
            <pc:docMk/>
            <pc:sldMk cId="0" sldId="303"/>
            <ac:spMk id="27651" creationId="{00000000-0000-0000-0000-000000000000}"/>
          </ac:spMkLst>
        </pc:spChg>
        <pc:picChg chg="del">
          <ac:chgData name="Colon, Jeffrey M." userId="615143b1-cdee-493d-9a9d-1565ce8666d9" providerId="ADAL" clId="{DC1DB158-BAB1-5930-B714-AEF472873853}" dt="2025-10-23T23:56:06.602" v="52" actId="478"/>
          <ac:picMkLst>
            <pc:docMk/>
            <pc:sldMk cId="0" sldId="303"/>
            <ac:picMk id="3" creationId="{991BD82F-9357-9D86-2A35-8F4F94B39AE5}"/>
          </ac:picMkLst>
        </pc:picChg>
        <pc:picChg chg="add mod">
          <ac:chgData name="Colon, Jeffrey M." userId="615143b1-cdee-493d-9a9d-1565ce8666d9" providerId="ADAL" clId="{DC1DB158-BAB1-5930-B714-AEF472873853}" dt="2025-10-23T23:56:48.026" v="58" actId="14100"/>
          <ac:picMkLst>
            <pc:docMk/>
            <pc:sldMk cId="0" sldId="303"/>
            <ac:picMk id="7" creationId="{1D2D8862-117B-D847-4DAA-EDDD1ED234EA}"/>
          </ac:picMkLst>
        </pc:picChg>
      </pc:sldChg>
      <pc:sldChg chg="addSp delSp modSp mod">
        <pc:chgData name="Colon, Jeffrey M." userId="615143b1-cdee-493d-9a9d-1565ce8666d9" providerId="ADAL" clId="{DC1DB158-BAB1-5930-B714-AEF472873853}" dt="2025-10-24T00:01:03.977" v="87" actId="1076"/>
        <pc:sldMkLst>
          <pc:docMk/>
          <pc:sldMk cId="0" sldId="304"/>
        </pc:sldMkLst>
        <pc:spChg chg="del mod">
          <ac:chgData name="Colon, Jeffrey M." userId="615143b1-cdee-493d-9a9d-1565ce8666d9" providerId="ADAL" clId="{DC1DB158-BAB1-5930-B714-AEF472873853}" dt="2025-10-23T23:59:42.018" v="77" actId="478"/>
          <ac:spMkLst>
            <pc:docMk/>
            <pc:sldMk cId="0" sldId="304"/>
            <ac:spMk id="2" creationId="{91DDDE6E-BF0A-FE07-C9BB-F61EB96BB917}"/>
          </ac:spMkLst>
        </pc:spChg>
        <pc:spChg chg="add mod">
          <ac:chgData name="Colon, Jeffrey M." userId="615143b1-cdee-493d-9a9d-1565ce8666d9" providerId="ADAL" clId="{DC1DB158-BAB1-5930-B714-AEF472873853}" dt="2025-10-24T00:01:03.977" v="87" actId="1076"/>
          <ac:spMkLst>
            <pc:docMk/>
            <pc:sldMk cId="0" sldId="304"/>
            <ac:spMk id="8" creationId="{0D92D945-CD98-295C-3183-8689EE7F5DF8}"/>
          </ac:spMkLst>
        </pc:spChg>
        <pc:spChg chg="mod">
          <ac:chgData name="Colon, Jeffrey M." userId="615143b1-cdee-493d-9a9d-1565ce8666d9" providerId="ADAL" clId="{DC1DB158-BAB1-5930-B714-AEF472873853}" dt="2025-10-23T23:57:57.416" v="64" actId="20577"/>
          <ac:spMkLst>
            <pc:docMk/>
            <pc:sldMk cId="0" sldId="304"/>
            <ac:spMk id="30723" creationId="{00000000-0000-0000-0000-000000000000}"/>
          </ac:spMkLst>
        </pc:spChg>
        <pc:picChg chg="add del">
          <ac:chgData name="Colon, Jeffrey M." userId="615143b1-cdee-493d-9a9d-1565ce8666d9" providerId="ADAL" clId="{DC1DB158-BAB1-5930-B714-AEF472873853}" dt="2025-10-23T23:58:25.762" v="68" actId="478"/>
          <ac:picMkLst>
            <pc:docMk/>
            <pc:sldMk cId="0" sldId="304"/>
            <ac:picMk id="3" creationId="{3B3F8D97-AB4B-C86F-6896-81E39D0DBA36}"/>
          </ac:picMkLst>
        </pc:picChg>
        <pc:picChg chg="add del mod">
          <ac:chgData name="Colon, Jeffrey M." userId="615143b1-cdee-493d-9a9d-1565ce8666d9" providerId="ADAL" clId="{DC1DB158-BAB1-5930-B714-AEF472873853}" dt="2025-10-24T00:00:13.144" v="79" actId="478"/>
          <ac:picMkLst>
            <pc:docMk/>
            <pc:sldMk cId="0" sldId="304"/>
            <ac:picMk id="7" creationId="{AF2AFC9F-00B5-845A-E5C8-2C39D32BB98C}"/>
          </ac:picMkLst>
        </pc:picChg>
        <pc:picChg chg="add mod">
          <ac:chgData name="Colon, Jeffrey M." userId="615143b1-cdee-493d-9a9d-1565ce8666d9" providerId="ADAL" clId="{DC1DB158-BAB1-5930-B714-AEF472873853}" dt="2025-10-24T00:00:59.970" v="86" actId="14100"/>
          <ac:picMkLst>
            <pc:docMk/>
            <pc:sldMk cId="0" sldId="304"/>
            <ac:picMk id="10" creationId="{60B1997F-C532-BEF4-670A-84605F4E2A82}"/>
          </ac:picMkLst>
        </pc:picChg>
      </pc:sldChg>
      <pc:sldChg chg="addSp delSp modSp mod">
        <pc:chgData name="Colon, Jeffrey M." userId="615143b1-cdee-493d-9a9d-1565ce8666d9" providerId="ADAL" clId="{DC1DB158-BAB1-5930-B714-AEF472873853}" dt="2025-10-24T00:04:21.213" v="120" actId="14100"/>
        <pc:sldMkLst>
          <pc:docMk/>
          <pc:sldMk cId="0" sldId="340"/>
        </pc:sldMkLst>
        <pc:spChg chg="mod">
          <ac:chgData name="Colon, Jeffrey M." userId="615143b1-cdee-493d-9a9d-1565ce8666d9" providerId="ADAL" clId="{DC1DB158-BAB1-5930-B714-AEF472873853}" dt="2025-10-24T00:03:17.958" v="112" actId="1076"/>
          <ac:spMkLst>
            <pc:docMk/>
            <pc:sldMk cId="0" sldId="340"/>
            <ac:spMk id="2" creationId="{D0B8B4B0-2AC3-48CF-98EB-547B868B2B61}"/>
          </ac:spMkLst>
        </pc:spChg>
        <pc:spChg chg="mod">
          <ac:chgData name="Colon, Jeffrey M." userId="615143b1-cdee-493d-9a9d-1565ce8666d9" providerId="ADAL" clId="{DC1DB158-BAB1-5930-B714-AEF472873853}" dt="2025-10-24T00:03:12.096" v="111" actId="20577"/>
          <ac:spMkLst>
            <pc:docMk/>
            <pc:sldMk cId="0" sldId="340"/>
            <ac:spMk id="33795" creationId="{00000000-0000-0000-0000-000000000000}"/>
          </ac:spMkLst>
        </pc:spChg>
        <pc:picChg chg="del mod">
          <ac:chgData name="Colon, Jeffrey M." userId="615143b1-cdee-493d-9a9d-1565ce8666d9" providerId="ADAL" clId="{DC1DB158-BAB1-5930-B714-AEF472873853}" dt="2025-10-24T00:03:21.520" v="114" actId="478"/>
          <ac:picMkLst>
            <pc:docMk/>
            <pc:sldMk cId="0" sldId="340"/>
            <ac:picMk id="3" creationId="{36AC419E-8D9B-4E4B-F21C-174E3765C8A1}"/>
          </ac:picMkLst>
        </pc:picChg>
        <pc:picChg chg="add mod">
          <ac:chgData name="Colon, Jeffrey M." userId="615143b1-cdee-493d-9a9d-1565ce8666d9" providerId="ADAL" clId="{DC1DB158-BAB1-5930-B714-AEF472873853}" dt="2025-10-24T00:04:21.213" v="120" actId="14100"/>
          <ac:picMkLst>
            <pc:docMk/>
            <pc:sldMk cId="0" sldId="340"/>
            <ac:picMk id="5" creationId="{29454E2F-D648-34DF-3252-A642B6F2FAF2}"/>
          </ac:picMkLst>
        </pc:picChg>
      </pc:sldChg>
      <pc:sldChg chg="addSp delSp modSp mod">
        <pc:chgData name="Colon, Jeffrey M." userId="615143b1-cdee-493d-9a9d-1565ce8666d9" providerId="ADAL" clId="{DC1DB158-BAB1-5930-B714-AEF472873853}" dt="2025-10-24T00:03:01.324" v="109" actId="732"/>
        <pc:sldMkLst>
          <pc:docMk/>
          <pc:sldMk cId="4001303907" sldId="359"/>
        </pc:sldMkLst>
        <pc:spChg chg="mod">
          <ac:chgData name="Colon, Jeffrey M." userId="615143b1-cdee-493d-9a9d-1565ce8666d9" providerId="ADAL" clId="{DC1DB158-BAB1-5930-B714-AEF472873853}" dt="2025-10-24T00:01:10.605" v="89" actId="20577"/>
          <ac:spMkLst>
            <pc:docMk/>
            <pc:sldMk cId="4001303907" sldId="359"/>
            <ac:spMk id="2" creationId="{00000000-0000-0000-0000-000000000000}"/>
          </ac:spMkLst>
        </pc:spChg>
        <pc:spChg chg="mod">
          <ac:chgData name="Colon, Jeffrey M." userId="615143b1-cdee-493d-9a9d-1565ce8666d9" providerId="ADAL" clId="{DC1DB158-BAB1-5930-B714-AEF472873853}" dt="2025-10-24T00:01:24.394" v="96" actId="20577"/>
          <ac:spMkLst>
            <pc:docMk/>
            <pc:sldMk cId="4001303907" sldId="359"/>
            <ac:spMk id="10" creationId="{E221DD2F-806C-4B41-93B7-1DBEB963E181}"/>
          </ac:spMkLst>
        </pc:spChg>
        <pc:picChg chg="del">
          <ac:chgData name="Colon, Jeffrey M." userId="615143b1-cdee-493d-9a9d-1565ce8666d9" providerId="ADAL" clId="{DC1DB158-BAB1-5930-B714-AEF472873853}" dt="2025-10-24T00:01:15.547" v="90" actId="478"/>
          <ac:picMkLst>
            <pc:docMk/>
            <pc:sldMk cId="4001303907" sldId="359"/>
            <ac:picMk id="4" creationId="{B1E03A6F-FAEB-E0D8-C41A-53C0875022F7}"/>
          </ac:picMkLst>
        </pc:picChg>
        <pc:picChg chg="add mod modCrop">
          <ac:chgData name="Colon, Jeffrey M." userId="615143b1-cdee-493d-9a9d-1565ce8666d9" providerId="ADAL" clId="{DC1DB158-BAB1-5930-B714-AEF472873853}" dt="2025-10-24T00:03:01.324" v="109" actId="732"/>
          <ac:picMkLst>
            <pc:docMk/>
            <pc:sldMk cId="4001303907" sldId="359"/>
            <ac:picMk id="6" creationId="{FF177CA0-9DD3-04E1-1539-11665F739C1C}"/>
          </ac:picMkLst>
        </pc:picChg>
      </pc:sldChg>
      <pc:sldChg chg="modSp mod">
        <pc:chgData name="Colon, Jeffrey M." userId="615143b1-cdee-493d-9a9d-1565ce8666d9" providerId="ADAL" clId="{DC1DB158-BAB1-5930-B714-AEF472873853}" dt="2025-10-24T00:06:33.026" v="157" actId="20577"/>
        <pc:sldMkLst>
          <pc:docMk/>
          <pc:sldMk cId="1006572338" sldId="364"/>
        </pc:sldMkLst>
        <pc:graphicFrameChg chg="modGraphic">
          <ac:chgData name="Colon, Jeffrey M." userId="615143b1-cdee-493d-9a9d-1565ce8666d9" providerId="ADAL" clId="{DC1DB158-BAB1-5930-B714-AEF472873853}" dt="2025-10-24T00:06:33.026" v="157" actId="20577"/>
          <ac:graphicFrameMkLst>
            <pc:docMk/>
            <pc:sldMk cId="1006572338" sldId="364"/>
            <ac:graphicFrameMk id="242813" creationId="{00000000-0000-0000-0000-000000000000}"/>
          </ac:graphicFrameMkLst>
        </pc:graphicFrameChg>
      </pc:sldChg>
      <pc:sldChg chg="modSp mod">
        <pc:chgData name="Colon, Jeffrey M." userId="615143b1-cdee-493d-9a9d-1565ce8666d9" providerId="ADAL" clId="{DC1DB158-BAB1-5930-B714-AEF472873853}" dt="2025-10-23T23:46:19.681" v="1" actId="20577"/>
        <pc:sldMkLst>
          <pc:docMk/>
          <pc:sldMk cId="3622871933" sldId="441"/>
        </pc:sldMkLst>
        <pc:spChg chg="mod">
          <ac:chgData name="Colon, Jeffrey M." userId="615143b1-cdee-493d-9a9d-1565ce8666d9" providerId="ADAL" clId="{DC1DB158-BAB1-5930-B714-AEF472873853}" dt="2025-10-23T23:46:19.681" v="1" actId="20577"/>
          <ac:spMkLst>
            <pc:docMk/>
            <pc:sldMk cId="3622871933" sldId="441"/>
            <ac:spMk id="6" creationId="{E9ED9786-58D6-4467-A340-9C08B3251F1F}"/>
          </ac:spMkLst>
        </pc:spChg>
      </pc:sldChg>
      <pc:sldMasterChg chg="modSp mod">
        <pc:chgData name="Colon, Jeffrey M." userId="615143b1-cdee-493d-9a9d-1565ce8666d9" providerId="ADAL" clId="{DC1DB158-BAB1-5930-B714-AEF472873853}" dt="2025-10-23T23:48:19.808" v="7" actId="403"/>
        <pc:sldMasterMkLst>
          <pc:docMk/>
          <pc:sldMasterMk cId="2038482612" sldId="2147483760"/>
        </pc:sldMasterMkLst>
        <pc:spChg chg="mod">
          <ac:chgData name="Colon, Jeffrey M." userId="615143b1-cdee-493d-9a9d-1565ce8666d9" providerId="ADAL" clId="{DC1DB158-BAB1-5930-B714-AEF472873853}" dt="2025-10-23T23:48:19.808" v="7" actId="403"/>
          <ac:spMkLst>
            <pc:docMk/>
            <pc:sldMasterMk cId="2038482612" sldId="2147483760"/>
            <ac:spMk id="9" creationId="{00000000-0000-0000-0000-000000000000}"/>
          </ac:spMkLst>
        </pc:spChg>
        <pc:spChg chg="mod">
          <ac:chgData name="Colon, Jeffrey M." userId="615143b1-cdee-493d-9a9d-1565ce8666d9" providerId="ADAL" clId="{DC1DB158-BAB1-5930-B714-AEF472873853}" dt="2025-10-23T23:48:04.506" v="5" actId="403"/>
          <ac:spMkLst>
            <pc:docMk/>
            <pc:sldMasterMk cId="2038482612" sldId="2147483760"/>
            <ac:spMk id="10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906A1B3-9ACC-2344-9538-309C90CA9A37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358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/>
              </a:defRPr>
            </a:lvl1pPr>
          </a:lstStyle>
          <a:p>
            <a:pPr>
              <a:defRPr/>
            </a:pPr>
            <a:fld id="{D14AF6C4-53B4-9645-B01E-D4F4022AE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4703CB-0EAF-3B44-880F-CE86F175A90E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2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A4E500-42D5-5140-A037-7DABDB96194B}" type="slidenum">
              <a:rPr lang="en-US" sz="1200">
                <a:latin typeface="Calibri"/>
              </a:rPr>
              <a:pPr eaLnBrk="1" hangingPunct="1"/>
              <a:t>22</a:t>
            </a:fld>
            <a:endParaRPr lang="en-US" sz="120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4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12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CDEE25-7132-634C-98FC-0F1E8C1CFC94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9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7F1F69-7C40-4147-8D8F-CF2F88AF620A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897992-1A8F-1843-8B43-8A427BA14311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6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70089D-58F1-A34D-86AC-6F9780654E86}" type="slidenum">
              <a:rPr lang="en-US" sz="1200">
                <a:latin typeface="Calibri"/>
              </a:rPr>
              <a:pPr eaLnBrk="1" hangingPunct="1"/>
              <a:t>10</a:t>
            </a:fld>
            <a:endParaRPr lang="en-US" sz="1200">
              <a:latin typeface="Calibri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89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656B76-B8F1-3840-99F0-3A0317B46367}" type="slidenum">
              <a:rPr lang="en-US" sz="1200">
                <a:latin typeface="Calibri"/>
              </a:rPr>
              <a:pPr eaLnBrk="1" hangingPunct="1"/>
              <a:t>12</a:t>
            </a:fld>
            <a:endParaRPr lang="en-US" sz="1200">
              <a:latin typeface="Calibri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0584A5-83FC-1C47-A0ED-271B7F7DC46E}" type="slidenum">
              <a:rPr lang="en-US" sz="1200">
                <a:latin typeface="Calibri"/>
              </a:rPr>
              <a:pPr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3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8F17E0-C651-484F-80D2-340EAA7C7953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A9E68-7C1E-2840-BE01-6F2323EF3DB0}"/>
              </a:ext>
            </a:extLst>
          </p:cNvPr>
          <p:cNvSpPr txBox="1"/>
          <p:nvPr userDrawn="1"/>
        </p:nvSpPr>
        <p:spPr>
          <a:xfrm>
            <a:off x="782320" y="6624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93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99449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6597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654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2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5132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016345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716511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89986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51625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31448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ctr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70224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64364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53523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65783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3539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73028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10939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3481349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86240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760421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48483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4912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169094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264208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600620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24657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80089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0126580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981047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91669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8136746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1514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076034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198427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581772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289690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732757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902452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848278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888285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667172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668314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219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085468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80601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576558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081575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53221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2070935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Accounting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836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Accounting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69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3C724D-B57F-F94F-8F6D-BE1CC47DC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2245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7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47482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7917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700" b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Accounting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700" b="1" dirty="0">
                <a:latin typeface="+mn-lt"/>
              </a:rPr>
              <a:t>CF_Ch14_Accounting_25</a:t>
            </a:r>
          </a:p>
        </p:txBody>
      </p:sp>
    </p:spTree>
    <p:extLst>
      <p:ext uri="{BB962C8B-B14F-4D97-AF65-F5344CB8AC3E}">
        <p14:creationId xmlns:p14="http://schemas.microsoft.com/office/powerpoint/2010/main" val="203848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  <p:sldLayoutId id="2147483790" r:id="rId30"/>
    <p:sldLayoutId id="2147483791" r:id="rId31"/>
    <p:sldLayoutId id="2147483792" r:id="rId32"/>
    <p:sldLayoutId id="2147483793" r:id="rId33"/>
    <p:sldLayoutId id="2147483794" r:id="rId34"/>
    <p:sldLayoutId id="2147483795" r:id="rId35"/>
    <p:sldLayoutId id="2147483796" r:id="rId36"/>
    <p:sldLayoutId id="2147483797" r:id="rId37"/>
    <p:sldLayoutId id="2147483798" r:id="rId38"/>
    <p:sldLayoutId id="2147483799" r:id="rId39"/>
    <p:sldLayoutId id="2147483800" r:id="rId40"/>
    <p:sldLayoutId id="2147483801" r:id="rId41"/>
    <p:sldLayoutId id="2147483802" r:id="rId42"/>
    <p:sldLayoutId id="2147483803" r:id="rId43"/>
    <p:sldLayoutId id="2147483804" r:id="rId44"/>
    <p:sldLayoutId id="2147483805" r:id="rId45"/>
    <p:sldLayoutId id="2147483806" r:id="rId46"/>
    <p:sldLayoutId id="2147483807" r:id="rId47"/>
    <p:sldLayoutId id="2147483808" r:id="rId48"/>
    <p:sldLayoutId id="2147483809" r:id="rId49"/>
    <p:sldLayoutId id="2147483810" r:id="rId50"/>
    <p:sldLayoutId id="2147483811" r:id="rId51"/>
    <p:sldLayoutId id="2147483812" r:id="rId52"/>
    <p:sldLayoutId id="2147483813" r:id="rId53"/>
    <p:sldLayoutId id="2147483814" r:id="rId54"/>
    <p:sldLayoutId id="2147483815" r:id="rId55"/>
    <p:sldLayoutId id="2147483816" r:id="rId56"/>
    <p:sldLayoutId id="21474838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B908C-B5CB-4D61-9AAA-0E6FA8AD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527EB-3756-C241-BFD3-DBB1E111190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835F-3425-4D22-A3BF-7A8DB7F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 charset="-128"/>
              </a:rPr>
              <a:t>Accounting to Finance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D9786-58D6-4467-A340-9C08B3251F1F}"/>
              </a:ext>
            </a:extLst>
          </p:cNvPr>
          <p:cNvSpPr/>
          <p:nvPr/>
        </p:nvSpPr>
        <p:spPr>
          <a:xfrm>
            <a:off x="641839" y="2111043"/>
            <a:ext cx="80889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Corporate Finance</a:t>
            </a:r>
          </a:p>
          <a:p>
            <a:pPr algn="ctr"/>
            <a:r>
              <a:rPr lang="en-US" sz="2700" b="1" dirty="0"/>
              <a:t>Financial Statements to Economic Cash Flows</a:t>
            </a:r>
          </a:p>
          <a:p>
            <a:pPr algn="ctr"/>
            <a:endParaRPr lang="en-US" sz="2700" b="1" dirty="0"/>
          </a:p>
          <a:p>
            <a:pPr algn="ctr"/>
            <a:endParaRPr lang="en-US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b="1" dirty="0"/>
          </a:p>
          <a:p>
            <a:pPr algn="ctr">
              <a:buNone/>
            </a:pPr>
            <a:r>
              <a:rPr lang="en-US" b="1" dirty="0"/>
              <a:t>Fall 2025</a:t>
            </a:r>
          </a:p>
          <a:p>
            <a:pPr algn="ctr"/>
            <a:r>
              <a:rPr lang="en-US" b="1" dirty="0"/>
              <a:t>Prof. Jeffrey Colón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7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>
                <a:ea typeface="ＭＳ Ｐゴシック" charset="0"/>
              </a:rPr>
              <a:t> 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2025 Income Statement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43525" y="8667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7" name="Picture 6" descr="A table with numbers and a few lines&#10;&#10;AI-generated content may be incorrect.">
            <a:extLst>
              <a:ext uri="{FF2B5EF4-FFF2-40B4-BE49-F238E27FC236}">
                <a16:creationId xmlns:a16="http://schemas.microsoft.com/office/drawing/2014/main" id="{1D2D8862-117B-D847-4DAA-EDDD1ED23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609600"/>
            <a:ext cx="8458200" cy="556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C00A2D-782B-CED8-A9C1-2D366FD6B60B}"/>
              </a:ext>
            </a:extLst>
          </p:cNvPr>
          <p:cNvSpPr txBox="1"/>
          <p:nvPr/>
        </p:nvSpPr>
        <p:spPr>
          <a:xfrm>
            <a:off x="3352800" y="578078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 ‘000,000s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Shows changes in Cash (BS) over period</a:t>
            </a:r>
          </a:p>
          <a:p>
            <a:pPr lvl="1"/>
            <a:r>
              <a:rPr lang="en-US" sz="2000" dirty="0">
                <a:ea typeface="ＭＳ Ｐゴシック" charset="0"/>
              </a:rPr>
              <a:t>Flow, not stock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Difference between Net Income and Cash Flow?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CFs separated by activity:</a:t>
            </a:r>
          </a:p>
          <a:p>
            <a:pPr lvl="1"/>
            <a:r>
              <a:rPr lang="en-US" sz="2000" dirty="0">
                <a:ea typeface="ＭＳ Ｐゴシック" charset="0"/>
              </a:rPr>
              <a:t>Operating Activities</a:t>
            </a:r>
          </a:p>
          <a:p>
            <a:pPr lvl="1"/>
            <a:r>
              <a:rPr lang="en-US" sz="2000" dirty="0">
                <a:ea typeface="ＭＳ Ｐゴシック" charset="0"/>
              </a:rPr>
              <a:t>Investing Activities</a:t>
            </a:r>
          </a:p>
          <a:p>
            <a:pPr lvl="1"/>
            <a:r>
              <a:rPr lang="en-US" sz="2000" dirty="0">
                <a:ea typeface="ＭＳ Ｐゴシック" charset="0"/>
              </a:rPr>
              <a:t>Financing Activities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Statement of Cash Flows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2025 Statement of Cash Flows:  Operating  &amp; Investing Activities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2D945-CD98-295C-3183-8689EE7F5DF8}"/>
              </a:ext>
            </a:extLst>
          </p:cNvPr>
          <p:cNvSpPr txBox="1"/>
          <p:nvPr/>
        </p:nvSpPr>
        <p:spPr>
          <a:xfrm>
            <a:off x="4419600" y="681966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 ‘000,000s</a:t>
            </a:r>
          </a:p>
        </p:txBody>
      </p:sp>
      <p:pic>
        <p:nvPicPr>
          <p:cNvPr id="10" name="Picture 9" descr="A close-up of a report&#10;&#10;AI-generated content may be incorrect.">
            <a:extLst>
              <a:ext uri="{FF2B5EF4-FFF2-40B4-BE49-F238E27FC236}">
                <a16:creationId xmlns:a16="http://schemas.microsoft.com/office/drawing/2014/main" id="{60B1997F-C532-BEF4-670A-84605F4E2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838200"/>
            <a:ext cx="84582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2025 Statement of Cash Flows: Financing Activities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1DD2F-806C-4B41-93B7-1DBEB963E181}"/>
              </a:ext>
            </a:extLst>
          </p:cNvPr>
          <p:cNvSpPr txBox="1"/>
          <p:nvPr/>
        </p:nvSpPr>
        <p:spPr>
          <a:xfrm>
            <a:off x="5943600" y="661086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2025	    2024      2023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7770D-CCA7-230D-B30B-404B2212D689}"/>
              </a:ext>
            </a:extLst>
          </p:cNvPr>
          <p:cNvSpPr txBox="1"/>
          <p:nvPr/>
        </p:nvSpPr>
        <p:spPr>
          <a:xfrm>
            <a:off x="4800600" y="697086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 ‘000,000s</a:t>
            </a:r>
          </a:p>
        </p:txBody>
      </p:sp>
      <p:pic>
        <p:nvPicPr>
          <p:cNvPr id="6" name="Picture 5" descr="A close-up of a financial statement&#10;&#10;AI-generated content may be incorrect.">
            <a:extLst>
              <a:ext uri="{FF2B5EF4-FFF2-40B4-BE49-F238E27FC236}">
                <a16:creationId xmlns:a16="http://schemas.microsoft.com/office/drawing/2014/main" id="{FF177CA0-9DD3-04E1-1539-11665F739C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09"/>
          <a:stretch>
            <a:fillRect/>
          </a:stretch>
        </p:blipFill>
        <p:spPr>
          <a:xfrm>
            <a:off x="384048" y="1066800"/>
            <a:ext cx="8458200" cy="50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0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934"/>
            <a:ext cx="8458200" cy="365127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2025</a:t>
            </a:r>
            <a:r>
              <a:rPr lang="en-US" dirty="0">
                <a:ea typeface="ＭＳ Ｐゴシック" charset="0"/>
                <a:cs typeface="ＭＳ Ｐゴシック" charset="0"/>
              </a:rPr>
              <a:t>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ea typeface="ＭＳ Ｐゴシック" charset="0"/>
                <a:cs typeface="ＭＳ Ｐゴシック" charset="0"/>
              </a:rPr>
              <a:t>Consolidated Statement of Common Shareholders</a:t>
            </a:r>
            <a:r>
              <a:rPr lang="ja-JP" altLang="en-US" b="1" dirty="0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Equity</a:t>
            </a:r>
            <a:endParaRPr lang="en-US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04068E-789E-76DE-FE36-0BDF91BC5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99355"/>
            <a:ext cx="6403848" cy="698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B8B4B0-2AC3-48CF-98EB-547B868B2B61}"/>
              </a:ext>
            </a:extLst>
          </p:cNvPr>
          <p:cNvSpPr txBox="1"/>
          <p:nvPr/>
        </p:nvSpPr>
        <p:spPr>
          <a:xfrm>
            <a:off x="152400" y="9053"/>
            <a:ext cx="7489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 ‘000,000s</a:t>
            </a:r>
          </a:p>
        </p:txBody>
      </p:sp>
      <p:pic>
        <p:nvPicPr>
          <p:cNvPr id="5" name="Picture 4" descr="A table with numbers and lines&#10;&#10;AI-generated content may be incorrect.">
            <a:extLst>
              <a:ext uri="{FF2B5EF4-FFF2-40B4-BE49-F238E27FC236}">
                <a16:creationId xmlns:a16="http://schemas.microsoft.com/office/drawing/2014/main" id="{29454E2F-D648-34DF-3252-A642B6F2F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297854"/>
            <a:ext cx="8001000" cy="48743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Finance focuses on Cash Flows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Accountants focus on current valuation through the lenses of the BS, IS, and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SoCF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Important Differences: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Accruals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long-term (depreciation), </a:t>
            </a:r>
            <a:r>
              <a:rPr lang="en-US" sz="2000" dirty="0">
                <a:ea typeface="ＭＳ Ｐゴシック" charset="0"/>
              </a:rPr>
              <a:t>and 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short-term (changes in working capital, </a:t>
            </a:r>
            <a:r>
              <a:rPr lang="en-US" sz="2000" i="1" dirty="0">
                <a:ea typeface="ＭＳ Ｐゴシック" charset="0"/>
              </a:rPr>
              <a:t>e.g., </a:t>
            </a:r>
            <a:r>
              <a:rPr lang="en-US" sz="2000" dirty="0">
                <a:ea typeface="ＭＳ Ｐゴシック" charset="0"/>
              </a:rPr>
              <a:t>accounts receivable</a:t>
            </a:r>
            <a:r>
              <a:rPr lang="en-US" sz="2000" i="1" dirty="0">
                <a:ea typeface="ＭＳ Ｐゴシック" charset="0"/>
              </a:rPr>
              <a:t>,</a:t>
            </a:r>
            <a:r>
              <a:rPr lang="en-US" sz="2000" dirty="0">
                <a:ea typeface="ＭＳ Ｐゴシック" charset="0"/>
              </a:rPr>
              <a:t> and corporate income taxes)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Finance and Accounting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Accrual vs. cash method of accounting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Sales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Payables, such as interest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Capital expenditures vs. expenses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Depreciation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Accounting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Economic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Tax (SL v. accelerated)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Useful life, salvage value, and conventions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Depreciation is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CF, but it affects taxes, a CF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Cash Flows (Finance) vs. Accruals (Accounting)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Classification of Securities with readily determinable fair value</a:t>
            </a:r>
          </a:p>
          <a:p>
            <a:pPr lvl="1" eaLnBrk="1" hangingPunct="1"/>
            <a:r>
              <a:rPr lang="en-US" sz="2400" i="1" dirty="0">
                <a:ea typeface="ＭＳ Ｐゴシック" charset="0"/>
              </a:rPr>
              <a:t>Marketable Securities</a:t>
            </a:r>
            <a:r>
              <a:rPr lang="en-US" sz="2400" dirty="0">
                <a:ea typeface="ＭＳ Ｐゴシック" charset="0"/>
              </a:rPr>
              <a:t>:  liquid assets that the company can and intends to convert into cash, when necessary, but usually within 1 year (current asset)</a:t>
            </a:r>
          </a:p>
          <a:p>
            <a:pPr lvl="1" eaLnBrk="1" hangingPunct="1"/>
            <a:r>
              <a:rPr lang="en-US" sz="2400" i="1" dirty="0">
                <a:ea typeface="ＭＳ Ｐゴシック" charset="0"/>
              </a:rPr>
              <a:t>Investment In Securities</a:t>
            </a:r>
            <a:r>
              <a:rPr lang="en-US" sz="2400" dirty="0">
                <a:ea typeface="ＭＳ Ｐゴシック" charset="0"/>
              </a:rPr>
              <a:t>: noncurrent asset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Valuation at Acquisition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Initially booked at </a:t>
            </a:r>
            <a:r>
              <a:rPr lang="en-US" sz="2400" i="1" dirty="0">
                <a:ea typeface="ＭＳ Ｐゴシック" charset="0"/>
              </a:rPr>
              <a:t>cost</a:t>
            </a:r>
          </a:p>
          <a:p>
            <a:pPr eaLnBrk="1" hangingPunct="1">
              <a:buFontTx/>
              <a:buNone/>
            </a:pPr>
            <a:r>
              <a:rPr lang="en-US" sz="3600" i="1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Fair Value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Trading Securities (TS)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Held for short-term profit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FV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 with changes in FV reported in the IS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Securities Available for Sale (AFS)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Neither TS nor HTM; acquired for operating rather than ST potential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FV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 with changes in FV reported SHs </a:t>
            </a:r>
            <a:r>
              <a:rPr lang="en-US" altLang="ja-JP" sz="2000" b="1" dirty="0">
                <a:solidFill>
                  <a:srgbClr val="FF0000"/>
                </a:solidFill>
                <a:ea typeface="ＭＳ Ｐゴシック" charset="0"/>
              </a:rPr>
              <a:t>Equity in Comprehensive Income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Debt Held to Maturity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(HTM)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Debt securities that a firm intends to hold to maturity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amortized cost</a:t>
            </a:r>
            <a:r>
              <a:rPr lang="en-US" sz="2000" dirty="0">
                <a:ea typeface="ＭＳ Ｐゴシック" charset="0"/>
              </a:rPr>
              <a:t> (premium or discount amortized over the life of the bond as an adjustment to interest)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Changes in FV not reported in IS or BS unless security value is permanently impaired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Direct Investment Loans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ea typeface="ＭＳ Ｐゴシック" charset="0"/>
              </a:rPr>
              <a:t>HFI:  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at amortized cost</a:t>
            </a:r>
            <a:r>
              <a:rPr lang="en-US" sz="2000" dirty="0">
                <a:ea typeface="ＭＳ Ｐゴシック" charset="0"/>
              </a:rPr>
              <a:t>, with </a:t>
            </a:r>
            <a:r>
              <a:rPr lang="en-US" sz="2000" i="1" dirty="0">
                <a:ea typeface="ＭＳ Ｐゴシック" charset="0"/>
              </a:rPr>
              <a:t>impairment</a:t>
            </a:r>
            <a:r>
              <a:rPr lang="en-US" sz="2000" dirty="0">
                <a:ea typeface="ＭＳ Ｐゴシック" charset="0"/>
              </a:rPr>
              <a:t> recognized for probable credit losses (delay in timing and amount of E(CF) due to events incurred as of measurement date)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ea typeface="ＭＳ Ｐゴシック" charset="0"/>
              </a:rPr>
              <a:t>HFS:  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lower-of-cost-or-FV</a:t>
            </a:r>
            <a:r>
              <a:rPr lang="en-US" sz="2000" dirty="0">
                <a:ea typeface="ＭＳ Ｐゴシック" charset="0"/>
              </a:rPr>
              <a:t>, with losses recognized in income</a:t>
            </a:r>
            <a:endParaRPr lang="en-US" sz="2000" b="1" dirty="0">
              <a:ea typeface="ＭＳ Ｐゴシック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: Valuation after Acquisition FASB 115 (Topics 320 and 820)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Fair Value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</a:t>
            </a:r>
          </a:p>
          <a:p>
            <a:pPr marL="517525" lvl="1" indent="-171450" eaLnBrk="1" hangingPunct="1">
              <a:lnSpc>
                <a:spcPct val="90000"/>
              </a:lnSpc>
            </a:pPr>
            <a:r>
              <a:rPr lang="ja-JP" altLang="en-US" sz="2000">
                <a:ea typeface="ＭＳ Ｐゴシック" charset="0"/>
              </a:rPr>
              <a:t>“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price that would be received to</a:t>
            </a:r>
            <a:r>
              <a:rPr lang="en-US" altLang="ja-JP" sz="2000" i="1" dirty="0">
                <a:latin typeface="Helvetica" charset="0"/>
                <a:ea typeface="ＭＳ Ｐゴシック" charset="0"/>
              </a:rPr>
              <a:t> sell 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an asset or paid to transfer a liability in an orderly transaction between market participants at the measurement date.</a:t>
            </a:r>
            <a:r>
              <a:rPr lang="ja-JP" altLang="en-US" sz="2000">
                <a:latin typeface="Helvetica" charset="0"/>
                <a:ea typeface="ＭＳ Ｐゴシック" charset="0"/>
              </a:rPr>
              <a:t>”</a:t>
            </a:r>
            <a:r>
              <a:rPr lang="en-US" altLang="ja-JP" sz="2000" dirty="0">
                <a:latin typeface="Helvetica" charset="0"/>
                <a:ea typeface="ＭＳ Ｐゴシック" charset="0"/>
              </a:rPr>
              <a:t> SFAS 157, par. 5.</a:t>
            </a:r>
            <a:r>
              <a:rPr lang="en-US" altLang="ja-JP" sz="2000" dirty="0">
                <a:ea typeface="ＭＳ Ｐゴシック" charset="0"/>
              </a:rPr>
              <a:t>  (Topic 820-10-35-2)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inputs based on prices on active markets of identical asset or liability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2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quoted prices of similar instruments in active markets or identical instruments in inactive markets, or market information on valuation parameters (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e.g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., yield curves, interest rates)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Level 3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inputs that are not currently observable, such as the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firm’</a:t>
            </a:r>
            <a:r>
              <a:rPr lang="en-US" altLang="ja-JP" sz="2400" i="1" dirty="0">
                <a:ea typeface="ＭＳ Ｐゴシック" charset="0"/>
                <a:cs typeface="ＭＳ Ｐゴシック" charset="0"/>
              </a:rPr>
              <a:t>s own assumptions 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regarding valuation parameters that participants would use</a:t>
            </a:r>
            <a:r>
              <a:rPr lang="en-US" altLang="ja-JP" sz="2400" i="1" dirty="0">
                <a:ea typeface="ＭＳ Ｐゴシック" charset="0"/>
                <a:cs typeface="ＭＳ Ｐゴシック" charset="0"/>
              </a:rPr>
              <a:t>, e.g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., expected CFs, discount rates.</a:t>
            </a: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Fair Value Hierarchy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Importance of Understanding Financial Statements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May be required to be reported (10-K, 10-Q)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Often reported in the media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Understand strengths and limitations in order to value a firm or investment project from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Financial contracts (</a:t>
            </a:r>
            <a:r>
              <a:rPr lang="en-US" sz="1800" b="1" dirty="0">
                <a:ea typeface="ＭＳ Ｐゴシック" charset="0"/>
              </a:rPr>
              <a:t>debt</a:t>
            </a:r>
            <a:r>
              <a:rPr lang="en-US" sz="1800" dirty="0">
                <a:ea typeface="ＭＳ Ｐゴシック" charset="0"/>
              </a:rPr>
              <a:t> and derivative instruments) may refer to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Regulatory rules may refer to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Managers may care a lot about financials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Manager compensation</a:t>
            </a:r>
          </a:p>
          <a:p>
            <a:pPr lvl="2"/>
            <a:r>
              <a:rPr lang="en-US" sz="1800" dirty="0"/>
              <a:t>“Show me the incentives and I will show you the outcome.” Charlie Munger</a:t>
            </a:r>
          </a:p>
          <a:p>
            <a:pPr lvl="2"/>
            <a:endParaRPr lang="en-US" sz="1800" dirty="0">
              <a:ea typeface="ＭＳ Ｐゴシック" charset="0"/>
            </a:endParaRPr>
          </a:p>
          <a:p>
            <a:pPr marL="0" indent="0">
              <a:buNone/>
            </a:pPr>
            <a:endParaRPr lang="en-US" sz="2150" dirty="0">
              <a:ea typeface="ＭＳ Ｐゴシック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Financial Statements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Level Designations and Typical Instruments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5061" name="Picture 4" descr="Snapshot 2009-03-16 21-49-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" y="685800"/>
            <a:ext cx="8458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Why can’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t we just use earnings for our 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analysis?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Going from Financials to Finance</a:t>
            </a:r>
          </a:p>
        </p:txBody>
      </p:sp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ＭＳ Ｐゴシック" charset="0"/>
                <a:cs typeface="ＭＳ Ｐゴシック" charset="0"/>
              </a:rPr>
              <a:t>Cash Flows (Finance) vs. Accruals (Accounting)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Unlevered Free Cash Flow: Accounting to Finance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281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029639"/>
              </p:ext>
            </p:extLst>
          </p:nvPr>
        </p:nvGraphicFramePr>
        <p:xfrm>
          <a:off x="1143000" y="685800"/>
          <a:ext cx="7315200" cy="525779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31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EBIT (Earnings </a:t>
                      </a:r>
                      <a:r>
                        <a:rPr kumimoji="0" lang="en-US" sz="24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before Interest and Taxes)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 Depreciation/Amort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 Capital Expenditures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8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 Taxes (EBIT – Tax Rate)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-Increases (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+Decreases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) in Working Capital (Inv, Pay)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____________________________________________________________________________________________________________</a:t>
                      </a: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= Unlevered Free Cash Flow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7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6572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5D1E63-7149-4341-957F-2B116C3A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FCF</a:t>
            </a:r>
            <a:r>
              <a:rPr lang="en-US" dirty="0"/>
              <a:t> Analysis: </a:t>
            </a:r>
            <a:r>
              <a:rPr lang="en-US" i="1" dirty="0"/>
              <a:t>Owen v. </a:t>
            </a:r>
            <a:r>
              <a:rPr lang="en-US" i="1" dirty="0" err="1"/>
              <a:t>ESG</a:t>
            </a:r>
            <a:r>
              <a:rPr lang="en-US" b="0" dirty="0"/>
              <a:t>, </a:t>
            </a:r>
            <a:r>
              <a:rPr lang="en-US" dirty="0"/>
              <a:t>Del. Ch. Ct. 2015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B81E0-BABF-304F-9C18-B354A8F7B5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71ED-D5E3-BE4B-B44F-13CCB246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76861-1E49-A048-9280-695E1542B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10195"/>
            <a:ext cx="8683752" cy="58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49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JC Penny (2/3/18)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227384-69EC-5840-AF21-0861899E7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762000"/>
            <a:ext cx="8458200" cy="1752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BCAC74-6525-CF43-AB51-A3EF09A1D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57"/>
          <a:stretch/>
        </p:blipFill>
        <p:spPr>
          <a:xfrm>
            <a:off x="430543" y="2505105"/>
            <a:ext cx="8627007" cy="1073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70E0BA-B2F0-4C41-B202-1B175BBEA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" y="3578210"/>
            <a:ext cx="8627007" cy="1545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D2B83A-527F-8A43-96FB-2B6281938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8" y="5269170"/>
            <a:ext cx="8191501" cy="8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5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Generally Accepted Accounting Principles (US GAAP)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Standard Setting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FASB</a:t>
            </a:r>
            <a:r>
              <a:rPr lang="en-US" sz="2000" dirty="0">
                <a:ea typeface="ＭＳ Ｐゴシック" charset="0"/>
              </a:rPr>
              <a:t>, Emerging Issues Task Force, AICPA, and the SEC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Before 7/1/09, hodgepodge of various statements and standards: FAS, FIN, </a:t>
            </a:r>
            <a:r>
              <a:rPr lang="en-US" sz="2000" dirty="0" err="1">
                <a:ea typeface="ＭＳ Ｐゴシック" charset="0"/>
              </a:rPr>
              <a:t>FTB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EITF</a:t>
            </a:r>
            <a:r>
              <a:rPr lang="en-US" sz="2000" dirty="0">
                <a:ea typeface="ＭＳ Ｐゴシック" charset="0"/>
              </a:rPr>
              <a:t>, APB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Accounting Standards Codification (7/1/09)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Topic--Subtopic—Section</a:t>
            </a:r>
          </a:p>
          <a:p>
            <a:pPr lvl="2" eaLnBrk="1" hangingPunct="1"/>
            <a:r>
              <a:rPr lang="en-US" sz="1800" dirty="0">
                <a:ea typeface="ＭＳ Ｐゴシック" charset="0"/>
              </a:rPr>
              <a:t>820—15—1</a:t>
            </a:r>
          </a:p>
          <a:p>
            <a:pPr lvl="2" eaLnBrk="1" hangingPunct="1"/>
            <a:r>
              <a:rPr lang="en-US" sz="1800" dirty="0">
                <a:ea typeface="ＭＳ Ｐゴシック" charset="0"/>
                <a:sym typeface="Wingdings" charset="0"/>
              </a:rPr>
              <a:t>Fair Value Measurement—Scope—Overall Guidance</a:t>
            </a:r>
            <a:endParaRPr lang="en-US" sz="1800" dirty="0"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ea typeface="ＭＳ Ｐゴシック" charset="0"/>
              </a:rPr>
              <a:t>Accounting Standards Update (ASU)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2" eaLnBrk="1" hangingPunct="1"/>
            <a:r>
              <a:rPr lang="en-US" sz="1600" dirty="0">
                <a:ea typeface="ＭＳ Ｐゴシック" charset="0"/>
                <a:cs typeface="ＭＳ Ｐゴシック" charset="0"/>
              </a:rPr>
              <a:t>ASU 2010-06, Fair Value Measurements and Disclosures (Topic 82)</a:t>
            </a:r>
          </a:p>
          <a:p>
            <a:r>
              <a:rPr lang="en-US" sz="2150" dirty="0">
                <a:ea typeface="ＭＳ Ｐゴシック" charset="0"/>
              </a:rPr>
              <a:t>SEC Requirements</a:t>
            </a:r>
          </a:p>
          <a:p>
            <a:pPr lvl="1"/>
            <a:r>
              <a:rPr lang="en-US" sz="2000" dirty="0">
                <a:ea typeface="ＭＳ Ｐゴシック" charset="0"/>
              </a:rPr>
              <a:t>Regulations </a:t>
            </a:r>
            <a:r>
              <a:rPr lang="en-US" sz="2000" b="1" dirty="0">
                <a:ea typeface="ＭＳ Ｐゴシック" charset="0"/>
              </a:rPr>
              <a:t>S-X</a:t>
            </a:r>
            <a:r>
              <a:rPr lang="en-US" sz="2000" dirty="0">
                <a:ea typeface="ＭＳ Ｐゴシック" charset="0"/>
              </a:rPr>
              <a:t> (17 CFR </a:t>
            </a:r>
            <a:r>
              <a:rPr lang="en-US" sz="2000" dirty="0"/>
              <a:t>§§ 2</a:t>
            </a:r>
            <a:r>
              <a:rPr lang="en-US" sz="2000" dirty="0">
                <a:ea typeface="ＭＳ Ｐゴシック" charset="0"/>
              </a:rPr>
              <a:t>10 </a:t>
            </a:r>
            <a:r>
              <a:rPr lang="en-US" sz="2000" i="1" dirty="0">
                <a:ea typeface="ＭＳ Ｐゴシック" charset="0"/>
              </a:rPr>
              <a:t>et seq</a:t>
            </a:r>
            <a:r>
              <a:rPr lang="en-US" sz="2000" dirty="0">
                <a:ea typeface="ＭＳ Ｐゴシック" charset="0"/>
              </a:rPr>
              <a:t>.); </a:t>
            </a:r>
            <a:r>
              <a:rPr lang="en-US" sz="2000" b="1" dirty="0">
                <a:ea typeface="ＭＳ Ｐゴシック" charset="0"/>
              </a:rPr>
              <a:t>S-K</a:t>
            </a:r>
            <a:r>
              <a:rPr lang="en-US" sz="2000" dirty="0">
                <a:ea typeface="ＭＳ Ｐゴシック" charset="0"/>
              </a:rPr>
              <a:t> (17 CFR </a:t>
            </a:r>
            <a:r>
              <a:rPr lang="en-US" sz="2000" dirty="0"/>
              <a:t>§§ 229.300 </a:t>
            </a:r>
            <a:r>
              <a:rPr lang="en-US" sz="2000" i="1" dirty="0"/>
              <a:t>et seq</a:t>
            </a:r>
            <a:r>
              <a:rPr lang="en-US" sz="2000" dirty="0"/>
              <a:t>.)</a:t>
            </a:r>
          </a:p>
          <a:p>
            <a:pPr lvl="1"/>
            <a:r>
              <a:rPr lang="en-US" sz="2000" dirty="0">
                <a:ea typeface="ＭＳ Ｐゴシック" charset="0"/>
              </a:rPr>
              <a:t>Staff Accounting Bulletins, Interpretive Releases, etc.</a:t>
            </a:r>
          </a:p>
          <a:p>
            <a:pPr lvl="1"/>
            <a:r>
              <a:rPr lang="en-US" sz="2000" dirty="0">
                <a:ea typeface="ＭＳ Ｐゴシック" charset="0"/>
              </a:rPr>
              <a:t>Compliance and disclosure interpretations</a:t>
            </a:r>
          </a:p>
          <a:p>
            <a:pPr lvl="1"/>
            <a:r>
              <a:rPr lang="en-US" sz="2000" dirty="0">
                <a:ea typeface="ＭＳ Ｐゴシック" charset="0"/>
              </a:rPr>
              <a:t>Example: Item 7: </a:t>
            </a:r>
            <a:r>
              <a:rPr lang="en-US" sz="2000" i="1" dirty="0">
                <a:ea typeface="ＭＳ Ｐゴシック" charset="0"/>
              </a:rPr>
              <a:t>Management Discussion and Analysis of Financial Condition and Results of Operations</a:t>
            </a:r>
          </a:p>
          <a:p>
            <a:endParaRPr lang="en-US" sz="1750" dirty="0">
              <a:ea typeface="ＭＳ Ｐゴシック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GAAP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8B8EC-6E7D-BA45-9F85-F85AC1B723C1}"/>
              </a:ext>
            </a:extLst>
          </p:cNvPr>
          <p:cNvSpPr txBox="1"/>
          <p:nvPr/>
        </p:nvSpPr>
        <p:spPr>
          <a:xfrm>
            <a:off x="589280" y="6593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Balance Sheet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Income Statement</a:t>
            </a:r>
          </a:p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Statement of Cash Flows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Consolidated Statement of Common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’ 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Equity</a:t>
            </a:r>
          </a:p>
          <a:p>
            <a:r>
              <a:rPr lang="en-US" sz="2150" b="1" dirty="0">
                <a:ea typeface="ＭＳ Ｐゴシック" charset="0"/>
              </a:rPr>
              <a:t>Notes</a:t>
            </a:r>
          </a:p>
          <a:p>
            <a:pPr lvl="1" eaLnBrk="1" hangingPunct="1"/>
            <a:endParaRPr lang="en-US" sz="2000" dirty="0">
              <a:ea typeface="ＭＳ Ｐゴシック" charset="0"/>
            </a:endParaRPr>
          </a:p>
          <a:p>
            <a:pPr lvl="1" eaLnBrk="1" hangingPunct="1">
              <a:buFont typeface="Wingdings" charset="0"/>
              <a:buNone/>
            </a:pPr>
            <a:endParaRPr lang="en-US" dirty="0">
              <a:ea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Components of Financial Statements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384048" y="533051"/>
            <a:ext cx="8458200" cy="5812064"/>
          </a:xfrm>
        </p:spPr>
        <p:txBody>
          <a:bodyPr/>
          <a:lstStyle/>
          <a:p>
            <a:pPr eaLnBrk="1" hangingPunct="1"/>
            <a:r>
              <a:rPr lang="en-US" sz="2400" i="1" dirty="0">
                <a:ea typeface="ＭＳ Ｐゴシック" charset="0"/>
                <a:cs typeface="ＭＳ Ｐゴシック" charset="0"/>
              </a:rPr>
              <a:t>Snapshot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a firm’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s financial condition at a moment in time prepared in accordance with GAAP/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IFRS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Components of a Balance Sheet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Assets</a:t>
            </a:r>
            <a:r>
              <a:rPr lang="en-US" sz="2000" dirty="0">
                <a:ea typeface="ＭＳ Ｐゴシック" charset="0"/>
              </a:rPr>
              <a:t>:  resources/investments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Liabilities</a:t>
            </a:r>
            <a:r>
              <a:rPr lang="en-US" sz="2000" dirty="0">
                <a:ea typeface="ＭＳ Ｐゴシック" charset="0"/>
              </a:rPr>
              <a:t>: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Shareholders’ Equity</a:t>
            </a:r>
            <a:r>
              <a:rPr lang="en-US" sz="2000" dirty="0">
                <a:ea typeface="ＭＳ Ｐゴシック" charset="0"/>
              </a:rPr>
              <a:t>:</a:t>
            </a:r>
          </a:p>
          <a:p>
            <a:pPr lvl="1" eaLnBrk="1" hangingPunct="1"/>
            <a:endParaRPr lang="en-US" sz="2000" b="1" dirty="0">
              <a:ea typeface="ＭＳ Ｐゴシック" charset="0"/>
            </a:endParaRPr>
          </a:p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Assets = Liabilities + Shareholders’ Equity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Balance Sheet</a:t>
            </a:r>
          </a:p>
        </p:txBody>
      </p:sp>
      <p:sp>
        <p:nvSpPr>
          <p:cNvPr id="19461" name="AutoShape 4"/>
          <p:cNvSpPr>
            <a:spLocks/>
          </p:cNvSpPr>
          <p:nvPr/>
        </p:nvSpPr>
        <p:spPr bwMode="auto">
          <a:xfrm>
            <a:off x="3335338" y="2653951"/>
            <a:ext cx="533400" cy="685800"/>
          </a:xfrm>
          <a:prstGeom prst="rightBrace">
            <a:avLst>
              <a:gd name="adj1" fmla="val 10714"/>
              <a:gd name="adj2" fmla="val 4629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886200" y="2742851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Calibri"/>
              </a:rPr>
              <a:t>claims on resources/financing</a:t>
            </a:r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  <p:bldP spid="194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Monotype Sorts" charset="0"/>
              </a:rPr>
              <a:t>  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2025 Balance Sheet (Assets)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7" name="Picture 6" descr="A blue and white striped background&#10;&#10;AI-generated content may be incorrect.">
            <a:extLst>
              <a:ext uri="{FF2B5EF4-FFF2-40B4-BE49-F238E27FC236}">
                <a16:creationId xmlns:a16="http://schemas.microsoft.com/office/drawing/2014/main" id="{7996F99F-8882-6F03-EC54-6D763ACD8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912953"/>
            <a:ext cx="8458200" cy="50320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3753E4-769C-6A02-1D63-B6AE45F51F29}"/>
              </a:ext>
            </a:extLst>
          </p:cNvPr>
          <p:cNvSpPr txBox="1"/>
          <p:nvPr/>
        </p:nvSpPr>
        <p:spPr>
          <a:xfrm>
            <a:off x="3429000" y="588647"/>
            <a:ext cx="21804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 ‘000,000s, except par value &amp; share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Costco’s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FY 2025 Balance Sheet (L &amp; SH Equity)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8" name="Picture 7" descr="A close-up of a financial statement&#10;&#10;AI-generated content may be incorrect.">
            <a:extLst>
              <a:ext uri="{FF2B5EF4-FFF2-40B4-BE49-F238E27FC236}">
                <a16:creationId xmlns:a16="http://schemas.microsoft.com/office/drawing/2014/main" id="{0FF7FB63-2BE4-C092-D468-0B8B80574E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48"/>
          <a:stretch>
            <a:fillRect/>
          </a:stretch>
        </p:blipFill>
        <p:spPr>
          <a:xfrm>
            <a:off x="384048" y="1118807"/>
            <a:ext cx="8458200" cy="51606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472B59-45BC-4EF5-9245-B99042AC9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149" y="598107"/>
            <a:ext cx="3200400" cy="520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03FCC0-BCE6-534A-9D38-CEA6F6A5026D}"/>
              </a:ext>
            </a:extLst>
          </p:cNvPr>
          <p:cNvSpPr txBox="1"/>
          <p:nvPr/>
        </p:nvSpPr>
        <p:spPr>
          <a:xfrm>
            <a:off x="2866205" y="578512"/>
            <a:ext cx="21804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In ‘000,000s, except par value &amp; share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Cash v. accrual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Assets that don’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t appear on the BS</a:t>
            </a:r>
          </a:p>
          <a:p>
            <a:pPr lvl="1" eaLnBrk="1" hangingPunct="1"/>
            <a:r>
              <a:rPr lang="en-US" sz="2400" b="1" dirty="0">
                <a:ea typeface="ＭＳ Ｐゴシック" charset="0"/>
              </a:rPr>
              <a:t>Self-created intangibles</a:t>
            </a:r>
          </a:p>
          <a:p>
            <a:pPr lvl="2"/>
            <a:r>
              <a:rPr lang="en-US" sz="2400" b="1" dirty="0">
                <a:ea typeface="ＭＳ Ｐゴシック" charset="0"/>
              </a:rPr>
              <a:t>Brands, Goodwill, Software, Employee Training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Liabilities that don’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t appear on the BS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Liquidity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Retained earnings</a:t>
            </a:r>
            <a:r>
              <a:rPr lang="en-US" sz="28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 ≠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cash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Estimates/contingencies </a:t>
            </a:r>
          </a:p>
          <a:p>
            <a:pPr eaLnBrk="1" hangingPunct="1"/>
            <a:r>
              <a:rPr lang="en-US" sz="2800" i="1" dirty="0">
                <a:ea typeface="ＭＳ Ｐゴシック" charset="0"/>
                <a:cs typeface="ＭＳ Ｐゴシック" charset="0"/>
              </a:rPr>
              <a:t>Book Value</a:t>
            </a:r>
          </a:p>
          <a:p>
            <a:pPr lvl="1" eaLnBrk="1" hangingPunct="1"/>
            <a:r>
              <a:rPr lang="en-US" sz="2400" b="1" i="1" dirty="0">
                <a:ea typeface="ＭＳ Ｐゴシック" charset="0"/>
              </a:rPr>
              <a:t>Fair market value v. historical cost</a:t>
            </a:r>
            <a:endParaRPr lang="en-US" sz="2400" dirty="0">
              <a:ea typeface="ＭＳ Ｐゴシック" charset="0"/>
            </a:endParaRPr>
          </a:p>
          <a:p>
            <a:pPr lvl="1" eaLnBrk="1" hangingPunct="1"/>
            <a:endParaRPr lang="en-US" sz="1800" dirty="0">
              <a:ea typeface="ＭＳ Ｐゴシック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Balance Sheet Concerns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762000" y="5029200"/>
            <a:ext cx="4724400" cy="457200"/>
          </a:xfrm>
          <a:prstGeom prst="ellipse">
            <a:avLst/>
          </a:prstGeom>
          <a:noFill/>
          <a:ln w="28575">
            <a:solidFill>
              <a:srgbClr val="FF002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Shows firm’</a:t>
            </a:r>
            <a:r>
              <a:rPr lang="en-US" altLang="ja-JP" sz="3200" dirty="0">
                <a:ea typeface="ＭＳ Ｐゴシック" charset="0"/>
                <a:cs typeface="ＭＳ Ｐゴシック" charset="0"/>
              </a:rPr>
              <a:t>s net profit/loss over given period and how it was earned: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Revenues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Costs/Expenses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Interest/Dividends</a:t>
            </a:r>
          </a:p>
          <a:p>
            <a:pPr lvl="1" eaLnBrk="1" hangingPunct="1"/>
            <a:r>
              <a:rPr lang="en-US" sz="2800" dirty="0">
                <a:ea typeface="ＭＳ Ｐゴシック" charset="0"/>
              </a:rPr>
              <a:t>Income Taxes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Measures </a:t>
            </a:r>
            <a:r>
              <a:rPr lang="en-US" sz="3200" b="1" i="1" dirty="0">
                <a:ea typeface="ＭＳ Ｐゴシック" charset="0"/>
                <a:cs typeface="ＭＳ Ｐゴシック" charset="0"/>
              </a:rPr>
              <a:t>flows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not stock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Also referred to as P&amp;L Statement</a:t>
            </a:r>
          </a:p>
        </p:txBody>
      </p:sp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Income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19858</TotalTime>
  <Words>1143</Words>
  <Application>Microsoft Macintosh PowerPoint</Application>
  <PresentationFormat>On-screen Show (4:3)</PresentationFormat>
  <Paragraphs>213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ＭＳ Ｐゴシック</vt:lpstr>
      <vt:lpstr>NSimSun</vt:lpstr>
      <vt:lpstr>Arial</vt:lpstr>
      <vt:lpstr>Calibri</vt:lpstr>
      <vt:lpstr>Courier New</vt:lpstr>
      <vt:lpstr>Helvetica</vt:lpstr>
      <vt:lpstr>Times New Roman</vt:lpstr>
      <vt:lpstr>Wingdings</vt:lpstr>
      <vt:lpstr>Wingdings 2</vt:lpstr>
      <vt:lpstr>CG Body - Standard</vt:lpstr>
      <vt:lpstr>PowerPoint Presentation</vt:lpstr>
      <vt:lpstr>Financial Statements</vt:lpstr>
      <vt:lpstr>GAAP</vt:lpstr>
      <vt:lpstr>Components of Financial Statements</vt:lpstr>
      <vt:lpstr>Balance Sheet</vt:lpstr>
      <vt:lpstr>Costco’s FY 2025 Balance Sheet (Assets)</vt:lpstr>
      <vt:lpstr>Costco’s FY 2025 Balance Sheet (L &amp; SH Equity)</vt:lpstr>
      <vt:lpstr>Balance Sheet Concerns</vt:lpstr>
      <vt:lpstr>Income Statement</vt:lpstr>
      <vt:lpstr>Costco’s FY 2025 Income Statement</vt:lpstr>
      <vt:lpstr>Statement of Cash Flows</vt:lpstr>
      <vt:lpstr>Costco’s FY 2025 Statement of Cash Flows:  Operating  &amp; Investing Activities</vt:lpstr>
      <vt:lpstr>Costco’s FY 2025 Statement of Cash Flows: Financing Activities</vt:lpstr>
      <vt:lpstr>Costco’s FY 2025’s Consolidated Statement of Common Shareholders’Equity</vt:lpstr>
      <vt:lpstr>Finance and Accounting</vt:lpstr>
      <vt:lpstr>Cash Flows (Finance) vs. Accruals (Accounting)</vt:lpstr>
      <vt:lpstr>Fair Value</vt:lpstr>
      <vt:lpstr>FV: Valuation after Acquisition FASB 115 (Topics 320 and 820)</vt:lpstr>
      <vt:lpstr>Fair Value Hierarchy</vt:lpstr>
      <vt:lpstr>Level Designations and Typical Instruments</vt:lpstr>
      <vt:lpstr>Cash Flows (Finance) vs. Accruals (Accounting)</vt:lpstr>
      <vt:lpstr>Unlevered Free Cash Flow: Accounting to Finance</vt:lpstr>
      <vt:lpstr>FCF Analysis: Owen v. ESG, Del. Ch. Ct. 2015</vt:lpstr>
      <vt:lpstr>JC Penny (2/3/18)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Colon, Jeffrey M.</cp:lastModifiedBy>
  <cp:revision>341</cp:revision>
  <cp:lastPrinted>2021-10-24T02:13:45Z</cp:lastPrinted>
  <dcterms:created xsi:type="dcterms:W3CDTF">2010-03-20T00:16:08Z</dcterms:created>
  <dcterms:modified xsi:type="dcterms:W3CDTF">2025-10-24T00:06:35Z</dcterms:modified>
</cp:coreProperties>
</file>