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6"/>
  </p:notesMasterIdLst>
  <p:handoutMasterIdLst>
    <p:handoutMasterId r:id="rId27"/>
  </p:handoutMasterIdLst>
  <p:sldIdLst>
    <p:sldId id="441" r:id="rId2"/>
    <p:sldId id="298" r:id="rId3"/>
    <p:sldId id="345" r:id="rId4"/>
    <p:sldId id="329" r:id="rId5"/>
    <p:sldId id="342" r:id="rId6"/>
    <p:sldId id="300" r:id="rId7"/>
    <p:sldId id="302" r:id="rId8"/>
    <p:sldId id="301" r:id="rId9"/>
    <p:sldId id="344" r:id="rId10"/>
    <p:sldId id="303" r:id="rId11"/>
    <p:sldId id="346" r:id="rId12"/>
    <p:sldId id="304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47" r:id="rId22"/>
    <p:sldId id="364" r:id="rId23"/>
    <p:sldId id="370" r:id="rId24"/>
    <p:sldId id="368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8CB5F-A2B6-274F-B0F5-6EA1E2769AF7}" v="12" dt="2025-10-24T00:04:10.6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/>
    <p:restoredTop sz="94640"/>
  </p:normalViewPr>
  <p:slideViewPr>
    <p:cSldViewPr>
      <p:cViewPr varScale="1">
        <p:scale>
          <a:sx n="165" d="100"/>
          <a:sy n="165" d="100"/>
        </p:scale>
        <p:origin x="216" y="10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6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9E68-7C1E-2840-BE01-6F2323EF3DB0}"/>
              </a:ext>
            </a:extLst>
          </p:cNvPr>
          <p:cNvSpPr txBox="1"/>
          <p:nvPr userDrawn="1"/>
        </p:nvSpPr>
        <p:spPr>
          <a:xfrm>
            <a:off x="782320" y="6624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700" b="1" dirty="0">
                <a:latin typeface="+mn-lt"/>
              </a:rPr>
              <a:t>CF_Ch14_Accounting_25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Accounting to Finance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Financial Statements to Economic Cash Flows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2025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7" name="Picture 6" descr="A table with numbers and a few lines&#10;&#10;AI-generated content may be incorrect.">
            <a:extLst>
              <a:ext uri="{FF2B5EF4-FFF2-40B4-BE49-F238E27FC236}">
                <a16:creationId xmlns:a16="http://schemas.microsoft.com/office/drawing/2014/main" id="{1D2D8862-117B-D847-4DAA-EDDD1ED2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609600"/>
            <a:ext cx="8458200" cy="556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00A2D-782B-CED8-A9C1-2D366FD6B60B}"/>
              </a:ext>
            </a:extLst>
          </p:cNvPr>
          <p:cNvSpPr txBox="1"/>
          <p:nvPr/>
        </p:nvSpPr>
        <p:spPr>
          <a:xfrm>
            <a:off x="3352800" y="57807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 Statement of Cash Flows:  Operating  &amp; Investing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2D945-CD98-295C-3183-8689EE7F5DF8}"/>
              </a:ext>
            </a:extLst>
          </p:cNvPr>
          <p:cNvSpPr txBox="1"/>
          <p:nvPr/>
        </p:nvSpPr>
        <p:spPr>
          <a:xfrm>
            <a:off x="4419600" y="68196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  <p:pic>
        <p:nvPicPr>
          <p:cNvPr id="10" name="Picture 9" descr="A close-up of a report&#10;&#10;AI-generated content may be incorrect.">
            <a:extLst>
              <a:ext uri="{FF2B5EF4-FFF2-40B4-BE49-F238E27FC236}">
                <a16:creationId xmlns:a16="http://schemas.microsoft.com/office/drawing/2014/main" id="{60B1997F-C532-BEF4-670A-84605F4E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838200"/>
            <a:ext cx="84582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1DD2F-806C-4B41-93B7-1DBEB963E181}"/>
              </a:ext>
            </a:extLst>
          </p:cNvPr>
          <p:cNvSpPr txBox="1"/>
          <p:nvPr/>
        </p:nvSpPr>
        <p:spPr>
          <a:xfrm>
            <a:off x="5943600" y="66108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2025	    2024      2023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7770D-CCA7-230D-B30B-404B2212D689}"/>
              </a:ext>
            </a:extLst>
          </p:cNvPr>
          <p:cNvSpPr txBox="1"/>
          <p:nvPr/>
        </p:nvSpPr>
        <p:spPr>
          <a:xfrm>
            <a:off x="4800600" y="69708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  <p:pic>
        <p:nvPicPr>
          <p:cNvPr id="6" name="Picture 5" descr="A close-up of a financial statement&#10;&#10;AI-generated content may be incorrect.">
            <a:extLst>
              <a:ext uri="{FF2B5EF4-FFF2-40B4-BE49-F238E27FC236}">
                <a16:creationId xmlns:a16="http://schemas.microsoft.com/office/drawing/2014/main" id="{FF177CA0-9DD3-04E1-1539-11665F73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9"/>
          <a:stretch>
            <a:fillRect/>
          </a:stretch>
        </p:blipFill>
        <p:spPr>
          <a:xfrm>
            <a:off x="384048" y="1066800"/>
            <a:ext cx="8458200" cy="50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</a:t>
            </a:r>
            <a:r>
              <a:rPr lang="en-US" dirty="0">
                <a:ea typeface="ＭＳ Ｐゴシック" charset="0"/>
                <a:cs typeface="ＭＳ Ｐゴシック" charset="0"/>
              </a:rPr>
              <a:t>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4068E-789E-76DE-FE36-0BDF91BC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99355"/>
            <a:ext cx="6403848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8B4B0-2AC3-48CF-98EB-547B868B2B61}"/>
              </a:ext>
            </a:extLst>
          </p:cNvPr>
          <p:cNvSpPr txBox="1"/>
          <p:nvPr/>
        </p:nvSpPr>
        <p:spPr>
          <a:xfrm>
            <a:off x="152400" y="905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  <p:pic>
        <p:nvPicPr>
          <p:cNvPr id="5" name="Picture 4" descr="A table with numbers and lines&#10;&#10;AI-generated content may be incorrect.">
            <a:extLst>
              <a:ext uri="{FF2B5EF4-FFF2-40B4-BE49-F238E27FC236}">
                <a16:creationId xmlns:a16="http://schemas.microsoft.com/office/drawing/2014/main" id="{29454E2F-D648-34DF-3252-A642B6F2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297854"/>
            <a:ext cx="8001000" cy="48743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IS, and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Payables, such as interest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cash,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at amortized cost</a:t>
            </a:r>
            <a:r>
              <a:rPr lang="en-US" sz="2000" dirty="0">
                <a:ea typeface="ＭＳ Ｐゴシック" charset="0"/>
              </a:rPr>
              <a:t>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lower-of-cost-or-FV</a:t>
            </a:r>
            <a:r>
              <a:rPr lang="en-US" sz="2000" dirty="0">
                <a:ea typeface="ＭＳ Ｐゴシック" charset="0"/>
              </a:rPr>
              <a:t>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 dirty="0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 dirty="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e.g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3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that are not currently observable, such as the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firm’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s own assumptions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regarding valuation parameters that participants would use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</a:t>
            </a:r>
            <a:r>
              <a:rPr lang="en-US" sz="1800" b="1" dirty="0">
                <a:ea typeface="ＭＳ Ｐゴシック" charset="0"/>
              </a:rPr>
              <a:t>debt</a:t>
            </a:r>
            <a:r>
              <a:rPr lang="en-US" sz="1800" dirty="0">
                <a:ea typeface="ＭＳ Ｐゴシック" charset="0"/>
              </a:rPr>
              <a:t>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</a:p>
          <a:p>
            <a:pPr lvl="2"/>
            <a:endParaRPr lang="en-US" sz="1800" dirty="0">
              <a:ea typeface="ＭＳ Ｐゴシック" charset="0"/>
            </a:endParaRPr>
          </a:p>
          <a:p>
            <a:pPr marL="0" indent="0">
              <a:buNone/>
            </a:pPr>
            <a:endParaRPr lang="en-US" sz="215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Unlevered Free Cash Flow: 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29639"/>
              </p:ext>
            </p:extLst>
          </p:nvPr>
        </p:nvGraphicFramePr>
        <p:xfrm>
          <a:off x="1143000" y="685800"/>
          <a:ext cx="7315200" cy="52577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 (Earnings </a:t>
                      </a: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before Interest and Taxes)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Depreciation/Amort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 (EBIT – Tax Rate)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Working Capital (Inv, Pay)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Unlevered 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FASB</a:t>
            </a:r>
            <a:r>
              <a:rPr lang="en-US" sz="2000" dirty="0">
                <a:ea typeface="ＭＳ Ｐゴシック" charset="0"/>
              </a:rPr>
              <a:t>, Emerging Issues Task Force, AICPA,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</a:p>
          <a:p>
            <a:r>
              <a:rPr lang="en-US" sz="2150" dirty="0">
                <a:ea typeface="ＭＳ Ｐゴシック" charset="0"/>
              </a:rPr>
              <a:t>SEC Requirements</a:t>
            </a:r>
          </a:p>
          <a:p>
            <a:pPr lvl="1"/>
            <a:r>
              <a:rPr lang="en-US" sz="2000" dirty="0">
                <a:ea typeface="ＭＳ Ｐゴシック" charset="0"/>
              </a:rPr>
              <a:t>Regulations </a:t>
            </a:r>
            <a:r>
              <a:rPr lang="en-US" sz="2000" b="1" dirty="0">
                <a:ea typeface="ＭＳ Ｐゴシック" charset="0"/>
              </a:rPr>
              <a:t>S-X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</a:t>
            </a:r>
            <a:r>
              <a:rPr lang="en-US" sz="2000" dirty="0">
                <a:ea typeface="ＭＳ Ｐゴシック" charset="0"/>
              </a:rPr>
              <a:t>10 </a:t>
            </a:r>
            <a:r>
              <a:rPr lang="en-US" sz="2000" i="1" dirty="0">
                <a:ea typeface="ＭＳ Ｐゴシック" charset="0"/>
              </a:rPr>
              <a:t>et seq</a:t>
            </a:r>
            <a:r>
              <a:rPr lang="en-US" sz="2000" dirty="0">
                <a:ea typeface="ＭＳ Ｐゴシック" charset="0"/>
              </a:rPr>
              <a:t>.); </a:t>
            </a:r>
            <a:r>
              <a:rPr lang="en-US" sz="2000" b="1" dirty="0">
                <a:ea typeface="ＭＳ Ｐゴシック" charset="0"/>
              </a:rPr>
              <a:t>S-K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229.300 </a:t>
            </a:r>
            <a:r>
              <a:rPr lang="en-US" sz="2000" i="1" dirty="0"/>
              <a:t>et seq</a:t>
            </a:r>
            <a:r>
              <a:rPr lang="en-US" sz="2000" dirty="0"/>
              <a:t>.)</a:t>
            </a:r>
          </a:p>
          <a:p>
            <a:pPr lvl="1"/>
            <a:r>
              <a:rPr lang="en-US" sz="2000" dirty="0">
                <a:ea typeface="ＭＳ Ｐゴシック" charset="0"/>
              </a:rPr>
              <a:t>Staff Accounting Bulletins, Interpretive Releases, etc.</a:t>
            </a:r>
          </a:p>
          <a:p>
            <a:pPr lvl="1"/>
            <a:r>
              <a:rPr lang="en-US" sz="2000" dirty="0">
                <a:ea typeface="ＭＳ Ｐゴシック" charset="0"/>
              </a:rPr>
              <a:t>Compliance and disclosure interpretations</a:t>
            </a:r>
          </a:p>
          <a:p>
            <a:pPr lvl="1"/>
            <a:r>
              <a:rPr lang="en-US" sz="2000" dirty="0">
                <a:ea typeface="ＭＳ Ｐゴシック" charset="0"/>
              </a:rPr>
              <a:t>Example: Item 7: </a:t>
            </a:r>
            <a:r>
              <a:rPr lang="en-US" sz="2000" i="1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endParaRPr lang="en-US" sz="175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8B8EC-6E7D-BA45-9F85-F85AC1B723C1}"/>
              </a:ext>
            </a:extLst>
          </p:cNvPr>
          <p:cNvSpPr txBox="1"/>
          <p:nvPr/>
        </p:nvSpPr>
        <p:spPr>
          <a:xfrm>
            <a:off x="589280" y="659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r>
              <a:rPr lang="en-US" sz="2150" b="1" dirty="0">
                <a:ea typeface="ＭＳ Ｐゴシック" charset="0"/>
              </a:rPr>
              <a:t>Notes</a:t>
            </a:r>
          </a:p>
          <a:p>
            <a:pPr lvl="1" eaLnBrk="1" hangingPunct="1"/>
            <a:endParaRPr lang="en-US" sz="2000" dirty="0"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048" y="533051"/>
            <a:ext cx="8458200" cy="5812064"/>
          </a:xfrm>
        </p:spPr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3951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285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7" name="Picture 6" descr="A blue and white striped background&#10;&#10;AI-generated content may be incorrect.">
            <a:extLst>
              <a:ext uri="{FF2B5EF4-FFF2-40B4-BE49-F238E27FC236}">
                <a16:creationId xmlns:a16="http://schemas.microsoft.com/office/drawing/2014/main" id="{7996F99F-8882-6F03-EC54-6D763ACD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912953"/>
            <a:ext cx="8458200" cy="5032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3753E4-769C-6A02-1D63-B6AE45F51F29}"/>
              </a:ext>
            </a:extLst>
          </p:cNvPr>
          <p:cNvSpPr txBox="1"/>
          <p:nvPr/>
        </p:nvSpPr>
        <p:spPr>
          <a:xfrm>
            <a:off x="3429000" y="588647"/>
            <a:ext cx="21804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‘000,000s, except par value &amp; share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8" name="Picture 7" descr="A close-up of a financial statement&#10;&#10;AI-generated content may be incorrect.">
            <a:extLst>
              <a:ext uri="{FF2B5EF4-FFF2-40B4-BE49-F238E27FC236}">
                <a16:creationId xmlns:a16="http://schemas.microsoft.com/office/drawing/2014/main" id="{0FF7FB63-2BE4-C092-D468-0B8B8057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8"/>
          <a:stretch>
            <a:fillRect/>
          </a:stretch>
        </p:blipFill>
        <p:spPr>
          <a:xfrm>
            <a:off x="384048" y="1118807"/>
            <a:ext cx="8458200" cy="5160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472B59-45BC-4EF5-9245-B99042AC9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49" y="598107"/>
            <a:ext cx="3200400" cy="520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3FCC0-BCE6-534A-9D38-CEA6F6A5026D}"/>
              </a:ext>
            </a:extLst>
          </p:cNvPr>
          <p:cNvSpPr txBox="1"/>
          <p:nvPr/>
        </p:nvSpPr>
        <p:spPr>
          <a:xfrm>
            <a:off x="2866205" y="578512"/>
            <a:ext cx="21804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‘000,000s, except par value &amp; share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2400" b="1" dirty="0">
                <a:ea typeface="ＭＳ Ｐゴシック" charset="0"/>
              </a:rPr>
              <a:t>Self-created intangibles</a:t>
            </a:r>
          </a:p>
          <a:p>
            <a:pPr lvl="2"/>
            <a:r>
              <a:rPr lang="en-US" sz="2400" b="1" dirty="0">
                <a:ea typeface="ＭＳ Ｐゴシック" charset="0"/>
              </a:rPr>
              <a:t>Brands, Goodwill, Software, Employee Training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8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cash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Estimates/contingencies </a:t>
            </a:r>
          </a:p>
          <a:p>
            <a:pPr eaLnBrk="1" hangingPunct="1"/>
            <a:r>
              <a:rPr lang="en-US" sz="28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2400" b="1" i="1" dirty="0">
                <a:ea typeface="ＭＳ Ｐゴシック" charset="0"/>
              </a:rPr>
              <a:t>Fair market value v. historical cost</a:t>
            </a:r>
            <a:endParaRPr lang="en-US" sz="24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62000" y="5029200"/>
            <a:ext cx="4724400" cy="4572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flows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Also referred to as 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19858</TotalTime>
  <Words>1143</Words>
  <Application>Microsoft Macintosh PowerPoint</Application>
  <PresentationFormat>On-screen Show (4:3)</PresentationFormat>
  <Paragraphs>213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NSimSun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Financial Statements</vt:lpstr>
      <vt:lpstr>GAAP</vt:lpstr>
      <vt:lpstr>Components of Financial Statements</vt:lpstr>
      <vt:lpstr>Balance Sheet</vt:lpstr>
      <vt:lpstr>Costco’s FY 2025 Balance Sheet (Assets)</vt:lpstr>
      <vt:lpstr>Costco’s FY 2025 Balance Sheet (L &amp; SH Equity)</vt:lpstr>
      <vt:lpstr>Balance Sheet Concerns</vt:lpstr>
      <vt:lpstr>Income Statement</vt:lpstr>
      <vt:lpstr>Costco’s FY 2025 Income Statement</vt:lpstr>
      <vt:lpstr>Statement of Cash Flows</vt:lpstr>
      <vt:lpstr>Costco’s FY 2025 Statement of Cash Flows:  Operating  &amp; Investing Activities</vt:lpstr>
      <vt:lpstr>Costco’s FY 2025 Statement of Cash Flows: Financing Activities</vt:lpstr>
      <vt:lpstr>Costco’s FY 2025’s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Cash Flows (Finance) vs. Accruals (Accounting)</vt:lpstr>
      <vt:lpstr>Unlevered Free Cash Flow: Accounting to Finance</vt:lpstr>
      <vt:lpstr>FCF Analysis: Owen v. ESG, Del. Ch. Ct. 2015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342</cp:revision>
  <cp:lastPrinted>2021-10-24T02:13:45Z</cp:lastPrinted>
  <dcterms:created xsi:type="dcterms:W3CDTF">2010-03-20T00:16:08Z</dcterms:created>
  <dcterms:modified xsi:type="dcterms:W3CDTF">2025-10-24T00:33:47Z</dcterms:modified>
</cp:coreProperties>
</file>