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05F4B-127E-8D43-9243-6CD1DEF0F022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FF5AA-A37C-F045-971B-72322C54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2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FBA1C8-F176-484A-8DC5-0DDD788F684C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7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9AD7C9-0C2D-2D4C-BF47-4A8D3D78ACE3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594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5EC1D2-AC04-4F42-BFF1-9E4908AD61FE}" type="slidenum">
              <a:rPr lang="en-US" sz="1200">
                <a:latin typeface="Calibri"/>
              </a:rPr>
              <a:pPr eaLnBrk="1" hangingPunct="1"/>
              <a:t>5</a:t>
            </a:fld>
            <a:endParaRPr lang="en-US" sz="1200">
              <a:latin typeface="Calibri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5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9619EC-DA6E-6540-B67F-440D3589DCF9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38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72727B-2CAB-6D4B-BFAD-7FDD0D9A6C6B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6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F0C9A5-5354-2846-8649-2DE349C03599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83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C05535-F0BB-FC41-8892-61CED176370A}" type="slidenum">
              <a:rPr lang="en-US" sz="1200">
                <a:latin typeface="Calibri"/>
              </a:rPr>
              <a:pPr eaLnBrk="1" hangingPunct="1"/>
              <a:t>10</a:t>
            </a:fld>
            <a:endParaRPr lang="en-US" sz="1200">
              <a:latin typeface="Calibri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1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4E500-42D5-5140-A037-7DABDB96194B}" type="slidenum">
              <a:rPr lang="en-US" sz="1200">
                <a:latin typeface="Calibri"/>
              </a:rPr>
              <a:pPr eaLnBrk="1" hangingPunct="1"/>
              <a:t>11</a:t>
            </a:fld>
            <a:endParaRPr lang="en-US" sz="120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4080-01B7-DAD6-7D67-0FB857DBD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ACB9-64A9-F016-F0C2-F79DBB7A7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89A23-09E2-C70A-862B-EE5BE5AE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8753-D18B-9A48-B14D-927FB494A768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527DD-081D-090E-2D9B-21D45442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B31CB-DB4A-09B1-9A77-DB81D544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1AE0-A7D1-F543-B80A-600B731A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D2A1-2BD8-1EC3-D546-C3BCEA43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E1009-87DF-CBB9-5FF5-FB76E228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08E27-1832-E7D0-97C1-6602C839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8753-D18B-9A48-B14D-927FB494A768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6B65C-DAD7-18BF-430B-12D1C93C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DC2F7-4279-D67A-C60E-4F383F4E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1AE0-A7D1-F543-B80A-600B731A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4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F55621-5898-9212-0F7D-F2F7BC378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70CC5-4A93-DA18-193C-F272DC6F9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A87D7-B207-F4AF-C524-BFBADB15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8753-D18B-9A48-B14D-927FB494A768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10DBB-6FAF-1E95-88E2-9064AA56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F041A-4EE2-ACE1-8409-1F2FA29F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1AE0-A7D1-F543-B80A-600B731A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5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ctr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7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1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06333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5ACB-19C1-2F6F-EC5B-65C4EF57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4885-D862-3272-D5CD-4C73D6994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49622-8DDA-B3BD-6A49-127799EE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8753-D18B-9A48-B14D-927FB494A768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36E57-A7BC-375C-DEF6-89119997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936CF-D662-637F-D1BD-68909AE7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1AE0-A7D1-F543-B80A-600B731A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0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57E8-FACB-7E90-31A7-8EA07357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25C70-80B9-998F-D951-58C0064F2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A1AA7-8AB6-6F5C-E701-B4B2F850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8753-D18B-9A48-B14D-927FB494A768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DFB75-24D0-3C63-FA5B-4697978D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41A32-9D1C-0137-B402-E19FF6DF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1AE0-A7D1-F543-B80A-600B731A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7EA1-0F10-C416-ED34-4BDE5ABB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89DFA-FA83-D83A-3DCC-3D5481F62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3FE21-A7DE-4133-BF2E-9DEC96069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52508-D0B5-F3CE-831C-B21150B8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8753-D18B-9A48-B14D-927FB494A768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67816-EC32-C5C0-3C34-B47B47F7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F72BC-9ACC-E50A-4F71-2151FB9C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1AE0-A7D1-F543-B80A-600B731A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3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B418-A491-07F2-D2A0-59B078E4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71233-4962-5386-2BF8-8DADE7419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F2B75-B213-8095-5D22-69720A334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BD1D1-6CF8-3CED-1FBA-858CCDB90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516CD-DDA9-E5D8-A752-1035A3501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5265C-2774-7366-8AFE-39D298D4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8753-D18B-9A48-B14D-927FB494A768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88341-7AB3-709A-12D1-E5039C98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57294-A1D3-0C0E-C50B-E705BFEF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1AE0-A7D1-F543-B80A-600B731A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6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AD0D-CA8B-4EF9-C926-FDB17C88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FDBDD-80CA-3164-B725-A2C574F2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8753-D18B-9A48-B14D-927FB494A768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880BF-F099-331F-4BBC-B33EB839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F7F5B-E590-6A48-07C3-61923FD3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1AE0-A7D1-F543-B80A-600B731A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EB38A-F48C-212C-09B6-C32DABA7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8753-D18B-9A48-B14D-927FB494A768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9B4CB-ABF7-1A3F-4624-D26F7E2B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D10AE-CE40-F090-4A19-FB17CB36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1AE0-A7D1-F543-B80A-600B731A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3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A9C8-9560-D397-8B34-5727BA591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E141-F0B0-7214-CC44-5E66B7581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6FF45-153F-750B-C0D6-CB48FB352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5219E-9B36-6707-C02F-2697EF4E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8753-D18B-9A48-B14D-927FB494A768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D3035-F652-3814-4A32-D476B961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3CBFD-7693-04B7-A246-06FDB957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1AE0-A7D1-F543-B80A-600B731A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3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6314-7B62-EDAD-47F9-30B59F74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D3DBC-694B-0234-A1BF-958A4F68C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92BBC-D9FF-AA4E-0471-18457DF6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1BF37-1A94-C212-2901-260F287A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8753-D18B-9A48-B14D-927FB494A768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316C0-B63C-6375-01AD-3681A898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96F82-451D-C7CB-DB25-4847C91F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E1AE0-A7D1-F543-B80A-600B731A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1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ED542-641B-E30C-091F-B69C76EB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7A4D2-B442-338D-1517-C2DC18D2E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1CAEC-674E-5D01-76A3-9922198A1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88753-D18B-9A48-B14D-927FB494A768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CC8F4-E294-E2A4-61D4-3F4684E43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8AD72-926A-5FF7-B4F7-C9A651025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E1AE0-A7D1-F543-B80A-600B731A9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8935-4510-FC7D-0775-A8160DA55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625BD-5582-8CBD-E732-A73C4EC11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8925" indent="-288925"/>
            <a:r>
              <a:rPr lang="en-US" sz="2000" dirty="0">
                <a:solidFill>
                  <a:srgbClr val="036042"/>
                </a:solidFill>
                <a:ea typeface="ＭＳ Ｐゴシック" charset="0"/>
                <a:cs typeface="ＭＳ Ｐゴシック" charset="0"/>
              </a:rPr>
              <a:t>Start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with EBIT</a:t>
            </a:r>
          </a:p>
          <a:p>
            <a:pPr marL="288925" indent="-288925"/>
            <a:r>
              <a:rPr lang="en-US" sz="2000" b="1" dirty="0">
                <a:ea typeface="ＭＳ Ｐゴシック" charset="0"/>
                <a:cs typeface="ＭＳ Ｐゴシック" charset="0"/>
              </a:rPr>
              <a:t>Add back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Depreciation</a:t>
            </a:r>
          </a:p>
          <a:p>
            <a:pPr marL="288925" indent="-288925"/>
            <a:r>
              <a:rPr lang="en-US" sz="20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Subtract </a:t>
            </a:r>
            <a:r>
              <a:rPr lang="en-US" sz="2000" dirty="0" err="1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CapEx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(Capital Expenditure)</a:t>
            </a:r>
          </a:p>
          <a:p>
            <a:pPr marL="692150" lvl="1" indent="-288925"/>
            <a:r>
              <a:rPr lang="en-US" sz="1800" b="1" dirty="0">
                <a:ea typeface="ＭＳ Ｐゴシック" charset="0"/>
              </a:rPr>
              <a:t>EBIT + Depreciation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= CF Project (Pre-Tax)</a:t>
            </a:r>
            <a:endParaRPr lang="en-US" sz="1800" dirty="0">
              <a:ea typeface="ＭＳ Ｐゴシック" charset="0"/>
            </a:endParaRPr>
          </a:p>
          <a:p>
            <a:pPr marL="288925" indent="-288925"/>
            <a:r>
              <a:rPr lang="en-US" sz="20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Subtract Taxes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692150" lvl="1" indent="-288925"/>
            <a:r>
              <a:rPr lang="en-US" sz="1800" b="1" dirty="0">
                <a:ea typeface="ＭＳ Ｐゴシック" charset="0"/>
              </a:rPr>
              <a:t>EBIT + Dep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- Taxes = CF Project (After-tax)</a:t>
            </a:r>
          </a:p>
          <a:p>
            <a:pPr marL="288925" indent="-288925"/>
            <a:r>
              <a:rPr lang="en-US" sz="2000" dirty="0">
                <a:ea typeface="ＭＳ Ｐゴシック" charset="0"/>
                <a:cs typeface="ＭＳ Ｐゴシック" charset="0"/>
              </a:rPr>
              <a:t>If there is debt, creditors will provide CFs to and be entitled to CFs from the project</a:t>
            </a:r>
          </a:p>
          <a:p>
            <a:pPr marL="692150" lvl="1" indent="-288925"/>
            <a:r>
              <a:rPr lang="en-US" sz="1800" b="1" dirty="0">
                <a:ea typeface="ＭＳ Ｐゴシック" charset="0"/>
              </a:rPr>
              <a:t>EBIT + Dep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- Taxes + Debt - </a:t>
            </a:r>
            <a:r>
              <a:rPr lang="en-US" sz="1800" b="1" dirty="0" err="1">
                <a:ea typeface="ＭＳ Ｐゴシック" charset="0"/>
              </a:rPr>
              <a:t>Int</a:t>
            </a:r>
            <a:r>
              <a:rPr lang="en-US" sz="1800" b="1" dirty="0">
                <a:ea typeface="ＭＳ Ｐゴシック" charset="0"/>
              </a:rPr>
              <a:t> = CF Lev. Own.</a:t>
            </a:r>
          </a:p>
          <a:p>
            <a:pPr marL="1019175" lvl="2" indent="-212725"/>
            <a:endParaRPr lang="en-US" sz="1800" dirty="0">
              <a:ea typeface="ＭＳ Ｐゴシック" charset="0"/>
            </a:endParaRPr>
          </a:p>
          <a:p>
            <a:pPr marL="288925" indent="-288925"/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Accounting to Finance (Depreciation Accruals)</a:t>
            </a:r>
            <a:endParaRPr lang="en-US" sz="280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Accounting to Finance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2813" name="Group 125"/>
          <p:cNvGraphicFramePr>
            <a:graphicFrameLocks noGrp="1"/>
          </p:cNvGraphicFramePr>
          <p:nvPr/>
        </p:nvGraphicFramePr>
        <p:xfrm>
          <a:off x="2050831" y="984363"/>
          <a:ext cx="8305800" cy="4910138"/>
        </p:xfrm>
        <a:graphic>
          <a:graphicData uri="http://schemas.openxmlformats.org/drawingml/2006/table">
            <a:tbl>
              <a:tblPr/>
              <a:tblGrid>
                <a:gridCol w="432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+ Depreciation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Capital Expenditures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Tax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(After-tax)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+ Net Debt 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- Interest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Levered Ownership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272102" name="Group 742"/>
          <p:cNvGraphicFramePr>
            <a:graphicFrameLocks noGrp="1"/>
          </p:cNvGraphicFramePr>
          <p:nvPr/>
        </p:nvGraphicFramePr>
        <p:xfrm>
          <a:off x="1905000" y="1295400"/>
          <a:ext cx="7545388" cy="50292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Project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Financing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True Lifespan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5 YRS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Cost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($120) Yr1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Debt Capacity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$100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Debt Interest Rate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Raw Output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$80/yr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526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  -Input cost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($6/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yr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-Selling Expense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($8/yr)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Accounting Depreciation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4 years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= Net output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$66/yr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Interest paid starting in YR 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Overall COC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Corporate Tax Rate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50%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2098" name="Rectangle 738"/>
          <p:cNvSpPr>
            <a:spLocks noChangeArrowheads="1"/>
          </p:cNvSpPr>
          <p:nvPr/>
        </p:nvSpPr>
        <p:spPr bwMode="auto">
          <a:xfrm>
            <a:off x="1923495" y="-133485"/>
            <a:ext cx="85344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2"/>
                </a:solidFill>
                <a:latin typeface="Calibri"/>
              </a:rPr>
              <a:t>Finance and Accounting Example: (Q 14.5)</a:t>
            </a:r>
            <a:endParaRPr lang="en-US" sz="24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5752" name="Group 232"/>
          <p:cNvGraphicFramePr>
            <a:graphicFrameLocks noGrp="1"/>
          </p:cNvGraphicFramePr>
          <p:nvPr/>
        </p:nvGraphicFramePr>
        <p:xfrm>
          <a:off x="2286000" y="1524000"/>
          <a:ext cx="4114800" cy="4773616"/>
        </p:xfrm>
        <a:graphic>
          <a:graphicData uri="http://schemas.openxmlformats.org/drawingml/2006/table">
            <a:tbl>
              <a:tblPr/>
              <a:tblGrid>
                <a:gridCol w="31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Income Statement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Sales (Revenues)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COGS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SG&amp;A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EBITDA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Depreciation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 (Operating Inc)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Interest Expense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EAIBT (EBT)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3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-Corporate Tax @ 50%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&lt;$18&gt;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Income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35751" name="Group 231"/>
          <p:cNvGraphicFramePr>
            <a:graphicFrameLocks noGrp="1"/>
          </p:cNvGraphicFramePr>
          <p:nvPr/>
        </p:nvGraphicFramePr>
        <p:xfrm>
          <a:off x="7162800" y="1524000"/>
          <a:ext cx="2743200" cy="28575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Cash Flow Statement (Excerpts)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Capital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Expenditure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&lt;$120&gt;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Debt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7067" name="Group 523"/>
          <p:cNvGraphicFramePr>
            <a:graphicFrameLocks noGrp="1"/>
          </p:cNvGraphicFramePr>
          <p:nvPr/>
        </p:nvGraphicFramePr>
        <p:xfrm>
          <a:off x="1939860" y="930876"/>
          <a:ext cx="8458200" cy="5017113"/>
        </p:xfrm>
        <a:graphic>
          <a:graphicData uri="http://schemas.openxmlformats.org/drawingml/2006/table">
            <a:tbl>
              <a:tblPr/>
              <a:tblGrid>
                <a:gridCol w="259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6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Income Statement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Sales (Revenues)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COGS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SG&amp;A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EBITDA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Depreciation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&lt;$0&gt;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 (Oper. Inc)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Interest Exp.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EAIBT (EBT)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1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-Corp. Tax (50%)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&lt;$29&gt;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Net Income 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6620" name="Rectangle 76"/>
          <p:cNvSpPr>
            <a:spLocks noChangeArrowheads="1"/>
          </p:cNvSpPr>
          <p:nvPr/>
        </p:nvSpPr>
        <p:spPr bwMode="auto">
          <a:xfrm>
            <a:off x="5884863" y="798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37005" name="Oval 461"/>
          <p:cNvSpPr>
            <a:spLocks noChangeArrowheads="1"/>
          </p:cNvSpPr>
          <p:nvPr/>
        </p:nvSpPr>
        <p:spPr bwMode="auto">
          <a:xfrm>
            <a:off x="9372600" y="3733800"/>
            <a:ext cx="91440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37006" name="Oval 462"/>
          <p:cNvSpPr>
            <a:spLocks noChangeArrowheads="1"/>
          </p:cNvSpPr>
          <p:nvPr/>
        </p:nvSpPr>
        <p:spPr bwMode="auto">
          <a:xfrm>
            <a:off x="4495800" y="4572000"/>
            <a:ext cx="91440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7731" name="Group 163"/>
          <p:cNvGraphicFramePr>
            <a:graphicFrameLocks noGrp="1"/>
          </p:cNvGraphicFramePr>
          <p:nvPr/>
        </p:nvGraphicFramePr>
        <p:xfrm>
          <a:off x="1908048" y="1143000"/>
          <a:ext cx="8378952" cy="3105150"/>
        </p:xfrm>
        <a:graphic>
          <a:graphicData uri="http://schemas.openxmlformats.org/drawingml/2006/table">
            <a:tbl>
              <a:tblPr/>
              <a:tblGrid>
                <a:gridCol w="241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5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5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Cash Flow Statement (Excerpts)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Capital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Expenditure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&lt;$120&gt;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Depreciation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Debt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&lt;$100&gt;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7716" name="Rectangle 148"/>
          <p:cNvSpPr>
            <a:spLocks noChangeArrowheads="1"/>
          </p:cNvSpPr>
          <p:nvPr/>
        </p:nvSpPr>
        <p:spPr bwMode="auto">
          <a:xfrm>
            <a:off x="6096000" y="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4300" indent="-114300">
              <a:defRPr/>
            </a:pPr>
            <a:endParaRPr lang="en-US" b="1" dirty="0"/>
          </a:p>
          <a:p>
            <a:pPr marL="0" indent="-152400">
              <a:defRPr/>
            </a:pPr>
            <a:r>
              <a:rPr lang="en-US" sz="2400" b="1" dirty="0" err="1"/>
              <a:t>NPV</a:t>
            </a:r>
            <a:r>
              <a:rPr lang="en-US" sz="2400" b="1" baseline="-25000" dirty="0" err="1"/>
              <a:t>Full</a:t>
            </a:r>
            <a:r>
              <a:rPr lang="en-US" sz="2400" b="1" baseline="-25000" dirty="0"/>
              <a:t> Project</a:t>
            </a:r>
            <a:r>
              <a:rPr lang="en-US" sz="2400" b="1" dirty="0"/>
              <a:t> (D + E) = NPV Project - NPV Taxes</a:t>
            </a:r>
          </a:p>
          <a:p>
            <a:pPr marL="114300" indent="-114300">
              <a:defRPr/>
            </a:pPr>
            <a:endParaRPr lang="en-US" b="1" dirty="0"/>
          </a:p>
          <a:p>
            <a:pPr marL="114300" indent="-114300">
              <a:defRPr/>
            </a:pPr>
            <a:r>
              <a:rPr lang="en-US" sz="2400" b="1" dirty="0"/>
              <a:t>NPV</a:t>
            </a:r>
            <a:r>
              <a:rPr lang="en-US" sz="2400" b="1" baseline="-25000" dirty="0"/>
              <a:t>Lev. Owner. </a:t>
            </a:r>
            <a:r>
              <a:rPr lang="en-US" sz="2400" b="1" dirty="0"/>
              <a:t>= NPV Project - NPV Taxes + NPV Loan 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 (Year 1)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8667" name="Group 75"/>
          <p:cNvGraphicFramePr>
            <a:graphicFrameLocks noGrp="1"/>
          </p:cNvGraphicFramePr>
          <p:nvPr/>
        </p:nvGraphicFramePr>
        <p:xfrm>
          <a:off x="2895600" y="1524001"/>
          <a:ext cx="6629400" cy="4253077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Analysis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$54 [-120+66]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7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Taxes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$72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Loan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Residual CF:  Levered Ownership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Compare:  Net Income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 (Years 1-5)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1113" name="Group 473"/>
          <p:cNvGraphicFramePr>
            <a:graphicFrameLocks noGrp="1"/>
          </p:cNvGraphicFramePr>
          <p:nvPr/>
        </p:nvGraphicFramePr>
        <p:xfrm>
          <a:off x="1600200" y="1447800"/>
          <a:ext cx="8685214" cy="4448176"/>
        </p:xfrm>
        <a:graphic>
          <a:graphicData uri="http://schemas.openxmlformats.org/drawingml/2006/table">
            <a:tbl>
              <a:tblPr/>
              <a:tblGrid>
                <a:gridCol w="2841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2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 Analysis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$54 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$152.41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Taxes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$29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-$69.81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$72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$37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$82.60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Loan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-$108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Residual CF:  Levered Ownership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-$71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$82.60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Compare:  Net Inc.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$29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$69.81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0745" name="Rectangle 105"/>
          <p:cNvSpPr>
            <a:spLocks noChangeArrowheads="1"/>
          </p:cNvSpPr>
          <p:nvPr/>
        </p:nvSpPr>
        <p:spPr bwMode="auto">
          <a:xfrm>
            <a:off x="5884863" y="798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08" name="Oval 468"/>
          <p:cNvSpPr>
            <a:spLocks noChangeArrowheads="1"/>
          </p:cNvSpPr>
          <p:nvPr/>
        </p:nvSpPr>
        <p:spPr bwMode="auto">
          <a:xfrm>
            <a:off x="8382000" y="3810000"/>
            <a:ext cx="762000" cy="685800"/>
          </a:xfrm>
          <a:prstGeom prst="ellipse">
            <a:avLst/>
          </a:prstGeom>
          <a:noFill/>
          <a:ln w="28575">
            <a:solidFill>
              <a:srgbClr val="FF002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10" name="Text Box 470"/>
          <p:cNvSpPr txBox="1">
            <a:spLocks noChangeArrowheads="1"/>
          </p:cNvSpPr>
          <p:nvPr/>
        </p:nvSpPr>
        <p:spPr bwMode="auto">
          <a:xfrm>
            <a:off x="8705850" y="521683"/>
            <a:ext cx="1428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latin typeface="Calibri"/>
              </a:rPr>
              <a:t>All CFs made at year end</a:t>
            </a:r>
          </a:p>
        </p:txBody>
      </p:sp>
      <p:sp>
        <p:nvSpPr>
          <p:cNvPr id="241111" name="Rectangle 471"/>
          <p:cNvSpPr>
            <a:spLocks noChangeArrowheads="1"/>
          </p:cNvSpPr>
          <p:nvPr/>
        </p:nvSpPr>
        <p:spPr bwMode="auto">
          <a:xfrm>
            <a:off x="8305800" y="559292"/>
            <a:ext cx="1905000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41112" name="Line 472"/>
          <p:cNvSpPr>
            <a:spLocks noChangeShapeType="1"/>
          </p:cNvSpPr>
          <p:nvPr/>
        </p:nvSpPr>
        <p:spPr bwMode="auto">
          <a:xfrm>
            <a:off x="9677400" y="9906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16" name="AutoShape 476"/>
          <p:cNvSpPr>
            <a:spLocks/>
          </p:cNvSpPr>
          <p:nvPr/>
        </p:nvSpPr>
        <p:spPr bwMode="auto">
          <a:xfrm>
            <a:off x="10439400" y="3429000"/>
            <a:ext cx="76200" cy="2438400"/>
          </a:xfrm>
          <a:prstGeom prst="rightBrace">
            <a:avLst>
              <a:gd name="adj1" fmla="val 266667"/>
              <a:gd name="adj2" fmla="val 50000"/>
            </a:avLst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Project CFs and Net Income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/>
        </p:nvGraphicFramePr>
        <p:xfrm>
          <a:off x="2667000" y="1397000"/>
          <a:ext cx="6859588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847920" imgH="4050000" progId="MSGraph.Chart.8">
                  <p:embed followColorScheme="full"/>
                </p:oleObj>
              </mc:Choice>
              <mc:Fallback>
                <p:oleObj name="Chart" r:id="rId3" imgW="6847920" imgH="4050000" progId="MSGraph.Chart.8">
                  <p:embed followColorScheme="full"/>
                  <p:pic>
                    <p:nvPicPr>
                      <p:cNvPr id="6042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97000"/>
                        <a:ext cx="6859588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Macintosh PowerPoint</Application>
  <PresentationFormat>Widescreen</PresentationFormat>
  <Paragraphs>302</Paragraphs>
  <Slides>11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ＭＳ Ｐゴシック</vt:lpstr>
      <vt:lpstr>Aptos</vt:lpstr>
      <vt:lpstr>Aptos Display</vt:lpstr>
      <vt:lpstr>Arial</vt:lpstr>
      <vt:lpstr>Calibri</vt:lpstr>
      <vt:lpstr>Courier New</vt:lpstr>
      <vt:lpstr>Verdana</vt:lpstr>
      <vt:lpstr>Wingdings</vt:lpstr>
      <vt:lpstr>Wingdings 2</vt:lpstr>
      <vt:lpstr>Office Theme</vt:lpstr>
      <vt:lpstr>Chart</vt:lpstr>
      <vt:lpstr>PowerPoint Presentation</vt:lpstr>
      <vt:lpstr> </vt:lpstr>
      <vt:lpstr>Finance and Accounting Example</vt:lpstr>
      <vt:lpstr>Finance and Accounting Example</vt:lpstr>
      <vt:lpstr>Finance and Accounting Example</vt:lpstr>
      <vt:lpstr>NPV Analysis</vt:lpstr>
      <vt:lpstr>NPV Analysis (Year 1)</vt:lpstr>
      <vt:lpstr>NPV Analysis (Years 1-5)</vt:lpstr>
      <vt:lpstr>Project CFs and Net Income</vt:lpstr>
      <vt:lpstr>Accounting to Finance (Depreciation Accruals)</vt:lpstr>
      <vt:lpstr>Accounting to Finance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Colon, Jeffrey M.</dc:creator>
  <cp:lastModifiedBy>Jeffrey M. Colon</cp:lastModifiedBy>
  <cp:revision>1</cp:revision>
  <dcterms:created xsi:type="dcterms:W3CDTF">2024-10-18T16:25:09Z</dcterms:created>
  <dcterms:modified xsi:type="dcterms:W3CDTF">2024-10-18T16:25:35Z</dcterms:modified>
</cp:coreProperties>
</file>