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56" r:id="rId2"/>
    <p:sldId id="257" r:id="rId3"/>
    <p:sldId id="259" r:id="rId4"/>
    <p:sldId id="262" r:id="rId5"/>
    <p:sldId id="258" r:id="rId6"/>
    <p:sldId id="274" r:id="rId7"/>
    <p:sldId id="275" r:id="rId8"/>
    <p:sldId id="278" r:id="rId9"/>
    <p:sldId id="276" r:id="rId10"/>
    <p:sldId id="266" r:id="rId11"/>
    <p:sldId id="267" r:id="rId12"/>
    <p:sldId id="273" r:id="rId13"/>
    <p:sldId id="268" r:id="rId14"/>
    <p:sldId id="269" r:id="rId15"/>
    <p:sldId id="270" r:id="rId16"/>
    <p:sldId id="272" r:id="rId17"/>
  </p:sldIdLst>
  <p:sldSz cx="12192000"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486"/>
    <p:restoredTop sz="86304"/>
  </p:normalViewPr>
  <p:slideViewPr>
    <p:cSldViewPr snapToGrid="0" snapToObjects="1">
      <p:cViewPr varScale="1">
        <p:scale>
          <a:sx n="88" d="100"/>
          <a:sy n="88" d="100"/>
        </p:scale>
        <p:origin x="184" y="2200"/>
      </p:cViewPr>
      <p:guideLst/>
    </p:cSldViewPr>
  </p:slideViewPr>
  <p:outlineViewPr>
    <p:cViewPr>
      <p:scale>
        <a:sx n="33" d="100"/>
        <a:sy n="33" d="100"/>
      </p:scale>
      <p:origin x="0" y="-7456"/>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5"/>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884613" y="0"/>
            <a:ext cx="2971800" cy="466435"/>
          </a:xfrm>
          <a:prstGeom prst="rect">
            <a:avLst/>
          </a:prstGeom>
        </p:spPr>
        <p:txBody>
          <a:bodyPr vert="horz" lIns="92830" tIns="46415" rIns="92830" bIns="46415" rtlCol="0"/>
          <a:lstStyle>
            <a:lvl1pPr algn="r">
              <a:defRPr sz="1200"/>
            </a:lvl1pPr>
          </a:lstStyle>
          <a:p>
            <a:fld id="{83BC67FA-3E26-304D-BDBD-530C6272A0E0}" type="datetimeFigureOut">
              <a:rPr lang="en-US" smtClean="0"/>
              <a:t>11/16/24</a:t>
            </a:fld>
            <a:endParaRPr lang="en-US"/>
          </a:p>
        </p:txBody>
      </p:sp>
      <p:sp>
        <p:nvSpPr>
          <p:cNvPr id="4" name="Slide Image Placeholder 3"/>
          <p:cNvSpPr>
            <a:spLocks noGrp="1" noRot="1" noChangeAspect="1"/>
          </p:cNvSpPr>
          <p:nvPr>
            <p:ph type="sldImg" idx="2"/>
          </p:nvPr>
        </p:nvSpPr>
        <p:spPr>
          <a:xfrm>
            <a:off x="639763" y="1162050"/>
            <a:ext cx="5578475" cy="3138488"/>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685800" y="4473893"/>
            <a:ext cx="5486400" cy="3660458"/>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2971800" cy="466434"/>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8"/>
            <a:ext cx="2971800" cy="466434"/>
          </a:xfrm>
          <a:prstGeom prst="rect">
            <a:avLst/>
          </a:prstGeom>
        </p:spPr>
        <p:txBody>
          <a:bodyPr vert="horz" lIns="92830" tIns="46415" rIns="92830" bIns="46415" rtlCol="0" anchor="b"/>
          <a:lstStyle>
            <a:lvl1pPr algn="r">
              <a:defRPr sz="1200"/>
            </a:lvl1pPr>
          </a:lstStyle>
          <a:p>
            <a:fld id="{BF72E6F7-09F5-B04E-8141-9A4144300CC5}" type="slidenum">
              <a:rPr lang="en-US" smtClean="0"/>
              <a:t>‹#›</a:t>
            </a:fld>
            <a:endParaRPr lang="en-US"/>
          </a:p>
        </p:txBody>
      </p:sp>
    </p:spTree>
    <p:extLst>
      <p:ext uri="{BB962C8B-B14F-4D97-AF65-F5344CB8AC3E}">
        <p14:creationId xmlns:p14="http://schemas.microsoft.com/office/powerpoint/2010/main" val="131969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2E6F7-09F5-B04E-8141-9A4144300CC5}" type="slidenum">
              <a:rPr lang="en-US" smtClean="0"/>
              <a:t>1</a:t>
            </a:fld>
            <a:endParaRPr lang="en-US" dirty="0"/>
          </a:p>
        </p:txBody>
      </p:sp>
    </p:spTree>
    <p:extLst>
      <p:ext uri="{BB962C8B-B14F-4D97-AF65-F5344CB8AC3E}">
        <p14:creationId xmlns:p14="http://schemas.microsoft.com/office/powerpoint/2010/main" val="1436433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72E6F7-09F5-B04E-8141-9A4144300CC5}" type="slidenum">
              <a:rPr lang="en-US" smtClean="0"/>
              <a:t>5</a:t>
            </a:fld>
            <a:endParaRPr lang="en-US"/>
          </a:p>
        </p:txBody>
      </p:sp>
    </p:spTree>
    <p:extLst>
      <p:ext uri="{BB962C8B-B14F-4D97-AF65-F5344CB8AC3E}">
        <p14:creationId xmlns:p14="http://schemas.microsoft.com/office/powerpoint/2010/main" val="91079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72E6F7-09F5-B04E-8141-9A4144300CC5}" type="slidenum">
              <a:rPr lang="en-US" smtClean="0"/>
              <a:t>6</a:t>
            </a:fld>
            <a:endParaRPr lang="en-US"/>
          </a:p>
        </p:txBody>
      </p:sp>
    </p:spTree>
    <p:extLst>
      <p:ext uri="{BB962C8B-B14F-4D97-AF65-F5344CB8AC3E}">
        <p14:creationId xmlns:p14="http://schemas.microsoft.com/office/powerpoint/2010/main" val="1718562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mtClean="0"/>
            </a:lvl1pPr>
          </a:lstStyle>
          <a:p>
            <a:pPr>
              <a:defRPr/>
            </a:pPr>
            <a:r>
              <a:rPr lang="en-US"/>
              <a:t>Preferred Stock</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Preferred Stock</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Preferred Stock</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Preferred Stock</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Preferred Stock</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CF</a:t>
            </a:r>
            <a:r>
              <a:rPr lang="en-US" sz="800" baseline="0" dirty="0">
                <a:latin typeface="+mn-lt"/>
              </a:rPr>
              <a:t>_Preferred_20</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General characteristics of preference</a:t>
            </a:r>
          </a:p>
          <a:p>
            <a:pPr lvl="1"/>
            <a:r>
              <a:rPr lang="en-US" dirty="0"/>
              <a:t>Priority in dividends over common (either % or $); negative right</a:t>
            </a:r>
          </a:p>
          <a:p>
            <a:pPr lvl="1"/>
            <a:r>
              <a:rPr lang="en-US" dirty="0"/>
              <a:t>Cumulative dividends</a:t>
            </a:r>
          </a:p>
          <a:p>
            <a:pPr lvl="2"/>
            <a:r>
              <a:rPr lang="en-US" dirty="0"/>
              <a:t>But manager discretion in dividend payments; </a:t>
            </a:r>
            <a:r>
              <a:rPr lang="en-US" i="1" dirty="0"/>
              <a:t>compare </a:t>
            </a:r>
            <a:r>
              <a:rPr lang="en-US" dirty="0"/>
              <a:t>interest &amp; principal debt payments</a:t>
            </a:r>
          </a:p>
          <a:p>
            <a:pPr lvl="1"/>
            <a:r>
              <a:rPr lang="en-US" dirty="0"/>
              <a:t>Priority in liquidation over common based on amount paid</a:t>
            </a:r>
          </a:p>
          <a:p>
            <a:pPr lvl="2"/>
            <a:r>
              <a:rPr lang="en-US" b="1" dirty="0"/>
              <a:t>But when you really need this protection, will the company’s assets be sufficient?</a:t>
            </a:r>
          </a:p>
          <a:p>
            <a:pPr lvl="1"/>
            <a:r>
              <a:rPr lang="en-US" dirty="0"/>
              <a:t>Voting rights?</a:t>
            </a:r>
          </a:p>
          <a:p>
            <a:pPr lvl="2"/>
            <a:r>
              <a:rPr lang="en-US" dirty="0"/>
              <a:t>Class votes</a:t>
            </a:r>
          </a:p>
          <a:p>
            <a:pPr lvl="2"/>
            <a:r>
              <a:rPr lang="en-US" dirty="0"/>
              <a:t>Directors, COI amendments, mergers</a:t>
            </a:r>
          </a:p>
          <a:p>
            <a:pPr lvl="1"/>
            <a:r>
              <a:rPr lang="en-US" dirty="0"/>
              <a:t>Redemption rights?</a:t>
            </a:r>
          </a:p>
          <a:p>
            <a:pPr lvl="1"/>
            <a:r>
              <a:rPr lang="en-US" dirty="0"/>
              <a:t>Call rights?</a:t>
            </a:r>
          </a:p>
          <a:p>
            <a:pPr lvl="1"/>
            <a:r>
              <a:rPr lang="en-US" dirty="0"/>
              <a:t>Conversion rights?</a:t>
            </a:r>
          </a:p>
          <a:p>
            <a:pPr lvl="2"/>
            <a:r>
              <a:rPr lang="en-US" dirty="0"/>
              <a:t>Venture capital</a:t>
            </a:r>
          </a:p>
        </p:txBody>
      </p:sp>
      <p:sp>
        <p:nvSpPr>
          <p:cNvPr id="4" name="Title 3"/>
          <p:cNvSpPr>
            <a:spLocks noGrp="1"/>
          </p:cNvSpPr>
          <p:nvPr>
            <p:ph type="title"/>
          </p:nvPr>
        </p:nvSpPr>
        <p:spPr/>
        <p:txBody>
          <a:bodyPr/>
          <a:lstStyle/>
          <a:p>
            <a:r>
              <a:rPr lang="en-US" dirty="0"/>
              <a:t>Preferred Stock: Overview</a:t>
            </a:r>
          </a:p>
        </p:txBody>
      </p:sp>
      <p:sp>
        <p:nvSpPr>
          <p:cNvPr id="2" name="Slide Number Placeholder 1"/>
          <p:cNvSpPr>
            <a:spLocks noGrp="1"/>
          </p:cNvSpPr>
          <p:nvPr>
            <p:ph type="sldNum" sz="quarter" idx="10"/>
          </p:nvPr>
        </p:nvSpPr>
        <p:spPr/>
        <p:txBody>
          <a:bodyPr/>
          <a:lstStyle/>
          <a:p>
            <a:fld id="{22D706CB-156B-8643-9A07-D8448DABBCBD}" type="slidenum">
              <a:rPr lang="en-US" altLang="en-US" smtClean="0"/>
              <a:pPr/>
              <a:t>1</a:t>
            </a:fld>
            <a:endParaRPr lang="en-US" altLang="en-US" dirty="0"/>
          </a:p>
        </p:txBody>
      </p:sp>
      <p:sp>
        <p:nvSpPr>
          <p:cNvPr id="3" name="Footer Placeholder 2"/>
          <p:cNvSpPr>
            <a:spLocks noGrp="1"/>
          </p:cNvSpPr>
          <p:nvPr>
            <p:ph type="ftr" sz="quarter" idx="11"/>
          </p:nvPr>
        </p:nvSpPr>
        <p:spPr/>
        <p:txBody>
          <a:bodyPr/>
          <a:lstStyle/>
          <a:p>
            <a:pPr>
              <a:defRPr/>
            </a:pPr>
            <a:r>
              <a:rPr lang="en-US" dirty="0"/>
              <a:t>Preferred Stock</a:t>
            </a:r>
          </a:p>
        </p:txBody>
      </p:sp>
    </p:spTree>
    <p:extLst>
      <p:ext uri="{BB962C8B-B14F-4D97-AF65-F5344CB8AC3E}">
        <p14:creationId xmlns:p14="http://schemas.microsoft.com/office/powerpoint/2010/main" val="231222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What were the basic characteristics of the TW preferred stock?</a:t>
            </a:r>
          </a:p>
          <a:p>
            <a:r>
              <a:rPr lang="en-US" sz="2000" dirty="0"/>
              <a:t>What was the </a:t>
            </a:r>
            <a:r>
              <a:rPr lang="en-US" sz="2000" dirty="0" err="1"/>
              <a:t>preferred’s</a:t>
            </a:r>
            <a:r>
              <a:rPr lang="en-US" sz="2000" dirty="0"/>
              <a:t> basic redemption right?  What was the redemption price?</a:t>
            </a:r>
          </a:p>
          <a:p>
            <a:r>
              <a:rPr lang="en-US" sz="2000" dirty="0"/>
              <a:t>What was the source of the redemption proceeds?</a:t>
            </a:r>
          </a:p>
          <a:p>
            <a:r>
              <a:rPr lang="en-US" sz="2000" dirty="0"/>
              <a:t>How much was </a:t>
            </a:r>
            <a:r>
              <a:rPr lang="en-US" sz="2000" dirty="0" err="1"/>
              <a:t>SVIP</a:t>
            </a:r>
            <a:r>
              <a:rPr lang="en-US" sz="2000" dirty="0"/>
              <a:t> owed?</a:t>
            </a:r>
          </a:p>
          <a:p>
            <a:r>
              <a:rPr lang="en-US" sz="2000" dirty="0"/>
              <a:t>How much did TW offer? </a:t>
            </a:r>
          </a:p>
          <a:p>
            <a:r>
              <a:rPr lang="en-US" sz="2000" dirty="0"/>
              <a:t>What is the limitation in </a:t>
            </a:r>
            <a:r>
              <a:rPr lang="en-US" sz="2000" dirty="0" err="1"/>
              <a:t>DGCL</a:t>
            </a:r>
            <a:r>
              <a:rPr lang="en-US" sz="2000" dirty="0"/>
              <a:t> 160?</a:t>
            </a:r>
          </a:p>
          <a:p>
            <a:r>
              <a:rPr lang="en-US" sz="2000" dirty="0"/>
              <a:t>What is </a:t>
            </a:r>
            <a:r>
              <a:rPr lang="en-US" sz="2000" i="1" dirty="0"/>
              <a:t>surplus</a:t>
            </a:r>
            <a:r>
              <a:rPr lang="en-US" sz="2000" dirty="0"/>
              <a:t> under </a:t>
            </a:r>
            <a:r>
              <a:rPr lang="en-US" sz="2000" dirty="0" err="1"/>
              <a:t>DGCL</a:t>
            </a:r>
            <a:r>
              <a:rPr lang="en-US" sz="2000" dirty="0"/>
              <a:t> 154?  What’s </a:t>
            </a:r>
            <a:r>
              <a:rPr lang="en-US" sz="2000" i="1" dirty="0"/>
              <a:t>capital</a:t>
            </a:r>
            <a:r>
              <a:rPr lang="en-US" sz="2000" dirty="0"/>
              <a:t>?</a:t>
            </a:r>
          </a:p>
          <a:p>
            <a:r>
              <a:rPr lang="en-US" sz="2000" dirty="0"/>
              <a:t>What was </a:t>
            </a:r>
            <a:r>
              <a:rPr lang="en-US" sz="2000" dirty="0" err="1"/>
              <a:t>SVIP’s</a:t>
            </a:r>
            <a:r>
              <a:rPr lang="en-US" sz="2000" dirty="0"/>
              <a:t> argument? Why did </a:t>
            </a:r>
            <a:r>
              <a:rPr lang="en-US" sz="2000" dirty="0" err="1"/>
              <a:t>SVIP</a:t>
            </a:r>
            <a:r>
              <a:rPr lang="en-US" sz="2000" dirty="0"/>
              <a:t> argue that TW had sufficient assets to distribute to </a:t>
            </a:r>
            <a:r>
              <a:rPr lang="en-US" sz="2000" dirty="0" err="1"/>
              <a:t>SVIP</a:t>
            </a:r>
            <a:r>
              <a:rPr lang="en-US" sz="2000" dirty="0"/>
              <a:t>?</a:t>
            </a:r>
          </a:p>
          <a:p>
            <a:r>
              <a:rPr lang="en-US" sz="2000" dirty="0"/>
              <a:t>How does the court respond to </a:t>
            </a:r>
            <a:r>
              <a:rPr lang="en-US" sz="2000" dirty="0" err="1"/>
              <a:t>SVIP’s</a:t>
            </a:r>
            <a:r>
              <a:rPr lang="en-US" sz="2000" dirty="0"/>
              <a:t> argument equating </a:t>
            </a:r>
            <a:r>
              <a:rPr lang="en-US" sz="2000" i="1" dirty="0"/>
              <a:t>funds legally available</a:t>
            </a:r>
            <a:r>
              <a:rPr lang="en-US" sz="2000" dirty="0"/>
              <a:t> with </a:t>
            </a:r>
            <a:r>
              <a:rPr lang="en-US" sz="2000" i="1" dirty="0"/>
              <a:t>surplus? (p. 641)</a:t>
            </a:r>
          </a:p>
          <a:p>
            <a:r>
              <a:rPr lang="en-US" sz="2000" dirty="0"/>
              <a:t>What does the Court think of </a:t>
            </a:r>
            <a:r>
              <a:rPr lang="en-US" sz="2000" dirty="0" err="1"/>
              <a:t>SVIP’s</a:t>
            </a:r>
            <a:r>
              <a:rPr lang="en-US" sz="2000" dirty="0"/>
              <a:t> valuation?</a:t>
            </a:r>
          </a:p>
          <a:p>
            <a:r>
              <a:rPr lang="en-US" sz="2000" b="1" dirty="0"/>
              <a:t>Drafting responses</a:t>
            </a:r>
            <a:r>
              <a:rPr lang="en-US" sz="2000" dirty="0"/>
              <a:t>:</a:t>
            </a:r>
          </a:p>
          <a:p>
            <a:pPr lvl="1"/>
            <a:r>
              <a:rPr lang="en-US" sz="1800" dirty="0"/>
              <a:t>Omit </a:t>
            </a:r>
            <a:r>
              <a:rPr lang="en-US" sz="1800" i="1" dirty="0"/>
              <a:t>funds legally available. See </a:t>
            </a:r>
            <a:r>
              <a:rPr lang="en-US" sz="1800" i="1" dirty="0" err="1"/>
              <a:t>Shiftan</a:t>
            </a:r>
            <a:r>
              <a:rPr lang="en-US" sz="1800" i="1" dirty="0"/>
              <a:t> v. Morgan Joseph Holdings </a:t>
            </a:r>
            <a:r>
              <a:rPr lang="en-US" sz="1800" dirty="0"/>
              <a:t>(Del. Ch. 2012) and </a:t>
            </a:r>
            <a:r>
              <a:rPr lang="en-US" sz="1800" i="1" dirty="0" err="1"/>
              <a:t>TCV</a:t>
            </a:r>
            <a:r>
              <a:rPr lang="en-US" sz="1800" i="1" dirty="0"/>
              <a:t> v. </a:t>
            </a:r>
            <a:r>
              <a:rPr lang="en-US" sz="1800" i="1" dirty="0" err="1"/>
              <a:t>TradingScreen</a:t>
            </a:r>
            <a:r>
              <a:rPr lang="en-US" sz="1800" i="1" dirty="0"/>
              <a:t> </a:t>
            </a:r>
            <a:r>
              <a:rPr lang="en-US" sz="1800" dirty="0"/>
              <a:t>(Del. Ch. 2015)</a:t>
            </a:r>
            <a:endParaRPr lang="en-US" sz="1800" i="1" dirty="0"/>
          </a:p>
          <a:p>
            <a:pPr lvl="1"/>
            <a:r>
              <a:rPr lang="en-US" sz="1800" dirty="0"/>
              <a:t>What is a </a:t>
            </a:r>
            <a:r>
              <a:rPr lang="en-US" sz="1800" i="1" dirty="0"/>
              <a:t>drag-along </a:t>
            </a:r>
            <a:r>
              <a:rPr lang="en-US" sz="1800" dirty="0"/>
              <a:t>right?  What protection does that potentially offer preferred shareholders?</a:t>
            </a:r>
          </a:p>
          <a:p>
            <a:pPr lvl="1"/>
            <a:r>
              <a:rPr lang="en-US" sz="1800" dirty="0"/>
              <a:t>Right to elect majority of the board?</a:t>
            </a:r>
          </a:p>
          <a:p>
            <a:pPr lvl="1"/>
            <a:r>
              <a:rPr lang="en-US" sz="1800" dirty="0"/>
              <a:t>Sinking fund? </a:t>
            </a:r>
          </a:p>
        </p:txBody>
      </p:sp>
      <p:sp>
        <p:nvSpPr>
          <p:cNvPr id="3" name="Title 2"/>
          <p:cNvSpPr>
            <a:spLocks noGrp="1"/>
          </p:cNvSpPr>
          <p:nvPr>
            <p:ph type="title"/>
          </p:nvPr>
        </p:nvSpPr>
        <p:spPr/>
        <p:txBody>
          <a:bodyPr/>
          <a:lstStyle/>
          <a:p>
            <a:r>
              <a:rPr lang="en-US" i="1" dirty="0"/>
              <a:t>SV Investment Partners, LLC  v. </a:t>
            </a:r>
            <a:r>
              <a:rPr lang="en-US" i="1" dirty="0" err="1"/>
              <a:t>ThoughtWorks</a:t>
            </a:r>
            <a:r>
              <a:rPr lang="en-US" i="1" dirty="0"/>
              <a:t>, Inc. </a:t>
            </a:r>
            <a:r>
              <a:rPr lang="en-US" dirty="0"/>
              <a:t>(Del. Ch. Ct. 2010)</a:t>
            </a:r>
            <a:endParaRPr lang="en-US" i="1"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1241128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i="1" dirty="0" err="1"/>
              <a:t>Bove</a:t>
            </a:r>
            <a:r>
              <a:rPr lang="en-US" i="1" dirty="0"/>
              <a:t> v. The Community Hotel Corp. of Newport, RI</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
        <p:nvSpPr>
          <p:cNvPr id="6" name="Rectangle 5"/>
          <p:cNvSpPr/>
          <p:nvPr/>
        </p:nvSpPr>
        <p:spPr>
          <a:xfrm>
            <a:off x="390295" y="3021979"/>
            <a:ext cx="1661531" cy="65792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 Hotel Corp</a:t>
            </a:r>
          </a:p>
        </p:txBody>
      </p:sp>
      <p:cxnSp>
        <p:nvCxnSpPr>
          <p:cNvPr id="8" name="Straight Connector 7"/>
          <p:cNvCxnSpPr>
            <a:stCxn id="6" idx="0"/>
          </p:cNvCxnSpPr>
          <p:nvPr/>
        </p:nvCxnSpPr>
        <p:spPr>
          <a:xfrm flipH="1" flipV="1">
            <a:off x="1215485" y="1895706"/>
            <a:ext cx="5576" cy="1126273"/>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215485" y="2091172"/>
            <a:ext cx="3066585" cy="338554"/>
          </a:xfrm>
          <a:prstGeom prst="rect">
            <a:avLst/>
          </a:prstGeom>
          <a:noFill/>
        </p:spPr>
        <p:txBody>
          <a:bodyPr wrap="square" rtlCol="0">
            <a:spAutoFit/>
          </a:bodyPr>
          <a:lstStyle/>
          <a:p>
            <a:r>
              <a:rPr lang="en-US" sz="1600" dirty="0" err="1"/>
              <a:t>Prd</a:t>
            </a:r>
            <a:r>
              <a:rPr lang="en-US" sz="1600" dirty="0"/>
              <a:t>: 4.3k shares; 645k in arrears</a:t>
            </a:r>
          </a:p>
        </p:txBody>
      </p:sp>
      <p:sp>
        <p:nvSpPr>
          <p:cNvPr id="10" name="TextBox 9"/>
          <p:cNvSpPr txBox="1"/>
          <p:nvPr/>
        </p:nvSpPr>
        <p:spPr>
          <a:xfrm>
            <a:off x="1179309" y="2615759"/>
            <a:ext cx="1983748" cy="338554"/>
          </a:xfrm>
          <a:prstGeom prst="rect">
            <a:avLst/>
          </a:prstGeom>
          <a:noFill/>
        </p:spPr>
        <p:txBody>
          <a:bodyPr wrap="none" rtlCol="0">
            <a:spAutoFit/>
          </a:bodyPr>
          <a:lstStyle/>
          <a:p>
            <a:r>
              <a:rPr lang="en-US" sz="1600" dirty="0"/>
              <a:t>Common: 2.1k shares</a:t>
            </a:r>
          </a:p>
        </p:txBody>
      </p:sp>
      <p:sp>
        <p:nvSpPr>
          <p:cNvPr id="13" name="Rectangle 12"/>
          <p:cNvSpPr/>
          <p:nvPr/>
        </p:nvSpPr>
        <p:spPr>
          <a:xfrm>
            <a:off x="5147456" y="2118734"/>
            <a:ext cx="1661531" cy="65792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 Hotel Corp</a:t>
            </a:r>
          </a:p>
        </p:txBody>
      </p:sp>
      <p:cxnSp>
        <p:nvCxnSpPr>
          <p:cNvPr id="15" name="Straight Connector 14"/>
          <p:cNvCxnSpPr>
            <a:stCxn id="13" idx="2"/>
            <a:endCxn id="16" idx="0"/>
          </p:cNvCxnSpPr>
          <p:nvPr/>
        </p:nvCxnSpPr>
        <p:spPr>
          <a:xfrm flipH="1">
            <a:off x="5978221" y="2776656"/>
            <a:ext cx="1" cy="846032"/>
          </a:xfrm>
          <a:prstGeom prst="line">
            <a:avLst/>
          </a:prstGeom>
          <a:ln w="25400">
            <a:tailEnd type="stealth"/>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147455" y="3622688"/>
            <a:ext cx="1661531" cy="65792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Newport Hot. Corp.</a:t>
            </a:r>
          </a:p>
        </p:txBody>
      </p:sp>
      <p:sp>
        <p:nvSpPr>
          <p:cNvPr id="19" name="TextBox 18"/>
          <p:cNvSpPr txBox="1"/>
          <p:nvPr/>
        </p:nvSpPr>
        <p:spPr>
          <a:xfrm>
            <a:off x="4527395" y="2946252"/>
            <a:ext cx="1292533" cy="369332"/>
          </a:xfrm>
          <a:prstGeom prst="rect">
            <a:avLst/>
          </a:prstGeom>
          <a:noFill/>
        </p:spPr>
        <p:txBody>
          <a:bodyPr wrap="none" rtlCol="0">
            <a:spAutoFit/>
          </a:bodyPr>
          <a:lstStyle/>
          <a:p>
            <a:r>
              <a:rPr lang="en-US" dirty="0"/>
              <a:t>1: Form sub</a:t>
            </a:r>
          </a:p>
        </p:txBody>
      </p:sp>
      <p:cxnSp>
        <p:nvCxnSpPr>
          <p:cNvPr id="21" name="Elbow Connector 20"/>
          <p:cNvCxnSpPr>
            <a:stCxn id="16" idx="3"/>
            <a:endCxn id="13" idx="3"/>
          </p:cNvCxnSpPr>
          <p:nvPr/>
        </p:nvCxnSpPr>
        <p:spPr>
          <a:xfrm flipV="1">
            <a:off x="6808986" y="2447695"/>
            <a:ext cx="1" cy="1503954"/>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993484" y="2870775"/>
            <a:ext cx="1109535" cy="369332"/>
          </a:xfrm>
          <a:prstGeom prst="rect">
            <a:avLst/>
          </a:prstGeom>
          <a:noFill/>
        </p:spPr>
        <p:txBody>
          <a:bodyPr wrap="none" rtlCol="0">
            <a:spAutoFit/>
          </a:bodyPr>
          <a:lstStyle/>
          <a:p>
            <a:r>
              <a:rPr lang="en-US" dirty="0"/>
              <a:t>2: Merger</a:t>
            </a:r>
          </a:p>
        </p:txBody>
      </p:sp>
      <p:cxnSp>
        <p:nvCxnSpPr>
          <p:cNvPr id="24" name="Straight Connector 23"/>
          <p:cNvCxnSpPr/>
          <p:nvPr/>
        </p:nvCxnSpPr>
        <p:spPr>
          <a:xfrm>
            <a:off x="8184693" y="564485"/>
            <a:ext cx="62122" cy="4007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346771" y="578794"/>
            <a:ext cx="5959" cy="3993206"/>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8766586" y="3040044"/>
            <a:ext cx="1661531" cy="65792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Newport Hot. Corp.</a:t>
            </a:r>
          </a:p>
        </p:txBody>
      </p:sp>
      <p:cxnSp>
        <p:nvCxnSpPr>
          <p:cNvPr id="31" name="Straight Connector 30"/>
          <p:cNvCxnSpPr>
            <a:stCxn id="30" idx="0"/>
          </p:cNvCxnSpPr>
          <p:nvPr/>
        </p:nvCxnSpPr>
        <p:spPr>
          <a:xfrm flipH="1" flipV="1">
            <a:off x="9597351" y="2091172"/>
            <a:ext cx="1" cy="948872"/>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432362" y="1304501"/>
            <a:ext cx="3052502" cy="830997"/>
          </a:xfrm>
          <a:prstGeom prst="rect">
            <a:avLst/>
          </a:prstGeom>
          <a:noFill/>
        </p:spPr>
        <p:txBody>
          <a:bodyPr wrap="none" rtlCol="0">
            <a:spAutoFit/>
          </a:bodyPr>
          <a:lstStyle/>
          <a:p>
            <a:pPr algn="ctr"/>
            <a:r>
              <a:rPr lang="en-US" sz="1600" b="1" u="sng" dirty="0" err="1"/>
              <a:t>SH</a:t>
            </a:r>
            <a:r>
              <a:rPr lang="en-US" sz="1600" b="1" u="sng" dirty="0"/>
              <a:t> Equity (all common)</a:t>
            </a:r>
          </a:p>
          <a:p>
            <a:r>
              <a:rPr lang="en-US" sz="1600" dirty="0"/>
              <a:t>2.1k shares +</a:t>
            </a:r>
          </a:p>
          <a:p>
            <a:r>
              <a:rPr lang="en-US" sz="1600" dirty="0"/>
              <a:t>21.6k shares (5 common for 1 </a:t>
            </a:r>
            <a:r>
              <a:rPr lang="en-US" sz="1600" dirty="0" err="1"/>
              <a:t>prd</a:t>
            </a:r>
            <a:r>
              <a:rPr lang="en-US" sz="1600" dirty="0"/>
              <a:t>)</a:t>
            </a:r>
          </a:p>
        </p:txBody>
      </p:sp>
      <p:sp>
        <p:nvSpPr>
          <p:cNvPr id="35" name="TextBox 34"/>
          <p:cNvSpPr txBox="1"/>
          <p:nvPr/>
        </p:nvSpPr>
        <p:spPr>
          <a:xfrm>
            <a:off x="1237785" y="1081668"/>
            <a:ext cx="816634" cy="369332"/>
          </a:xfrm>
          <a:prstGeom prst="rect">
            <a:avLst/>
          </a:prstGeom>
          <a:noFill/>
        </p:spPr>
        <p:txBody>
          <a:bodyPr wrap="none" rtlCol="0">
            <a:spAutoFit/>
          </a:bodyPr>
          <a:lstStyle/>
          <a:p>
            <a:r>
              <a:rPr lang="en-US" b="1" u="sng" dirty="0"/>
              <a:t>Before</a:t>
            </a:r>
          </a:p>
        </p:txBody>
      </p:sp>
      <p:sp>
        <p:nvSpPr>
          <p:cNvPr id="36" name="TextBox 35"/>
          <p:cNvSpPr txBox="1"/>
          <p:nvPr/>
        </p:nvSpPr>
        <p:spPr>
          <a:xfrm>
            <a:off x="5476976" y="1088036"/>
            <a:ext cx="1656607" cy="369332"/>
          </a:xfrm>
          <a:prstGeom prst="rect">
            <a:avLst/>
          </a:prstGeom>
          <a:noFill/>
        </p:spPr>
        <p:txBody>
          <a:bodyPr wrap="none" rtlCol="0">
            <a:spAutoFit/>
          </a:bodyPr>
          <a:lstStyle/>
          <a:p>
            <a:r>
              <a:rPr lang="en-US" b="1" u="sng" dirty="0"/>
              <a:t>Merger </a:t>
            </a:r>
            <a:r>
              <a:rPr lang="en-US" b="1" u="sng"/>
              <a:t>(Recap)</a:t>
            </a:r>
            <a:endParaRPr lang="en-US" b="1" u="sng" dirty="0"/>
          </a:p>
        </p:txBody>
      </p:sp>
      <p:sp>
        <p:nvSpPr>
          <p:cNvPr id="37" name="TextBox 36"/>
          <p:cNvSpPr txBox="1"/>
          <p:nvPr/>
        </p:nvSpPr>
        <p:spPr>
          <a:xfrm>
            <a:off x="8918986" y="957411"/>
            <a:ext cx="1443921" cy="369332"/>
          </a:xfrm>
          <a:prstGeom prst="rect">
            <a:avLst/>
          </a:prstGeom>
          <a:noFill/>
        </p:spPr>
        <p:txBody>
          <a:bodyPr wrap="none" rtlCol="0">
            <a:spAutoFit/>
          </a:bodyPr>
          <a:lstStyle/>
          <a:p>
            <a:r>
              <a:rPr lang="en-US" b="1" u="sng" dirty="0"/>
              <a:t>After (Recap)</a:t>
            </a:r>
          </a:p>
        </p:txBody>
      </p:sp>
      <p:sp>
        <p:nvSpPr>
          <p:cNvPr id="38" name="Rectangle 37"/>
          <p:cNvSpPr/>
          <p:nvPr/>
        </p:nvSpPr>
        <p:spPr>
          <a:xfrm>
            <a:off x="1179309" y="1681872"/>
            <a:ext cx="1093569" cy="369332"/>
          </a:xfrm>
          <a:prstGeom prst="rect">
            <a:avLst/>
          </a:prstGeom>
        </p:spPr>
        <p:txBody>
          <a:bodyPr wrap="none">
            <a:spAutoFit/>
          </a:bodyPr>
          <a:lstStyle/>
          <a:p>
            <a:pPr algn="ctr"/>
            <a:r>
              <a:rPr lang="en-US" b="1" u="sng" dirty="0" err="1"/>
              <a:t>SH</a:t>
            </a:r>
            <a:r>
              <a:rPr lang="en-US" b="1" u="sng" dirty="0"/>
              <a:t> Equity</a:t>
            </a:r>
          </a:p>
        </p:txBody>
      </p:sp>
      <p:cxnSp>
        <p:nvCxnSpPr>
          <p:cNvPr id="43" name="Straight Connector 42"/>
          <p:cNvCxnSpPr/>
          <p:nvPr/>
        </p:nvCxnSpPr>
        <p:spPr>
          <a:xfrm flipV="1">
            <a:off x="512064" y="4527395"/>
            <a:ext cx="11408590" cy="44605"/>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15873" y="5015686"/>
            <a:ext cx="10760253" cy="1015663"/>
          </a:xfrm>
          <a:prstGeom prst="rect">
            <a:avLst/>
          </a:prstGeom>
          <a:noFill/>
        </p:spPr>
        <p:txBody>
          <a:bodyPr wrap="none" rtlCol="0">
            <a:spAutoFit/>
          </a:bodyPr>
          <a:lstStyle/>
          <a:p>
            <a:r>
              <a:rPr lang="en-US" sz="2000" b="1" dirty="0"/>
              <a:t>Issue</a:t>
            </a:r>
            <a:r>
              <a:rPr lang="en-US" sz="2000" dirty="0"/>
              <a:t>:  A straight recap would require 100% approval of the preferred; the merger requires a 2/3 vote. </a:t>
            </a:r>
          </a:p>
          <a:p>
            <a:endParaRPr lang="en-US" sz="2000" dirty="0"/>
          </a:p>
          <a:p>
            <a:r>
              <a:rPr lang="en-US" sz="2000" b="1" dirty="0"/>
              <a:t>Question: Are the </a:t>
            </a:r>
            <a:r>
              <a:rPr lang="en-US" sz="2000" b="1" dirty="0" err="1"/>
              <a:t>GenTech</a:t>
            </a:r>
            <a:r>
              <a:rPr lang="en-US" sz="2000" b="1" dirty="0"/>
              <a:t> Series A protected against such a move?  (4(d)(3)(a)(vi))</a:t>
            </a:r>
          </a:p>
        </p:txBody>
      </p:sp>
    </p:spTree>
    <p:extLst>
      <p:ext uri="{BB962C8B-B14F-4D97-AF65-F5344CB8AC3E}">
        <p14:creationId xmlns:p14="http://schemas.microsoft.com/office/powerpoint/2010/main" val="1047383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i="1" dirty="0"/>
          </a:p>
          <a:p>
            <a:pPr marL="0" indent="0">
              <a:buNone/>
            </a:pPr>
            <a:r>
              <a:rPr lang="en-US" i="1" u="sng" dirty="0"/>
              <a:t>Thus, with respect to matters relating to preferences or limitations that distinguish preferred stock from common, the duty of the corporation and its directors is essentially contractual and the scope of the duty is appropriately defined by reference to the specific words evidencing that contract; where however the right asserted is not to a preference as against the common stock but rather a right shared equally with the common, the existence of such right and the scope of the correlative duty may be measured by equitable as well as legal standards.</a:t>
            </a:r>
          </a:p>
          <a:p>
            <a:pPr marL="0" indent="0">
              <a:buNone/>
            </a:pPr>
            <a:endParaRPr lang="en-US" i="1" dirty="0"/>
          </a:p>
          <a:p>
            <a:pPr marL="0" indent="0">
              <a:buNone/>
            </a:pPr>
            <a:r>
              <a:rPr lang="en-US" i="1" dirty="0"/>
              <a:t>With this distinction in mind the Delaware cases which frequently analyze rights of and duties towards preferred stock in legal (i.e., contractual) may be made consistent with those cases that apply fiduciary standards to claims of preferred shareholders.</a:t>
            </a:r>
            <a:endParaRPr lang="en-US" dirty="0"/>
          </a:p>
        </p:txBody>
      </p:sp>
      <p:sp>
        <p:nvSpPr>
          <p:cNvPr id="3" name="Title 2"/>
          <p:cNvSpPr>
            <a:spLocks noGrp="1"/>
          </p:cNvSpPr>
          <p:nvPr>
            <p:ph type="title"/>
          </p:nvPr>
        </p:nvSpPr>
        <p:spPr/>
        <p:txBody>
          <a:bodyPr/>
          <a:lstStyle/>
          <a:p>
            <a:r>
              <a:rPr lang="en-US" i="1" dirty="0" err="1"/>
              <a:t>Jedwab</a:t>
            </a:r>
            <a:r>
              <a:rPr lang="en-US" i="1" dirty="0"/>
              <a:t> v. MGMI (Del. Ch. 1986)</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3120057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was the underlying transaction?</a:t>
            </a:r>
          </a:p>
          <a:p>
            <a:r>
              <a:rPr lang="en-US" dirty="0"/>
              <a:t>What were the terms of the mandatory conversion right?  Did it apply in the case of a merger?</a:t>
            </a:r>
          </a:p>
          <a:p>
            <a:r>
              <a:rPr lang="en-US" dirty="0"/>
              <a:t>What was the </a:t>
            </a:r>
            <a:r>
              <a:rPr lang="en-US" dirty="0" err="1"/>
              <a:t>preferreds</a:t>
            </a:r>
            <a:r>
              <a:rPr lang="en-US" dirty="0"/>
              <a:t>’ liquidation right?  Did it apply in the case of a merger?</a:t>
            </a:r>
          </a:p>
          <a:p>
            <a:r>
              <a:rPr lang="en-US" dirty="0"/>
              <a:t>Why did the acquirer insist on eliminating the preferred in the merger?</a:t>
            </a:r>
          </a:p>
          <a:p>
            <a:r>
              <a:rPr lang="en-US" dirty="0"/>
              <a:t>Did the </a:t>
            </a:r>
            <a:r>
              <a:rPr lang="en-US" dirty="0" err="1"/>
              <a:t>preferreds</a:t>
            </a:r>
            <a:r>
              <a:rPr lang="en-US" dirty="0"/>
              <a:t> have any vote on mergers? </a:t>
            </a:r>
          </a:p>
          <a:p>
            <a:r>
              <a:rPr lang="en-US" dirty="0"/>
              <a:t>Did the </a:t>
            </a:r>
            <a:r>
              <a:rPr lang="en-US" dirty="0" err="1"/>
              <a:t>BoD</a:t>
            </a:r>
            <a:r>
              <a:rPr lang="en-US" dirty="0"/>
              <a:t> owe the preferred fiduciary duties?</a:t>
            </a:r>
          </a:p>
          <a:p>
            <a:r>
              <a:rPr lang="en-US" dirty="0"/>
              <a:t>What were the </a:t>
            </a:r>
            <a:r>
              <a:rPr lang="en-US" dirty="0" err="1"/>
              <a:t>preferreds</a:t>
            </a:r>
            <a:r>
              <a:rPr lang="en-US" dirty="0"/>
              <a:t>’ entitled to in a merger?  </a:t>
            </a:r>
          </a:p>
          <a:p>
            <a:r>
              <a:rPr lang="en-US" dirty="0"/>
              <a:t>How did the </a:t>
            </a:r>
            <a:r>
              <a:rPr lang="en-US" dirty="0" err="1"/>
              <a:t>BoD</a:t>
            </a:r>
            <a:r>
              <a:rPr lang="en-US" dirty="0"/>
              <a:t> allocate the merger proceeds </a:t>
            </a:r>
            <a:r>
              <a:rPr lang="en-US" dirty="0" err="1"/>
              <a:t>btwn</a:t>
            </a:r>
            <a:r>
              <a:rPr lang="en-US" dirty="0"/>
              <a:t> the common and preferred </a:t>
            </a:r>
            <a:r>
              <a:rPr lang="en-US" dirty="0" err="1"/>
              <a:t>SHs</a:t>
            </a:r>
            <a:r>
              <a:rPr lang="en-US" dirty="0"/>
              <a:t>?</a:t>
            </a:r>
          </a:p>
        </p:txBody>
      </p:sp>
      <p:sp>
        <p:nvSpPr>
          <p:cNvPr id="3" name="Title 2"/>
          <p:cNvSpPr>
            <a:spLocks noGrp="1"/>
          </p:cNvSpPr>
          <p:nvPr>
            <p:ph type="title"/>
          </p:nvPr>
        </p:nvSpPr>
        <p:spPr/>
        <p:txBody>
          <a:bodyPr/>
          <a:lstStyle/>
          <a:p>
            <a:r>
              <a:rPr lang="en-US" i="1" dirty="0"/>
              <a:t>LC Capital Master Fund, Ltd. v. James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785374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28600" lvl="1">
              <a:buFont typeface="Wingdings 2" pitchFamily="18" charset="2"/>
              <a:buChar char=""/>
            </a:pPr>
            <a:r>
              <a:rPr lang="en-US" sz="2400" dirty="0"/>
              <a:t>Does a merger trigger the liquidation preference? 4(d)(6)).</a:t>
            </a:r>
          </a:p>
          <a:p>
            <a:pPr marL="228600" lvl="1">
              <a:buFont typeface="Wingdings 2" pitchFamily="18" charset="2"/>
              <a:buChar char=""/>
            </a:pPr>
            <a:endParaRPr lang="en-US" sz="2400" dirty="0"/>
          </a:p>
          <a:p>
            <a:pPr marL="228600" lvl="1">
              <a:buFont typeface="Wingdings 2" pitchFamily="18" charset="2"/>
              <a:buChar char=""/>
            </a:pPr>
            <a:r>
              <a:rPr lang="en-US" sz="2400" dirty="0"/>
              <a:t>What is the Series A entitled to in a merger? 4(d)(9)).</a:t>
            </a:r>
          </a:p>
          <a:p>
            <a:pPr marL="228600" lvl="1">
              <a:buFont typeface="Wingdings 2" pitchFamily="18" charset="2"/>
              <a:buChar char=""/>
            </a:pPr>
            <a:endParaRPr lang="en-US" sz="2400" dirty="0"/>
          </a:p>
        </p:txBody>
      </p:sp>
      <p:sp>
        <p:nvSpPr>
          <p:cNvPr id="3" name="Title 2"/>
          <p:cNvSpPr>
            <a:spLocks noGrp="1"/>
          </p:cNvSpPr>
          <p:nvPr>
            <p:ph type="title"/>
          </p:nvPr>
        </p:nvSpPr>
        <p:spPr/>
        <p:txBody>
          <a:bodyPr/>
          <a:lstStyle/>
          <a:p>
            <a:r>
              <a:rPr lang="en-US" dirty="0" err="1"/>
              <a:t>GenTech</a:t>
            </a:r>
            <a:r>
              <a:rPr lang="en-US" dirty="0"/>
              <a:t> Preferred: Merger Consideration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864508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was the </a:t>
            </a:r>
            <a:r>
              <a:rPr lang="en-US" dirty="0" err="1"/>
              <a:t>FMV</a:t>
            </a:r>
            <a:r>
              <a:rPr lang="en-US" dirty="0"/>
              <a:t> of </a:t>
            </a:r>
            <a:r>
              <a:rPr lang="en-US" dirty="0" err="1"/>
              <a:t>Genta</a:t>
            </a:r>
            <a:r>
              <a:rPr lang="en-US" dirty="0"/>
              <a:t> at the time of the case?  What was the liquidation preference of the Series A?</a:t>
            </a:r>
          </a:p>
          <a:p>
            <a:r>
              <a:rPr lang="en-US" dirty="0"/>
              <a:t>Was </a:t>
            </a:r>
            <a:r>
              <a:rPr lang="en-US" dirty="0" err="1"/>
              <a:t>Genta</a:t>
            </a:r>
            <a:r>
              <a:rPr lang="en-US" dirty="0"/>
              <a:t> ever profitable? p746</a:t>
            </a:r>
          </a:p>
          <a:p>
            <a:r>
              <a:rPr lang="en-US" dirty="0"/>
              <a:t>What were the terms of the Series A? p. 746  What happened in the case of a </a:t>
            </a:r>
            <a:r>
              <a:rPr lang="en-US" i="1" dirty="0"/>
              <a:t>fundamental change</a:t>
            </a:r>
            <a:r>
              <a:rPr lang="en-US" dirty="0"/>
              <a:t>?  p746, n. 6.</a:t>
            </a:r>
          </a:p>
          <a:p>
            <a:r>
              <a:rPr lang="en-US" dirty="0"/>
              <a:t>What were the terms (roughly) of the Aries investment? p750</a:t>
            </a:r>
          </a:p>
          <a:p>
            <a:r>
              <a:rPr lang="en-US" dirty="0"/>
              <a:t>How did that affect the Series A?  What did the Series A want?</a:t>
            </a:r>
          </a:p>
          <a:p>
            <a:r>
              <a:rPr lang="en-US" dirty="0"/>
              <a:t>Why did the court conclude that the </a:t>
            </a:r>
            <a:r>
              <a:rPr lang="en-US" dirty="0" err="1"/>
              <a:t>BoD</a:t>
            </a:r>
            <a:r>
              <a:rPr lang="en-US" dirty="0"/>
              <a:t> didn’t violate their duties by not offering the preferred an opportunity to meet or exceed the Aries proposal? p754</a:t>
            </a:r>
          </a:p>
          <a:p>
            <a:r>
              <a:rPr lang="en-US" dirty="0"/>
              <a:t>Why didn’t the Court require an auction for control of </a:t>
            </a:r>
            <a:r>
              <a:rPr lang="en-US" dirty="0" err="1"/>
              <a:t>Genta</a:t>
            </a:r>
            <a:r>
              <a:rPr lang="en-US" dirty="0"/>
              <a:t>?  Why did it believe that an auction would have favored the preferred over the common?  </a:t>
            </a:r>
            <a:r>
              <a:rPr lang="en-US"/>
              <a:t>p755</a:t>
            </a:r>
            <a:endParaRPr lang="en-US" dirty="0"/>
          </a:p>
          <a:p>
            <a:endParaRPr lang="en-US" dirty="0"/>
          </a:p>
        </p:txBody>
      </p:sp>
      <p:sp>
        <p:nvSpPr>
          <p:cNvPr id="3" name="Title 2"/>
          <p:cNvSpPr>
            <a:spLocks noGrp="1"/>
          </p:cNvSpPr>
          <p:nvPr>
            <p:ph type="title"/>
          </p:nvPr>
        </p:nvSpPr>
        <p:spPr/>
        <p:txBody>
          <a:bodyPr/>
          <a:lstStyle/>
          <a:p>
            <a:r>
              <a:rPr lang="en-US" i="1" dirty="0"/>
              <a:t>Equity-Linked Investors, L.P. v. Adams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766827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was </a:t>
            </a:r>
            <a:r>
              <a:rPr lang="en-US" dirty="0" err="1"/>
              <a:t>Trados</a:t>
            </a:r>
            <a:r>
              <a:rPr lang="en-US" dirty="0"/>
              <a:t>’ capital structure like? p760  Who controlled the </a:t>
            </a:r>
            <a:r>
              <a:rPr lang="en-US" dirty="0" err="1"/>
              <a:t>BoD</a:t>
            </a:r>
            <a:r>
              <a:rPr lang="en-US" dirty="0"/>
              <a:t>? p759</a:t>
            </a:r>
          </a:p>
          <a:p>
            <a:r>
              <a:rPr lang="en-US" dirty="0"/>
              <a:t>What was </a:t>
            </a:r>
            <a:r>
              <a:rPr lang="en-US" dirty="0" err="1"/>
              <a:t>Trados</a:t>
            </a:r>
            <a:r>
              <a:rPr lang="en-US" dirty="0"/>
              <a:t>’ common stock worth in </a:t>
            </a:r>
            <a:r>
              <a:rPr lang="mr-IN" dirty="0"/>
              <a:t>’</a:t>
            </a:r>
            <a:r>
              <a:rPr lang="en-US" dirty="0"/>
              <a:t>04?  p760</a:t>
            </a:r>
          </a:p>
          <a:p>
            <a:r>
              <a:rPr lang="en-US" dirty="0"/>
              <a:t>What was the total consideration in the merger?  How much went to management and how much went to the preferred? Common? p762</a:t>
            </a:r>
          </a:p>
          <a:p>
            <a:r>
              <a:rPr lang="en-US" dirty="0"/>
              <a:t>What was the </a:t>
            </a:r>
            <a:r>
              <a:rPr lang="en-US" dirty="0" err="1"/>
              <a:t>peferred’s</a:t>
            </a:r>
            <a:r>
              <a:rPr lang="en-US" dirty="0"/>
              <a:t> liquidation preference? p762  Why was it triggered?</a:t>
            </a:r>
          </a:p>
          <a:p>
            <a:r>
              <a:rPr lang="en-US" dirty="0"/>
              <a:t>What facts did P allege regarding the </a:t>
            </a:r>
            <a:r>
              <a:rPr lang="en-US" dirty="0" err="1"/>
              <a:t>BoD</a:t>
            </a:r>
            <a:r>
              <a:rPr lang="en-US" dirty="0"/>
              <a:t> to rebut the </a:t>
            </a:r>
            <a:r>
              <a:rPr lang="en-US" dirty="0" err="1"/>
              <a:t>BJR</a:t>
            </a:r>
            <a:r>
              <a:rPr lang="en-US" dirty="0"/>
              <a:t>? </a:t>
            </a:r>
            <a:r>
              <a:rPr lang="en-US"/>
              <a:t>p764</a:t>
            </a:r>
            <a:endParaRPr lang="en-US" dirty="0"/>
          </a:p>
          <a:p>
            <a:r>
              <a:rPr lang="en-US" dirty="0"/>
              <a:t>What are the two prongs of the entire fairness </a:t>
            </a:r>
            <a:r>
              <a:rPr lang="en-US" dirty="0" err="1"/>
              <a:t>SOR</a:t>
            </a:r>
            <a:r>
              <a:rPr lang="en-US" dirty="0"/>
              <a:t>? </a:t>
            </a:r>
          </a:p>
          <a:p>
            <a:endParaRPr lang="en-US" dirty="0"/>
          </a:p>
          <a:p>
            <a:r>
              <a:rPr lang="en-US" i="1" dirty="0"/>
              <a:t>In light of this reality, the directors breached no duty to the common stock by agreeing to a Merger in which the common stock received nothing. The common stock had no economic value before the Merger, and the common stockholders received in the Merger the substantial equivalent in value of what they had before.  In re </a:t>
            </a:r>
            <a:r>
              <a:rPr lang="en-US" i="1" dirty="0" err="1"/>
              <a:t>Trados</a:t>
            </a:r>
            <a:r>
              <a:rPr lang="en-US" i="1" dirty="0"/>
              <a:t> </a:t>
            </a:r>
            <a:r>
              <a:rPr lang="en-US" dirty="0"/>
              <a:t>(2013)</a:t>
            </a:r>
            <a:endParaRPr lang="en-US" i="1" dirty="0"/>
          </a:p>
          <a:p>
            <a:endParaRPr lang="en-US" i="1" dirty="0"/>
          </a:p>
        </p:txBody>
      </p:sp>
      <p:sp>
        <p:nvSpPr>
          <p:cNvPr id="3" name="Title 2"/>
          <p:cNvSpPr>
            <a:spLocks noGrp="1"/>
          </p:cNvSpPr>
          <p:nvPr>
            <p:ph type="title"/>
          </p:nvPr>
        </p:nvSpPr>
        <p:spPr/>
        <p:txBody>
          <a:bodyPr/>
          <a:lstStyle/>
          <a:p>
            <a:r>
              <a:rPr lang="en-US" dirty="0"/>
              <a:t>  </a:t>
            </a:r>
            <a:r>
              <a:rPr lang="en-US" i="1" dirty="0"/>
              <a:t>In re </a:t>
            </a:r>
            <a:r>
              <a:rPr lang="en-US" i="1" dirty="0" err="1"/>
              <a:t>Trados</a:t>
            </a:r>
            <a:r>
              <a:rPr lang="en-US" i="1" dirty="0"/>
              <a:t> Incorporated Shareholder Litigation (2009)</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1484393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Pricing</a:t>
            </a:r>
          </a:p>
          <a:p>
            <a:pPr lvl="1"/>
            <a:r>
              <a:rPr lang="en-US" dirty="0"/>
              <a:t>Interest rate risk</a:t>
            </a:r>
          </a:p>
          <a:p>
            <a:pPr lvl="1"/>
            <a:r>
              <a:rPr lang="en-US" dirty="0"/>
              <a:t>Credit risk</a:t>
            </a:r>
          </a:p>
          <a:p>
            <a:r>
              <a:rPr lang="en-US" dirty="0"/>
              <a:t>Taxes</a:t>
            </a:r>
          </a:p>
          <a:p>
            <a:pPr lvl="1"/>
            <a:r>
              <a:rPr lang="en-US" b="1" dirty="0"/>
              <a:t>Not</a:t>
            </a:r>
            <a:r>
              <a:rPr lang="en-US" dirty="0"/>
              <a:t> deductible by payor corporation</a:t>
            </a:r>
          </a:p>
          <a:p>
            <a:pPr lvl="1"/>
            <a:r>
              <a:rPr lang="en-US" i="1" dirty="0"/>
              <a:t>Qualified </a:t>
            </a:r>
            <a:r>
              <a:rPr lang="en-US" dirty="0"/>
              <a:t>dividends </a:t>
            </a:r>
            <a:r>
              <a:rPr lang="en-US" i="1" dirty="0"/>
              <a:t>for individuals</a:t>
            </a:r>
          </a:p>
          <a:p>
            <a:pPr lvl="2"/>
            <a:r>
              <a:rPr lang="en-US" dirty="0"/>
              <a:t>23.8% (20% + 3.8%) highest rate: compare interest: 40.8% (37% + 3.8%)</a:t>
            </a:r>
          </a:p>
          <a:p>
            <a:pPr lvl="1"/>
            <a:r>
              <a:rPr lang="en-US" dirty="0"/>
              <a:t>Dividend received deduction </a:t>
            </a:r>
            <a:r>
              <a:rPr lang="en-US" i="1" dirty="0"/>
              <a:t>for Corporations </a:t>
            </a:r>
            <a:r>
              <a:rPr lang="en-US" dirty="0"/>
              <a:t>(50%, 65%,or 100%)</a:t>
            </a:r>
          </a:p>
          <a:p>
            <a:pPr lvl="2"/>
            <a:r>
              <a:rPr lang="en-US" dirty="0"/>
              <a:t>Corp has 100 of income and 10 of dividend.</a:t>
            </a:r>
          </a:p>
          <a:p>
            <a:pPr lvl="2"/>
            <a:r>
              <a:rPr lang="en-US" i="1" dirty="0"/>
              <a:t>Taxable Inc</a:t>
            </a:r>
            <a:r>
              <a:rPr lang="en-US" dirty="0"/>
              <a:t>: 100 + 10 (div) </a:t>
            </a:r>
            <a:r>
              <a:rPr lang="mr-IN" dirty="0"/>
              <a:t>–</a:t>
            </a:r>
            <a:r>
              <a:rPr lang="en-US" dirty="0"/>
              <a:t> (50% *10) = 105</a:t>
            </a:r>
          </a:p>
          <a:p>
            <a:pPr lvl="2"/>
            <a:r>
              <a:rPr lang="en-US" dirty="0"/>
              <a:t>ETR: 21% * (1-.50) = 10.5%</a:t>
            </a:r>
          </a:p>
          <a:p>
            <a:pPr lvl="1"/>
            <a:r>
              <a:rPr lang="en-US" dirty="0"/>
              <a:t>Accounting</a:t>
            </a:r>
          </a:p>
          <a:p>
            <a:pPr lvl="2"/>
            <a:r>
              <a:rPr lang="en-US" dirty="0"/>
              <a:t>Mandatorily redeemable stock treated as LT </a:t>
            </a:r>
            <a:r>
              <a:rPr lang="en-US" b="1" dirty="0"/>
              <a:t>debt</a:t>
            </a:r>
          </a:p>
          <a:p>
            <a:pPr lvl="2"/>
            <a:endParaRPr lang="en-US" dirty="0"/>
          </a:p>
        </p:txBody>
      </p:sp>
      <p:sp>
        <p:nvSpPr>
          <p:cNvPr id="3" name="Title 2"/>
          <p:cNvSpPr>
            <a:spLocks noGrp="1"/>
          </p:cNvSpPr>
          <p:nvPr>
            <p:ph type="title"/>
          </p:nvPr>
        </p:nvSpPr>
        <p:spPr/>
        <p:txBody>
          <a:bodyPr/>
          <a:lstStyle/>
          <a:p>
            <a:r>
              <a:rPr lang="en-US"/>
              <a:t>Preferred Stock</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1355901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(a) Every corporation may issue 1 or more classes of stock or 1 or more series of stock within any class thereof, </a:t>
            </a:r>
            <a:r>
              <a:rPr lang="mr-IN" dirty="0"/>
              <a:t>…</a:t>
            </a:r>
            <a:r>
              <a:rPr lang="en-US" dirty="0"/>
              <a:t>and which </a:t>
            </a:r>
            <a:r>
              <a:rPr lang="en-US" b="1" dirty="0"/>
              <a:t>classes or series </a:t>
            </a:r>
            <a:r>
              <a:rPr lang="en-US" dirty="0"/>
              <a:t>may have such voting powers, </a:t>
            </a:r>
            <a:r>
              <a:rPr lang="en-US" b="1" dirty="0"/>
              <a:t>full or limited, or no voting powers, </a:t>
            </a:r>
            <a:r>
              <a:rPr lang="en-US" dirty="0"/>
              <a:t>and such </a:t>
            </a:r>
            <a:r>
              <a:rPr lang="en-US" b="1" dirty="0"/>
              <a:t>designations, preferences </a:t>
            </a:r>
            <a:r>
              <a:rPr lang="en-US" dirty="0"/>
              <a:t>and relative, </a:t>
            </a:r>
            <a:r>
              <a:rPr lang="en-US" b="1" dirty="0"/>
              <a:t>participating, optional or other special rights</a:t>
            </a:r>
            <a:r>
              <a:rPr lang="en-US" dirty="0"/>
              <a:t>, and qualifications, limitations or restrictions thereof, as </a:t>
            </a:r>
            <a:r>
              <a:rPr lang="en-US" b="1" dirty="0"/>
              <a:t>shall be stated and expressed in the certificate of incorporation or of any amendment thereto, or in the resolution or resolutions providing for the issue of such stock adopted by the board of directors pursuant to authority expressly vested in it by the provisions of its certificate of incorporation</a:t>
            </a:r>
            <a:r>
              <a:rPr lang="en-US" dirty="0"/>
              <a:t>. Any of the voting powers, designations, preferences, rights and qualifications, limitations or restrictions of any such class or series of stock may be made dependent upon facts ascertainable outside the certificate of incorporation or of any amendment thereto, or outside the resolution or resolutions providing for the issue of such stock adopted by the board of directors pursuant to authority expressly vested in it by its certificate of incorporation, provided that the manner in which such facts shall operate upon the voting powers, designations, preferences, rights and qualifications, limitations or restrictions of such class or series of stock is clearly and expressly set forth in the certificate of incorporation or in the resolution or resolutions providing for the issue of such stock adopted by the board of directors.</a:t>
            </a:r>
          </a:p>
        </p:txBody>
      </p:sp>
      <p:sp>
        <p:nvSpPr>
          <p:cNvPr id="3" name="Title 2"/>
          <p:cNvSpPr>
            <a:spLocks noGrp="1"/>
          </p:cNvSpPr>
          <p:nvPr>
            <p:ph type="title"/>
          </p:nvPr>
        </p:nvSpPr>
        <p:spPr/>
        <p:txBody>
          <a:bodyPr/>
          <a:lstStyle/>
          <a:p>
            <a:r>
              <a:rPr lang="en-US" sz="2400" dirty="0">
                <a:latin typeface="+mn-lt"/>
              </a:rPr>
              <a:t>DGCL: </a:t>
            </a:r>
            <a:r>
              <a:rPr lang="mr-IN" sz="2400" dirty="0">
                <a:latin typeface="+mn-lt"/>
              </a:rPr>
              <a:t>§</a:t>
            </a:r>
            <a:r>
              <a:rPr lang="en-US" sz="2400" dirty="0">
                <a:latin typeface="+mn-lt"/>
              </a:rPr>
              <a:t> 151(a)</a:t>
            </a:r>
            <a:r>
              <a:rPr lang="mr-IN" sz="2400" dirty="0">
                <a:latin typeface="+mn-lt"/>
              </a:rPr>
              <a:t> </a:t>
            </a:r>
            <a:endParaRPr lang="en-US" sz="2400" dirty="0">
              <a:latin typeface="+mn-lt"/>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1645412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a:t>(g) When any corporation desires to issue any shares of stock of any class or of any series of any class of which the powers, designations, preferences and relative, participating, optional or other rights, if any, or the qualifications, limitations or restrictions thereof, if any, </a:t>
            </a:r>
            <a:r>
              <a:rPr lang="en-US" sz="2800" b="1"/>
              <a:t>shall not have been set forth in the certificate of incorporation or in any amendment thereto but shall be provided for in a resolution or resolutions adopted </a:t>
            </a:r>
            <a:r>
              <a:rPr lang="en-US" sz="2800"/>
              <a:t>by the board of directors pursuant to authority expressly vested in it by the certificate of incorporation or any amendment thereto, </a:t>
            </a:r>
            <a:r>
              <a:rPr lang="en-US" sz="2800" b="1"/>
              <a:t>a certificate of designations</a:t>
            </a:r>
            <a:r>
              <a:rPr lang="en-US" sz="2800"/>
              <a:t> setting forth a copy of such resolution or resolutions and the number of shares of stock of such class or series as to which the resolution or resolutions apply shall be executed, acknowledged, filed and shall become effective, in accordance with § 103 of this title. </a:t>
            </a:r>
          </a:p>
        </p:txBody>
      </p:sp>
      <p:sp>
        <p:nvSpPr>
          <p:cNvPr id="3" name="Title 2"/>
          <p:cNvSpPr>
            <a:spLocks noGrp="1"/>
          </p:cNvSpPr>
          <p:nvPr>
            <p:ph type="title"/>
          </p:nvPr>
        </p:nvSpPr>
        <p:spPr/>
        <p:txBody>
          <a:bodyPr/>
          <a:lstStyle/>
          <a:p>
            <a:r>
              <a:rPr lang="en-US" sz="2400" err="1"/>
              <a:t>DGCL</a:t>
            </a:r>
            <a:r>
              <a:rPr lang="en-US" sz="2400"/>
              <a:t>: </a:t>
            </a:r>
            <a:r>
              <a:rPr lang="mr-IN" sz="2400"/>
              <a:t>§</a:t>
            </a:r>
            <a:r>
              <a:rPr lang="en-US" sz="2400"/>
              <a:t> 151(g)</a:t>
            </a:r>
            <a:r>
              <a:rPr lang="mr-IN" sz="2400"/>
              <a:t> </a:t>
            </a:r>
            <a:endParaRPr lang="en-US"/>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1671953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Preferred Stock on the Balance Sheet: Wells Fargo (10-K, 2018)</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pic>
        <p:nvPicPr>
          <p:cNvPr id="12" name="Content Placeholder 11">
            <a:extLst>
              <a:ext uri="{FF2B5EF4-FFF2-40B4-BE49-F238E27FC236}">
                <a16:creationId xmlns:a16="http://schemas.microsoft.com/office/drawing/2014/main" id="{FD7F95F7-8D59-124B-BF54-53BB07665C95}"/>
              </a:ext>
              <a:ext uri="{C183D7F6-B498-43B3-948B-1728B52AA6E4}">
                <adec:decorative xmlns:adec="http://schemas.microsoft.com/office/drawing/2017/decorative" val="1"/>
              </a:ext>
            </a:extLst>
          </p:cNvPr>
          <p:cNvPicPr>
            <a:picLocks noGrp="1" noChangeAspect="1"/>
          </p:cNvPicPr>
          <p:nvPr>
            <p:ph idx="1"/>
          </p:nvPr>
        </p:nvPicPr>
        <p:blipFill>
          <a:blip r:embed="rId3"/>
          <a:stretch>
            <a:fillRect/>
          </a:stretch>
        </p:blipFill>
        <p:spPr>
          <a:xfrm>
            <a:off x="512763" y="647700"/>
            <a:ext cx="11277600" cy="5562600"/>
          </a:xfrm>
        </p:spPr>
      </p:pic>
    </p:spTree>
    <p:extLst>
      <p:ext uri="{BB962C8B-B14F-4D97-AF65-F5344CB8AC3E}">
        <p14:creationId xmlns:p14="http://schemas.microsoft.com/office/powerpoint/2010/main" val="1899350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3E2A1D-9DB1-1D43-B638-1AFC3DC9A40D}"/>
              </a:ext>
            </a:extLst>
          </p:cNvPr>
          <p:cNvSpPr>
            <a:spLocks noGrp="1"/>
          </p:cNvSpPr>
          <p:nvPr>
            <p:ph type="title"/>
          </p:nvPr>
        </p:nvSpPr>
        <p:spPr/>
        <p:txBody>
          <a:bodyPr/>
          <a:lstStyle/>
          <a:p>
            <a:r>
              <a:rPr lang="en-US" dirty="0"/>
              <a:t>Preferred Stock on the Balance Sheet: Wells Fargo (10-K, 2018)</a:t>
            </a:r>
          </a:p>
        </p:txBody>
      </p:sp>
      <p:sp>
        <p:nvSpPr>
          <p:cNvPr id="4" name="Slide Number Placeholder 3">
            <a:extLst>
              <a:ext uri="{FF2B5EF4-FFF2-40B4-BE49-F238E27FC236}">
                <a16:creationId xmlns:a16="http://schemas.microsoft.com/office/drawing/2014/main" id="{1B87CCBF-91EA-5941-8168-4A73BBAD0A34}"/>
              </a:ext>
            </a:extLst>
          </p:cNvPr>
          <p:cNvSpPr>
            <a:spLocks noGrp="1"/>
          </p:cNvSpPr>
          <p:nvPr>
            <p:ph type="sldNum" sz="quarter" idx="10"/>
          </p:nvPr>
        </p:nvSpPr>
        <p:spPr/>
        <p:txBody>
          <a:bodyPr/>
          <a:lstStyle/>
          <a:p>
            <a:fld id="{7B3E355C-57B9-BC4B-95D8-406A1F834537}" type="slidenum">
              <a:rPr lang="en-US" altLang="en-US" smtClean="0"/>
              <a:pPr/>
              <a:t>6</a:t>
            </a:fld>
            <a:endParaRPr lang="en-US" altLang="en-US"/>
          </a:p>
        </p:txBody>
      </p:sp>
      <p:sp>
        <p:nvSpPr>
          <p:cNvPr id="5" name="Footer Placeholder 4">
            <a:extLst>
              <a:ext uri="{FF2B5EF4-FFF2-40B4-BE49-F238E27FC236}">
                <a16:creationId xmlns:a16="http://schemas.microsoft.com/office/drawing/2014/main" id="{EECA348D-AEA7-8547-83CD-0FB8AD73E479}"/>
              </a:ext>
            </a:extLst>
          </p:cNvPr>
          <p:cNvSpPr>
            <a:spLocks noGrp="1"/>
          </p:cNvSpPr>
          <p:nvPr>
            <p:ph type="ftr" sz="quarter" idx="11"/>
          </p:nvPr>
        </p:nvSpPr>
        <p:spPr/>
        <p:txBody>
          <a:bodyPr/>
          <a:lstStyle/>
          <a:p>
            <a:pPr>
              <a:defRPr/>
            </a:pPr>
            <a:r>
              <a:rPr lang="en-US"/>
              <a:t>Preferred Stock</a:t>
            </a:r>
          </a:p>
        </p:txBody>
      </p:sp>
      <p:pic>
        <p:nvPicPr>
          <p:cNvPr id="8" name="Content Placeholder 7">
            <a:extLst>
              <a:ext uri="{FF2B5EF4-FFF2-40B4-BE49-F238E27FC236}">
                <a16:creationId xmlns:a16="http://schemas.microsoft.com/office/drawing/2014/main" id="{AF21FFD2-6370-644E-B1D4-D849F4452A47}"/>
              </a:ext>
              <a:ext uri="{C183D7F6-B498-43B3-948B-1728B52AA6E4}">
                <adec:decorative xmlns:adec="http://schemas.microsoft.com/office/drawing/2017/decorative" val="1"/>
              </a:ext>
            </a:extLst>
          </p:cNvPr>
          <p:cNvPicPr>
            <a:picLocks noGrp="1" noChangeAspect="1"/>
          </p:cNvPicPr>
          <p:nvPr>
            <p:ph idx="1"/>
          </p:nvPr>
        </p:nvPicPr>
        <p:blipFill>
          <a:blip r:embed="rId3"/>
          <a:stretch>
            <a:fillRect/>
          </a:stretch>
        </p:blipFill>
        <p:spPr>
          <a:xfrm>
            <a:off x="512064" y="533400"/>
            <a:ext cx="11277600" cy="5811838"/>
          </a:xfrm>
        </p:spPr>
      </p:pic>
    </p:spTree>
    <p:extLst>
      <p:ext uri="{BB962C8B-B14F-4D97-AF65-F5344CB8AC3E}">
        <p14:creationId xmlns:p14="http://schemas.microsoft.com/office/powerpoint/2010/main" val="48721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67E9E9-40C0-B34B-95BC-42AAC6A94EA0}"/>
              </a:ext>
            </a:extLst>
          </p:cNvPr>
          <p:cNvSpPr>
            <a:spLocks noGrp="1"/>
          </p:cNvSpPr>
          <p:nvPr>
            <p:ph type="title"/>
          </p:nvPr>
        </p:nvSpPr>
        <p:spPr/>
        <p:txBody>
          <a:bodyPr/>
          <a:lstStyle/>
          <a:p>
            <a:r>
              <a:rPr lang="en-US" dirty="0"/>
              <a:t>Preferred Stock on the Balance Sheet: Wells Fargo (10-K, 2018)</a:t>
            </a:r>
          </a:p>
        </p:txBody>
      </p:sp>
      <p:sp>
        <p:nvSpPr>
          <p:cNvPr id="4" name="Slide Number Placeholder 3">
            <a:extLst>
              <a:ext uri="{FF2B5EF4-FFF2-40B4-BE49-F238E27FC236}">
                <a16:creationId xmlns:a16="http://schemas.microsoft.com/office/drawing/2014/main" id="{C0A5F656-F6F8-AF49-95D5-18212A9FC0B0}"/>
              </a:ext>
            </a:extLst>
          </p:cNvPr>
          <p:cNvSpPr>
            <a:spLocks noGrp="1"/>
          </p:cNvSpPr>
          <p:nvPr>
            <p:ph type="sldNum" sz="quarter" idx="10"/>
          </p:nvPr>
        </p:nvSpPr>
        <p:spPr/>
        <p:txBody>
          <a:bodyPr/>
          <a:lstStyle/>
          <a:p>
            <a:fld id="{7B3E355C-57B9-BC4B-95D8-406A1F834537}" type="slidenum">
              <a:rPr lang="en-US" altLang="en-US" smtClean="0"/>
              <a:pPr/>
              <a:t>7</a:t>
            </a:fld>
            <a:endParaRPr lang="en-US" altLang="en-US"/>
          </a:p>
        </p:txBody>
      </p:sp>
      <p:sp>
        <p:nvSpPr>
          <p:cNvPr id="5" name="Footer Placeholder 4">
            <a:extLst>
              <a:ext uri="{FF2B5EF4-FFF2-40B4-BE49-F238E27FC236}">
                <a16:creationId xmlns:a16="http://schemas.microsoft.com/office/drawing/2014/main" id="{418DF552-9029-5640-936A-D5B708CE548E}"/>
              </a:ext>
            </a:extLst>
          </p:cNvPr>
          <p:cNvSpPr>
            <a:spLocks noGrp="1"/>
          </p:cNvSpPr>
          <p:nvPr>
            <p:ph type="ftr" sz="quarter" idx="11"/>
          </p:nvPr>
        </p:nvSpPr>
        <p:spPr/>
        <p:txBody>
          <a:bodyPr/>
          <a:lstStyle/>
          <a:p>
            <a:pPr>
              <a:defRPr/>
            </a:pPr>
            <a:r>
              <a:rPr lang="en-US"/>
              <a:t>Preferred Stock</a:t>
            </a:r>
          </a:p>
        </p:txBody>
      </p:sp>
      <p:pic>
        <p:nvPicPr>
          <p:cNvPr id="9" name="Content Placeholder 8">
            <a:extLst>
              <a:ext uri="{FF2B5EF4-FFF2-40B4-BE49-F238E27FC236}">
                <a16:creationId xmlns:a16="http://schemas.microsoft.com/office/drawing/2014/main" id="{F4B8B4D6-B23B-0F4D-B107-075CF9F24066}"/>
              </a:ext>
              <a:ext uri="{C183D7F6-B498-43B3-948B-1728B52AA6E4}">
                <adec:decorative xmlns:adec="http://schemas.microsoft.com/office/drawing/2017/decorative" val="1"/>
              </a:ext>
            </a:extLst>
          </p:cNvPr>
          <p:cNvPicPr>
            <a:picLocks noGrp="1" noChangeAspect="1"/>
          </p:cNvPicPr>
          <p:nvPr>
            <p:ph idx="1"/>
          </p:nvPr>
        </p:nvPicPr>
        <p:blipFill>
          <a:blip r:embed="rId2"/>
          <a:stretch>
            <a:fillRect/>
          </a:stretch>
        </p:blipFill>
        <p:spPr>
          <a:xfrm>
            <a:off x="512764" y="686803"/>
            <a:ext cx="11276895" cy="5504688"/>
          </a:xfrm>
        </p:spPr>
      </p:pic>
    </p:spTree>
    <p:extLst>
      <p:ext uri="{BB962C8B-B14F-4D97-AF65-F5344CB8AC3E}">
        <p14:creationId xmlns:p14="http://schemas.microsoft.com/office/powerpoint/2010/main" val="3425051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F8BC1C8-9407-764C-8399-111633A6F3A7}"/>
              </a:ext>
              <a:ext uri="{C183D7F6-B498-43B3-948B-1728B52AA6E4}">
                <adec:decorative xmlns:adec="http://schemas.microsoft.com/office/drawing/2017/decorative" val="1"/>
              </a:ext>
            </a:extLst>
          </p:cNvPr>
          <p:cNvPicPr>
            <a:picLocks noGrp="1" noChangeAspect="1"/>
          </p:cNvPicPr>
          <p:nvPr>
            <p:ph idx="1"/>
          </p:nvPr>
        </p:nvPicPr>
        <p:blipFill>
          <a:blip r:embed="rId2"/>
          <a:stretch>
            <a:fillRect/>
          </a:stretch>
        </p:blipFill>
        <p:spPr>
          <a:xfrm>
            <a:off x="512763" y="671513"/>
            <a:ext cx="11277600" cy="5514975"/>
          </a:xfrm>
        </p:spPr>
      </p:pic>
      <p:sp>
        <p:nvSpPr>
          <p:cNvPr id="3" name="Title 2">
            <a:extLst>
              <a:ext uri="{FF2B5EF4-FFF2-40B4-BE49-F238E27FC236}">
                <a16:creationId xmlns:a16="http://schemas.microsoft.com/office/drawing/2014/main" id="{0BC7BED8-2A77-5948-98F7-44ACC21BBA88}"/>
              </a:ext>
            </a:extLst>
          </p:cNvPr>
          <p:cNvSpPr>
            <a:spLocks noGrp="1"/>
          </p:cNvSpPr>
          <p:nvPr>
            <p:ph type="title"/>
          </p:nvPr>
        </p:nvSpPr>
        <p:spPr/>
        <p:txBody>
          <a:bodyPr/>
          <a:lstStyle/>
          <a:p>
            <a:r>
              <a:rPr lang="en-US" dirty="0"/>
              <a:t>Preferred Stock on the Balance Sheet: Wells Fargo (10-K, 2018)</a:t>
            </a:r>
          </a:p>
        </p:txBody>
      </p:sp>
      <p:sp>
        <p:nvSpPr>
          <p:cNvPr id="4" name="Slide Number Placeholder 3">
            <a:extLst>
              <a:ext uri="{FF2B5EF4-FFF2-40B4-BE49-F238E27FC236}">
                <a16:creationId xmlns:a16="http://schemas.microsoft.com/office/drawing/2014/main" id="{51C03456-50CC-284C-B75F-1332963C2B29}"/>
              </a:ext>
            </a:extLst>
          </p:cNvPr>
          <p:cNvSpPr>
            <a:spLocks noGrp="1"/>
          </p:cNvSpPr>
          <p:nvPr>
            <p:ph type="sldNum" sz="quarter" idx="10"/>
          </p:nvPr>
        </p:nvSpPr>
        <p:spPr/>
        <p:txBody>
          <a:bodyPr/>
          <a:lstStyle/>
          <a:p>
            <a:fld id="{7B3E355C-57B9-BC4B-95D8-406A1F834537}" type="slidenum">
              <a:rPr lang="en-US" altLang="en-US" smtClean="0"/>
              <a:pPr/>
              <a:t>8</a:t>
            </a:fld>
            <a:endParaRPr lang="en-US" altLang="en-US"/>
          </a:p>
        </p:txBody>
      </p:sp>
      <p:sp>
        <p:nvSpPr>
          <p:cNvPr id="5" name="Footer Placeholder 4">
            <a:extLst>
              <a:ext uri="{FF2B5EF4-FFF2-40B4-BE49-F238E27FC236}">
                <a16:creationId xmlns:a16="http://schemas.microsoft.com/office/drawing/2014/main" id="{481CB838-53BB-5A4D-ABD7-9EB241574E60}"/>
              </a:ext>
            </a:extLst>
          </p:cNvPr>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2042485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7504B2-4EE0-8545-9512-A73E60ED4B1D}"/>
              </a:ext>
            </a:extLst>
          </p:cNvPr>
          <p:cNvSpPr>
            <a:spLocks noGrp="1"/>
          </p:cNvSpPr>
          <p:nvPr>
            <p:ph idx="1"/>
          </p:nvPr>
        </p:nvSpPr>
        <p:spPr/>
        <p:txBody>
          <a:bodyPr>
            <a:normAutofit/>
          </a:bodyPr>
          <a:lstStyle/>
          <a:p>
            <a:pPr marL="0" indent="0">
              <a:buNone/>
            </a:pPr>
            <a:r>
              <a:rPr lang="en-US" dirty="0"/>
              <a:t>(2) The holders of the outstanding shares of a class shall be entitled to </a:t>
            </a:r>
            <a:r>
              <a:rPr lang="en-US" b="1" dirty="0"/>
              <a:t>vote as a class </a:t>
            </a:r>
            <a:r>
              <a:rPr lang="en-US" dirty="0"/>
              <a:t>upon a proposed amendment, whether or not entitled to vote thereon by the certificate of incorporation, if the </a:t>
            </a:r>
            <a:r>
              <a:rPr lang="en-US" b="1" dirty="0"/>
              <a:t>amendment would increase or decrease the aggregate number of authorized shares of such class, increase or decrease the par value of the shares of such class, or alter or change the powers, preferences, or special rights of the shares of such class so as to affect them adversely…</a:t>
            </a:r>
            <a:r>
              <a:rPr lang="en-US" dirty="0"/>
              <a:t> The number of authorized shares of any such class or classes of stock may be increased or decreased (but not below the number of shares thereof then outstanding) by the affirmative vote of the holders of a majority of the stock of the corporation entitled to vote irrespective of this subsection, if so provided in the original certificate of incorporation, in any amendment thereto which created such class or classes of stock or which was adopted prior to the issuance of any shares of such class or classes of stock, or in any amendment thereto which was authorized by a resolution or resolutions adopted by the affirmative vote of the holders of a majority of such class or classes of stock.</a:t>
            </a:r>
          </a:p>
        </p:txBody>
      </p:sp>
      <p:sp>
        <p:nvSpPr>
          <p:cNvPr id="3" name="Title 2">
            <a:extLst>
              <a:ext uri="{FF2B5EF4-FFF2-40B4-BE49-F238E27FC236}">
                <a16:creationId xmlns:a16="http://schemas.microsoft.com/office/drawing/2014/main" id="{28AD336F-3732-8942-A810-119F93DD7285}"/>
              </a:ext>
            </a:extLst>
          </p:cNvPr>
          <p:cNvSpPr>
            <a:spLocks noGrp="1"/>
          </p:cNvSpPr>
          <p:nvPr>
            <p:ph type="title"/>
          </p:nvPr>
        </p:nvSpPr>
        <p:spPr/>
        <p:txBody>
          <a:bodyPr/>
          <a:lstStyle/>
          <a:p>
            <a:r>
              <a:rPr lang="en-US" dirty="0"/>
              <a:t>DGCL </a:t>
            </a:r>
            <a:r>
              <a:rPr lang="mr-IN" sz="2000" dirty="0"/>
              <a:t>§ </a:t>
            </a:r>
            <a:r>
              <a:rPr lang="en-US" dirty="0"/>
              <a:t>242(b)(2)</a:t>
            </a:r>
          </a:p>
        </p:txBody>
      </p:sp>
      <p:sp>
        <p:nvSpPr>
          <p:cNvPr id="4" name="Slide Number Placeholder 3">
            <a:extLst>
              <a:ext uri="{FF2B5EF4-FFF2-40B4-BE49-F238E27FC236}">
                <a16:creationId xmlns:a16="http://schemas.microsoft.com/office/drawing/2014/main" id="{DBC414C9-157D-1E41-AC57-D91218F5ECD4}"/>
              </a:ext>
            </a:extLst>
          </p:cNvPr>
          <p:cNvSpPr>
            <a:spLocks noGrp="1"/>
          </p:cNvSpPr>
          <p:nvPr>
            <p:ph type="sldNum" sz="quarter" idx="10"/>
          </p:nvPr>
        </p:nvSpPr>
        <p:spPr/>
        <p:txBody>
          <a:bodyPr/>
          <a:lstStyle/>
          <a:p>
            <a:fld id="{7B3E355C-57B9-BC4B-95D8-406A1F834537}" type="slidenum">
              <a:rPr lang="en-US" altLang="en-US" smtClean="0"/>
              <a:pPr/>
              <a:t>9</a:t>
            </a:fld>
            <a:endParaRPr lang="en-US" altLang="en-US"/>
          </a:p>
        </p:txBody>
      </p:sp>
      <p:sp>
        <p:nvSpPr>
          <p:cNvPr id="5" name="Footer Placeholder 4">
            <a:extLst>
              <a:ext uri="{FF2B5EF4-FFF2-40B4-BE49-F238E27FC236}">
                <a16:creationId xmlns:a16="http://schemas.microsoft.com/office/drawing/2014/main" id="{B2808F97-4CCB-A340-914F-216EC5475272}"/>
              </a:ext>
            </a:extLst>
          </p:cNvPr>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4172901202"/>
      </p:ext>
    </p:extLst>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11674</TotalTime>
  <Words>1881</Words>
  <Application>Microsoft Macintosh PowerPoint</Application>
  <PresentationFormat>Widescreen</PresentationFormat>
  <Paragraphs>143</Paragraphs>
  <Slides>16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NSimSun</vt:lpstr>
      <vt:lpstr>Arial</vt:lpstr>
      <vt:lpstr>Calibri</vt:lpstr>
      <vt:lpstr>Courier New</vt:lpstr>
      <vt:lpstr>Times New Roman</vt:lpstr>
      <vt:lpstr>Wingdings</vt:lpstr>
      <vt:lpstr>Wingdings 2</vt:lpstr>
      <vt:lpstr>CG Body - Standard</vt:lpstr>
      <vt:lpstr>Preferred Stock: Overview</vt:lpstr>
      <vt:lpstr>Preferred Stock</vt:lpstr>
      <vt:lpstr>DGCL: § 151(a) </vt:lpstr>
      <vt:lpstr>DGCL: § 151(g) </vt:lpstr>
      <vt:lpstr>Preferred Stock on the Balance Sheet: Wells Fargo (10-K, 2018)</vt:lpstr>
      <vt:lpstr>Preferred Stock on the Balance Sheet: Wells Fargo (10-K, 2018)</vt:lpstr>
      <vt:lpstr>Preferred Stock on the Balance Sheet: Wells Fargo (10-K, 2018)</vt:lpstr>
      <vt:lpstr>Preferred Stock on the Balance Sheet: Wells Fargo (10-K, 2018)</vt:lpstr>
      <vt:lpstr>DGCL § 242(b)(2)</vt:lpstr>
      <vt:lpstr>SV Investment Partners, LLC  v. ThoughtWorks, Inc. (Del. Ch. Ct. 2010)</vt:lpstr>
      <vt:lpstr>Bove v. The Community Hotel Corp. of Newport, RI</vt:lpstr>
      <vt:lpstr>Jedwab v. MGMI (Del. Ch. 1986)</vt:lpstr>
      <vt:lpstr>LC Capital Master Fund, Ltd. v. James</vt:lpstr>
      <vt:lpstr>GenTech Preferred: Merger Consideration</vt:lpstr>
      <vt:lpstr>Equity-Linked Investors, L.P. v. Adams</vt:lpstr>
      <vt:lpstr>  In re Trados Incorporated Shareholder Litigation (2009)</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J Colon</dc:creator>
  <cp:keywords/>
  <dc:description/>
  <cp:lastModifiedBy>Colon, Jeffrey M.</cp:lastModifiedBy>
  <cp:revision>148</cp:revision>
  <cp:lastPrinted>2017-11-28T16:50:26Z</cp:lastPrinted>
  <dcterms:created xsi:type="dcterms:W3CDTF">2016-08-01T04:04:31Z</dcterms:created>
  <dcterms:modified xsi:type="dcterms:W3CDTF">2024-11-16T14:51:03Z</dcterms:modified>
  <cp:category/>
</cp:coreProperties>
</file>