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95"/>
    <p:restoredTop sz="97335"/>
  </p:normalViewPr>
  <p:slideViewPr>
    <p:cSldViewPr snapToGrid="0" snapToObjects="1">
      <p:cViewPr>
        <p:scale>
          <a:sx n="82" d="100"/>
          <a:sy n="82" d="100"/>
        </p:scale>
        <p:origin x="864" y="10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59CE5-3969-BD45-AD84-81875FEC0E5F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24013-C996-6649-B263-AB7B6E946483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AE70E-9B7B-E148-8ED1-E02D7F90715A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6AB19F-590C-8748-B115-B6E02B46B3E6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D8F07-6316-E74A-8610-C61645FB90F6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B416B-09A3-8A42-827A-435784E80D42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1DD4-41B5-334E-93AA-1CAF293570EE}"/>
              </a:ext>
            </a:extLst>
          </p:cNvPr>
          <p:cNvSpPr txBox="1"/>
          <p:nvPr userDrawn="1"/>
        </p:nvSpPr>
        <p:spPr>
          <a:xfrm>
            <a:off x="635000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EF978-C1CD-9C44-81B7-9308DB31E6DA}"/>
              </a:ext>
            </a:extLst>
          </p:cNvPr>
          <p:cNvSpPr txBox="1"/>
          <p:nvPr userDrawn="1"/>
        </p:nvSpPr>
        <p:spPr>
          <a:xfrm>
            <a:off x="474133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32519-80A0-E84A-BED3-7F4062F22069}"/>
              </a:ext>
            </a:extLst>
          </p:cNvPr>
          <p:cNvSpPr txBox="1"/>
          <p:nvPr userDrawn="1"/>
        </p:nvSpPr>
        <p:spPr>
          <a:xfrm>
            <a:off x="592667" y="6561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</a:t>
            </a:r>
            <a:r>
              <a:rPr lang="en-US" sz="800" baseline="0" dirty="0">
                <a:latin typeface="+mn-lt"/>
              </a:rPr>
              <a:t>_Intro_24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toolpresidente" TargetMode="External"/><Relationship Id="rId3" Type="http://schemas.openxmlformats.org/officeDocument/2006/relationships/hyperlink" Target="https://corpfin.ivo-welch.info/home/" TargetMode="External"/><Relationship Id="rId7" Type="http://schemas.openxmlformats.org/officeDocument/2006/relationships/hyperlink" Target="https://twitter.com/TikTokInves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oomberg.com/account/newsletters/money-stuff" TargetMode="External"/><Relationship Id="rId5" Type="http://schemas.openxmlformats.org/officeDocument/2006/relationships/hyperlink" Target="http://pages.stern.nyu.edu/~adamodar/" TargetMode="External"/><Relationship Id="rId4" Type="http://schemas.openxmlformats.org/officeDocument/2006/relationships/hyperlink" Target="https://corpfin.ivo-welch.info/bookcomparison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RvRRUgDmh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galist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4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4400" b="1" dirty="0">
                <a:ea typeface="ＭＳ Ｐゴシック" charset="0"/>
                <a:cs typeface="ＭＳ Ｐゴシック" charset="0"/>
              </a:rPr>
              <a:t>Introduction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2024</a:t>
            </a: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Ties Together Many Law School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230" y="3051276"/>
            <a:ext cx="2888723" cy="689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Valuation</a:t>
            </a:r>
          </a:p>
        </p:txBody>
      </p:sp>
      <p:cxnSp>
        <p:nvCxnSpPr>
          <p:cNvPr id="8" name="Straight Connector 7"/>
          <p:cNvCxnSpPr>
            <a:stCxn id="6" idx="6"/>
            <a:endCxn id="9" idx="2"/>
          </p:cNvCxnSpPr>
          <p:nvPr/>
        </p:nvCxnSpPr>
        <p:spPr>
          <a:xfrm flipV="1">
            <a:off x="7307953" y="3283944"/>
            <a:ext cx="1601460" cy="11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09413" y="2939170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M&amp;A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4523" y="4395813"/>
            <a:ext cx="2759969" cy="73043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Reorganizations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3387668" y="4961857"/>
            <a:ext cx="2169563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Securities Regulation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223141" y="2915844"/>
            <a:ext cx="2276148" cy="6895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Accounting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53434" y="1184481"/>
            <a:ext cx="1930400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Drafting</a:t>
            </a:r>
          </a:p>
        </p:txBody>
      </p:sp>
      <p:sp>
        <p:nvSpPr>
          <p:cNvPr id="15" name="Oval 14"/>
          <p:cNvSpPr/>
          <p:nvPr/>
        </p:nvSpPr>
        <p:spPr>
          <a:xfrm>
            <a:off x="1568889" y="1390362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Tax</a:t>
            </a:r>
          </a:p>
        </p:txBody>
      </p:sp>
      <p:sp>
        <p:nvSpPr>
          <p:cNvPr id="16" name="Oval 15"/>
          <p:cNvSpPr/>
          <p:nvPr/>
        </p:nvSpPr>
        <p:spPr>
          <a:xfrm>
            <a:off x="1338918" y="4231984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Intro. to the Deal</a:t>
            </a:r>
          </a:p>
        </p:txBody>
      </p:sp>
      <p:cxnSp>
        <p:nvCxnSpPr>
          <p:cNvPr id="17" name="Straight Connector 16"/>
          <p:cNvCxnSpPr>
            <a:stCxn id="6" idx="6"/>
            <a:endCxn id="11" idx="0"/>
          </p:cNvCxnSpPr>
          <p:nvPr/>
        </p:nvCxnSpPr>
        <p:spPr>
          <a:xfrm>
            <a:off x="7307953" y="3396050"/>
            <a:ext cx="2886555" cy="99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12" idx="0"/>
          </p:cNvCxnSpPr>
          <p:nvPr/>
        </p:nvCxnSpPr>
        <p:spPr>
          <a:xfrm flipH="1">
            <a:off x="4472450" y="3740824"/>
            <a:ext cx="1391142" cy="122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14" idx="4"/>
          </p:cNvCxnSpPr>
          <p:nvPr/>
        </p:nvCxnSpPr>
        <p:spPr>
          <a:xfrm flipV="1">
            <a:off x="5863592" y="2020495"/>
            <a:ext cx="755042" cy="103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5" idx="6"/>
          </p:cNvCxnSpPr>
          <p:nvPr/>
        </p:nvCxnSpPr>
        <p:spPr>
          <a:xfrm flipH="1" flipV="1">
            <a:off x="3499289" y="1735136"/>
            <a:ext cx="919941" cy="16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13" idx="6"/>
          </p:cNvCxnSpPr>
          <p:nvPr/>
        </p:nvCxnSpPr>
        <p:spPr>
          <a:xfrm flipH="1" flipV="1">
            <a:off x="3499289" y="3260618"/>
            <a:ext cx="919941" cy="13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6" idx="6"/>
          </p:cNvCxnSpPr>
          <p:nvPr/>
        </p:nvCxnSpPr>
        <p:spPr>
          <a:xfrm flipH="1">
            <a:off x="3269318" y="3396050"/>
            <a:ext cx="1149912" cy="118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83834" y="1646309"/>
            <a:ext cx="2366252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Secured Transactions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6" idx="6"/>
            <a:endCxn id="45" idx="4"/>
          </p:cNvCxnSpPr>
          <p:nvPr/>
        </p:nvCxnSpPr>
        <p:spPr>
          <a:xfrm flipV="1">
            <a:off x="7307953" y="2335857"/>
            <a:ext cx="1459007" cy="106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38599" y="4761031"/>
            <a:ext cx="2169563" cy="890373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Venture Capital &amp; Private Equity</a:t>
            </a:r>
          </a:p>
        </p:txBody>
      </p:sp>
      <p:cxnSp>
        <p:nvCxnSpPr>
          <p:cNvPr id="59" name="Straight Connector 58"/>
          <p:cNvCxnSpPr>
            <a:stCxn id="6" idx="4"/>
            <a:endCxn id="57" idx="0"/>
          </p:cNvCxnSpPr>
          <p:nvPr/>
        </p:nvCxnSpPr>
        <p:spPr>
          <a:xfrm>
            <a:off x="5863592" y="3740824"/>
            <a:ext cx="1559789" cy="102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57AD823-67D4-D96B-D56D-A962C643305B}"/>
              </a:ext>
            </a:extLst>
          </p:cNvPr>
          <p:cNvSpPr/>
          <p:nvPr/>
        </p:nvSpPr>
        <p:spPr>
          <a:xfrm>
            <a:off x="3635345" y="1198142"/>
            <a:ext cx="1643237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Trusts &amp; Estates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748956-0239-C4ED-C2D9-B52A87B38949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4456964" y="2034156"/>
            <a:ext cx="1406628" cy="101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5" grpId="0" animBg="1"/>
      <p:bldP spid="57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When you were considering going to law </a:t>
            </a:r>
            <a:r>
              <a:rPr lang="en-US">
                <a:ea typeface="ＭＳ Ｐゴシック" charset="0"/>
                <a:cs typeface="ＭＳ Ｐゴシック" charset="0"/>
              </a:rPr>
              <a:t>school, what </a:t>
            </a:r>
            <a:r>
              <a:rPr lang="en-US" dirty="0">
                <a:ea typeface="ＭＳ Ｐゴシック" charset="0"/>
                <a:cs typeface="ＭＳ Ｐゴシック" charset="0"/>
              </a:rPr>
              <a:t>were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financial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non-financial </a:t>
            </a:r>
            <a:r>
              <a:rPr lang="en-US" dirty="0">
                <a:ea typeface="ＭＳ Ｐゴシック" charset="0"/>
                <a:cs typeface="ＭＳ Ｐゴシック" charset="0"/>
              </a:rPr>
              <a:t>flows that were relevant to you?  </a:t>
            </a:r>
            <a:r>
              <a:rPr lang="en-US" i="1" dirty="0">
                <a:ea typeface="ＭＳ Ｐゴシック" charset="0"/>
                <a:cs typeface="ＭＳ Ｐゴシック" charset="0"/>
              </a:rPr>
              <a:t>Please list!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lvl="1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8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Distribution of US Legal Salaries (Class of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‘22</a:t>
            </a:r>
            <a:r>
              <a:rPr lang="en-US" altLang="ja-JP" b="1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14352"/>
              </p:ext>
            </p:extLst>
          </p:nvPr>
        </p:nvGraphicFramePr>
        <p:xfrm>
          <a:off x="8477296" y="675430"/>
          <a:ext cx="3312368" cy="56469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3554270955"/>
                    </a:ext>
                  </a:extLst>
                </a:gridCol>
              </a:tblGrid>
              <a:tr h="4419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(Law Firm)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95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116,398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38798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109,469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131,500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530091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102,858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37335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41994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98,150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899430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197097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83,979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64,800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82,292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62,467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61,245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78,653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84,111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93,454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92,999*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05DA3942-D18C-7BD9-B792-6460F0C4B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75429"/>
            <a:ext cx="8020096" cy="5646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04BB1C-DADC-8A81-BFFE-B154265B5740}"/>
              </a:ext>
            </a:extLst>
          </p:cNvPr>
          <p:cNvSpPr txBox="1"/>
          <p:nvPr/>
        </p:nvSpPr>
        <p:spPr>
          <a:xfrm>
            <a:off x="846096" y="6065056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nalp.org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0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300" b="1" dirty="0" err="1"/>
              <a:t>Simkovic</a:t>
            </a:r>
            <a:r>
              <a:rPr lang="en-US" sz="3300" b="1" dirty="0"/>
              <a:t> &amp; McIntyre, </a:t>
            </a:r>
            <a:r>
              <a:rPr lang="en-US" sz="3300" b="1" i="1" dirty="0"/>
              <a:t>The Economic Value of a Law Degree </a:t>
            </a:r>
            <a:r>
              <a:rPr lang="en-US" sz="3300" b="1" dirty="0"/>
              <a:t>(2013)</a:t>
            </a:r>
          </a:p>
          <a:p>
            <a:pPr marL="228600" indent="-228600"/>
            <a:r>
              <a:rPr lang="en-US" sz="3500" dirty="0"/>
              <a:t>Legal academics and journalists have marshaled statistics purporting to show that enrolling in law school is irrational. We investigate the economic value of a law degree and find the opposite: given current tuition levels, the median and </a:t>
            </a:r>
            <a:r>
              <a:rPr lang="en-US" sz="3500" b="1" dirty="0"/>
              <a:t>even 25th percentile annual earnings premiums justify enrollment. </a:t>
            </a:r>
            <a:r>
              <a:rPr lang="en-US" sz="3500" b="1" dirty="0">
                <a:solidFill>
                  <a:srgbClr val="FF0000"/>
                </a:solidFill>
              </a:rPr>
              <a:t>For most law school graduates, the net present value of a law degree typically exceeds its cost by hundreds of thousands of dollars.</a:t>
            </a:r>
          </a:p>
          <a:p>
            <a:pPr marL="228600" indent="-228600"/>
            <a:r>
              <a:rPr lang="en-US" sz="3500" dirty="0"/>
              <a:t>After controlling for observable ability sorting, </a:t>
            </a:r>
            <a:r>
              <a:rPr lang="en-US" sz="3500" b="1" dirty="0"/>
              <a:t>we find that a law degree is associated with a 60 percent median increase in monthly earnings and 50 percent increase in median hourly wages. The mean annual earnings premium of a law degree is approximately $53,300 in 2012 dollars. The law degree earnings premium is cyclical and recent years are within historic norms.</a:t>
            </a:r>
          </a:p>
          <a:p>
            <a:pPr marL="228600" indent="-228600"/>
            <a:r>
              <a:rPr lang="en-US" sz="3500" b="1" dirty="0">
                <a:solidFill>
                  <a:srgbClr val="FF0000"/>
                </a:solidFill>
              </a:rPr>
              <a:t>We estimate the mean pre-tax lifetime value of a law degree as approximately $1,000,000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3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3" name="Content Placeholder 5" descr="lawdeg1.png">
            <a:extLst>
              <a:ext uri="{FF2B5EF4-FFF2-40B4-BE49-F238E27FC236}">
                <a16:creationId xmlns:a16="http://schemas.microsoft.com/office/drawing/2014/main" id="{CFDA5D12-0C0A-8C22-92BB-FD57B055F9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" y="663678"/>
            <a:ext cx="11031711" cy="55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9" name="Content Placeholder 5" descr="lawDegree2.png">
            <a:extLst>
              <a:ext uri="{FF2B5EF4-FFF2-40B4-BE49-F238E27FC236}">
                <a16:creationId xmlns:a16="http://schemas.microsoft.com/office/drawing/2014/main" id="{26022844-E25B-B150-C7BC-FC3B2CD8D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" y="533400"/>
            <a:ext cx="11277600" cy="5811838"/>
          </a:xfrm>
        </p:spPr>
      </p:pic>
    </p:spTree>
    <p:extLst>
      <p:ext uri="{BB962C8B-B14F-4D97-AF65-F5344CB8AC3E}">
        <p14:creationId xmlns:p14="http://schemas.microsoft.com/office/powerpoint/2010/main" val="203244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0BEF40-203D-7D8E-EEEF-2F057CDF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But…Median </a:t>
            </a:r>
            <a:r>
              <a:rPr lang="en-US" i="1" dirty="0">
                <a:solidFill>
                  <a:srgbClr val="FF0000"/>
                </a:solidFill>
              </a:rPr>
              <a:t>Real</a:t>
            </a:r>
            <a:r>
              <a:rPr lang="en-US" dirty="0"/>
              <a:t> Income of Lawyers: 2001-2020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AD4E-9886-6C75-6DF5-2FE7F5BB08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39DE-089E-6D04-9635-54B473FC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00E99-CEDD-0180-21F7-6016B9E40366}"/>
              </a:ext>
            </a:extLst>
          </p:cNvPr>
          <p:cNvSpPr txBox="1"/>
          <p:nvPr/>
        </p:nvSpPr>
        <p:spPr>
          <a:xfrm>
            <a:off x="8575288" y="6091085"/>
            <a:ext cx="2831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Koch &amp; Blake-Gonzalez, 46 J. Econ. &amp; Fin _(2022)</a:t>
            </a:r>
          </a:p>
        </p:txBody>
      </p:sp>
      <p:pic>
        <p:nvPicPr>
          <p:cNvPr id="9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CFF5D5-B737-7F9B-D309-656C3BDB6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312" y="533163"/>
            <a:ext cx="6854976" cy="5811838"/>
          </a:xfrm>
        </p:spPr>
      </p:pic>
    </p:spTree>
    <p:extLst>
      <p:ext uri="{BB962C8B-B14F-4D97-AF65-F5344CB8AC3E}">
        <p14:creationId xmlns:p14="http://schemas.microsoft.com/office/powerpoint/2010/main" val="374945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5AF175-4519-EBFC-4858-50D7A58B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US" sz="3600" i="1" dirty="0">
                <a:solidFill>
                  <a:srgbClr val="000000"/>
                </a:solidFill>
                <a:effectLst/>
                <a:latin typeface="Helvetica" pitchFamily="2" charset="0"/>
              </a:rPr>
              <a:t>Pay for Lawyers is So High 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0000"/>
                </a:solidFill>
                <a:effectLst/>
                <a:latin typeface="Helvetica" pitchFamily="2" charset="0"/>
              </a:rPr>
              <a:t>People Are Comparing It to the N.B.A.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" pitchFamily="2" charset="0"/>
              </a:rPr>
              <a:t>(NYT, July 1, 2024)</a:t>
            </a:r>
            <a:endParaRPr lang="en-US" sz="3600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8FAE8-641A-DEFF-3288-8F0A9ECB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B69CD-B5D5-E4D9-A776-3A971E1BD6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06C7-DAF1-0AAB-B95A-BAD62692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Website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Lecture Slides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Supplemental materials and readings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Updates</a:t>
            </a:r>
          </a:p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Homeworks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Math requirements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Miscellaneous: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Attendance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Recording of Lectures: </a:t>
            </a:r>
            <a:r>
              <a:rPr lang="en-US" b="1" i="1" dirty="0">
                <a:ea typeface="ＭＳ Ｐゴシック" charset="0"/>
              </a:rPr>
              <a:t>All class recordings are the property of instructor, and students may not download or capture the recording in any manner, share the recording, or use it for non-class purposes.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Final Exam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pic>
        <p:nvPicPr>
          <p:cNvPr id="8" name="Picture 4" descr="MCj04238560000[1]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398117" y="2607276"/>
            <a:ext cx="576064" cy="63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78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b="1" dirty="0"/>
              <a:t>Primary Textbook</a:t>
            </a:r>
            <a:r>
              <a:rPr lang="en-US" dirty="0"/>
              <a:t>: </a:t>
            </a:r>
          </a:p>
          <a:p>
            <a:pPr lvl="1" eaLnBrk="1" hangingPunct="1">
              <a:defRPr/>
            </a:pPr>
            <a:r>
              <a:rPr lang="en-US" b="1" dirty="0">
                <a:ea typeface="ＭＳ Ｐゴシック" pitchFamily="-110" charset="-128"/>
              </a:rPr>
              <a:t>Ivo Welch, </a:t>
            </a:r>
            <a:r>
              <a:rPr lang="en-US" b="1" i="1" dirty="0">
                <a:ea typeface="ＭＳ Ｐゴシック" pitchFamily="-110" charset="-128"/>
              </a:rPr>
              <a:t>Corporate Finance</a:t>
            </a:r>
            <a:r>
              <a:rPr lang="en-US" i="1" dirty="0">
                <a:ea typeface="ＭＳ Ｐゴシック" pitchFamily="-110" charset="-128"/>
              </a:rPr>
              <a:t> </a:t>
            </a:r>
            <a:r>
              <a:rPr lang="en-US" dirty="0">
                <a:ea typeface="ＭＳ Ｐゴシック" pitchFamily="-110" charset="-128"/>
              </a:rPr>
              <a:t>(5</a:t>
            </a:r>
            <a:r>
              <a:rPr lang="en-US" baseline="30000" dirty="0">
                <a:ea typeface="ＭＳ Ｐゴシック" pitchFamily="-110" charset="-128"/>
              </a:rPr>
              <a:t>th</a:t>
            </a:r>
            <a:r>
              <a:rPr lang="en-US" dirty="0">
                <a:ea typeface="ＭＳ Ｐゴシック" pitchFamily="-110" charset="-128"/>
              </a:rPr>
              <a:t> ed. 2022) [“CF”], available online at: </a:t>
            </a:r>
            <a:r>
              <a:rPr lang="en-US" dirty="0">
                <a:ea typeface="ＭＳ Ｐゴシック" pitchFamily="-110" charset="-128"/>
                <a:hlinkClick r:id="rId3"/>
              </a:rPr>
              <a:t>Welch Finance Text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1">
              <a:defRPr/>
            </a:pPr>
            <a:r>
              <a:rPr lang="en-US" dirty="0"/>
              <a:t>Alternatives (</a:t>
            </a:r>
            <a:r>
              <a:rPr lang="en-US" dirty="0">
                <a:hlinkClick r:id="rId4"/>
              </a:rPr>
              <a:t>concordance</a:t>
            </a:r>
            <a:r>
              <a:rPr lang="en-US" dirty="0"/>
              <a:t>):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Brealey, Myers, and Allen, </a:t>
            </a:r>
            <a:r>
              <a:rPr lang="en-US" i="1" dirty="0">
                <a:ea typeface="ＭＳ Ｐゴシック" pitchFamily="-110" charset="-128"/>
              </a:rPr>
              <a:t>Principles of 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Berk and </a:t>
            </a:r>
            <a:r>
              <a:rPr lang="en-US" dirty="0" err="1">
                <a:ea typeface="ＭＳ Ｐゴシック" pitchFamily="-110" charset="-128"/>
              </a:rPr>
              <a:t>DeMarzo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i="1" dirty="0">
                <a:ea typeface="ＭＳ Ｐゴシック" pitchFamily="-110" charset="-128"/>
              </a:rPr>
              <a:t>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  <a:hlinkClick r:id="rId5"/>
              </a:rPr>
              <a:t>Damordan</a:t>
            </a:r>
            <a:r>
              <a:rPr lang="en-US" dirty="0">
                <a:ea typeface="ＭＳ Ｐゴシック" pitchFamily="-110" charset="-128"/>
              </a:rPr>
              <a:t> (NYU Finance Professor)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Potentially Useful:  Desai, </a:t>
            </a:r>
            <a:r>
              <a:rPr lang="en-US" i="1" dirty="0">
                <a:ea typeface="ＭＳ Ｐゴシック" pitchFamily="-110" charset="-128"/>
              </a:rPr>
              <a:t>How Finance Works: The HBR Guide to Thinking Smart About the Numbers</a:t>
            </a:r>
            <a:r>
              <a:rPr lang="en-US" dirty="0">
                <a:ea typeface="ＭＳ Ｐゴシック" pitchFamily="-110" charset="-128"/>
              </a:rPr>
              <a:t>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b="1" dirty="0"/>
              <a:t>: Excel</a:t>
            </a:r>
            <a:endParaRPr lang="en-US" dirty="0"/>
          </a:p>
          <a:p>
            <a:pPr lvl="1">
              <a:defRPr/>
            </a:pPr>
            <a:r>
              <a:rPr lang="en-US" b="1" strike="sngStrike" dirty="0">
                <a:solidFill>
                  <a:srgbClr val="7030A0"/>
                </a:solidFill>
              </a:rPr>
              <a:t>Helpful</a:t>
            </a:r>
            <a:r>
              <a:rPr lang="en-US" b="1" strike="sngStrik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strike="sngStrike" dirty="0"/>
              <a:t> Financial Calculator (FV, PV, and PMT keys), e.g., </a:t>
            </a:r>
            <a:r>
              <a:rPr lang="en-US" strike="sngStrike" dirty="0">
                <a:ea typeface="ＭＳ Ｐゴシック" pitchFamily="-110" charset="-128"/>
              </a:rPr>
              <a:t>HP10B, 12C, or 17BII</a:t>
            </a:r>
          </a:p>
          <a:p>
            <a:pPr>
              <a:defRPr/>
            </a:pPr>
            <a:endParaRPr lang="en-US" b="1" dirty="0">
              <a:solidFill>
                <a:srgbClr val="00B050"/>
              </a:solidFill>
              <a:ea typeface="ＭＳ Ｐゴシック" pitchFamily="-110" charset="-128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ea typeface="ＭＳ Ｐゴシック" pitchFamily="-110" charset="-128"/>
              </a:rPr>
              <a:t>Recommended Daily Reading: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Matt Levine Bloomberg Columnist</a:t>
            </a:r>
            <a:r>
              <a:rPr lang="en-US" dirty="0"/>
              <a:t> (please subscribe to his daily emails)</a:t>
            </a:r>
            <a:endParaRPr lang="en-US" dirty="0">
              <a:ea typeface="ＭＳ Ｐゴシック" pitchFamily="-110" charset="-128"/>
            </a:endParaRP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WSJ and FT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Twitter (not </a:t>
            </a:r>
            <a:r>
              <a:rPr lang="en-US" dirty="0">
                <a:ea typeface="ＭＳ Ｐゴシック" pitchFamily="-110" charset="-128"/>
                <a:hlinkClick r:id="rId7"/>
              </a:rPr>
              <a:t>TikTokInvestors</a:t>
            </a:r>
            <a:r>
              <a:rPr lang="en-US" dirty="0">
                <a:ea typeface="ＭＳ Ｐゴシック" pitchFamily="-110" charset="-128"/>
              </a:rPr>
              <a:t> or </a:t>
            </a:r>
            <a:r>
              <a:rPr lang="en-US" dirty="0">
                <a:ea typeface="ＭＳ Ｐゴシック" pitchFamily="-110" charset="-128"/>
                <a:hlinkClick r:id="rId8"/>
              </a:rPr>
              <a:t>BarStoolDave</a:t>
            </a:r>
            <a:r>
              <a:rPr lang="en-US" dirty="0">
                <a:ea typeface="ＭＳ Ｐゴシック" pitchFamily="-110" charset="-128"/>
              </a:rPr>
              <a:t> !)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5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b="1" u="sng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200400" y="4038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40386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276601" y="4371976"/>
            <a:ext cx="1403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 $? Today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V="1">
            <a:off x="7696200" y="2438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572000" y="3048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$X </a:t>
            </a:r>
            <a:r>
              <a:rPr lang="en-US" sz="2000" b="1" i="1" u="sng" dirty="0">
                <a:latin typeface="Calibri"/>
              </a:rPr>
              <a:t>Promised</a:t>
            </a:r>
            <a:r>
              <a:rPr lang="en-US" sz="2000" b="1" i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Tomorrow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153400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610600" y="1981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9144000" y="3200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8400256" y="4077072"/>
            <a:ext cx="0" cy="18722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9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/>
      <p:bldP spid="21513" grpId="0" animBg="1"/>
      <p:bldP spid="21514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Law of One Price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Identical goods should sell for the same price</a:t>
            </a:r>
          </a:p>
          <a:p>
            <a:pPr lvl="1">
              <a:buFont typeface="Wingdings" charset="0"/>
              <a:buChar char="Ø"/>
            </a:pP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goods should sell for </a:t>
            </a: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prices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How similar is similar?</a:t>
            </a:r>
          </a:p>
          <a:p>
            <a:pPr lvl="1"/>
            <a:r>
              <a:rPr lang="en-US" dirty="0">
                <a:ea typeface="ＭＳ Ｐゴシック" charset="0"/>
              </a:rPr>
              <a:t>1oz gold in NY and Dubai</a:t>
            </a:r>
          </a:p>
          <a:p>
            <a:pPr lvl="1"/>
            <a:r>
              <a:rPr lang="en-US" dirty="0">
                <a:ea typeface="ＭＳ Ｐゴシック" charset="0"/>
              </a:rPr>
              <a:t>Adjacent 1-BR apartments on the 25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 floor of the same NYC building</a:t>
            </a:r>
          </a:p>
          <a:p>
            <a:pPr lvl="1"/>
            <a:r>
              <a:rPr lang="en-US" dirty="0">
                <a:ea typeface="ＭＳ Ｐゴシック" charset="0"/>
              </a:rPr>
              <a:t>1 share of Google vs. 1 share of Apple</a:t>
            </a:r>
          </a:p>
          <a:p>
            <a:pPr lvl="1"/>
            <a:r>
              <a:rPr lang="en-US" dirty="0">
                <a:ea typeface="ＭＳ Ｐゴシック" charset="0"/>
              </a:rPr>
              <a:t>Ives Klein vs. Picasso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Appraisal rights (DGCL sec. 262)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Interest on judgement awards and settlements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Reorganizations in Bankruptcy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Investing in legal claims (</a:t>
            </a:r>
            <a:r>
              <a:rPr lang="en-US" dirty="0">
                <a:ea typeface="ＭＳ Ｐゴシック" charset="0"/>
                <a:cs typeface="ＭＳ Ｐゴシック" charset="0"/>
                <a:hlinkClick r:id="rId3"/>
              </a:rPr>
              <a:t>recent podcast w/ Eva Shang</a:t>
            </a:r>
            <a:r>
              <a:rPr lang="en-US" dirty="0">
                <a:ea typeface="ＭＳ Ｐゴシック" charset="0"/>
                <a:cs typeface="ＭＳ Ｐゴシック" charset="0"/>
              </a:rPr>
              <a:t> of </a:t>
            </a:r>
            <a:r>
              <a:rPr lang="en-US" dirty="0" err="1">
                <a:ea typeface="ＭＳ Ｐゴシック" charset="0"/>
                <a:cs typeface="ＭＳ Ｐゴシック" charset="0"/>
                <a:hlinkClick r:id="rId4"/>
              </a:rPr>
              <a:t>legalist.com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Regulatory proceedings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Security Issuances and Repurchases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Venture Capital and Private Equity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Property transfers for gift and estate tax purposes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Mergers and Acquisitions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Buy/Sell Agreements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(Just Some) </a:t>
            </a:r>
            <a:r>
              <a:rPr lang="en-US" b="1" dirty="0">
                <a:ea typeface="ＭＳ Ｐゴシック" charset="0"/>
                <a:cs typeface="ＭＳ Ｐゴシック" charset="0"/>
              </a:rPr>
              <a:t>Legal Applications of 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8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12064" y="548148"/>
            <a:ext cx="11277600" cy="5812064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Time Value of Money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Capital Budgeting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Current dollars vs. future dollars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Net Present Value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Riskless cash flows (CFs), </a:t>
            </a:r>
            <a:r>
              <a:rPr lang="en-US" i="1" dirty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U.S. Treasury Bond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Varying rates of returns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Uncertain returns,</a:t>
            </a:r>
            <a:r>
              <a:rPr lang="en-US" i="1" dirty="0">
                <a:ea typeface="ＭＳ Ｐゴシック" charset="0"/>
              </a:rPr>
              <a:t> e.g</a:t>
            </a:r>
            <a:r>
              <a:rPr lang="en-US" dirty="0">
                <a:ea typeface="ＭＳ Ｐゴシック" charset="0"/>
              </a:rPr>
              <a:t>., bonds of risky corporations (aka, deadbeat debtors)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Inflation—OMG, it’s back!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Investments and Risk-Adverse Investors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Portfolio Analysis and Diversification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Variance and Beta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Asset Pricing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Capital Asset Pricing Model (CAPM)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 err="1">
                <a:ea typeface="ＭＳ Ｐゴシック" charset="0"/>
              </a:rPr>
              <a:t>Fama</a:t>
            </a:r>
            <a:r>
              <a:rPr lang="en-US" dirty="0">
                <a:ea typeface="ＭＳ Ｐゴシック" charset="0"/>
              </a:rPr>
              <a:t>-French and other factor models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Efficient Capital Market Hypothesis and Market Imperfections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Behavioral limitations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Meme stocks</a:t>
            </a:r>
          </a:p>
          <a:p>
            <a:pPr lvl="1">
              <a:lnSpc>
                <a:spcPct val="90000"/>
              </a:lnSpc>
            </a:pPr>
            <a:endParaRPr lang="en-US" b="1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6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Valuation 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Cash 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Accounting Ratios and Metrics, 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ROIC</a:t>
            </a:r>
            <a:r>
              <a:rPr lang="en-US" dirty="0">
                <a:ea typeface="ＭＳ Ｐゴシック" charset="0"/>
                <a:cs typeface="ＭＳ Ｐゴシック" charset="0"/>
              </a:rPr>
              <a:t>, ROE,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ROA</a:t>
            </a:r>
            <a:r>
              <a:rPr lang="en-US" dirty="0">
                <a:ea typeface="ＭＳ Ｐゴシック" charset="0"/>
                <a:cs typeface="ＭＳ Ｐゴシック" charset="0"/>
              </a:rPr>
              <a:t>, EBITDA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0"/>
                <a:cs typeface="ＭＳ Ｐゴシック" charset="0"/>
              </a:rPr>
              <a:t>Comparables</a:t>
            </a:r>
            <a:r>
              <a:rPr lang="en-US" dirty="0">
                <a:ea typeface="ＭＳ Ｐゴシック" charset="0"/>
                <a:cs typeface="ＭＳ Ｐゴシック" charset="0"/>
              </a:rPr>
              <a:t> (Companies and Transactions)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Delaware appraisal remedy:  </a:t>
            </a:r>
            <a:r>
              <a:rPr lang="en-US" b="1" dirty="0">
                <a:ea typeface="ＭＳ Ｐゴシック" charset="0"/>
                <a:cs typeface="ＭＳ Ｐゴシック" charset="0"/>
              </a:rPr>
              <a:t>How is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Fair Value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determined?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Capital Structure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Debt, Leverage and the structure of risky debt contracts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Preferred Stock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Payout Policy (dividends vs. repurchases)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</a:t>
            </a: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Derivatives (Forwards, Futures, Swaps, and Options) and Hedging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 If time and desire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20501</TotalTime>
  <Words>945</Words>
  <Application>Microsoft Macintosh PowerPoint</Application>
  <PresentationFormat>Widescreen</PresentationFormat>
  <Paragraphs>236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ＭＳ Ｐゴシック</vt:lpstr>
      <vt:lpstr>NSimSun</vt:lpstr>
      <vt:lpstr>Arial</vt:lpstr>
      <vt:lpstr>Calibri</vt:lpstr>
      <vt:lpstr>Courier New</vt:lpstr>
      <vt:lpstr>Helvetica</vt:lpstr>
      <vt:lpstr>Times New Roman</vt:lpstr>
      <vt:lpstr>Wingdings</vt:lpstr>
      <vt:lpstr>Wingdings 2</vt:lpstr>
      <vt:lpstr>CG Body - Standard</vt:lpstr>
      <vt:lpstr>PowerPoint Presentation</vt:lpstr>
      <vt:lpstr>Course Materials and Requirements</vt:lpstr>
      <vt:lpstr>Course Materials and Requirements</vt:lpstr>
      <vt:lpstr>Overview of Class</vt:lpstr>
      <vt:lpstr>Valuation</vt:lpstr>
      <vt:lpstr>(Just Some) Legal Applications of Valuation</vt:lpstr>
      <vt:lpstr>Overview of Class</vt:lpstr>
      <vt:lpstr>Overview of Class</vt:lpstr>
      <vt:lpstr>Overview of Class</vt:lpstr>
      <vt:lpstr>Valuation Ties Together Many Law School Classes</vt:lpstr>
      <vt:lpstr>Valuation Hypothetical: Law School</vt:lpstr>
      <vt:lpstr>Distribution of US Legal Salaries (Class of ‘22 )</vt:lpstr>
      <vt:lpstr>Valuation Hypothetical: Law School</vt:lpstr>
      <vt:lpstr>Valuation Hypothetical: Law School</vt:lpstr>
      <vt:lpstr>Valuation Hypothetical: Law School</vt:lpstr>
      <vt:lpstr>But…Median Real Income of Lawyers: 2001-2020</vt:lpstr>
      <vt:lpstr>But…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82</cp:revision>
  <cp:lastPrinted>2017-08-08T21:31:08Z</cp:lastPrinted>
  <dcterms:created xsi:type="dcterms:W3CDTF">2016-08-01T04:04:31Z</dcterms:created>
  <dcterms:modified xsi:type="dcterms:W3CDTF">2024-07-07T16:12:22Z</dcterms:modified>
  <cp:category/>
</cp:coreProperties>
</file>