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notesMasterIdLst>
    <p:notesMasterId r:id="rId38"/>
  </p:notesMasterIdLst>
  <p:handoutMasterIdLst>
    <p:handoutMasterId r:id="rId39"/>
  </p:handoutMasterIdLst>
  <p:sldIdLst>
    <p:sldId id="427" r:id="rId2"/>
    <p:sldId id="296" r:id="rId3"/>
    <p:sldId id="414" r:id="rId4"/>
    <p:sldId id="443" r:id="rId5"/>
    <p:sldId id="393" r:id="rId6"/>
    <p:sldId id="415" r:id="rId7"/>
    <p:sldId id="416" r:id="rId8"/>
    <p:sldId id="418" r:id="rId9"/>
    <p:sldId id="425" r:id="rId10"/>
    <p:sldId id="445" r:id="rId11"/>
    <p:sldId id="446" r:id="rId12"/>
    <p:sldId id="432" r:id="rId13"/>
    <p:sldId id="447" r:id="rId14"/>
    <p:sldId id="420" r:id="rId15"/>
    <p:sldId id="444" r:id="rId16"/>
    <p:sldId id="423" r:id="rId17"/>
    <p:sldId id="442" r:id="rId18"/>
    <p:sldId id="424" r:id="rId19"/>
    <p:sldId id="381" r:id="rId20"/>
    <p:sldId id="385" r:id="rId21"/>
    <p:sldId id="379" r:id="rId22"/>
    <p:sldId id="380" r:id="rId23"/>
    <p:sldId id="428" r:id="rId24"/>
    <p:sldId id="429" r:id="rId25"/>
    <p:sldId id="456" r:id="rId26"/>
    <p:sldId id="300" r:id="rId27"/>
    <p:sldId id="408" r:id="rId28"/>
    <p:sldId id="317" r:id="rId29"/>
    <p:sldId id="457" r:id="rId30"/>
    <p:sldId id="458" r:id="rId31"/>
    <p:sldId id="388" r:id="rId32"/>
    <p:sldId id="459" r:id="rId33"/>
    <p:sldId id="449" r:id="rId34"/>
    <p:sldId id="453" r:id="rId35"/>
    <p:sldId id="454" r:id="rId36"/>
    <p:sldId id="433" r:id="rId37"/>
  </p:sldIdLst>
  <p:sldSz cx="9144000" cy="6858000" type="screen4x3"/>
  <p:notesSz cx="9236075" cy="7010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Verdana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21"/>
    <a:srgbClr val="B233A0"/>
    <a:srgbClr val="146BEC"/>
    <a:srgbClr val="2EE4F7"/>
    <a:srgbClr val="F7F7F7"/>
    <a:srgbClr val="F4F4F4"/>
    <a:srgbClr val="1985C1"/>
    <a:srgbClr val="25FF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60" autoAdjust="0"/>
    <p:restoredTop sz="94668"/>
  </p:normalViewPr>
  <p:slideViewPr>
    <p:cSldViewPr>
      <p:cViewPr varScale="1">
        <p:scale>
          <a:sx n="151" d="100"/>
          <a:sy n="151" d="100"/>
        </p:scale>
        <p:origin x="192" y="4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4" d="100"/>
        <a:sy n="7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1"/>
            <a:ext cx="4002299" cy="35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t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31642" y="1"/>
            <a:ext cx="4002299" cy="35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" y="6658850"/>
            <a:ext cx="4002299" cy="35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b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31642" y="6658850"/>
            <a:ext cx="4002299" cy="35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Arial" charset="0"/>
              </a:defRPr>
            </a:lvl1pPr>
          </a:lstStyle>
          <a:p>
            <a:fld id="{77D1264C-9D5D-7140-9910-CB249C3803C6}" type="slidenum">
              <a:rPr lang="en-US">
                <a:latin typeface="Calibri"/>
              </a:rPr>
              <a:pPr/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23413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" y="1"/>
            <a:ext cx="4002299" cy="35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t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231642" y="1"/>
            <a:ext cx="4002299" cy="35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63850" y="525463"/>
            <a:ext cx="3508375" cy="2630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608" y="3330032"/>
            <a:ext cx="7388860" cy="3154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" y="6658850"/>
            <a:ext cx="4002299" cy="35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b" anchorCtr="0" compatLnSpc="1">
            <a:prstTxWarp prst="textNoShape">
              <a:avLst/>
            </a:prstTxWarp>
          </a:bodyPr>
          <a:lstStyle>
            <a:lvl1pPr defTabSz="915988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231642" y="6658850"/>
            <a:ext cx="4002299" cy="35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36" tIns="45818" rIns="91636" bIns="45818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>
                <a:latin typeface="Calibri"/>
              </a:defRPr>
            </a:lvl1pPr>
          </a:lstStyle>
          <a:p>
            <a:fld id="{C54DEF93-04A4-824D-9205-E47AF10447E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35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B7B0922A-775F-7A49-A66B-FB59C2E74CE4}" type="slidenum">
              <a:rPr lang="en-US" sz="1200">
                <a:latin typeface="Calibri"/>
              </a:rPr>
              <a:pPr eaLnBrk="1" hangingPunct="1"/>
              <a:t>1</a:t>
            </a:fld>
            <a:endParaRPr lang="en-US" sz="1200">
              <a:latin typeface="Calibri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67025" y="525463"/>
            <a:ext cx="3506788" cy="2628900"/>
          </a:xfrm>
          <a:solidFill>
            <a:srgbClr val="FFFFFF"/>
          </a:solidFill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1477" y="3330032"/>
            <a:ext cx="6773122" cy="3154256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918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F32B7A37-FAAB-A54A-B911-8DB63A3F09C9}" type="slidenum">
              <a:rPr lang="en-US" sz="1200">
                <a:latin typeface="Calibri"/>
              </a:rPr>
              <a:pPr eaLnBrk="1" hangingPunct="1"/>
              <a:t>26</a:t>
            </a:fld>
            <a:endParaRPr lang="en-US" sz="1200">
              <a:latin typeface="Calibri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8745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6388550C-89B8-F34F-B7FF-0F641A78007A}" type="slidenum">
              <a:rPr lang="en-US" sz="1200">
                <a:latin typeface="Calibri"/>
              </a:rPr>
              <a:pPr eaLnBrk="1" hangingPunct="1"/>
              <a:t>27</a:t>
            </a:fld>
            <a:endParaRPr lang="en-US" sz="1200">
              <a:latin typeface="Calibri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2973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64C6D8E0-EE27-DF4E-87BE-775A06305BF2}" type="slidenum">
              <a:rPr lang="en-US" sz="1200">
                <a:latin typeface="Calibri"/>
              </a:rPr>
              <a:pPr eaLnBrk="1" hangingPunct="1"/>
              <a:t>28</a:t>
            </a:fld>
            <a:endParaRPr lang="en-US" sz="1200">
              <a:latin typeface="Calibri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1477" y="3330032"/>
            <a:ext cx="6773122" cy="3154256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57745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F5FCACD3-5B8C-7349-B75B-619B8213426B}" type="slidenum">
              <a:rPr lang="en-US" sz="1200">
                <a:latin typeface="Calibri"/>
              </a:rPr>
              <a:pPr eaLnBrk="1" hangingPunct="1"/>
              <a:t>31</a:t>
            </a:fld>
            <a:endParaRPr lang="en-US" sz="1200">
              <a:latin typeface="Calibri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95856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DEF93-04A4-824D-9205-E47AF10447E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8291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0574A747-BF3A-9448-895C-1CA49FB409F3}" type="slidenum">
              <a:rPr lang="en-US" sz="1200">
                <a:latin typeface="Calibri"/>
              </a:rPr>
              <a:pPr eaLnBrk="1" hangingPunct="1"/>
              <a:t>2</a:t>
            </a:fld>
            <a:endParaRPr lang="en-US" sz="1200">
              <a:latin typeface="Calibri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170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D8F99B7D-DD84-A240-8980-957E9D3794B4}" type="slidenum">
              <a:rPr lang="en-US" sz="1200">
                <a:latin typeface="Calibri"/>
              </a:rPr>
              <a:pPr eaLnBrk="1" hangingPunct="1"/>
              <a:t>5</a:t>
            </a:fld>
            <a:endParaRPr lang="en-US" sz="1200">
              <a:latin typeface="Calibri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2131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4DEF93-04A4-824D-9205-E47AF10447E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65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48F31A1A-3FB1-BD4E-8431-263881E13CA4}" type="slidenum">
              <a:rPr lang="en-US" sz="1200">
                <a:latin typeface="Calibri"/>
              </a:rPr>
              <a:pPr eaLnBrk="1" hangingPunct="1"/>
              <a:t>19</a:t>
            </a:fld>
            <a:endParaRPr lang="en-US" sz="1200">
              <a:latin typeface="Calibri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1535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609F7623-82C3-5A47-A196-7B0D971531D2}" type="slidenum">
              <a:rPr lang="en-US" sz="1200">
                <a:latin typeface="Calibri"/>
              </a:rPr>
              <a:pPr eaLnBrk="1" hangingPunct="1"/>
              <a:t>20</a:t>
            </a:fld>
            <a:endParaRPr lang="en-US" sz="1200">
              <a:latin typeface="Calibri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6038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6783639B-914D-E947-8E8A-3E1EADA15E2B}" type="slidenum">
              <a:rPr lang="en-US" sz="1200">
                <a:latin typeface="Calibri"/>
              </a:rPr>
              <a:pPr eaLnBrk="1" hangingPunct="1"/>
              <a:t>21</a:t>
            </a:fld>
            <a:endParaRPr lang="en-US" sz="1200">
              <a:latin typeface="Calibri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67025" y="525463"/>
            <a:ext cx="3506788" cy="2628900"/>
          </a:xfrm>
          <a:solidFill>
            <a:srgbClr val="FFFFFF"/>
          </a:solidFill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1477" y="3330032"/>
            <a:ext cx="6773122" cy="3154256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267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defTabSz="915988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fld id="{71BA42C8-7B14-C142-A983-ADEC4B342B39}" type="slidenum">
              <a:rPr lang="en-US" sz="1200">
                <a:latin typeface="Calibri"/>
              </a:rPr>
              <a:pPr eaLnBrk="1" hangingPunct="1"/>
              <a:t>22</a:t>
            </a:fld>
            <a:endParaRPr lang="en-US" sz="1200">
              <a:latin typeface="Calibri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867025" y="525463"/>
            <a:ext cx="3506788" cy="2628900"/>
          </a:xfrm>
          <a:solidFill>
            <a:srgbClr val="FFFFFF"/>
          </a:solidFill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1477" y="3330032"/>
            <a:ext cx="6773122" cy="3154256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029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4DEF93-04A4-824D-9205-E47AF10447E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12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4734"/>
            <a:ext cx="2895600" cy="288925"/>
          </a:xfrm>
        </p:spPr>
        <p:txBody>
          <a:bodyPr/>
          <a:lstStyle>
            <a:lvl1pPr>
              <a:defRPr sz="1000" smtClean="0"/>
            </a:lvl1pPr>
          </a:lstStyle>
          <a:p>
            <a:pPr>
              <a:defRPr/>
            </a:pPr>
            <a:r>
              <a:rPr lang="en-US" dirty="0" err="1"/>
              <a:t>Porfolios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8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2180506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408964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653565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6149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7532699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396810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3264625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8685590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9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2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9" y="3460752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808520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145795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1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165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165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5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6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1631014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542720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4518737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6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1" y="1911352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1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9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8392544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8509382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8190295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0921333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8050001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36235668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31499637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988768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30" y="53702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4682605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1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6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2441595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4286214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8652580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48742737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9" y="1981202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1" y="1982790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9" y="1981202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69206602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9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 eaLnBrk="0" hangingPunct="0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81859778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6" y="1497015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9106124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8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6" y="3590927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5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98264908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9" y="1782765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9" y="5300665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9" y="4129090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9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50234898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5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90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651643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82667186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4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9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20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4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7740447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2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4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4" y="1566865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4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1" y="1468440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6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66290564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9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49714139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80057930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87511383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49259782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86999790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54987330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77129559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1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1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533375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7924104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69186468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48904786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26653335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55358123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7498748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Porfolios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14372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Porfolios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EE2D7-1F05-0540-AD0D-C8F6AEBAE5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179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0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371600"/>
            <a:ext cx="4038600" cy="23002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24288"/>
            <a:ext cx="4038600" cy="23018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1000"/>
            </a:lvl1pPr>
          </a:lstStyle>
          <a:p>
            <a:endParaRPr lang="en-US"/>
          </a:p>
          <a:p>
            <a:fld id="{0F9AF5D3-6473-AE4B-AC89-F87D9DBEAD5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6609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AE1D07-B4D0-C84D-BB47-A1C58155EC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4370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/>
              <a:t>Click icon to add chart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02FA3A-2FCD-F541-9E65-7990F013F77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422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677754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4048" y="805002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814835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3"/>
            <a:ext cx="84582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40391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1316030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Porfolios</a:t>
            </a:r>
          </a:p>
        </p:txBody>
      </p:sp>
    </p:spTree>
    <p:extLst>
      <p:ext uri="{BB962C8B-B14F-4D97-AF65-F5344CB8AC3E}">
        <p14:creationId xmlns:p14="http://schemas.microsoft.com/office/powerpoint/2010/main" val="63078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Portfolios</a:t>
            </a:r>
            <a:endParaRPr lang="en-US" b="1" dirty="0"/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9"/>
            <a:ext cx="2362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dirty="0">
                <a:latin typeface="+mn-lt"/>
              </a:rPr>
              <a:t>CF_Ch8_PortDivBeta_22</a:t>
            </a:r>
          </a:p>
        </p:txBody>
      </p:sp>
    </p:spTree>
    <p:extLst>
      <p:ext uri="{BB962C8B-B14F-4D97-AF65-F5344CB8AC3E}">
        <p14:creationId xmlns:p14="http://schemas.microsoft.com/office/powerpoint/2010/main" val="1060231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  <p:sldLayoutId id="2147483789" r:id="rId12"/>
    <p:sldLayoutId id="2147483790" r:id="rId13"/>
    <p:sldLayoutId id="2147483791" r:id="rId14"/>
    <p:sldLayoutId id="2147483792" r:id="rId15"/>
    <p:sldLayoutId id="2147483793" r:id="rId16"/>
    <p:sldLayoutId id="2147483794" r:id="rId17"/>
    <p:sldLayoutId id="2147483795" r:id="rId18"/>
    <p:sldLayoutId id="2147483796" r:id="rId19"/>
    <p:sldLayoutId id="2147483797" r:id="rId20"/>
    <p:sldLayoutId id="2147483798" r:id="rId21"/>
    <p:sldLayoutId id="2147483799" r:id="rId22"/>
    <p:sldLayoutId id="2147483800" r:id="rId23"/>
    <p:sldLayoutId id="2147483801" r:id="rId24"/>
    <p:sldLayoutId id="2147483802" r:id="rId25"/>
    <p:sldLayoutId id="2147483803" r:id="rId26"/>
    <p:sldLayoutId id="2147483804" r:id="rId27"/>
    <p:sldLayoutId id="2147483805" r:id="rId28"/>
    <p:sldLayoutId id="2147483806" r:id="rId29"/>
    <p:sldLayoutId id="2147483807" r:id="rId30"/>
    <p:sldLayoutId id="2147483808" r:id="rId31"/>
    <p:sldLayoutId id="2147483809" r:id="rId32"/>
    <p:sldLayoutId id="2147483810" r:id="rId33"/>
    <p:sldLayoutId id="2147483811" r:id="rId34"/>
    <p:sldLayoutId id="2147483812" r:id="rId35"/>
    <p:sldLayoutId id="2147483813" r:id="rId36"/>
    <p:sldLayoutId id="2147483814" r:id="rId37"/>
    <p:sldLayoutId id="2147483815" r:id="rId38"/>
    <p:sldLayoutId id="2147483816" r:id="rId39"/>
    <p:sldLayoutId id="2147483817" r:id="rId40"/>
    <p:sldLayoutId id="2147483818" r:id="rId41"/>
    <p:sldLayoutId id="2147483819" r:id="rId42"/>
    <p:sldLayoutId id="2147483820" r:id="rId43"/>
    <p:sldLayoutId id="2147483821" r:id="rId44"/>
    <p:sldLayoutId id="2147483822" r:id="rId45"/>
    <p:sldLayoutId id="2147483823" r:id="rId46"/>
    <p:sldLayoutId id="2147483824" r:id="rId47"/>
    <p:sldLayoutId id="2147483825" r:id="rId48"/>
    <p:sldLayoutId id="2147483826" r:id="rId49"/>
    <p:sldLayoutId id="2147483827" r:id="rId50"/>
    <p:sldLayoutId id="2147483828" r:id="rId51"/>
    <p:sldLayoutId id="2147483829" r:id="rId52"/>
    <p:sldLayoutId id="2147483830" r:id="rId53"/>
    <p:sldLayoutId id="2147483831" r:id="rId54"/>
    <p:sldLayoutId id="2147483832" r:id="rId55"/>
    <p:sldLayoutId id="2147483833" r:id="rId56"/>
    <p:sldLayoutId id="2147483834" r:id="rId57"/>
    <p:sldLayoutId id="2147483835" r:id="rId58"/>
    <p:sldLayoutId id="2147483836" r:id="rId59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package" Target="../embeddings/Microsoft_Excel_Worksheet4.xlsx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oleObject" Target="../embeddings/oleObject7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package" Target="../embeddings/Microsoft_Excel_Worksheet5.xlsx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package" Target="../embeddings/Microsoft_Excel_Worksheet6.xlsx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3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emf"/><Relationship Id="rId5" Type="http://schemas.openxmlformats.org/officeDocument/2006/relationships/oleObject" Target="../embeddings/oleObject3.bin"/><Relationship Id="rId10" Type="http://schemas.openxmlformats.org/officeDocument/2006/relationships/image" Target="../media/image5.emf"/><Relationship Id="rId4" Type="http://schemas.openxmlformats.org/officeDocument/2006/relationships/image" Target="../media/image2.emf"/><Relationship Id="rId9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package" Target="../embeddings/Microsoft_Excel_Worksheet1.xlsx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package" Target="../embeddings/Microsoft_Excel_Worksheet2.xlsx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package" Target="../embeddings/Microsoft_Excel_Worksheet3.xlsx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3192" name="Rectangle 4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342900" indent="-342900" eaLnBrk="1" hangingPunct="1">
                  <a:lnSpc>
                    <a:spcPct val="90000"/>
                  </a:lnSpc>
                </a:pPr>
                <a:r>
                  <a:rPr lang="en-US" sz="2400" dirty="0">
                    <a:solidFill>
                      <a:srgbClr val="010004"/>
                    </a:solidFill>
                    <a:ea typeface="ＭＳ Ｐゴシック" charset="0"/>
                    <a:cs typeface="ＭＳ Ｐゴシック" charset="0"/>
                  </a:rPr>
                  <a:t>Expected Return on the Market:</a:t>
                </a:r>
              </a:p>
              <a:p>
                <a:pPr marL="342900" indent="-342900" eaLnBrk="1" hangingPunct="1">
                  <a:lnSpc>
                    <a:spcPct val="90000"/>
                  </a:lnSpc>
                </a:pPr>
                <a:endParaRPr lang="en-US" sz="2400" dirty="0">
                  <a:solidFill>
                    <a:srgbClr val="010004"/>
                  </a:solidFill>
                  <a:ea typeface="ＭＳ Ｐゴシック" charset="0"/>
                  <a:cs typeface="ＭＳ Ｐゴシック" charset="0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010004"/>
                    </a:solidFill>
                    <a:ea typeface="ＭＳ Ｐゴシック" charset="0"/>
                    <a:cs typeface="ＭＳ Ｐゴシック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10004"/>
                        </a:solidFill>
                        <a:latin typeface="Cambria Math" charset="0"/>
                        <a:ea typeface="ＭＳ Ｐゴシック" charset="0"/>
                        <a:cs typeface="ＭＳ Ｐゴシック" charset="0"/>
                      </a:rPr>
                      <m:t>𝑬</m:t>
                    </m:r>
                    <m:r>
                      <a:rPr lang="en-US" sz="2400" b="1" i="1" smtClean="0">
                        <a:solidFill>
                          <a:srgbClr val="010004"/>
                        </a:solidFill>
                        <a:latin typeface="Cambria Math" charset="0"/>
                        <a:ea typeface="ＭＳ Ｐゴシック" charset="0"/>
                        <a:cs typeface="ＭＳ Ｐゴシック" charset="0"/>
                      </a:rPr>
                      <m:t>(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010004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𝑹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𝑴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rgbClr val="010004"/>
                    </a:solidFill>
                    <a:ea typeface="ＭＳ Ｐゴシック" charset="0"/>
                    <a:cs typeface="ＭＳ Ｐゴシック" charset="0"/>
                  </a:rPr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10004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𝑹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𝑭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rgbClr val="010004"/>
                    </a:solidFill>
                    <a:ea typeface="ＭＳ Ｐゴシック" charset="0"/>
                    <a:cs typeface="ＭＳ Ｐゴシック" charset="0"/>
                  </a:rPr>
                  <a:t> + Market Risk Premium</a:t>
                </a:r>
              </a:p>
              <a:p>
                <a:pPr marL="342900" indent="-342900" eaLnBrk="1" hangingPunct="1">
                  <a:lnSpc>
                    <a:spcPct val="90000"/>
                  </a:lnSpc>
                </a:pPr>
                <a:endParaRPr lang="en-US" sz="2400" b="1" dirty="0">
                  <a:solidFill>
                    <a:srgbClr val="010004"/>
                  </a:solidFill>
                  <a:ea typeface="ＭＳ Ｐゴシック" charset="0"/>
                  <a:cs typeface="ＭＳ Ｐゴシック" charset="0"/>
                </a:endParaRPr>
              </a:p>
              <a:p>
                <a:pPr marL="342900" indent="-342900" eaLnBrk="1" hangingPunct="1">
                  <a:lnSpc>
                    <a:spcPct val="90000"/>
                  </a:lnSpc>
                </a:pPr>
                <a:endParaRPr lang="en-US" sz="2400" dirty="0">
                  <a:solidFill>
                    <a:srgbClr val="010004"/>
                  </a:solidFill>
                  <a:ea typeface="ＭＳ Ｐゴシック" charset="0"/>
                  <a:cs typeface="ＭＳ Ｐゴシック" charset="0"/>
                </a:endParaRPr>
              </a:p>
              <a:p>
                <a:pPr marL="342900" indent="-342900" eaLnBrk="1" hangingPunct="1">
                  <a:lnSpc>
                    <a:spcPct val="90000"/>
                  </a:lnSpc>
                </a:pPr>
                <a:endParaRPr lang="en-US" sz="2400" dirty="0">
                  <a:solidFill>
                    <a:srgbClr val="010004"/>
                  </a:solidFill>
                  <a:ea typeface="ＭＳ Ｐゴシック" charset="0"/>
                  <a:cs typeface="ＭＳ Ｐゴシック" charset="0"/>
                </a:endParaRPr>
              </a:p>
              <a:p>
                <a:pPr marL="342900" indent="-342900">
                  <a:lnSpc>
                    <a:spcPct val="90000"/>
                  </a:lnSpc>
                </a:pPr>
                <a:r>
                  <a:rPr lang="en-US" sz="2400" dirty="0">
                    <a:latin typeface="Calibri" pitchFamily="34" charset="0"/>
                  </a:rPr>
                  <a:t>Expected return on an individual security:</a:t>
                </a:r>
              </a:p>
              <a:p>
                <a:pPr marL="342900" indent="-342900" eaLnBrk="1" hangingPunct="1">
                  <a:lnSpc>
                    <a:spcPct val="90000"/>
                  </a:lnSpc>
                </a:pPr>
                <a:endParaRPr lang="en-US" sz="2400" dirty="0">
                  <a:solidFill>
                    <a:srgbClr val="010004"/>
                  </a:solidFill>
                  <a:ea typeface="ＭＳ Ｐゴシック" charset="0"/>
                  <a:cs typeface="ＭＳ Ｐゴシック" charset="0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010004"/>
                    </a:solidFill>
                    <a:ea typeface="ＭＳ Ｐゴシック" charset="0"/>
                    <a:cs typeface="ＭＳ Ｐゴシック" charset="0"/>
                  </a:rPr>
                  <a:t>			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sz="2400" dirty="0">
                    <a:solidFill>
                      <a:srgbClr val="010004"/>
                    </a:solidFill>
                    <a:ea typeface="ＭＳ Ｐゴシック" charset="0"/>
                    <a:cs typeface="ＭＳ Ｐゴシック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10004"/>
                        </a:solidFill>
                        <a:latin typeface="Cambria Math" charset="0"/>
                        <a:ea typeface="ＭＳ Ｐゴシック" charset="0"/>
                        <a:cs typeface="ＭＳ Ｐゴシック" charset="0"/>
                      </a:rPr>
                      <m:t>𝑬</m:t>
                    </m:r>
                    <m:r>
                      <a:rPr lang="en-US" sz="2400" b="1" i="1">
                        <a:solidFill>
                          <a:srgbClr val="010004"/>
                        </a:solidFill>
                        <a:latin typeface="Cambria Math" charset="0"/>
                        <a:ea typeface="ＭＳ Ｐゴシック" charset="0"/>
                        <a:cs typeface="ＭＳ Ｐゴシック" charset="0"/>
                      </a:rPr>
                      <m:t>(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010004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𝑹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rgbClr val="010004"/>
                    </a:solidFill>
                    <a:ea typeface="ＭＳ Ｐゴシック" charset="0"/>
                    <a:cs typeface="ＭＳ Ｐゴシック" charset="0"/>
                  </a:rPr>
                  <a:t>)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10004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𝑹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𝑭</m:t>
                        </m:r>
                      </m:sub>
                    </m:sSub>
                    <m:r>
                      <a:rPr lang="en-US" sz="2400" b="1" i="1">
                        <a:solidFill>
                          <a:srgbClr val="010004"/>
                        </a:solidFill>
                        <a:latin typeface="Cambria Math" charset="0"/>
                        <a:ea typeface="ＭＳ Ｐゴシック" charset="0"/>
                        <a:cs typeface="ＭＳ Ｐゴシック" charset="0"/>
                      </a:rPr>
                      <m:t>+ </m:t>
                    </m:r>
                    <m:r>
                      <a:rPr lang="el-GR" sz="2400" b="1" i="1">
                        <a:solidFill>
                          <a:srgbClr val="010004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𝜷</m:t>
                    </m:r>
                    <m:r>
                      <a:rPr lang="en-US" sz="2400" b="1" i="1" smtClean="0">
                        <a:solidFill>
                          <a:srgbClr val="010004"/>
                        </a:solidFill>
                        <a:latin typeface="Cambria Math" panose="02040503050406030204" pitchFamily="18" charset="0"/>
                        <a:ea typeface="Cambria Math" charset="0"/>
                        <a:cs typeface="Cambria Math" charset="0"/>
                      </a:rPr>
                      <m:t>𝒆𝒕𝒂</m:t>
                    </m:r>
                    <m:r>
                      <a:rPr lang="en-US" sz="2400" b="1">
                        <a:solidFill>
                          <a:srgbClr val="010004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en-US" sz="2400" b="1" i="1">
                        <a:solidFill>
                          <a:srgbClr val="010004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lang="en-US" sz="2400" b="1" i="1" smtClean="0">
                        <a:solidFill>
                          <a:srgbClr val="010004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[</m:t>
                    </m:r>
                    <m:r>
                      <a:rPr lang="en-US" sz="2400" b="1" i="1">
                        <a:solidFill>
                          <a:srgbClr val="010004"/>
                        </a:solidFill>
                        <a:latin typeface="Cambria Math" charset="0"/>
                        <a:ea typeface="ＭＳ Ｐゴシック" charset="0"/>
                        <a:cs typeface="ＭＳ Ｐゴシック" charset="0"/>
                      </a:rPr>
                      <m:t>𝑬</m:t>
                    </m:r>
                    <m:r>
                      <a:rPr lang="en-US" sz="2400" b="1" i="1">
                        <a:solidFill>
                          <a:srgbClr val="010004"/>
                        </a:solidFill>
                        <a:latin typeface="Cambria Math" charset="0"/>
                        <a:ea typeface="ＭＳ Ｐゴシック" charset="0"/>
                        <a:cs typeface="ＭＳ Ｐゴシック" charset="0"/>
                      </a:rPr>
                      <m:t>(</m:t>
                    </m:r>
                    <m:sSub>
                      <m:sSubPr>
                        <m:ctrlPr>
                          <a:rPr lang="en-US" sz="2400" b="1" i="1">
                            <a:solidFill>
                              <a:srgbClr val="010004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𝑹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𝑴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rgbClr val="010004"/>
                    </a:solidFill>
                    <a:ea typeface="ＭＳ Ｐゴシック" charset="0"/>
                    <a:cs typeface="ＭＳ Ｐゴシック" charset="0"/>
                  </a:rPr>
                  <a:t>)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10004"/>
                            </a:solidFill>
                            <a:latin typeface="Cambria Math" panose="02040503050406030204" pitchFamily="18" charset="0"/>
                            <a:ea typeface="ＭＳ Ｐゴシック" charset="0"/>
                            <a:cs typeface="ＭＳ Ｐゴシック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𝑹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10004"/>
                            </a:solidFill>
                            <a:latin typeface="Cambria Math" charset="0"/>
                            <a:ea typeface="ＭＳ Ｐゴシック" charset="0"/>
                            <a:cs typeface="ＭＳ Ｐゴシック" charset="0"/>
                          </a:rPr>
                          <m:t>𝑭</m:t>
                        </m:r>
                      </m:sub>
                    </m:sSub>
                    <m:r>
                      <a:rPr lang="en-US" sz="2400" b="1" i="0" smtClean="0">
                        <a:solidFill>
                          <a:srgbClr val="010004"/>
                        </a:solidFill>
                        <a:latin typeface="Cambria Math" charset="0"/>
                        <a:ea typeface="ＭＳ Ｐゴシック" charset="0"/>
                        <a:cs typeface="ＭＳ Ｐゴシック" charset="0"/>
                      </a:rPr>
                      <m:t>]</m:t>
                    </m:r>
                  </m:oMath>
                </a14:m>
                <a:endParaRPr lang="en-US" sz="2400" b="1" dirty="0">
                  <a:solidFill>
                    <a:srgbClr val="010004"/>
                  </a:solidFill>
                  <a:ea typeface="ＭＳ Ｐゴシック" charset="0"/>
                  <a:cs typeface="ＭＳ Ｐゴシック" charset="0"/>
                </a:endParaRPr>
              </a:p>
              <a:p>
                <a:pPr marL="342900" indent="-342900" eaLnBrk="1" hangingPunct="1">
                  <a:lnSpc>
                    <a:spcPct val="90000"/>
                  </a:lnSpc>
                </a:pPr>
                <a:endParaRPr lang="en-US" sz="2400" dirty="0">
                  <a:solidFill>
                    <a:srgbClr val="010004"/>
                  </a:solidFill>
                  <a:ea typeface="ＭＳ Ｐゴシック" charset="0"/>
                  <a:cs typeface="ＭＳ Ｐゴシック" charset="0"/>
                </a:endParaRPr>
              </a:p>
            </p:txBody>
          </p:sp>
        </mc:Choice>
        <mc:Fallback xmlns="">
          <p:sp>
            <p:nvSpPr>
              <p:cNvPr id="93192" name="Rectangle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0" t="-1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321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Relationship between Risk and Expected Return (CAPM)</a:t>
            </a:r>
          </a:p>
        </p:txBody>
      </p:sp>
      <p:sp>
        <p:nvSpPr>
          <p:cNvPr id="393224" name="AutoShape 8"/>
          <p:cNvSpPr>
            <a:spLocks/>
          </p:cNvSpPr>
          <p:nvPr/>
        </p:nvSpPr>
        <p:spPr bwMode="auto">
          <a:xfrm rot="16200000">
            <a:off x="6705600" y="3950906"/>
            <a:ext cx="304800" cy="1524000"/>
          </a:xfrm>
          <a:prstGeom prst="leftBrace">
            <a:avLst>
              <a:gd name="adj1" fmla="val 60833"/>
              <a:gd name="adj2" fmla="val 47255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3225" name="Text Box 9"/>
          <p:cNvSpPr txBox="1">
            <a:spLocks noChangeArrowheads="1"/>
          </p:cNvSpPr>
          <p:nvPr/>
        </p:nvSpPr>
        <p:spPr bwMode="auto">
          <a:xfrm>
            <a:off x="5219284" y="4923127"/>
            <a:ext cx="320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dirty="0">
                <a:latin typeface="Calibri" pitchFamily="34" charset="0"/>
              </a:rPr>
              <a:t>Market Risk Premium</a:t>
            </a:r>
          </a:p>
        </p:txBody>
      </p:sp>
      <p:sp>
        <p:nvSpPr>
          <p:cNvPr id="393226" name="Rectangle 10"/>
          <p:cNvSpPr>
            <a:spLocks noChangeArrowheads="1"/>
          </p:cNvSpPr>
          <p:nvPr/>
        </p:nvSpPr>
        <p:spPr bwMode="auto">
          <a:xfrm>
            <a:off x="228600" y="5943600"/>
            <a:ext cx="8839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SzPct val="90000"/>
              <a:buFont typeface="Symbol" charset="0"/>
              <a:buNone/>
            </a:pPr>
            <a:r>
              <a:rPr lang="en-US" sz="2200" b="1" i="1" dirty="0">
                <a:latin typeface="Calibri" pitchFamily="34" charset="0"/>
              </a:rPr>
              <a:t>This applies to individual securities held within well-diversified portfolios.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3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3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3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3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3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24" grpId="0" animBg="1"/>
      <p:bldP spid="393225" grpId="0" autoUpdateAnimBg="0"/>
      <p:bldP spid="393226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337" y="444007"/>
            <a:ext cx="3311525" cy="298076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Frontier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641" y="615781"/>
            <a:ext cx="3962400" cy="27104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31" y="3371084"/>
            <a:ext cx="3581400" cy="29040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641" y="3536216"/>
            <a:ext cx="4194048" cy="296847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209800" y="838200"/>
            <a:ext cx="647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u="sng" dirty="0"/>
              <a:t>M&amp;A</a:t>
            </a:r>
            <a:endParaRPr lang="en-US" u="sng" dirty="0"/>
          </a:p>
        </p:txBody>
      </p:sp>
      <p:sp>
        <p:nvSpPr>
          <p:cNvPr id="11" name="TextBox 10"/>
          <p:cNvSpPr txBox="1"/>
          <p:nvPr/>
        </p:nvSpPr>
        <p:spPr>
          <a:xfrm>
            <a:off x="5715000" y="699700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M, A, &amp; 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600200" y="3479137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M, A, B, </a:t>
            </a:r>
            <a:r>
              <a:rPr lang="en-US" sz="1400" u="sng"/>
              <a:t>&amp; C</a:t>
            </a:r>
            <a:endParaRPr lang="en-US" sz="1400" u="sng" dirty="0"/>
          </a:p>
        </p:txBody>
      </p:sp>
      <p:sp>
        <p:nvSpPr>
          <p:cNvPr id="13" name="TextBox 12"/>
          <p:cNvSpPr txBox="1"/>
          <p:nvPr/>
        </p:nvSpPr>
        <p:spPr>
          <a:xfrm>
            <a:off x="6934200" y="3381090"/>
            <a:ext cx="1295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u="sng" dirty="0"/>
              <a:t>M, A, B, &amp; F</a:t>
            </a:r>
          </a:p>
        </p:txBody>
      </p:sp>
    </p:spTree>
    <p:extLst>
      <p:ext uri="{BB962C8B-B14F-4D97-AF65-F5344CB8AC3E}">
        <p14:creationId xmlns:p14="http://schemas.microsoft.com/office/powerpoint/2010/main" val="1088580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Investment Opportunities and Diversification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032492"/>
              </p:ext>
            </p:extLst>
          </p:nvPr>
        </p:nvGraphicFramePr>
        <p:xfrm>
          <a:off x="387350" y="914400"/>
          <a:ext cx="8197850" cy="472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200934" imgH="2257470" progId="Excel.Sheet.12">
                  <p:embed/>
                </p:oleObj>
              </mc:Choice>
              <mc:Fallback>
                <p:oleObj name="Worksheet" r:id="rId2" imgW="7200934" imgH="225747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7350" y="914400"/>
                        <a:ext cx="8197850" cy="4724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Oval 6"/>
          <p:cNvSpPr/>
          <p:nvPr/>
        </p:nvSpPr>
        <p:spPr>
          <a:xfrm>
            <a:off x="5448625" y="5181600"/>
            <a:ext cx="838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477000" y="5181600"/>
            <a:ext cx="838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07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Individuals should focus on the risk of their </a:t>
            </a:r>
            <a:r>
              <a:rPr lang="en-US" sz="2400" b="1" dirty="0"/>
              <a:t>overall portfolio </a:t>
            </a:r>
            <a:r>
              <a:rPr lang="en-US" sz="2400" dirty="0"/>
              <a:t>and </a:t>
            </a:r>
            <a:r>
              <a:rPr lang="en-US" sz="2400" b="1" dirty="0"/>
              <a:t>not</a:t>
            </a:r>
            <a:r>
              <a:rPr lang="en-US" sz="2400" dirty="0"/>
              <a:t> the risk of the </a:t>
            </a:r>
            <a:r>
              <a:rPr lang="en-US" sz="2400" b="1" dirty="0"/>
              <a:t>individual investments</a:t>
            </a:r>
            <a:r>
              <a:rPr lang="en-US" sz="2400" dirty="0"/>
              <a:t>.</a:t>
            </a:r>
          </a:p>
          <a:p>
            <a:r>
              <a:rPr lang="en-US" sz="2400" dirty="0"/>
              <a:t>Diversification generally lowers overall portfolio risk.</a:t>
            </a:r>
          </a:p>
          <a:p>
            <a:r>
              <a:rPr lang="en-US" sz="2400" dirty="0"/>
              <a:t>Because investors are risk-adverse they will hold diversified portfolios.  </a:t>
            </a:r>
          </a:p>
          <a:p>
            <a:r>
              <a:rPr lang="en-US" sz="2400" dirty="0"/>
              <a:t>A manager should evaluate a project based on its risk/reward contribution for investors holding diversified portfolios.</a:t>
            </a:r>
          </a:p>
          <a:p>
            <a:r>
              <a:rPr lang="en-US" sz="2400" dirty="0"/>
              <a:t>Investors like projects whose returns are non-synchronous with their portfolio returns.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Investing Insights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3791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762001"/>
            <a:ext cx="4343400" cy="49530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 Beta &amp; Portfolio Risk Contribution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48" y="762001"/>
            <a:ext cx="4378452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168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ea typeface="ＭＳ Ｐゴシック" charset="0"/>
                <a:cs typeface="ＭＳ Ｐゴシック" charset="0"/>
              </a:rPr>
              <a:t>There are 3 choices for measuring an asset’s risk contribution to a portfolio:</a:t>
            </a:r>
          </a:p>
          <a:p>
            <a:pPr marL="517525" lvl="1" indent="-346075"/>
            <a:r>
              <a:rPr lang="en-US" sz="2400" dirty="0">
                <a:ea typeface="ＭＳ Ｐゴシック" charset="0"/>
              </a:rPr>
              <a:t>Covariance</a:t>
            </a:r>
          </a:p>
          <a:p>
            <a:pPr marL="517525" lvl="1" indent="-346075"/>
            <a:r>
              <a:rPr lang="en-US" sz="2400" dirty="0">
                <a:ea typeface="ＭＳ Ｐゴシック" charset="0"/>
              </a:rPr>
              <a:t>Correlation</a:t>
            </a:r>
          </a:p>
          <a:p>
            <a:pPr marL="517525" lvl="1" indent="-346075"/>
            <a:r>
              <a:rPr lang="en-US" sz="2400" b="1" dirty="0">
                <a:solidFill>
                  <a:srgbClr val="FF0021"/>
                </a:solidFill>
                <a:ea typeface="ＭＳ Ｐゴシック" charset="0"/>
              </a:rPr>
              <a:t>Beta</a:t>
            </a:r>
          </a:p>
        </p:txBody>
      </p:sp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Measuring Risk Contribution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The formula for covariance is</a:t>
            </a:r>
            <a:r>
              <a:rPr lang="en-US" sz="2400" b="1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:</a:t>
            </a:r>
          </a:p>
          <a:p>
            <a:endParaRPr lang="en-US" sz="2400" b="1" dirty="0">
              <a:solidFill>
                <a:srgbClr val="010004"/>
              </a:solidFill>
              <a:ea typeface="ＭＳ Ｐゴシック" charset="0"/>
              <a:cs typeface="ＭＳ Ｐゴシック" charset="0"/>
            </a:endParaRPr>
          </a:p>
          <a:p>
            <a:endParaRPr lang="en-US" sz="2400" b="1" dirty="0">
              <a:solidFill>
                <a:srgbClr val="010004"/>
              </a:solidFill>
              <a:ea typeface="ＭＳ Ｐゴシック" charset="0"/>
              <a:cs typeface="ＭＳ Ｐゴシック" charset="0"/>
            </a:endParaRPr>
          </a:p>
          <a:p>
            <a:endParaRPr lang="en-US" sz="2400" b="1" dirty="0">
              <a:solidFill>
                <a:srgbClr val="010004"/>
              </a:solidFill>
              <a:ea typeface="ＭＳ Ｐゴシック" charset="0"/>
              <a:cs typeface="ＭＳ Ｐゴシック" charset="0"/>
            </a:endParaRPr>
          </a:p>
          <a:p>
            <a:endParaRPr lang="en-US" sz="2400" b="1" dirty="0">
              <a:solidFill>
                <a:srgbClr val="010004"/>
              </a:solidFill>
              <a:ea typeface="ＭＳ Ｐゴシック" charset="0"/>
              <a:cs typeface="ＭＳ Ｐゴシック" charset="0"/>
            </a:endParaRPr>
          </a:p>
          <a:p>
            <a:r>
              <a:rPr lang="en-US" sz="2400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A major drawback to covariance is its units, %</a:t>
            </a:r>
            <a:r>
              <a:rPr lang="en-US" sz="2400" baseline="30000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2</a:t>
            </a:r>
            <a:r>
              <a:rPr lang="en-US" sz="2400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. </a:t>
            </a:r>
            <a:r>
              <a:rPr lang="en-US" sz="2400" baseline="30000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If the covariance is divided by the product of the standard deviation of the assets, the units cancel out.  The result is </a:t>
            </a:r>
            <a:r>
              <a:rPr lang="en-US" sz="2400" i="1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correlation.</a:t>
            </a:r>
            <a:r>
              <a:rPr lang="en-US" sz="2400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 </a:t>
            </a:r>
          </a:p>
          <a:p>
            <a:endParaRPr lang="en-US" sz="2400" b="1" dirty="0">
              <a:solidFill>
                <a:srgbClr val="010004"/>
              </a:solidFill>
              <a:ea typeface="ＭＳ Ｐゴシック" charset="0"/>
              <a:cs typeface="ＭＳ Ｐゴシック" charset="0"/>
            </a:endParaRPr>
          </a:p>
          <a:p>
            <a:pPr>
              <a:buNone/>
            </a:pPr>
            <a:r>
              <a:rPr lang="en-US" b="1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 </a:t>
            </a:r>
            <a:endParaRPr lang="en-US" sz="1600" b="1" dirty="0">
              <a:solidFill>
                <a:srgbClr val="010004"/>
              </a:solidFill>
              <a:ea typeface="ＭＳ Ｐゴシック" charset="0"/>
              <a:cs typeface="ＭＳ Ｐゴシック" charset="0"/>
            </a:endParaRP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Measuring Risk Contribution</a:t>
            </a:r>
            <a:endParaRPr lang="en-US" dirty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5134345"/>
              </p:ext>
            </p:extLst>
          </p:nvPr>
        </p:nvGraphicFramePr>
        <p:xfrm>
          <a:off x="1371600" y="1143000"/>
          <a:ext cx="54864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61787" imgH="482278" progId="Equation.3">
                  <p:embed/>
                </p:oleObj>
              </mc:Choice>
              <mc:Fallback>
                <p:oleObj name="Equation" r:id="rId2" imgW="2361787" imgH="482278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143000"/>
                        <a:ext cx="5486400" cy="11430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4428663"/>
              </p:ext>
            </p:extLst>
          </p:nvPr>
        </p:nvGraphicFramePr>
        <p:xfrm>
          <a:off x="2133600" y="4267200"/>
          <a:ext cx="3509963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26760" imgH="447840" progId="Equation.3">
                  <p:embed/>
                </p:oleObj>
              </mc:Choice>
              <mc:Fallback>
                <p:oleObj name="Equation" r:id="rId4" imgW="1526760" imgH="44784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267200"/>
                        <a:ext cx="3509963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47685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200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Correlation</a:t>
            </a:r>
          </a:p>
          <a:p>
            <a:pPr marL="517525" lvl="1" indent="-346075" eaLnBrk="1" hangingPunct="1"/>
            <a:r>
              <a:rPr lang="en-US" sz="2800" dirty="0" err="1">
                <a:solidFill>
                  <a:srgbClr val="010004"/>
                </a:solidFill>
                <a:ea typeface="ＭＳ Ｐゴシック" charset="0"/>
              </a:rPr>
              <a:t>Unitless</a:t>
            </a:r>
            <a:endParaRPr lang="en-US" sz="2800" dirty="0">
              <a:solidFill>
                <a:srgbClr val="010004"/>
              </a:solidFill>
              <a:ea typeface="ＭＳ Ｐゴシック" charset="0"/>
            </a:endParaRPr>
          </a:p>
          <a:p>
            <a:pPr marL="517525" lvl="1" indent="-346075" eaLnBrk="1" hangingPunct="1"/>
            <a:r>
              <a:rPr lang="en-US" sz="2800" dirty="0">
                <a:solidFill>
                  <a:srgbClr val="010004"/>
                </a:solidFill>
                <a:ea typeface="ＭＳ Ｐゴシック" charset="0"/>
              </a:rPr>
              <a:t>Always between +1 and -1</a:t>
            </a:r>
          </a:p>
          <a:p>
            <a:pPr marL="517525" lvl="1" indent="-346075" eaLnBrk="1" hangingPunct="1"/>
            <a:r>
              <a:rPr lang="en-US" sz="2800" dirty="0">
                <a:solidFill>
                  <a:srgbClr val="010004"/>
                </a:solidFill>
                <a:ea typeface="ＭＳ Ｐゴシック" charset="0"/>
              </a:rPr>
              <a:t>Same sign (+ or - ) as Covariance</a:t>
            </a:r>
          </a:p>
          <a:p>
            <a:pPr marL="517525" lvl="1" indent="-346075" eaLnBrk="1" hangingPunct="1"/>
            <a:r>
              <a:rPr lang="en-US" sz="2800" b="1" dirty="0">
                <a:solidFill>
                  <a:srgbClr val="010004"/>
                </a:solidFill>
                <a:ea typeface="ＭＳ Ｐゴシック" charset="0"/>
              </a:rPr>
              <a:t>Drawback</a:t>
            </a:r>
            <a:r>
              <a:rPr lang="en-US" sz="2800" dirty="0">
                <a:solidFill>
                  <a:srgbClr val="010004"/>
                </a:solidFill>
                <a:ea typeface="ＭＳ Ｐゴシック" charset="0"/>
              </a:rPr>
              <a:t>: correlation measures </a:t>
            </a:r>
            <a:r>
              <a:rPr lang="en-US" sz="2800" i="1" dirty="0">
                <a:solidFill>
                  <a:srgbClr val="010004"/>
                </a:solidFill>
                <a:ea typeface="ＭＳ Ｐゴシック" charset="0"/>
              </a:rPr>
              <a:t>reliability</a:t>
            </a:r>
            <a:r>
              <a:rPr lang="en-US" sz="2800" dirty="0">
                <a:solidFill>
                  <a:srgbClr val="010004"/>
                </a:solidFill>
                <a:ea typeface="ＭＳ Ｐゴシック" charset="0"/>
              </a:rPr>
              <a:t>, not slope</a:t>
            </a:r>
          </a:p>
          <a:p>
            <a:pPr eaLnBrk="1" hangingPunct="1"/>
            <a:r>
              <a:rPr lang="en-US" sz="3200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The formula for correlation is:</a:t>
            </a:r>
          </a:p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48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Correlation and Covariance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348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3423324"/>
              </p:ext>
            </p:extLst>
          </p:nvPr>
        </p:nvGraphicFramePr>
        <p:xfrm>
          <a:off x="2438400" y="3962400"/>
          <a:ext cx="3516313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6760" imgH="447840" progId="Equation.3">
                  <p:embed/>
                </p:oleObj>
              </mc:Choice>
              <mc:Fallback>
                <p:oleObj name="Equation" r:id="rId2" imgW="1526760" imgH="447840" progId="Equation.3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962400"/>
                        <a:ext cx="3516313" cy="1016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Scaling Problem with Correlation</a:t>
            </a:r>
          </a:p>
        </p:txBody>
      </p:sp>
      <p:graphicFrame>
        <p:nvGraphicFramePr>
          <p:cNvPr id="2457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047307"/>
              </p:ext>
            </p:extLst>
          </p:nvPr>
        </p:nvGraphicFramePr>
        <p:xfrm>
          <a:off x="612648" y="806748"/>
          <a:ext cx="7772400" cy="50606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2571666" imgH="2514510" progId="Excel.Sheet.12">
                  <p:embed/>
                </p:oleObj>
              </mc:Choice>
              <mc:Fallback>
                <p:oleObj name="Worksheet" r:id="rId2" imgW="2571666" imgH="2514510" progId="Excel.Sheet.12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648" y="806748"/>
                        <a:ext cx="7772400" cy="50606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17</a:t>
            </a:fld>
            <a:endParaRPr lang="en-US" altLang="en-US" dirty="0"/>
          </a:p>
        </p:txBody>
      </p:sp>
      <p:sp>
        <p:nvSpPr>
          <p:cNvPr id="5" name="Oval 4"/>
          <p:cNvSpPr/>
          <p:nvPr/>
        </p:nvSpPr>
        <p:spPr>
          <a:xfrm>
            <a:off x="2209800" y="4876800"/>
            <a:ext cx="6632448" cy="1219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Correlation, Covariance, and Beta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18</a:t>
            </a:fld>
            <a:endParaRPr lang="en-US" alt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3122992"/>
              </p:ext>
            </p:extLst>
          </p:nvPr>
        </p:nvGraphicFramePr>
        <p:xfrm>
          <a:off x="685800" y="914400"/>
          <a:ext cx="7758113" cy="474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6896224" imgH="3124170" progId="Excel.Sheet.12">
                  <p:embed/>
                </p:oleObj>
              </mc:Choice>
              <mc:Fallback>
                <p:oleObj name="Worksheet" r:id="rId2" imgW="6896224" imgH="312417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5800" y="914400"/>
                        <a:ext cx="7758113" cy="4743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sz="2600" dirty="0" err="1">
                <a:ea typeface="ＭＳ Ｐゴシック" charset="0"/>
                <a:cs typeface="ＭＳ Ｐゴシック" charset="0"/>
              </a:rPr>
              <a:t>Unitless</a:t>
            </a:r>
            <a:endParaRPr lang="en-US" sz="2600" dirty="0">
              <a:ea typeface="ＭＳ Ｐゴシック" charset="0"/>
              <a:cs typeface="ＭＳ Ｐゴシック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sz="2600" dirty="0">
                <a:ea typeface="ＭＳ Ｐゴシック" charset="0"/>
                <a:cs typeface="ＭＳ Ｐゴシック" charset="0"/>
              </a:rPr>
              <a:t>Slope of best fitting line through (</a:t>
            </a:r>
            <a:r>
              <a:rPr lang="en-US" sz="2600" dirty="0" err="1">
                <a:ea typeface="ＭＳ Ｐゴシック" charset="0"/>
                <a:cs typeface="ＭＳ Ｐゴシック" charset="0"/>
              </a:rPr>
              <a:t>Y,X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): (y = </a:t>
            </a:r>
            <a:r>
              <a:rPr lang="en-US" sz="2600" dirty="0">
                <a:ea typeface="ＭＳ Ｐゴシック" charset="0"/>
                <a:cs typeface="ＭＳ Ｐゴシック" charset="0"/>
                <a:sym typeface="Symbol" charset="0"/>
              </a:rPr>
              <a:t> + x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)</a:t>
            </a:r>
          </a:p>
          <a:p>
            <a:pPr eaLnBrk="1" hangingPunct="1">
              <a:spcBef>
                <a:spcPct val="0"/>
              </a:spcBef>
            </a:pPr>
            <a:r>
              <a:rPr lang="en-US" sz="2600" dirty="0">
                <a:ea typeface="ＭＳ Ｐゴシック" charset="0"/>
                <a:cs typeface="ＭＳ Ｐゴシック" charset="0"/>
              </a:rPr>
              <a:t>Order of variables matters: </a:t>
            </a:r>
            <a:r>
              <a:rPr lang="en-US" sz="2600" b="1" dirty="0">
                <a:ea typeface="ＭＳ Ｐゴシック" charset="0"/>
                <a:cs typeface="ＭＳ Ｐゴシック" charset="0"/>
                <a:sym typeface="Symbol" charset="0"/>
              </a:rPr>
              <a:t></a:t>
            </a:r>
            <a:r>
              <a:rPr lang="en-US" sz="2600" b="1" baseline="-25000" dirty="0" err="1">
                <a:ea typeface="ＭＳ Ｐゴシック" charset="0"/>
                <a:cs typeface="ＭＳ Ｐゴシック" charset="0"/>
                <a:sym typeface="Symbol" charset="0"/>
              </a:rPr>
              <a:t>y,x</a:t>
            </a:r>
            <a:r>
              <a:rPr lang="en-US" sz="2600" b="1" dirty="0">
                <a:ea typeface="ＭＳ Ｐゴシック" charset="0"/>
                <a:cs typeface="ＭＳ Ｐゴシック" charset="0"/>
                <a:sym typeface="Symbol" charset="0"/>
              </a:rPr>
              <a:t> </a:t>
            </a:r>
            <a:r>
              <a:rPr lang="en-US" sz="2600" dirty="0">
                <a:ea typeface="ＭＳ Ｐゴシック" charset="0"/>
                <a:cs typeface="ＭＳ Ｐゴシック" charset="0"/>
                <a:sym typeface="Symbol" charset="0"/>
              </a:rPr>
              <a:t>= </a:t>
            </a:r>
            <a:r>
              <a:rPr lang="en-US" sz="2600" b="1" dirty="0">
                <a:ea typeface="ＭＳ Ｐゴシック" charset="0"/>
                <a:cs typeface="ＭＳ Ｐゴシック" charset="0"/>
                <a:sym typeface="Symbol" charset="0"/>
              </a:rPr>
              <a:t></a:t>
            </a:r>
            <a:r>
              <a:rPr lang="en-US" sz="2600" b="1" baseline="-25000" dirty="0" err="1">
                <a:ea typeface="ＭＳ Ｐゴシック" charset="0"/>
                <a:cs typeface="ＭＳ Ｐゴシック" charset="0"/>
                <a:sym typeface="Symbol" charset="0"/>
              </a:rPr>
              <a:t>x,y</a:t>
            </a:r>
            <a:r>
              <a:rPr lang="en-US" sz="2600" b="1" dirty="0">
                <a:ea typeface="ＭＳ Ｐゴシック" charset="0"/>
                <a:cs typeface="ＭＳ Ｐゴシック" charset="0"/>
                <a:sym typeface="Symbol" charset="0"/>
              </a:rPr>
              <a:t> </a:t>
            </a:r>
            <a:endParaRPr lang="en-US" sz="2600" dirty="0">
              <a:ea typeface="ＭＳ Ｐゴシック" charset="0"/>
              <a:cs typeface="ＭＳ Ｐゴシック" charset="0"/>
            </a:endParaRPr>
          </a:p>
          <a:p>
            <a:pPr eaLnBrk="1" hangingPunct="1">
              <a:spcBef>
                <a:spcPct val="0"/>
              </a:spcBef>
            </a:pPr>
            <a:r>
              <a:rPr lang="en-US" sz="2600" dirty="0">
                <a:ea typeface="ＭＳ Ｐゴシック" charset="0"/>
                <a:cs typeface="ＭＳ Ｐゴシック" charset="0"/>
              </a:rPr>
              <a:t>Tells how much Y will change for given change in X</a:t>
            </a:r>
          </a:p>
          <a:p>
            <a:pPr eaLnBrk="1" hangingPunct="1">
              <a:spcBef>
                <a:spcPct val="0"/>
              </a:spcBef>
            </a:pPr>
            <a:r>
              <a:rPr lang="en-US" sz="2600" dirty="0">
                <a:ea typeface="ＭＳ Ｐゴシック" charset="0"/>
                <a:cs typeface="ＭＳ Ｐゴシック" charset="0"/>
              </a:rPr>
              <a:t>Time period and frequency matter</a:t>
            </a:r>
          </a:p>
          <a:p>
            <a:pPr eaLnBrk="1" hangingPunct="1">
              <a:spcBef>
                <a:spcPct val="0"/>
              </a:spcBef>
            </a:pPr>
            <a:r>
              <a:rPr lang="en-US" sz="2600" dirty="0">
                <a:ea typeface="ＭＳ Ｐゴシック" charset="0"/>
                <a:cs typeface="ＭＳ Ｐゴシック" charset="0"/>
              </a:rPr>
              <a:t>In </a:t>
            </a:r>
            <a:r>
              <a:rPr lang="en-US" sz="2600" b="1" dirty="0">
                <a:ea typeface="ＭＳ Ｐゴシック" charset="0"/>
                <a:cs typeface="ＭＳ Ｐゴシック" charset="0"/>
              </a:rPr>
              <a:t>CAPM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, beta refers to the beta of stock Y (asset, project) generally with the market return, M</a:t>
            </a:r>
          </a:p>
          <a:p>
            <a:pPr eaLnBrk="1" hangingPunct="1">
              <a:spcBef>
                <a:spcPct val="0"/>
              </a:spcBef>
            </a:pPr>
            <a:r>
              <a:rPr lang="en-US" sz="2600" dirty="0">
                <a:ea typeface="ＭＳ Ｐゴシック" charset="0"/>
                <a:cs typeface="ＭＳ Ｐゴシック" charset="0"/>
              </a:rPr>
              <a:t>Higher beta means more </a:t>
            </a:r>
            <a:r>
              <a:rPr lang="en-US" sz="2600" dirty="0" err="1">
                <a:ea typeface="ＭＳ Ｐゴシック" charset="0"/>
                <a:cs typeface="ＭＳ Ｐゴシック" charset="0"/>
              </a:rPr>
              <a:t>comovement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 and less diversification </a:t>
            </a:r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b="1" dirty="0">
                <a:ea typeface="ＭＳ Ｐゴシック" charset="0"/>
                <a:cs typeface="ＭＳ Ｐゴシック" charset="0"/>
              </a:rPr>
              <a:t>BETA </a:t>
            </a:r>
            <a:r>
              <a:rPr lang="en-US" sz="1800" b="1" dirty="0">
                <a:solidFill>
                  <a:srgbClr val="010004"/>
                </a:solidFill>
                <a:ea typeface="ＭＳ Ｐゴシック" charset="0"/>
                <a:cs typeface="ＭＳ Ｐゴシック" charset="0"/>
              </a:rPr>
              <a:t>(</a:t>
            </a:r>
            <a:r>
              <a:rPr lang="en-US" sz="1800" b="1" dirty="0">
                <a:solidFill>
                  <a:schemeClr val="tx1"/>
                </a:solidFill>
                <a:ea typeface="ＭＳ Ｐゴシック" charset="0"/>
                <a:cs typeface="ＭＳ Ｐゴシック" charset="0"/>
                <a:sym typeface="Symbol" charset="0"/>
              </a:rPr>
              <a:t>)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graphicFrame>
        <p:nvGraphicFramePr>
          <p:cNvPr id="4403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1149016"/>
              </p:ext>
            </p:extLst>
          </p:nvPr>
        </p:nvGraphicFramePr>
        <p:xfrm>
          <a:off x="993775" y="4648200"/>
          <a:ext cx="715645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361787" imgH="444247" progId="Equation.3">
                  <p:embed/>
                </p:oleObj>
              </mc:Choice>
              <mc:Fallback>
                <p:oleObj name="Equation" r:id="rId3" imgW="2361787" imgH="444247" progId="Equation.3">
                  <p:embed/>
                  <p:pic>
                    <p:nvPicPr>
                      <p:cNvPr id="0" name="Picture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3775" y="4648200"/>
                        <a:ext cx="7156450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1" name="Line 5"/>
          <p:cNvSpPr>
            <a:spLocks noChangeShapeType="1"/>
          </p:cNvSpPr>
          <p:nvPr/>
        </p:nvSpPr>
        <p:spPr bwMode="auto">
          <a:xfrm flipH="1">
            <a:off x="4800600" y="1447800"/>
            <a:ext cx="152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7338" indent="-287338"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What happens to expected returns (</a:t>
            </a:r>
            <a:r>
              <a:rPr lang="en-US" sz="2000" b="1" dirty="0">
                <a:solidFill>
                  <a:schemeClr val="accent1"/>
                </a:solidFill>
                <a:ea typeface="ＭＳ Ｐゴシック" charset="0"/>
                <a:cs typeface="ＭＳ Ｐゴシック" charset="0"/>
              </a:rPr>
              <a:t>reward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) when assets are combined to form portfolios?</a:t>
            </a:r>
          </a:p>
          <a:p>
            <a:pPr marL="688975" lvl="1" indent="-180975" eaLnBrk="1" hangingPunct="1"/>
            <a:r>
              <a:rPr lang="en-US" sz="2400" b="1" dirty="0">
                <a:ea typeface="ＭＳ Ｐゴシック" charset="0"/>
              </a:rPr>
              <a:t>Is the expected return of a portfolio of stocks equal to the weighted average of the expected returns of individual stocks?</a:t>
            </a:r>
          </a:p>
          <a:p>
            <a:pPr marL="287338" indent="-287338" eaLnBrk="1" hangingPunct="1"/>
            <a:endParaRPr lang="en-US" sz="2000" dirty="0">
              <a:ea typeface="ＭＳ Ｐゴシック" charset="0"/>
              <a:cs typeface="ＭＳ Ｐゴシック" charset="0"/>
            </a:endParaRPr>
          </a:p>
          <a:p>
            <a:pPr marL="287338" indent="-287338"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What happens to standard deviation (</a:t>
            </a:r>
            <a:r>
              <a:rPr lang="en-US" sz="2000" b="1" dirty="0">
                <a:solidFill>
                  <a:schemeClr val="accent1"/>
                </a:solidFill>
                <a:ea typeface="ＭＳ Ｐゴシック" charset="0"/>
                <a:cs typeface="ＭＳ Ｐゴシック" charset="0"/>
              </a:rPr>
              <a:t>risk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) when assets are combined to form portfolios?</a:t>
            </a:r>
          </a:p>
          <a:p>
            <a:pPr marL="688975" lvl="1" indent="-180975"/>
            <a:r>
              <a:rPr lang="en-US" sz="2400" b="1" dirty="0">
                <a:ea typeface="ＭＳ Ｐゴシック" charset="0"/>
              </a:rPr>
              <a:t>Is the SD of a portfolio of stocks equal to the weighted average of the SDs of the individual stocks?</a:t>
            </a:r>
          </a:p>
          <a:p>
            <a:pPr marL="508000" lvl="1" indent="0" eaLnBrk="1" hangingPunct="1">
              <a:buNone/>
            </a:pPr>
            <a:endParaRPr lang="en-US" sz="1800" dirty="0">
              <a:ea typeface="ＭＳ Ｐゴシック" charset="0"/>
            </a:endParaRPr>
          </a:p>
          <a:p>
            <a:pPr marL="287338" indent="-287338"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If a firm’s shareholders are well diversified, what kinds of projects should managers choose? </a:t>
            </a:r>
            <a:endParaRPr lang="en-US" sz="2000" b="1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Diversification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4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548551"/>
              </p:ext>
            </p:extLst>
          </p:nvPr>
        </p:nvGraphicFramePr>
        <p:xfrm>
          <a:off x="1274135" y="1033477"/>
          <a:ext cx="4437063" cy="81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39920" imgH="191880" progId="Equation.3">
                  <p:embed/>
                </p:oleObj>
              </mc:Choice>
              <mc:Fallback>
                <p:oleObj name="Equation" r:id="rId3" imgW="2239920" imgH="191880" progId="Equation.3">
                  <p:embed/>
                  <p:pic>
                    <p:nvPicPr>
                      <p:cNvPr id="0" name="Picture 14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135" y="1033477"/>
                        <a:ext cx="4437063" cy="810287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Covariance, Correlation, and Beta</a:t>
            </a:r>
          </a:p>
        </p:txBody>
      </p:sp>
      <p:sp>
        <p:nvSpPr>
          <p:cNvPr id="4916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143000"/>
            <a:ext cx="8382000" cy="5486400"/>
          </a:xfrm>
          <a:prstGeom prst="rect">
            <a:avLst/>
          </a:prstGeom>
        </p:spPr>
        <p:txBody>
          <a:bodyPr anchor="ctr"/>
          <a:lstStyle/>
          <a:p>
            <a:pPr lvl="1" eaLnBrk="1" hangingPunct="1"/>
            <a:endParaRPr lang="en-US" sz="2000" b="1">
              <a:solidFill>
                <a:srgbClr val="010004"/>
              </a:solidFill>
              <a:ea typeface="ＭＳ Ｐゴシック" charset="0"/>
            </a:endParaRPr>
          </a:p>
          <a:p>
            <a:pPr lvl="1" eaLnBrk="1" hangingPunct="1"/>
            <a:endParaRPr lang="en-US" sz="2000" b="1">
              <a:solidFill>
                <a:srgbClr val="010004"/>
              </a:solidFill>
              <a:ea typeface="ＭＳ Ｐゴシック" charset="0"/>
            </a:endParaRPr>
          </a:p>
          <a:p>
            <a:pPr lvl="1" eaLnBrk="1" hangingPunct="1"/>
            <a:endParaRPr lang="en-US" sz="2000" b="1">
              <a:solidFill>
                <a:srgbClr val="010004"/>
              </a:solidFill>
              <a:ea typeface="ＭＳ Ｐゴシック" charset="0"/>
            </a:endParaRPr>
          </a:p>
          <a:p>
            <a:pPr eaLnBrk="1" hangingPunct="1"/>
            <a:endParaRPr lang="en-US" sz="3200" b="1">
              <a:solidFill>
                <a:srgbClr val="010004"/>
              </a:solidFill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49155" name="Object 5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121185314"/>
              </p:ext>
            </p:extLst>
          </p:nvPr>
        </p:nvGraphicFramePr>
        <p:xfrm>
          <a:off x="1274135" y="2353232"/>
          <a:ext cx="4437063" cy="11837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63120" imgH="420480" progId="Equation.3">
                  <p:embed/>
                </p:oleObj>
              </mc:Choice>
              <mc:Fallback>
                <p:oleObj name="Equation" r:id="rId5" imgW="1563120" imgH="420480" progId="Equation.3">
                  <p:embed/>
                  <p:pic>
                    <p:nvPicPr>
                      <p:cNvPr id="0" name="Picture 14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135" y="2353232"/>
                        <a:ext cx="4437063" cy="1183717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2746883"/>
              </p:ext>
            </p:extLst>
          </p:nvPr>
        </p:nvGraphicFramePr>
        <p:xfrm>
          <a:off x="1274135" y="4124324"/>
          <a:ext cx="4437063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97360" imgH="365400" progId="Equation.3">
                  <p:embed/>
                </p:oleObj>
              </mc:Choice>
              <mc:Fallback>
                <p:oleObj name="Equation" r:id="rId7" imgW="1197360" imgH="365400" progId="Equation.3">
                  <p:embed/>
                  <p:pic>
                    <p:nvPicPr>
                      <p:cNvPr id="0" name="Picture 1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4135" y="4124324"/>
                        <a:ext cx="4437063" cy="9588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7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The Formula for Beta of Stock i with the Market Portfolio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51206" name="Text Box 3"/>
          <p:cNvSpPr txBox="1">
            <a:spLocks noChangeArrowheads="1"/>
          </p:cNvSpPr>
          <p:nvPr/>
        </p:nvSpPr>
        <p:spPr bwMode="auto">
          <a:xfrm>
            <a:off x="1524000" y="3962400"/>
            <a:ext cx="6324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dirty="0">
                <a:latin typeface="Calibri" pitchFamily="34" charset="0"/>
              </a:rPr>
              <a:t>Your estimate of beta will depend upon your choice of a proxy for the market portfolio.</a:t>
            </a:r>
          </a:p>
        </p:txBody>
      </p:sp>
      <p:graphicFrame>
        <p:nvGraphicFramePr>
          <p:cNvPr id="5120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0451669"/>
              </p:ext>
            </p:extLst>
          </p:nvPr>
        </p:nvGraphicFramePr>
        <p:xfrm>
          <a:off x="2514600" y="2133600"/>
          <a:ext cx="28956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42200" imgH="411120" progId="Equation.3">
                  <p:embed/>
                </p:oleObj>
              </mc:Choice>
              <mc:Fallback>
                <p:oleObj name="Equation" r:id="rId3" imgW="1042200" imgH="411120" progId="Equation.3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133600"/>
                        <a:ext cx="2895600" cy="11049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7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21</a:t>
            </a:fld>
            <a:endParaRPr lang="en-US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7224" name="Group 40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2963864"/>
              </p:ext>
            </p:extLst>
          </p:nvPr>
        </p:nvGraphicFramePr>
        <p:xfrm>
          <a:off x="342900" y="815611"/>
          <a:ext cx="8458199" cy="5130800"/>
        </p:xfrm>
        <a:graphic>
          <a:graphicData uri="http://schemas.openxmlformats.org/drawingml/2006/table">
            <a:tbl>
              <a:tblPr lastCol="1"/>
              <a:tblGrid>
                <a:gridCol w="992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2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27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857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24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24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24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2464">
                  <a:extLst>
                    <a:ext uri="{9D8B030D-6E8A-4147-A177-3AD203B41FA5}">
                      <a16:colId xmlns:a16="http://schemas.microsoft.com/office/drawing/2014/main" val="1016928082"/>
                    </a:ext>
                  </a:extLst>
                </a:gridCol>
                <a:gridCol w="862464">
                  <a:extLst>
                    <a:ext uri="{9D8B030D-6E8A-4147-A177-3AD203B41FA5}">
                      <a16:colId xmlns:a16="http://schemas.microsoft.com/office/drawing/2014/main" val="3614502351"/>
                    </a:ext>
                  </a:extLst>
                </a:gridCol>
                <a:gridCol w="862464">
                  <a:extLst>
                    <a:ext uri="{9D8B030D-6E8A-4147-A177-3AD203B41FA5}">
                      <a16:colId xmlns:a16="http://schemas.microsoft.com/office/drawing/2014/main" val="1364404120"/>
                    </a:ext>
                  </a:extLst>
                </a:gridCol>
              </a:tblGrid>
              <a:tr h="7287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b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Stock</a:t>
                      </a:r>
                    </a:p>
                  </a:txBody>
                  <a:tcPr marL="94858" marR="9485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Beta (10/1/13)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Beta (10/1/14)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Beta (10/5/15)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Beta (9/23/16)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Beta (9/24/17)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Beta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(10/2/18)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Beta</a:t>
                      </a:r>
                      <a:b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(9/27/20)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Beta</a:t>
                      </a:r>
                      <a:b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(9/28/21)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Beta</a:t>
                      </a:r>
                      <a:b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kumimoji="0" lang="en-US" sz="10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(9/25/22)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4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Bank of America</a:t>
                      </a:r>
                    </a:p>
                  </a:txBody>
                  <a:tcPr marL="94858" marR="9485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1.76         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1.92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0.85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1.60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1.43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1.37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1.41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1.56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1.20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Oracle</a:t>
                      </a:r>
                    </a:p>
                  </a:txBody>
                  <a:tcPr marL="94858" marR="9485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.85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1.07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1.12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1.10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1.06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1.06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0.99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0.80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0.94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34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Starbucks</a:t>
                      </a:r>
                    </a:p>
                  </a:txBody>
                  <a:tcPr marL="94858" marR="9485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.93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.95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.82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0.97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0.98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0.9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1.02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0.87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1.05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9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Du Pont</a:t>
                      </a:r>
                    </a:p>
                  </a:txBody>
                  <a:tcPr marL="94858" marR="9485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1.03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1.69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1.44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1.04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0.96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1.24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1.16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0.76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1.17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34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Kimberly-Clark</a:t>
                      </a:r>
                    </a:p>
                  </a:txBody>
                  <a:tcPr marL="94858" marR="9485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.44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.04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0.89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0.6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0.69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0.64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0.57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0.55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0.45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34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Microsoft</a:t>
                      </a:r>
                    </a:p>
                  </a:txBody>
                  <a:tcPr marL="94858" marR="9485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.82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.73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0.86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1.04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1.1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1.21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1.21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0.78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1.21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34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Barrick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 Gold</a:t>
                      </a:r>
                    </a:p>
                  </a:txBody>
                  <a:tcPr marL="94858" marR="9485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.56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.27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0.05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0.48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0.28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0.19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0.50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0.00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0.13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37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Toyota</a:t>
                      </a:r>
                    </a:p>
                  </a:txBody>
                  <a:tcPr marL="94858" marR="94858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.80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.73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0.57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0.93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0.99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0.93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0.71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0.64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</a:rPr>
                        <a:t>0.59</a:t>
                      </a:r>
                    </a:p>
                  </a:txBody>
                  <a:tcPr marL="94858" marR="9485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Estimates of </a:t>
            </a:r>
            <a:r>
              <a:rPr lang="en-US" b="1" dirty="0">
                <a:latin typeface="Symbol" charset="0"/>
                <a:ea typeface="ＭＳ Ｐゴシック" charset="0"/>
                <a:cs typeface="ＭＳ Ｐゴシック" charset="0"/>
              </a:rPr>
              <a:t>b</a:t>
            </a:r>
            <a:r>
              <a:rPr lang="en-US" b="1" dirty="0">
                <a:ea typeface="ＭＳ Ｐゴシック" charset="0"/>
                <a:cs typeface="ＭＳ Ｐゴシック" charset="0"/>
              </a:rPr>
              <a:t> for Selected Stocks</a:t>
            </a:r>
          </a:p>
        </p:txBody>
      </p:sp>
      <p:sp>
        <p:nvSpPr>
          <p:cNvPr id="8" name="Text Box 41"/>
          <p:cNvSpPr txBox="1">
            <a:spLocks noChangeArrowheads="1"/>
          </p:cNvSpPr>
          <p:nvPr/>
        </p:nvSpPr>
        <p:spPr bwMode="auto">
          <a:xfrm>
            <a:off x="2971800" y="6155048"/>
            <a:ext cx="2921000" cy="24622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000" dirty="0"/>
              <a:t>Source:  Yahoo; Wolfram Alpha, 5-yr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22</a:t>
            </a:fld>
            <a:endParaRPr lang="en-US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130" name="Picture 2" descr="enter image description here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914400" y="533400"/>
            <a:ext cx="7620000" cy="581183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Correlation Matrix: DJI (2000-2010, Monthly)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23</a:t>
            </a:fld>
            <a:endParaRPr lang="en-US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Correlation Matrix: DJI (2009-2012, Daily)</a:t>
            </a:r>
            <a:endParaRPr lang="en-US" dirty="0"/>
          </a:p>
        </p:txBody>
      </p:sp>
      <p:graphicFrame>
        <p:nvGraphicFramePr>
          <p:cNvPr id="1792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7637516"/>
              </p:ext>
            </p:extLst>
          </p:nvPr>
        </p:nvGraphicFramePr>
        <p:xfrm>
          <a:off x="76200" y="1066800"/>
          <a:ext cx="8077200" cy="499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3" imgW="5171965" imgH="4762260" progId="AcroExch.Document.7">
                  <p:embed/>
                </p:oleObj>
              </mc:Choice>
              <mc:Fallback>
                <p:oleObj name="Acrobat Document" r:id="rId3" imgW="5171965" imgH="4762260" progId="AcroExch.Document.7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1066800"/>
                        <a:ext cx="8077200" cy="4991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24</a:t>
            </a:fld>
            <a:endParaRPr lang="en-US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40DAD8C-B35D-E2D2-C1FF-A361FFF5F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Matrix: DJI (2020-2022 Daily)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580D6-3AF3-1E43-FD47-3852C1D568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25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D9DB9-B40B-AD25-E3D5-7B97F472E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pic>
        <p:nvPicPr>
          <p:cNvPr id="13" name="Picture 12" descr="Table&#10;&#10;Description automatically generated">
            <a:extLst>
              <a:ext uri="{FF2B5EF4-FFF2-40B4-BE49-F238E27FC236}">
                <a16:creationId xmlns:a16="http://schemas.microsoft.com/office/drawing/2014/main" id="{B07F1852-4818-7DD3-4961-018873C27A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02" y="533400"/>
            <a:ext cx="8625198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7776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3246" name="Group 14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0199581"/>
              </p:ext>
            </p:extLst>
          </p:nvPr>
        </p:nvGraphicFramePr>
        <p:xfrm>
          <a:off x="384048" y="533400"/>
          <a:ext cx="8458201" cy="5029199"/>
        </p:xfrm>
        <a:graphic>
          <a:graphicData uri="http://schemas.openxmlformats.org/drawingml/2006/table">
            <a:tbl>
              <a:tblPr/>
              <a:tblGrid>
                <a:gridCol w="948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98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33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0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23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030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3184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Assets</a:t>
                      </a:r>
                    </a:p>
                  </a:txBody>
                  <a:tcPr marL="84582" marR="84582" anchor="ctr" horzOverflow="overflow">
                    <a:lnL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----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N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6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</a:p>
                  </a:txBody>
                  <a:tcPr marL="84582" marR="84582" anchor="ctr" horzOverflow="overflow">
                    <a:lnL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3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r>
                        <a:rPr kumimoji="0" lang="en-US" sz="2000" b="1" i="0" u="none" strike="noStrike" cap="none" normalizeH="0" baseline="30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Var(1)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Cov(1,2)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Cov(1,3)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--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N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Cov(1,N)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5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</a:p>
                  </a:txBody>
                  <a:tcPr marL="84582" marR="84582" anchor="ctr" horzOverflow="overflow">
                    <a:lnL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Cov(2,1)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*Var(2)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Cov(2,3)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--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N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Cov(2,N)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007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</a:p>
                  </a:txBody>
                  <a:tcPr marL="84582" marR="84582" anchor="ctr" horzOverflow="overflow">
                    <a:lnL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Cov(3,1)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Cov(3,2)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  <a:r>
                        <a:rPr kumimoji="0" lang="en-US" sz="2000" b="1" i="0" u="none" strike="noStrike" cap="none" normalizeH="0" baseline="30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*Var(3)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--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3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N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Cov(3,N)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18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-----</a:t>
                      </a:r>
                    </a:p>
                  </a:txBody>
                  <a:tcPr marL="84582" marR="84582" anchor="ctr" horzOverflow="overflow">
                    <a:lnL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-----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-----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-----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--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------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5435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N</a:t>
                      </a:r>
                    </a:p>
                  </a:txBody>
                  <a:tcPr marL="84582" marR="84582" anchor="ctr" horzOverflow="overflow">
                    <a:lnL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N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Cov(N,1)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N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Cov(N,2)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N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1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Cov(N,3)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--</a:t>
                      </a: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w</a:t>
                      </a:r>
                      <a:r>
                        <a:rPr kumimoji="0" lang="en-US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N</a:t>
                      </a:r>
                      <a:r>
                        <a:rPr kumimoji="0" lang="en-US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*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Var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10004"/>
                          </a:solidFill>
                          <a:effectLst/>
                          <a:latin typeface="Calibri"/>
                          <a:ea typeface="ＭＳ Ｐゴシック" charset="0"/>
                          <a:cs typeface="ＭＳ Ｐゴシック" charset="0"/>
                        </a:rPr>
                        <a:t>(N)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84582" marR="84582" anchor="ctr" horzOverflow="overflow">
                    <a:lnL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644A1A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Portfolio Variance:  N Assets</a:t>
            </a:r>
          </a:p>
        </p:txBody>
      </p:sp>
      <p:sp>
        <p:nvSpPr>
          <p:cNvPr id="57400" name="Oval 138"/>
          <p:cNvSpPr>
            <a:spLocks noChangeArrowheads="1"/>
          </p:cNvSpPr>
          <p:nvPr/>
        </p:nvSpPr>
        <p:spPr bwMode="auto">
          <a:xfrm>
            <a:off x="1066800" y="914400"/>
            <a:ext cx="4343400" cy="2514600"/>
          </a:xfrm>
          <a:prstGeom prst="ellipse">
            <a:avLst/>
          </a:prstGeom>
          <a:noFill/>
          <a:ln w="28575">
            <a:solidFill>
              <a:srgbClr val="146BEC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endParaRPr lang="en-US">
              <a:solidFill>
                <a:schemeClr val="hlink"/>
              </a:solidFill>
              <a:latin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26</a:t>
            </a:fld>
            <a:endParaRPr lang="en-US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06400" indent="-406400"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Assume a portfolio:  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n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assets, each with a variance of </a:t>
            </a:r>
            <a:r>
              <a:rPr lang="en-US" sz="2400" b="1" dirty="0" err="1">
                <a:ea typeface="ＭＳ Ｐゴシック" charset="0"/>
                <a:cs typeface="ＭＳ Ｐゴシック" charset="0"/>
              </a:rPr>
              <a:t>AveVar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, investment of 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1/n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in each asset, and each asset has a covariance with every other asset of </a:t>
            </a:r>
            <a:r>
              <a:rPr lang="en-US" sz="2400" b="1" dirty="0" err="1">
                <a:ea typeface="ＭＳ Ｐゴシック" charset="0"/>
                <a:cs typeface="ＭＳ Ｐゴシック" charset="0"/>
              </a:rPr>
              <a:t>AveCov</a:t>
            </a:r>
            <a:endParaRPr lang="en-US" sz="2400" b="1" dirty="0">
              <a:ea typeface="ＭＳ Ｐゴシック" charset="0"/>
              <a:cs typeface="ＭＳ Ｐゴシック" charset="0"/>
            </a:endParaRPr>
          </a:p>
          <a:p>
            <a:pPr marL="406400" indent="-406400"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What’s the portfolio’s variance?</a:t>
            </a:r>
          </a:p>
          <a:p>
            <a:pPr marL="406400" indent="-406400"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Using the box, add all of the variances (+weights)</a:t>
            </a:r>
          </a:p>
          <a:p>
            <a:pPr marL="757238" lvl="1" indent="-236538" eaLnBrk="1" hangingPunct="1"/>
            <a:r>
              <a:rPr lang="en-US" sz="2000" b="1" dirty="0">
                <a:ea typeface="ＭＳ Ｐゴシック" charset="0"/>
              </a:rPr>
              <a:t>(1/n)</a:t>
            </a:r>
            <a:r>
              <a:rPr lang="en-US" sz="2000" b="1" baseline="30000" dirty="0">
                <a:ea typeface="ＭＳ Ｐゴシック" charset="0"/>
              </a:rPr>
              <a:t>2 * </a:t>
            </a:r>
            <a:r>
              <a:rPr lang="en-US" sz="2000" b="1" dirty="0">
                <a:ea typeface="ＭＳ Ｐゴシック" charset="0"/>
              </a:rPr>
              <a:t>(n) * </a:t>
            </a:r>
            <a:r>
              <a:rPr lang="en-US" sz="2000" b="1" dirty="0" err="1">
                <a:ea typeface="ＭＳ Ｐゴシック" charset="0"/>
              </a:rPr>
              <a:t>AveVar</a:t>
            </a:r>
            <a:r>
              <a:rPr lang="en-US" sz="2000" b="1" dirty="0">
                <a:ea typeface="ＭＳ Ｐゴシック" charset="0"/>
              </a:rPr>
              <a:t>, or ----&gt; (1/n) * </a:t>
            </a:r>
            <a:r>
              <a:rPr lang="en-US" sz="2000" b="1" dirty="0" err="1">
                <a:ea typeface="ＭＳ Ｐゴシック" charset="0"/>
              </a:rPr>
              <a:t>AveVar</a:t>
            </a:r>
            <a:endParaRPr lang="en-US" sz="2000" b="1" dirty="0">
              <a:ea typeface="ＭＳ Ｐゴシック" charset="0"/>
            </a:endParaRPr>
          </a:p>
          <a:p>
            <a:pPr marL="406400" indent="-406400"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Now, add all of the </a:t>
            </a:r>
            <a:r>
              <a:rPr lang="en-US" sz="2400" dirty="0" err="1">
                <a:ea typeface="ＭＳ Ｐゴシック" charset="0"/>
                <a:cs typeface="ＭＳ Ｐゴシック" charset="0"/>
              </a:rPr>
              <a:t>covariances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pPr marL="757238" lvl="1" indent="-236538" eaLnBrk="1" hangingPunct="1"/>
            <a:r>
              <a:rPr lang="en-US" sz="2000" b="1" dirty="0">
                <a:ea typeface="ＭＳ Ｐゴシック" charset="0"/>
              </a:rPr>
              <a:t>(1/n)</a:t>
            </a:r>
            <a:r>
              <a:rPr lang="en-US" sz="2000" b="1" baseline="30000" dirty="0">
                <a:ea typeface="ＭＳ Ｐゴシック" charset="0"/>
              </a:rPr>
              <a:t>2</a:t>
            </a:r>
            <a:r>
              <a:rPr lang="en-US" sz="2000" b="1" dirty="0">
                <a:ea typeface="ＭＳ Ｐゴシック" charset="0"/>
              </a:rPr>
              <a:t> * (n</a:t>
            </a:r>
            <a:r>
              <a:rPr lang="en-US" sz="2000" b="1" baseline="30000" dirty="0">
                <a:ea typeface="ＭＳ Ｐゴシック" charset="0"/>
              </a:rPr>
              <a:t>2</a:t>
            </a:r>
            <a:r>
              <a:rPr lang="en-US" sz="2000" b="1" dirty="0">
                <a:ea typeface="ＭＳ Ｐゴシック" charset="0"/>
              </a:rPr>
              <a:t>-n) * </a:t>
            </a:r>
            <a:r>
              <a:rPr lang="en-US" sz="2000" b="1" dirty="0" err="1">
                <a:ea typeface="ＭＳ Ｐゴシック" charset="0"/>
              </a:rPr>
              <a:t>AveCov</a:t>
            </a:r>
            <a:r>
              <a:rPr lang="en-US" sz="2000" b="1" dirty="0">
                <a:ea typeface="ＭＳ Ｐゴシック" charset="0"/>
              </a:rPr>
              <a:t>, or ------&gt; (n-1)/n * </a:t>
            </a:r>
            <a:r>
              <a:rPr lang="en-US" sz="2000" b="1" dirty="0" err="1">
                <a:ea typeface="ＭＳ Ｐゴシック" charset="0"/>
              </a:rPr>
              <a:t>AveCov</a:t>
            </a:r>
            <a:endParaRPr lang="en-US" sz="2000" b="1" dirty="0">
              <a:ea typeface="ＭＳ Ｐゴシック" charset="0"/>
            </a:endParaRPr>
          </a:p>
          <a:p>
            <a:pPr marL="406400" indent="-406400" algn="ctr" eaLnBrk="1" hangingPunct="1">
              <a:buFontTx/>
              <a:buNone/>
            </a:pPr>
            <a:endParaRPr lang="en-US" sz="2000" b="1" dirty="0">
              <a:ea typeface="ＭＳ Ｐゴシック" charset="0"/>
              <a:cs typeface="ＭＳ Ｐゴシック" charset="0"/>
            </a:endParaRPr>
          </a:p>
          <a:p>
            <a:pPr marL="406400" indent="-406400" algn="ctr" eaLnBrk="1" hangingPunct="1">
              <a:buFontTx/>
              <a:buNone/>
            </a:pPr>
            <a:r>
              <a:rPr lang="en-US" sz="2000" b="1" dirty="0" err="1">
                <a:ea typeface="ＭＳ Ｐゴシック" charset="0"/>
                <a:cs typeface="ＭＳ Ｐゴシック" charset="0"/>
              </a:rPr>
              <a:t>Var</a:t>
            </a:r>
            <a:r>
              <a:rPr lang="en-US" sz="2000" b="1" dirty="0">
                <a:ea typeface="ＭＳ Ｐゴシック" charset="0"/>
                <a:cs typeface="ＭＳ Ｐゴシック" charset="0"/>
              </a:rPr>
              <a:t> Port = (1/n) * </a:t>
            </a:r>
            <a:r>
              <a:rPr lang="en-US" sz="2000" b="1" dirty="0" err="1">
                <a:ea typeface="ＭＳ Ｐゴシック" charset="0"/>
                <a:cs typeface="ＭＳ Ｐゴシック" charset="0"/>
              </a:rPr>
              <a:t>AveVar</a:t>
            </a:r>
            <a:r>
              <a:rPr lang="en-US" sz="2000" b="1" dirty="0">
                <a:ea typeface="ＭＳ Ｐゴシック" charset="0"/>
                <a:cs typeface="ＭＳ Ｐゴシック" charset="0"/>
              </a:rPr>
              <a:t> + (n-1)/n * </a:t>
            </a:r>
            <a:r>
              <a:rPr lang="en-US" sz="2000" b="1" dirty="0" err="1">
                <a:ea typeface="ＭＳ Ｐゴシック" charset="0"/>
                <a:cs typeface="ＭＳ Ｐゴシック" charset="0"/>
              </a:rPr>
              <a:t>AveCov</a:t>
            </a:r>
            <a:endParaRPr lang="en-US" sz="2000" dirty="0">
              <a:ea typeface="ＭＳ Ｐゴシック" charset="0"/>
              <a:cs typeface="ＭＳ Ｐゴシック" charset="0"/>
            </a:endParaRPr>
          </a:p>
          <a:p>
            <a:pPr marL="757238" lvl="1" indent="-236538" eaLnBrk="1" hangingPunct="1"/>
            <a:endParaRPr lang="en-US" sz="2400" dirty="0">
              <a:ea typeface="ＭＳ Ｐゴシック" charset="0"/>
            </a:endParaRPr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Diversification:  The Role of Covariance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539653" name="Rectangle 5"/>
          <p:cNvSpPr>
            <a:spLocks noChangeArrowheads="1"/>
          </p:cNvSpPr>
          <p:nvPr/>
        </p:nvSpPr>
        <p:spPr bwMode="auto">
          <a:xfrm>
            <a:off x="914400" y="4038600"/>
            <a:ext cx="7543800" cy="533400"/>
          </a:xfrm>
          <a:prstGeom prst="rect">
            <a:avLst/>
          </a:prstGeom>
          <a:noFill/>
          <a:ln w="28575">
            <a:solidFill>
              <a:srgbClr val="FF002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>
              <a:buFontTx/>
              <a:buChar char="•"/>
            </a:pPr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27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9651" grpId="0" build="p"/>
      <p:bldP spid="53965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Portfolio Risk as a Function of the Number of Stocks in the Portfolio</a:t>
            </a:r>
          </a:p>
        </p:txBody>
      </p:sp>
      <p:sp>
        <p:nvSpPr>
          <p:cNvPr id="67588" name="Rectangle 2"/>
          <p:cNvSpPr>
            <a:spLocks noChangeArrowheads="1"/>
          </p:cNvSpPr>
          <p:nvPr/>
        </p:nvSpPr>
        <p:spPr bwMode="auto">
          <a:xfrm>
            <a:off x="838200" y="914400"/>
            <a:ext cx="81534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1" name="Line 5"/>
          <p:cNvSpPr>
            <a:spLocks noChangeShapeType="1"/>
          </p:cNvSpPr>
          <p:nvPr/>
        </p:nvSpPr>
        <p:spPr bwMode="auto">
          <a:xfrm flipV="1">
            <a:off x="1600200" y="1143000"/>
            <a:ext cx="0" cy="396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592" name="Line 6"/>
          <p:cNvSpPr>
            <a:spLocks noChangeShapeType="1"/>
          </p:cNvSpPr>
          <p:nvPr/>
        </p:nvSpPr>
        <p:spPr bwMode="auto">
          <a:xfrm>
            <a:off x="1600200" y="5105400"/>
            <a:ext cx="5410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0999" name="Line 7"/>
          <p:cNvSpPr>
            <a:spLocks noChangeShapeType="1"/>
          </p:cNvSpPr>
          <p:nvPr/>
        </p:nvSpPr>
        <p:spPr bwMode="auto">
          <a:xfrm>
            <a:off x="1600200" y="3886200"/>
            <a:ext cx="51816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000" name="Arc 8"/>
          <p:cNvSpPr>
            <a:spLocks/>
          </p:cNvSpPr>
          <p:nvPr/>
        </p:nvSpPr>
        <p:spPr bwMode="auto">
          <a:xfrm rot="10797192">
            <a:off x="1600200" y="1600200"/>
            <a:ext cx="5254625" cy="2209800"/>
          </a:xfrm>
          <a:custGeom>
            <a:avLst/>
            <a:gdLst>
              <a:gd name="T0" fmla="*/ 0 w 23275"/>
              <a:gd name="T1" fmla="*/ 2147483647 h 21600"/>
              <a:gd name="T2" fmla="*/ 2147483647 w 23275"/>
              <a:gd name="T3" fmla="*/ 2147483647 h 21600"/>
              <a:gd name="T4" fmla="*/ 2147483647 w 23275"/>
              <a:gd name="T5" fmla="*/ 2147483647 h 21600"/>
              <a:gd name="T6" fmla="*/ 0 60000 65536"/>
              <a:gd name="T7" fmla="*/ 0 60000 65536"/>
              <a:gd name="T8" fmla="*/ 0 60000 65536"/>
              <a:gd name="T9" fmla="*/ 0 w 23275"/>
              <a:gd name="T10" fmla="*/ 0 h 21600"/>
              <a:gd name="T11" fmla="*/ 23275 w 2327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275" h="21600" fill="none" extrusionOk="0">
                <a:moveTo>
                  <a:pt x="0" y="65"/>
                </a:moveTo>
                <a:cubicBezTo>
                  <a:pt x="557" y="21"/>
                  <a:pt x="1116" y="-1"/>
                  <a:pt x="1675" y="0"/>
                </a:cubicBezTo>
                <a:cubicBezTo>
                  <a:pt x="13604" y="0"/>
                  <a:pt x="23275" y="9670"/>
                  <a:pt x="23275" y="21600"/>
                </a:cubicBezTo>
              </a:path>
              <a:path w="23275" h="21600" stroke="0" extrusionOk="0">
                <a:moveTo>
                  <a:pt x="0" y="65"/>
                </a:moveTo>
                <a:cubicBezTo>
                  <a:pt x="557" y="21"/>
                  <a:pt x="1116" y="-1"/>
                  <a:pt x="1675" y="0"/>
                </a:cubicBezTo>
                <a:cubicBezTo>
                  <a:pt x="13604" y="0"/>
                  <a:pt x="23275" y="9670"/>
                  <a:pt x="23275" y="21600"/>
                </a:cubicBezTo>
                <a:lnTo>
                  <a:pt x="1675" y="2160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001" name="Line 9"/>
          <p:cNvSpPr>
            <a:spLocks noChangeShapeType="1"/>
          </p:cNvSpPr>
          <p:nvPr/>
        </p:nvSpPr>
        <p:spPr bwMode="auto">
          <a:xfrm>
            <a:off x="4114800" y="3886200"/>
            <a:ext cx="0" cy="1219200"/>
          </a:xfrm>
          <a:prstGeom prst="line">
            <a:avLst/>
          </a:prstGeom>
          <a:noFill/>
          <a:ln w="38100">
            <a:solidFill>
              <a:srgbClr val="006699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002" name="Text Box 10"/>
          <p:cNvSpPr txBox="1">
            <a:spLocks noChangeArrowheads="1"/>
          </p:cNvSpPr>
          <p:nvPr/>
        </p:nvSpPr>
        <p:spPr bwMode="auto">
          <a:xfrm>
            <a:off x="4343400" y="3886200"/>
            <a:ext cx="32004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 err="1">
                <a:solidFill>
                  <a:srgbClr val="006699"/>
                </a:solidFill>
                <a:latin typeface="Calibri" pitchFamily="34" charset="0"/>
              </a:rPr>
              <a:t>Nondiversifiable</a:t>
            </a:r>
            <a:r>
              <a:rPr lang="en-US" b="1" dirty="0">
                <a:solidFill>
                  <a:srgbClr val="006699"/>
                </a:solidFill>
                <a:latin typeface="Calibri" pitchFamily="34" charset="0"/>
              </a:rPr>
              <a:t> risk; Systematic Risk; Market Risk</a:t>
            </a:r>
          </a:p>
        </p:txBody>
      </p:sp>
      <p:sp>
        <p:nvSpPr>
          <p:cNvPr id="341003" name="Line 11"/>
          <p:cNvSpPr>
            <a:spLocks noChangeShapeType="1"/>
          </p:cNvSpPr>
          <p:nvPr/>
        </p:nvSpPr>
        <p:spPr bwMode="auto">
          <a:xfrm>
            <a:off x="2057400" y="2590800"/>
            <a:ext cx="0" cy="1295400"/>
          </a:xfrm>
          <a:prstGeom prst="line">
            <a:avLst/>
          </a:prstGeom>
          <a:noFill/>
          <a:ln w="38100">
            <a:solidFill>
              <a:srgbClr val="006699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1004" name="Text Box 12"/>
          <p:cNvSpPr txBox="1">
            <a:spLocks noChangeArrowheads="1"/>
          </p:cNvSpPr>
          <p:nvPr/>
        </p:nvSpPr>
        <p:spPr bwMode="auto">
          <a:xfrm>
            <a:off x="4343400" y="2057400"/>
            <a:ext cx="3352800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6699"/>
                </a:solidFill>
                <a:latin typeface="Calibri" pitchFamily="34" charset="0"/>
              </a:rPr>
              <a:t>Diversifiable Risk; Nonsystematic Risk; Firm Specific Risk; Unique Risk</a:t>
            </a:r>
          </a:p>
        </p:txBody>
      </p:sp>
      <p:sp>
        <p:nvSpPr>
          <p:cNvPr id="341005" name="AutoShape 13"/>
          <p:cNvSpPr>
            <a:spLocks/>
          </p:cNvSpPr>
          <p:nvPr/>
        </p:nvSpPr>
        <p:spPr bwMode="auto">
          <a:xfrm>
            <a:off x="3733800" y="2209800"/>
            <a:ext cx="571500" cy="1371600"/>
          </a:xfrm>
          <a:prstGeom prst="leftBrace">
            <a:avLst>
              <a:gd name="adj1" fmla="val 20000"/>
              <a:gd name="adj2" fmla="val 50000"/>
            </a:avLst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1006" name="Line 14"/>
          <p:cNvSpPr>
            <a:spLocks noChangeShapeType="1"/>
          </p:cNvSpPr>
          <p:nvPr/>
        </p:nvSpPr>
        <p:spPr bwMode="auto">
          <a:xfrm flipH="1">
            <a:off x="2133600" y="2895600"/>
            <a:ext cx="1524000" cy="4572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601" name="Text Box 15"/>
          <p:cNvSpPr txBox="1">
            <a:spLocks noChangeArrowheads="1"/>
          </p:cNvSpPr>
          <p:nvPr/>
        </p:nvSpPr>
        <p:spPr bwMode="auto">
          <a:xfrm>
            <a:off x="6248400" y="50292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i="1" dirty="0">
                <a:latin typeface="Calibri" pitchFamily="34" charset="0"/>
              </a:rPr>
              <a:t>n</a:t>
            </a:r>
          </a:p>
        </p:txBody>
      </p:sp>
      <p:sp>
        <p:nvSpPr>
          <p:cNvPr id="67602" name="Text Box 16"/>
          <p:cNvSpPr txBox="1">
            <a:spLocks noChangeArrowheads="1"/>
          </p:cNvSpPr>
          <p:nvPr/>
        </p:nvSpPr>
        <p:spPr bwMode="auto">
          <a:xfrm>
            <a:off x="990600" y="11430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b="1" dirty="0">
                <a:latin typeface="Calibri" pitchFamily="34" charset="0"/>
                <a:sym typeface="Symbol" charset="0"/>
              </a:rPr>
              <a:t>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67603" name="Text Box 18"/>
          <p:cNvSpPr txBox="1">
            <a:spLocks noChangeArrowheads="1"/>
          </p:cNvSpPr>
          <p:nvPr/>
        </p:nvSpPr>
        <p:spPr bwMode="auto">
          <a:xfrm>
            <a:off x="1905000" y="1295400"/>
            <a:ext cx="73914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>
                <a:solidFill>
                  <a:srgbClr val="010004"/>
                </a:solidFill>
                <a:latin typeface="Calibri" pitchFamily="34" charset="0"/>
              </a:rPr>
              <a:t>In a large portfolio the variance terms are effectively diversified away, but the covariance terms are not. </a:t>
            </a:r>
          </a:p>
        </p:txBody>
      </p:sp>
      <p:sp>
        <p:nvSpPr>
          <p:cNvPr id="67604" name="Rectangle 19"/>
          <p:cNvSpPr>
            <a:spLocks noChangeArrowheads="1"/>
          </p:cNvSpPr>
          <p:nvPr/>
        </p:nvSpPr>
        <p:spPr bwMode="auto">
          <a:xfrm>
            <a:off x="914400" y="5334000"/>
            <a:ext cx="7848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latin typeface="Calibri" pitchFamily="34" charset="0"/>
              </a:rPr>
              <a:t>Thus diversification can eliminate some, but not all of the risk of individual securities.</a:t>
            </a:r>
          </a:p>
        </p:txBody>
      </p:sp>
      <p:sp>
        <p:nvSpPr>
          <p:cNvPr id="341012" name="Text Box 20"/>
          <p:cNvSpPr txBox="1">
            <a:spLocks noChangeArrowheads="1"/>
          </p:cNvSpPr>
          <p:nvPr/>
        </p:nvSpPr>
        <p:spPr bwMode="auto">
          <a:xfrm>
            <a:off x="6931926" y="3501598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b="1" dirty="0">
                <a:solidFill>
                  <a:srgbClr val="FF0000"/>
                </a:solidFill>
                <a:latin typeface="Calibri" pitchFamily="34" charset="0"/>
              </a:rPr>
              <a:t>Portfolio risk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28</a:t>
            </a:fld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41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4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40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41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41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1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410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1000" fill="hold"/>
                                        <p:tgtEl>
                                          <p:spTgt spid="341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41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0"/>
                            </p:stCondLst>
                            <p:childTnLst>
                              <p:par>
                                <p:cTn id="34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41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41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410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410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34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9" grpId="0" animBg="1"/>
      <p:bldP spid="341000" grpId="0" animBg="1"/>
      <p:bldP spid="341001" grpId="0" animBg="1"/>
      <p:bldP spid="341002" grpId="0" autoUpdateAnimBg="0"/>
      <p:bldP spid="341004" grpId="0" autoUpdateAnimBg="0"/>
      <p:bldP spid="341005" grpId="0" animBg="1"/>
      <p:bldP spid="341006" grpId="0" animBg="1"/>
      <p:bldP spid="341012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Graphical user interface&#10;&#10;Description automatically generated">
            <a:extLst>
              <a:ext uri="{FF2B5EF4-FFF2-40B4-BE49-F238E27FC236}">
                <a16:creationId xmlns:a16="http://schemas.microsoft.com/office/drawing/2014/main" id="{90DB0A0F-263E-7B0B-9292-69A6B4724E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3510314"/>
            <a:ext cx="8458200" cy="1290286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DD8A9C9-96CF-3513-2843-6055B3E56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Diversification (Million Samples drawn from 2020 Returns, Eq. Weighted)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B605C3-3D65-4B6A-301F-965D601878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29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62913-9B56-4C03-4ABB-8AB65E891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pic>
        <p:nvPicPr>
          <p:cNvPr id="9" name="Picture 8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2287EC8A-307C-E03A-806C-95C5C28982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29205"/>
            <a:ext cx="8305800" cy="1218795"/>
          </a:xfrm>
          <a:prstGeom prst="rect">
            <a:avLst/>
          </a:prstGeom>
        </p:spPr>
      </p:pic>
      <p:pic>
        <p:nvPicPr>
          <p:cNvPr id="11" name="Picture 10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52C6204A-8BB0-3E5E-AF3D-935B2B2C13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610932"/>
            <a:ext cx="8610600" cy="97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53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ea typeface="ＭＳ Ｐゴシック" charset="0"/>
                <a:cs typeface="ＭＳ Ｐゴシック" charset="0"/>
              </a:rPr>
              <a:t>To the extent that assets don’t move together (nonsynchronous), </a:t>
            </a:r>
            <a:r>
              <a:rPr lang="en-US" sz="2800" i="1" dirty="0">
                <a:ea typeface="ＭＳ Ｐゴシック" charset="0"/>
                <a:cs typeface="ＭＳ Ｐゴシック" charset="0"/>
              </a:rPr>
              <a:t>diversification reduces risk </a:t>
            </a:r>
          </a:p>
          <a:p>
            <a:r>
              <a:rPr lang="en-US" sz="2800" dirty="0">
                <a:ea typeface="ＭＳ Ｐゴシック" charset="0"/>
                <a:cs typeface="ＭＳ Ｐゴシック" charset="0"/>
              </a:rPr>
              <a:t>Since most investors probably hold very diversified portfolios, corporate managers should pursue projects that offer high returns and lower risk</a:t>
            </a:r>
          </a:p>
          <a:p>
            <a:r>
              <a:rPr lang="en-US" sz="2800" dirty="0">
                <a:ea typeface="ＭＳ Ｐゴシック" charset="0"/>
                <a:cs typeface="ＭＳ Ｐゴシック" charset="0"/>
              </a:rPr>
              <a:t>A project’s </a:t>
            </a:r>
            <a:r>
              <a:rPr lang="en-US" sz="2800" b="1" i="1" dirty="0">
                <a:ea typeface="ＭＳ Ｐゴシック" charset="0"/>
                <a:cs typeface="ＭＳ Ｐゴシック" charset="0"/>
              </a:rPr>
              <a:t>idiosyncratic risk 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is </a:t>
            </a:r>
            <a:r>
              <a:rPr lang="en-US" sz="2800" b="1" i="1" dirty="0">
                <a:ea typeface="ＭＳ Ｐゴシック" charset="0"/>
                <a:cs typeface="ＭＳ Ｐゴシック" charset="0"/>
              </a:rPr>
              <a:t>not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important</a:t>
            </a:r>
          </a:p>
          <a:p>
            <a:r>
              <a:rPr lang="en-US" sz="2800" dirty="0">
                <a:ea typeface="ＭＳ Ｐゴシック" charset="0"/>
                <a:cs typeface="ＭＳ Ｐゴシック" charset="0"/>
              </a:rPr>
              <a:t>A project with a </a:t>
            </a:r>
            <a:r>
              <a:rPr lang="en-US" sz="2800" i="1" dirty="0">
                <a:ea typeface="ＭＳ Ｐゴシック" charset="0"/>
                <a:cs typeface="ＭＳ Ｐゴシック" charset="0"/>
              </a:rPr>
              <a:t>high SD 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may </a:t>
            </a:r>
            <a:r>
              <a:rPr lang="en-US" sz="2800" i="1" dirty="0">
                <a:ea typeface="ＭＳ Ｐゴシック" charset="0"/>
                <a:cs typeface="ＭＳ Ｐゴシック" charset="0"/>
              </a:rPr>
              <a:t>lower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an investor’s portfolio risk</a:t>
            </a:r>
          </a:p>
          <a:p>
            <a:r>
              <a:rPr lang="en-US" sz="2800" dirty="0">
                <a:ea typeface="ＭＳ Ｐゴシック" charset="0"/>
                <a:cs typeface="ＭＳ Ｐゴシック" charset="0"/>
              </a:rPr>
              <a:t>Market risk is measured using </a:t>
            </a:r>
            <a:r>
              <a:rPr lang="en-US" sz="2800" i="1" dirty="0">
                <a:ea typeface="ＭＳ Ｐゴシック" charset="0"/>
                <a:cs typeface="ＭＳ Ｐゴシック" charset="0"/>
              </a:rPr>
              <a:t>beta</a:t>
            </a:r>
          </a:p>
        </p:txBody>
      </p:sp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Diversification:  Results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E4BAF0C-9661-D171-4CD9-9EA336C9C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times of stress, all correlations go to 1 (Sept. 2022, Returns SP500)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BCDF69-2585-6D08-827C-2605BF52D8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30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61C715-29D4-5197-9851-DC35E4302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pic>
        <p:nvPicPr>
          <p:cNvPr id="11" name="Content Placeholder 10" descr="Chart, treemap chart&#10;&#10;Description automatically generated">
            <a:extLst>
              <a:ext uri="{FF2B5EF4-FFF2-40B4-BE49-F238E27FC236}">
                <a16:creationId xmlns:a16="http://schemas.microsoft.com/office/drawing/2014/main" id="{B91F00D5-3696-CF40-6BB3-E9B8C7F810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75" y="533400"/>
            <a:ext cx="8458200" cy="5791199"/>
          </a:xfrm>
        </p:spPr>
      </p:pic>
    </p:spTree>
    <p:extLst>
      <p:ext uri="{BB962C8B-B14F-4D97-AF65-F5344CB8AC3E}">
        <p14:creationId xmlns:p14="http://schemas.microsoft.com/office/powerpoint/2010/main" val="26229407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Diversification is a free lunch, up to a point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For a well-diversified investor, an investment’s variance (SD) 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doesn’t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generally give us information about the effect that adding the investment has on the investor’s overall portfolio </a:t>
            </a:r>
            <a:r>
              <a:rPr lang="en-US" sz="2400" u="sng" dirty="0">
                <a:ea typeface="ＭＳ Ｐゴシック" charset="0"/>
                <a:cs typeface="ＭＳ Ｐゴシック" charset="0"/>
              </a:rPr>
              <a:t>risk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--what matters is its covariance (or beta).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Lower betas help reduce portfolio risk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Investments with lower betas have higher prices (and lower expected returns)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In moments of stress, however, correlations can go to 1</a:t>
            </a:r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Diversification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31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B6274A-6172-92F7-212C-5312B2E57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system-ui"/>
              </a:rPr>
              <a:t>Cast thy bread upon the waters, for thou shalt find it after many days.  Give a portion to seven and also to eight, for thou </a:t>
            </a:r>
            <a:r>
              <a:rPr lang="en-US" sz="2000" b="0" i="0" dirty="0" err="1">
                <a:solidFill>
                  <a:srgbClr val="000000"/>
                </a:solidFill>
                <a:effectLst/>
                <a:latin typeface="system-ui"/>
              </a:rPr>
              <a:t>knowest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system-ui"/>
              </a:rPr>
              <a:t> not what evil shall be upon the earth.  </a:t>
            </a:r>
            <a:r>
              <a:rPr lang="en-US" sz="2000" b="0" i="1" dirty="0">
                <a:solidFill>
                  <a:srgbClr val="000000"/>
                </a:solidFill>
                <a:effectLst/>
                <a:latin typeface="system-ui"/>
              </a:rPr>
              <a:t>Ecclesiastes 11:1-2</a:t>
            </a:r>
          </a:p>
          <a:p>
            <a:pPr marL="0" indent="0" algn="l">
              <a:buNone/>
            </a:pPr>
            <a:endParaRPr lang="en-US" sz="2000" b="0" i="1" dirty="0">
              <a:solidFill>
                <a:srgbClr val="000000"/>
              </a:solidFill>
              <a:effectLst/>
              <a:latin typeface="system-ui"/>
            </a:endParaRPr>
          </a:p>
          <a:p>
            <a:pPr algn="l"/>
            <a:r>
              <a:rPr lang="en-US" sz="2000" dirty="0">
                <a:solidFill>
                  <a:srgbClr val="000000"/>
                </a:solidFill>
                <a:latin typeface="system-ui"/>
              </a:rPr>
              <a:t>Wu Tang Financial: “Dollar dollar bills y’all”</a:t>
            </a:r>
            <a:endParaRPr lang="en-US" sz="2000" b="0" dirty="0">
              <a:solidFill>
                <a:srgbClr val="000000"/>
              </a:solidFill>
              <a:effectLst/>
              <a:latin typeface="system-ui"/>
            </a:endParaRP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C625DE-70BF-BF8A-DF80-1C46F582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OGs on Diversification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4FCEC7-5E71-8534-0F2E-1F3EF40838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32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4801D7-5139-56BB-BE82-CE77E4AE4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829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" y="609600"/>
            <a:ext cx="8458200" cy="448380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21"/>
                </a:solidFill>
              </a:rPr>
              <a:t>Diversification: IMPORTANT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03148" y="5183172"/>
            <a:ext cx="7696200" cy="116955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latin typeface="+mj-lt"/>
              </a:rPr>
              <a:t>Fifty eight percent of CRSP common stocks have lifetime holding period returns less than those on one-month Treasuries. The modal lifetime return is -100%. When stated in terms of lifetime dollar wealth creation</a:t>
            </a:r>
            <a:r>
              <a:rPr lang="en-US" sz="1400" b="1" i="1" dirty="0">
                <a:latin typeface="+mj-lt"/>
              </a:rPr>
              <a:t>, the entire net gain in the U.S. stock market since 1926 is attributable to the best-performing four percent of listed stocks, as the other ninety six percent collectively matched one-month Treasury bills.  </a:t>
            </a:r>
            <a:r>
              <a:rPr lang="en-US" sz="1400" i="1" dirty="0" err="1">
                <a:latin typeface="+mj-lt"/>
              </a:rPr>
              <a:t>Bessembinder</a:t>
            </a:r>
            <a:r>
              <a:rPr lang="en-US" sz="1400" i="1" dirty="0">
                <a:latin typeface="+mj-lt"/>
              </a:rPr>
              <a:t>, Do Stocks Outperform Treasury Bills (</a:t>
            </a:r>
            <a:r>
              <a:rPr lang="en-US" sz="1400" dirty="0">
                <a:latin typeface="+mj-lt"/>
              </a:rPr>
              <a:t>2017)</a:t>
            </a:r>
            <a:endParaRPr lang="en-US" sz="14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022007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91D741-C5FE-8B48-9954-2207630B7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effectLst/>
                <a:latin typeface="+mn-lt"/>
              </a:rPr>
              <a:t>This report quantifies long-run stock market outcomes in terms of the increases or decreases (relative to a Treasury bill benchmark) in shareholder wealth, when considering the full history of both net cash distributions and capital appreciation. The study includes all of the 26,168 firms with publicly-traded U.S. common stock since 1926. </a:t>
            </a:r>
            <a:r>
              <a:rPr lang="en-US" sz="2000" b="1" dirty="0">
                <a:effectLst/>
                <a:latin typeface="+mn-lt"/>
              </a:rPr>
              <a:t>Despite the fact that investments in the </a:t>
            </a:r>
            <a:r>
              <a:rPr lang="en-US" sz="2000" b="1" dirty="0">
                <a:solidFill>
                  <a:srgbClr val="FF0000"/>
                </a:solidFill>
                <a:effectLst/>
                <a:latin typeface="+mn-lt"/>
              </a:rPr>
              <a:t>majority (57.8%) of stocks led to reduced </a:t>
            </a:r>
            <a:r>
              <a:rPr lang="en-US" sz="2000" b="1" dirty="0">
                <a:effectLst/>
                <a:latin typeface="+mn-lt"/>
              </a:rPr>
              <a:t>rather than increased shareholder wealth, U.S. stock market investments increased shareholder wealth on net by $47.4 trillion between 1926 and 2019. </a:t>
            </a:r>
            <a:r>
              <a:rPr lang="en-US" sz="2000" dirty="0">
                <a:effectLst/>
                <a:latin typeface="+mn-lt"/>
              </a:rPr>
              <a:t>Technology firms accounted for the largest share, $9.0 trillion, of the total, but Telecommunications, Energy, and Healthcare/ Pharmaceutical stocks created wealth disproportionate to the numbers of firms in the industries. </a:t>
            </a:r>
            <a:r>
              <a:rPr lang="en-US" sz="2000" b="1" dirty="0">
                <a:effectLst/>
                <a:latin typeface="+mn-lt"/>
              </a:rPr>
              <a:t>The degree to which stock market wealth creation is concentrated in a few top-performing firms has increased over time, and was particularly strong during the most recent three years, when </a:t>
            </a:r>
            <a:r>
              <a:rPr lang="en-US" sz="2000" b="1" u="sng" dirty="0">
                <a:solidFill>
                  <a:srgbClr val="FF0000"/>
                </a:solidFill>
                <a:effectLst/>
                <a:latin typeface="+mn-lt"/>
              </a:rPr>
              <a:t>five firms accounted for 22% of net wealth creation.</a:t>
            </a:r>
            <a:r>
              <a:rPr lang="en-US" sz="2000" b="1" dirty="0">
                <a:effectLst/>
                <a:latin typeface="+mn-lt"/>
              </a:rPr>
              <a:t> </a:t>
            </a:r>
            <a:r>
              <a:rPr lang="en-US" sz="2000" dirty="0">
                <a:effectLst/>
                <a:latin typeface="+mn-lt"/>
              </a:rPr>
              <a:t>These results should be of interest to any </a:t>
            </a:r>
            <a:r>
              <a:rPr lang="en-US" sz="2000" b="1" dirty="0">
                <a:solidFill>
                  <a:srgbClr val="FF0000"/>
                </a:solidFill>
                <a:effectLst/>
                <a:latin typeface="+mn-lt"/>
              </a:rPr>
              <a:t>long-term investor assessing the relative merits of broad diversification vs. narrow portfolio selection. </a:t>
            </a:r>
            <a:endParaRPr lang="en-US" sz="2000" b="1" dirty="0">
              <a:solidFill>
                <a:srgbClr val="FF0000"/>
              </a:solidFill>
              <a:latin typeface="+mn-lt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1F8748-983A-BB46-B70C-72F4E2683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21"/>
                </a:solidFill>
              </a:rPr>
              <a:t>Diversification: IMPORTANT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38BA09-91B5-3F48-9D1A-871C81C8DE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34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F1418-EB6B-CE47-B143-F23CC6595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36D913-0FFE-FE4E-A5FC-0785B215213C}"/>
              </a:ext>
            </a:extLst>
          </p:cNvPr>
          <p:cNvSpPr txBox="1"/>
          <p:nvPr/>
        </p:nvSpPr>
        <p:spPr>
          <a:xfrm>
            <a:off x="1311011" y="5867400"/>
            <a:ext cx="65219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Bessembinder</a:t>
            </a:r>
            <a:r>
              <a:rPr lang="en-US" sz="1200" dirty="0"/>
              <a:t>, </a:t>
            </a:r>
            <a:r>
              <a:rPr lang="en-US" sz="1200" i="1" dirty="0"/>
              <a:t>Wealth Creation in the US Public Stock Markets 1926-2019 (2020)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495358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Table&#10;&#10;Description automatically generated">
            <a:extLst>
              <a:ext uri="{FF2B5EF4-FFF2-40B4-BE49-F238E27FC236}">
                <a16:creationId xmlns:a16="http://schemas.microsoft.com/office/drawing/2014/main" id="{7BA837B6-9A1A-3B44-8173-1FFE3C4168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505" y="837634"/>
            <a:ext cx="8458200" cy="5258366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CB2D38B-78EA-194C-AEF9-4A5C113DB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21"/>
                </a:solidFill>
              </a:rPr>
              <a:t>Diversification: IMPORTANT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13C515-1F01-D342-A3F7-A0D064E990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35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AACA2-87DA-914F-B6AB-939029FDF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AA9CF1-B1F4-6845-9BD3-C3C11595EED2}"/>
              </a:ext>
            </a:extLst>
          </p:cNvPr>
          <p:cNvSpPr txBox="1"/>
          <p:nvPr/>
        </p:nvSpPr>
        <p:spPr>
          <a:xfrm>
            <a:off x="2209800" y="576023"/>
            <a:ext cx="54922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effectLst/>
                <a:latin typeface="Calibri" panose="020F0502020204030204" pitchFamily="34" charset="0"/>
              </a:rPr>
              <a:t>Exhibit 1: Shareholder Wealth Creation, Measured as of December 31, 2019, Top 30 Firms. </a:t>
            </a:r>
            <a:endParaRPr 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3C5A5C-F4D8-7840-B2C5-AC2D2204953D}"/>
              </a:ext>
            </a:extLst>
          </p:cNvPr>
          <p:cNvSpPr txBox="1"/>
          <p:nvPr/>
        </p:nvSpPr>
        <p:spPr>
          <a:xfrm>
            <a:off x="4354286" y="62266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02F421-E116-0A44-BA62-C3E273D229D7}"/>
              </a:ext>
            </a:extLst>
          </p:cNvPr>
          <p:cNvSpPr txBox="1"/>
          <p:nvPr/>
        </p:nvSpPr>
        <p:spPr>
          <a:xfrm>
            <a:off x="2140688" y="6169216"/>
            <a:ext cx="388760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 err="1"/>
              <a:t>Bessembinder</a:t>
            </a:r>
            <a:r>
              <a:rPr lang="en-US" sz="700" dirty="0"/>
              <a:t>, </a:t>
            </a:r>
            <a:r>
              <a:rPr lang="en-US" sz="700" i="1" dirty="0"/>
              <a:t>Wealth Creation in the US Public Stock Markets 1926-2019 (2020)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18755496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Expected return of a portfolio (firm) is weighted average of expected returns of the portfolio’s assets (firm’s divisions).</a:t>
            </a:r>
          </a:p>
          <a:p>
            <a:r>
              <a:rPr lang="en-US" sz="2400" dirty="0"/>
              <a:t>The beta of a portfolio (firm) is the weighted average of the betas of the portfolio’s assets (firm’s divisions).</a:t>
            </a:r>
          </a:p>
          <a:p>
            <a:pPr lvl="1"/>
            <a:r>
              <a:rPr lang="en-US" sz="2000" dirty="0"/>
              <a:t>Weighted averaging </a:t>
            </a:r>
            <a:r>
              <a:rPr lang="en-US" sz="2000" i="1" dirty="0"/>
              <a:t>doesn’t</a:t>
            </a:r>
            <a:r>
              <a:rPr lang="en-US" sz="2000" dirty="0"/>
              <a:t> work with </a:t>
            </a:r>
            <a:r>
              <a:rPr lang="en-US" sz="2000" dirty="0" err="1"/>
              <a:t>Sdev</a:t>
            </a:r>
            <a:r>
              <a:rPr lang="en-US" sz="2000" dirty="0"/>
              <a:t> and Var.</a:t>
            </a:r>
          </a:p>
          <a:p>
            <a:r>
              <a:rPr lang="en-US" sz="2400" dirty="0"/>
              <a:t>Firm can be viewed not only as consisting of different projects/divisions but also as debt and equity.</a:t>
            </a:r>
          </a:p>
          <a:p>
            <a:pPr lvl="1"/>
            <a:r>
              <a:rPr lang="en-US" sz="2000" dirty="0"/>
              <a:t>Beta of a firm’s </a:t>
            </a:r>
            <a:r>
              <a:rPr lang="en-US" sz="2000" i="1" dirty="0"/>
              <a:t>assets </a:t>
            </a:r>
            <a:r>
              <a:rPr lang="en-US" sz="2000" dirty="0"/>
              <a:t> is weighted average of its debt and equity:  </a:t>
            </a:r>
            <a:endParaRPr lang="en-US" sz="2000" i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Market Betas </a:t>
            </a:r>
            <a:r>
              <a:rPr lang="en-US" b="1"/>
              <a:t>for Portfolios </a:t>
            </a:r>
            <a:r>
              <a:rPr lang="en-US" b="1" dirty="0"/>
              <a:t>(Firms)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817151"/>
              </p:ext>
            </p:extLst>
          </p:nvPr>
        </p:nvGraphicFramePr>
        <p:xfrm>
          <a:off x="1600200" y="4191000"/>
          <a:ext cx="52578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99680" imgH="576000" progId="Equation.3">
                  <p:embed/>
                </p:oleObj>
              </mc:Choice>
              <mc:Fallback>
                <p:oleObj name="Equation" r:id="rId2" imgW="3199680" imgH="5760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191000"/>
                        <a:ext cx="525780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6086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92100" indent="-292100">
              <a:lnSpc>
                <a:spcPct val="9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Expected rate of return (</a:t>
            </a:r>
            <a:r>
              <a:rPr lang="en-US" sz="2800" b="1" dirty="0">
                <a:solidFill>
                  <a:schemeClr val="accent1"/>
                </a:solidFill>
                <a:ea typeface="ＭＳ Ｐゴシック" charset="0"/>
                <a:cs typeface="ＭＳ Ｐゴシック" charset="0"/>
              </a:rPr>
              <a:t>reward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) on a </a:t>
            </a:r>
            <a:r>
              <a:rPr lang="en-US" sz="2800" b="1" u="sng" dirty="0">
                <a:ea typeface="ＭＳ Ｐゴシック" charset="0"/>
                <a:cs typeface="ＭＳ Ｐゴシック" charset="0"/>
              </a:rPr>
              <a:t>portfolio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 of assets depends on:</a:t>
            </a:r>
          </a:p>
          <a:p>
            <a:pPr marL="635000" lvl="1" indent="-228600">
              <a:lnSpc>
                <a:spcPct val="90000"/>
              </a:lnSpc>
            </a:pPr>
            <a:r>
              <a:rPr lang="en-US" sz="2400" dirty="0">
                <a:ea typeface="ＭＳ Ｐゴシック" charset="0"/>
              </a:rPr>
              <a:t>Portfolio weights, and </a:t>
            </a:r>
          </a:p>
          <a:p>
            <a:pPr marL="635000" lvl="1" indent="-228600">
              <a:lnSpc>
                <a:spcPct val="90000"/>
              </a:lnSpc>
            </a:pPr>
            <a:r>
              <a:rPr lang="en-US" sz="2400" dirty="0">
                <a:ea typeface="ＭＳ Ｐゴシック" charset="0"/>
              </a:rPr>
              <a:t>Individual asset returns</a:t>
            </a:r>
            <a:endParaRPr lang="en-US" sz="2800" dirty="0">
              <a:ea typeface="ＭＳ Ｐゴシック" charset="0"/>
            </a:endParaRPr>
          </a:p>
          <a:p>
            <a:pPr marL="292100" indent="-292100">
              <a:lnSpc>
                <a:spcPct val="90000"/>
              </a:lnSpc>
              <a:buNone/>
            </a:pPr>
            <a:endParaRPr lang="en-US" sz="3200" dirty="0">
              <a:ea typeface="ＭＳ Ｐゴシック" charset="0"/>
              <a:cs typeface="ＭＳ Ｐゴシック" charset="0"/>
            </a:endParaRPr>
          </a:p>
          <a:p>
            <a:pPr marL="292100" indent="-292100">
              <a:lnSpc>
                <a:spcPct val="90000"/>
              </a:lnSpc>
            </a:pPr>
            <a:r>
              <a:rPr lang="en-US" sz="2800" dirty="0">
                <a:ea typeface="ＭＳ Ｐゴシック" charset="0"/>
                <a:cs typeface="ＭＳ Ｐゴシック" charset="0"/>
              </a:rPr>
              <a:t>Expected Return on a portfolio of assets is the weighted average of expected returns of assets:</a:t>
            </a:r>
          </a:p>
          <a:p>
            <a:pPr marL="0" indent="0">
              <a:lnSpc>
                <a:spcPct val="90000"/>
              </a:lnSpc>
              <a:buNone/>
            </a:pPr>
            <a:endParaRPr lang="en-US" sz="3200" dirty="0">
              <a:ea typeface="ＭＳ Ｐゴシック" charset="0"/>
              <a:cs typeface="ＭＳ Ｐゴシック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3200" dirty="0">
              <a:ea typeface="ＭＳ Ｐゴシック" charset="0"/>
              <a:cs typeface="ＭＳ Ｐゴシック" charset="0"/>
            </a:endParaRPr>
          </a:p>
          <a:p>
            <a:pPr marL="635000" lvl="1" indent="-228600">
              <a:lnSpc>
                <a:spcPct val="90000"/>
              </a:lnSpc>
            </a:pPr>
            <a:r>
              <a:rPr lang="en-US" sz="2400" dirty="0">
                <a:ea typeface="ＭＳ Ｐゴシック" charset="0"/>
              </a:rPr>
              <a:t>The sum of all the weights</a:t>
            </a:r>
            <a:r>
              <a:rPr lang="en-US" sz="2400" i="1" dirty="0">
                <a:ea typeface="ＭＳ Ｐゴシック" charset="0"/>
              </a:rPr>
              <a:t> </a:t>
            </a:r>
            <a:r>
              <a:rPr lang="en-US" sz="2400" dirty="0">
                <a:ea typeface="ＭＳ Ｐゴシック" charset="0"/>
              </a:rPr>
              <a:t>must equal 1</a:t>
            </a:r>
          </a:p>
          <a:p>
            <a:pPr marL="635000" lvl="1" indent="-228600">
              <a:lnSpc>
                <a:spcPct val="90000"/>
              </a:lnSpc>
            </a:pPr>
            <a:r>
              <a:rPr lang="en-US" sz="2400" i="1" dirty="0">
                <a:ea typeface="ＭＳ Ｐゴシック" charset="0"/>
              </a:rPr>
              <a:t>W</a:t>
            </a:r>
            <a:r>
              <a:rPr lang="en-US" sz="2400" dirty="0">
                <a:ea typeface="ＭＳ Ｐゴシック" charset="0"/>
              </a:rPr>
              <a:t> can be negative in the case of short sales</a:t>
            </a:r>
          </a:p>
          <a:p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Portfolio Expected Returns</a:t>
            </a:r>
            <a:endParaRPr lang="en-US" dirty="0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8645052"/>
              </p:ext>
            </p:extLst>
          </p:nvPr>
        </p:nvGraphicFramePr>
        <p:xfrm>
          <a:off x="2209800" y="3439432"/>
          <a:ext cx="4408360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58120" imgH="447840" progId="Equation.3">
                  <p:embed/>
                </p:oleObj>
              </mc:Choice>
              <mc:Fallback>
                <p:oleObj name="Equation" r:id="rId2" imgW="3858120" imgH="44784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439432"/>
                        <a:ext cx="4408360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16797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-228600"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Variance (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Single asset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j):</a:t>
            </a:r>
          </a:p>
          <a:p>
            <a:pPr marL="228600" indent="-228600" eaLnBrk="1" hangingPunct="1"/>
            <a:endParaRPr lang="en-US" sz="2400" dirty="0">
              <a:ea typeface="ＭＳ Ｐゴシック" charset="0"/>
              <a:cs typeface="ＭＳ Ｐゴシック" charset="0"/>
            </a:endParaRPr>
          </a:p>
          <a:p>
            <a:pPr marL="228600" indent="-228600"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Variance (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Two assets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, x and y):</a:t>
            </a:r>
          </a:p>
          <a:p>
            <a:pPr marL="520700" lvl="1" indent="-177800" eaLnBrk="1" hangingPunct="1"/>
            <a:endParaRPr lang="en-US" sz="2000" dirty="0">
              <a:ea typeface="ＭＳ Ｐゴシック" charset="0"/>
            </a:endParaRPr>
          </a:p>
          <a:p>
            <a:pPr marL="520700" lvl="1" indent="-177800" eaLnBrk="1" hangingPunct="1"/>
            <a:r>
              <a:rPr lang="en-US" sz="2000" dirty="0">
                <a:ea typeface="ＭＳ Ｐゴシック" charset="0"/>
              </a:rPr>
              <a:t> </a:t>
            </a:r>
          </a:p>
          <a:p>
            <a:pPr marL="520700" lvl="1" indent="-177800" eaLnBrk="1" hangingPunct="1"/>
            <a:endParaRPr lang="en-US" sz="2000" dirty="0">
              <a:ea typeface="ＭＳ Ｐゴシック" charset="0"/>
            </a:endParaRPr>
          </a:p>
          <a:p>
            <a:pPr marL="520700" lvl="1" indent="-177800" eaLnBrk="1" hangingPunct="1"/>
            <a:r>
              <a:rPr lang="en-US" sz="2000" dirty="0">
                <a:ea typeface="ＭＳ Ｐゴシック" charset="0"/>
              </a:rPr>
              <a:t> </a:t>
            </a:r>
          </a:p>
          <a:p>
            <a:pPr marL="520700" lvl="1" indent="-177800" eaLnBrk="1" hangingPunct="1"/>
            <a:endParaRPr lang="en-US" sz="2000" dirty="0">
              <a:ea typeface="ＭＳ Ｐゴシック" charset="0"/>
            </a:endParaRPr>
          </a:p>
          <a:p>
            <a:pPr marL="520700" lvl="1" indent="-177800" eaLnBrk="1" hangingPunct="1"/>
            <a:r>
              <a:rPr lang="en-US" sz="2000" dirty="0">
                <a:ea typeface="ＭＳ Ｐゴシック" charset="0"/>
              </a:rPr>
              <a:t>   </a:t>
            </a:r>
          </a:p>
          <a:p>
            <a:pPr marL="139700" indent="-177800"/>
            <a:endParaRPr lang="en-US" sz="2400" dirty="0">
              <a:ea typeface="ＭＳ Ｐゴシック" charset="0"/>
            </a:endParaRPr>
          </a:p>
          <a:p>
            <a:pPr marL="139700" indent="-177800"/>
            <a:endParaRPr lang="en-US" sz="2400" dirty="0">
              <a:ea typeface="ＭＳ Ｐゴシック" charset="0"/>
              <a:cs typeface="ＭＳ Ｐゴシック" charset="0"/>
            </a:endParaRPr>
          </a:p>
          <a:p>
            <a:pPr marL="139700" indent="-177800"/>
            <a:r>
              <a:rPr lang="en-US" sz="2400" dirty="0">
                <a:ea typeface="ＭＳ Ｐゴシック" charset="0"/>
                <a:cs typeface="ＭＳ Ｐゴシック" charset="0"/>
              </a:rPr>
              <a:t>Variance or standard deviation (</a:t>
            </a:r>
            <a:r>
              <a:rPr lang="en-US" sz="2400" b="1" dirty="0">
                <a:solidFill>
                  <a:schemeClr val="accent1"/>
                </a:solidFill>
                <a:ea typeface="ＭＳ Ｐゴシック" charset="0"/>
                <a:cs typeface="ＭＳ Ｐゴシック" charset="0"/>
              </a:rPr>
              <a:t>risk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) of a portfolio of assets is generally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 </a:t>
            </a:r>
            <a:r>
              <a:rPr lang="en-US" sz="2400" b="1" i="1" dirty="0">
                <a:ea typeface="ＭＳ Ｐゴシック" charset="0"/>
                <a:cs typeface="ＭＳ Ｐゴシック" charset="0"/>
              </a:rPr>
              <a:t>not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the weighted average of VAR or SD (</a:t>
            </a:r>
            <a:r>
              <a:rPr lang="en-US" sz="2400" b="1" dirty="0">
                <a:solidFill>
                  <a:schemeClr val="accent1"/>
                </a:solidFill>
                <a:ea typeface="ＭＳ Ｐゴシック" charset="0"/>
                <a:cs typeface="ＭＳ Ｐゴシック" charset="0"/>
              </a:rPr>
              <a:t>risk)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of the portfolio’s assets</a:t>
            </a:r>
          </a:p>
          <a:p>
            <a:pPr marL="139700" indent="-177800"/>
            <a:endParaRPr lang="en-US" sz="2000" dirty="0">
              <a:ea typeface="ＭＳ Ｐゴシック" charset="0"/>
            </a:endParaRPr>
          </a:p>
        </p:txBody>
      </p:sp>
      <p:sp>
        <p:nvSpPr>
          <p:cNvPr id="245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Portfolio Variance:  2 Assets</a:t>
            </a:r>
          </a:p>
        </p:txBody>
      </p:sp>
      <p:graphicFrame>
        <p:nvGraphicFramePr>
          <p:cNvPr id="2457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4451971"/>
              </p:ext>
            </p:extLst>
          </p:nvPr>
        </p:nvGraphicFramePr>
        <p:xfrm>
          <a:off x="3969327" y="617360"/>
          <a:ext cx="3048000" cy="354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54560" imgH="219240" progId="Equation.3">
                  <p:embed/>
                </p:oleObj>
              </mc:Choice>
              <mc:Fallback>
                <p:oleObj name="Equation" r:id="rId3" imgW="1654560" imgH="219240" progId="Equation.3">
                  <p:embed/>
                  <p:pic>
                    <p:nvPicPr>
                      <p:cNvPr id="0" name="Picture 1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9327" y="617360"/>
                        <a:ext cx="3048000" cy="3549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7444714"/>
              </p:ext>
            </p:extLst>
          </p:nvPr>
        </p:nvGraphicFramePr>
        <p:xfrm>
          <a:off x="1131887" y="2018002"/>
          <a:ext cx="5199063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175840" imgH="228240" progId="Equation.3">
                  <p:embed/>
                </p:oleObj>
              </mc:Choice>
              <mc:Fallback>
                <p:oleObj name="Equation" r:id="rId5" imgW="2175840" imgH="228240" progId="Equation.3">
                  <p:embed/>
                  <p:pic>
                    <p:nvPicPr>
                      <p:cNvPr id="0" name="Picture 1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887" y="2018002"/>
                        <a:ext cx="5199063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prstDash val="dash"/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4143950"/>
              </p:ext>
            </p:extLst>
          </p:nvPr>
        </p:nvGraphicFramePr>
        <p:xfrm>
          <a:off x="1131887" y="2778125"/>
          <a:ext cx="6921501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504373" imgH="292123" progId="Equation.3">
                  <p:embed/>
                </p:oleObj>
              </mc:Choice>
              <mc:Fallback>
                <p:oleObj name="Equation" r:id="rId7" imgW="3504373" imgH="292123" progId="Equation.3">
                  <p:embed/>
                  <p:pic>
                    <p:nvPicPr>
                      <p:cNvPr id="0" name="Picture 1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1887" y="2778125"/>
                        <a:ext cx="6921501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3276805"/>
              </p:ext>
            </p:extLst>
          </p:nvPr>
        </p:nvGraphicFramePr>
        <p:xfrm>
          <a:off x="1327587" y="3647702"/>
          <a:ext cx="7137400" cy="476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989440" imgH="237600" progId="Equation.3">
                  <p:embed/>
                </p:oleObj>
              </mc:Choice>
              <mc:Fallback>
                <p:oleObj name="Equation" r:id="rId9" imgW="2989440" imgH="237600" progId="Equation.3">
                  <p:embed/>
                  <p:pic>
                    <p:nvPicPr>
                      <p:cNvPr id="0" name="Picture 1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587" y="3647702"/>
                        <a:ext cx="7137400" cy="4761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6" name="Oval 8"/>
          <p:cNvSpPr>
            <a:spLocks noChangeArrowheads="1"/>
          </p:cNvSpPr>
          <p:nvPr/>
        </p:nvSpPr>
        <p:spPr bwMode="auto">
          <a:xfrm>
            <a:off x="7405688" y="3630842"/>
            <a:ext cx="1295400" cy="609600"/>
          </a:xfrm>
          <a:prstGeom prst="ellipse">
            <a:avLst/>
          </a:prstGeom>
          <a:solidFill>
            <a:schemeClr val="hlink">
              <a:alpha val="23921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7" name="Oval 9"/>
          <p:cNvSpPr>
            <a:spLocks noChangeArrowheads="1"/>
          </p:cNvSpPr>
          <p:nvPr/>
        </p:nvSpPr>
        <p:spPr bwMode="auto">
          <a:xfrm>
            <a:off x="6019800" y="2820602"/>
            <a:ext cx="2286000" cy="574676"/>
          </a:xfrm>
          <a:prstGeom prst="ellipse">
            <a:avLst/>
          </a:prstGeom>
          <a:solidFill>
            <a:schemeClr val="hlink">
              <a:alpha val="23921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Freeform 10"/>
          <p:cNvSpPr>
            <a:spLocks/>
          </p:cNvSpPr>
          <p:nvPr/>
        </p:nvSpPr>
        <p:spPr bwMode="auto">
          <a:xfrm>
            <a:off x="8343220" y="2958690"/>
            <a:ext cx="159878" cy="684598"/>
          </a:xfrm>
          <a:custGeom>
            <a:avLst/>
            <a:gdLst>
              <a:gd name="T0" fmla="*/ 2147483647 w 440"/>
              <a:gd name="T1" fmla="*/ 0 h 480"/>
              <a:gd name="T2" fmla="*/ 2147483647 w 440"/>
              <a:gd name="T3" fmla="*/ 2147483647 h 480"/>
              <a:gd name="T4" fmla="*/ 0 w 440"/>
              <a:gd name="T5" fmla="*/ 2147483647 h 480"/>
              <a:gd name="T6" fmla="*/ 0 60000 65536"/>
              <a:gd name="T7" fmla="*/ 0 60000 65536"/>
              <a:gd name="T8" fmla="*/ 0 60000 65536"/>
              <a:gd name="T9" fmla="*/ 0 w 440"/>
              <a:gd name="T10" fmla="*/ 0 h 480"/>
              <a:gd name="T11" fmla="*/ 440 w 440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0" h="480">
                <a:moveTo>
                  <a:pt x="336" y="0"/>
                </a:moveTo>
                <a:cubicBezTo>
                  <a:pt x="388" y="128"/>
                  <a:pt x="440" y="256"/>
                  <a:pt x="384" y="336"/>
                </a:cubicBezTo>
                <a:cubicBezTo>
                  <a:pt x="328" y="416"/>
                  <a:pt x="164" y="448"/>
                  <a:pt x="0" y="48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6" grpId="0" animBg="1"/>
      <p:bldP spid="24587" grpId="0" animBg="1"/>
      <p:bldP spid="2458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Sample Investment Opportunities</a:t>
            </a:r>
          </a:p>
        </p:txBody>
      </p:sp>
      <p:sp>
        <p:nvSpPr>
          <p:cNvPr id="26630" name="TextBox 10"/>
          <p:cNvSpPr txBox="1">
            <a:spLocks noChangeArrowheads="1"/>
          </p:cNvSpPr>
          <p:nvPr/>
        </p:nvSpPr>
        <p:spPr bwMode="auto">
          <a:xfrm>
            <a:off x="685800" y="5019675"/>
            <a:ext cx="7848600" cy="646113"/>
          </a:xfrm>
          <a:prstGeom prst="rect">
            <a:avLst/>
          </a:prstGeom>
          <a:noFill/>
          <a:ln w="2540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Now, for each of the investment opportunities, M, A, B, C, and F, calculate the E(r), VAR, and SD.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104299"/>
              </p:ext>
            </p:extLst>
          </p:nvPr>
        </p:nvGraphicFramePr>
        <p:xfrm>
          <a:off x="838200" y="838200"/>
          <a:ext cx="7391400" cy="365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5791200" imgH="1549400" progId="Excel.Sheet.12">
                  <p:embed/>
                </p:oleObj>
              </mc:Choice>
              <mc:Fallback>
                <p:oleObj name="Worksheet" r:id="rId3" imgW="5791200" imgH="15494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838200"/>
                        <a:ext cx="7391400" cy="3657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Sample Investment Opportunities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7654" name="TextBox 10"/>
          <p:cNvSpPr txBox="1">
            <a:spLocks noChangeArrowheads="1"/>
          </p:cNvSpPr>
          <p:nvPr/>
        </p:nvSpPr>
        <p:spPr bwMode="auto">
          <a:xfrm>
            <a:off x="457200" y="5269468"/>
            <a:ext cx="8382000" cy="369332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Now, calculate the E(r) and SD of a Portfolio of </a:t>
            </a:r>
            <a:r>
              <a:rPr lang="en-US" sz="1800" b="1" dirty="0"/>
              <a:t>50% M </a:t>
            </a:r>
            <a:r>
              <a:rPr lang="en-US" sz="1800" dirty="0"/>
              <a:t>and </a:t>
            </a:r>
            <a:r>
              <a:rPr lang="en-US" sz="1800" b="1" dirty="0"/>
              <a:t>50% A</a:t>
            </a:r>
            <a:r>
              <a:rPr lang="en-US" sz="1800" dirty="0"/>
              <a:t>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02028"/>
              </p:ext>
            </p:extLst>
          </p:nvPr>
        </p:nvGraphicFramePr>
        <p:xfrm>
          <a:off x="762000" y="914400"/>
          <a:ext cx="7467600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816600" imgH="2413000" progId="Excel.Sheet.12">
                  <p:embed/>
                </p:oleObj>
              </mc:Choice>
              <mc:Fallback>
                <p:oleObj name="Worksheet" r:id="rId2" imgW="5816600" imgH="24130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2000" y="914400"/>
                        <a:ext cx="7467600" cy="373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Investment Opportunities and Diversification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86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7388189"/>
              </p:ext>
            </p:extLst>
          </p:nvPr>
        </p:nvGraphicFramePr>
        <p:xfrm>
          <a:off x="776288" y="894443"/>
          <a:ext cx="7235825" cy="424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3124200" imgH="2540000" progId="Excel.Sheet.12">
                  <p:embed/>
                </p:oleObj>
              </mc:Choice>
              <mc:Fallback>
                <p:oleObj name="Worksheet" r:id="rId2" imgW="3124200" imgH="2540000" progId="Excel.Sheet.12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288" y="894443"/>
                        <a:ext cx="7235825" cy="42418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sp>
        <p:nvSpPr>
          <p:cNvPr id="7" name="TextBox 10"/>
          <p:cNvSpPr txBox="1">
            <a:spLocks noChangeArrowheads="1"/>
          </p:cNvSpPr>
          <p:nvPr/>
        </p:nvSpPr>
        <p:spPr bwMode="auto">
          <a:xfrm>
            <a:off x="1010444" y="5466309"/>
            <a:ext cx="6767512" cy="646113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Verdan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/>
              <a:t>Now, calculate the E(r) and SD of a Portfolio of </a:t>
            </a:r>
            <a:r>
              <a:rPr lang="en-US" sz="1800" b="1" dirty="0"/>
              <a:t>90% M and 10% A</a:t>
            </a:r>
            <a:r>
              <a:rPr lang="en-US" sz="1800" dirty="0"/>
              <a:t>, and </a:t>
            </a:r>
            <a:r>
              <a:rPr lang="en-US" sz="1800" b="1" dirty="0"/>
              <a:t>90% M and 10% C</a:t>
            </a:r>
            <a:r>
              <a:rPr lang="en-US" sz="1800" dirty="0"/>
              <a:t>.</a:t>
            </a:r>
          </a:p>
        </p:txBody>
      </p:sp>
      <p:sp>
        <p:nvSpPr>
          <p:cNvPr id="8" name="Oval 7"/>
          <p:cNvSpPr/>
          <p:nvPr/>
        </p:nvSpPr>
        <p:spPr>
          <a:xfrm>
            <a:off x="6324600" y="4679043"/>
            <a:ext cx="11430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572000" y="4679043"/>
            <a:ext cx="11430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Investment Opportunities and Diversification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Porfolios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2991009"/>
              </p:ext>
            </p:extLst>
          </p:nvPr>
        </p:nvGraphicFramePr>
        <p:xfrm>
          <a:off x="384048" y="1037174"/>
          <a:ext cx="8226552" cy="3839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7226300" imgH="2387600" progId="Excel.Sheet.12">
                  <p:embed/>
                </p:oleObj>
              </mc:Choice>
              <mc:Fallback>
                <p:oleObj name="Worksheet" r:id="rId2" imgW="7226300" imgH="23876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4048" y="1037174"/>
                        <a:ext cx="8226552" cy="38396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Oval 8"/>
          <p:cNvSpPr/>
          <p:nvPr/>
        </p:nvSpPr>
        <p:spPr>
          <a:xfrm>
            <a:off x="5334000" y="4419600"/>
            <a:ext cx="838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477000" y="4495800"/>
            <a:ext cx="838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583363"/>
      </p:ext>
    </p:extLst>
  </p:cSld>
  <p:clrMapOvr>
    <a:masterClrMapping/>
  </p:clrMapOvr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7433</TotalTime>
  <Words>1950</Words>
  <Application>Microsoft Macintosh PowerPoint</Application>
  <PresentationFormat>On-screen Show (4:3)</PresentationFormat>
  <Paragraphs>369</Paragraphs>
  <Slides>36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36</vt:i4>
      </vt:variant>
    </vt:vector>
  </HeadingPairs>
  <TitlesOfParts>
    <vt:vector size="51" baseType="lpstr">
      <vt:lpstr>NSimSun</vt:lpstr>
      <vt:lpstr>Arial</vt:lpstr>
      <vt:lpstr>Calibri</vt:lpstr>
      <vt:lpstr>Cambria Math</vt:lpstr>
      <vt:lpstr>Courier New</vt:lpstr>
      <vt:lpstr>Symbol</vt:lpstr>
      <vt:lpstr>system-ui</vt:lpstr>
      <vt:lpstr>Times New Roman</vt:lpstr>
      <vt:lpstr>Verdana</vt:lpstr>
      <vt:lpstr>Wingdings</vt:lpstr>
      <vt:lpstr>Wingdings 2</vt:lpstr>
      <vt:lpstr>CG Body - Standard</vt:lpstr>
      <vt:lpstr>Equation</vt:lpstr>
      <vt:lpstr>Worksheet</vt:lpstr>
      <vt:lpstr>Acrobat Document</vt:lpstr>
      <vt:lpstr>Relationship between Risk and Expected Return (CAPM)</vt:lpstr>
      <vt:lpstr>Diversification</vt:lpstr>
      <vt:lpstr>Diversification:  Results</vt:lpstr>
      <vt:lpstr>Portfolio Expected Returns</vt:lpstr>
      <vt:lpstr>Portfolio Variance:  2 Assets</vt:lpstr>
      <vt:lpstr>Sample Investment Opportunities</vt:lpstr>
      <vt:lpstr>Sample Investment Opportunities</vt:lpstr>
      <vt:lpstr>Investment Opportunities and Diversification</vt:lpstr>
      <vt:lpstr>Investment Opportunities and Diversification</vt:lpstr>
      <vt:lpstr>Efficient Frontier</vt:lpstr>
      <vt:lpstr>Investment Opportunities and Diversification</vt:lpstr>
      <vt:lpstr>Investing Insights </vt:lpstr>
      <vt:lpstr>Asset Beta &amp; Portfolio Risk Contribution</vt:lpstr>
      <vt:lpstr>Measuring Risk Contribution</vt:lpstr>
      <vt:lpstr>Measuring Risk Contribution</vt:lpstr>
      <vt:lpstr>Correlation and Covariance</vt:lpstr>
      <vt:lpstr>Scaling Problem with Correlation</vt:lpstr>
      <vt:lpstr>Correlation, Covariance, and Beta</vt:lpstr>
      <vt:lpstr>BETA () </vt:lpstr>
      <vt:lpstr>Covariance, Correlation, and Beta</vt:lpstr>
      <vt:lpstr>The Formula for Beta of Stock i with the Market Portfolio</vt:lpstr>
      <vt:lpstr>Estimates of b for Selected Stocks</vt:lpstr>
      <vt:lpstr>Correlation Matrix: DJI (2000-2010, Monthly)</vt:lpstr>
      <vt:lpstr>Correlation Matrix: DJI (2009-2012, Daily)</vt:lpstr>
      <vt:lpstr>Correlation Matrix: DJI (2020-2022 Daily)</vt:lpstr>
      <vt:lpstr>Portfolio Variance:  N Assets</vt:lpstr>
      <vt:lpstr>Diversification:  The Role of Covariance</vt:lpstr>
      <vt:lpstr>Portfolio Risk as a Function of the Number of Stocks in the Portfolio</vt:lpstr>
      <vt:lpstr>Random Diversification (Million Samples drawn from 2020 Returns, Eq. Weighted)</vt:lpstr>
      <vt:lpstr>In times of stress, all correlations go to 1 (Sept. 2022, Returns SP500)</vt:lpstr>
      <vt:lpstr>Diversification</vt:lpstr>
      <vt:lpstr>The OGs on Diversification</vt:lpstr>
      <vt:lpstr>Diversification: IMPORTANT</vt:lpstr>
      <vt:lpstr>Diversification: IMPORTANT</vt:lpstr>
      <vt:lpstr>Diversification: IMPORTANT</vt:lpstr>
      <vt:lpstr>Market Betas for Portfolios (Firms)</vt:lpstr>
    </vt:vector>
  </TitlesOfParts>
  <Company>Fordham University School of Law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Diversification</dc:title>
  <dc:creator>jcolon</dc:creator>
  <cp:lastModifiedBy>Jeffrey M. Colon</cp:lastModifiedBy>
  <cp:revision>149</cp:revision>
  <cp:lastPrinted>2020-09-30T12:12:12Z</cp:lastPrinted>
  <dcterms:created xsi:type="dcterms:W3CDTF">2013-10-01T13:51:29Z</dcterms:created>
  <dcterms:modified xsi:type="dcterms:W3CDTF">2022-09-25T21:38:12Z</dcterms:modified>
</cp:coreProperties>
</file>