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7"/>
  </p:notesMasterIdLst>
  <p:handoutMasterIdLst>
    <p:handoutMasterId r:id="rId28"/>
  </p:handoutMasterIdLst>
  <p:sldIdLst>
    <p:sldId id="346" r:id="rId2"/>
    <p:sldId id="324" r:id="rId3"/>
    <p:sldId id="318" r:id="rId4"/>
    <p:sldId id="345" r:id="rId5"/>
    <p:sldId id="344" r:id="rId6"/>
    <p:sldId id="305" r:id="rId7"/>
    <p:sldId id="334" r:id="rId8"/>
    <p:sldId id="343" r:id="rId9"/>
    <p:sldId id="335" r:id="rId10"/>
    <p:sldId id="306" r:id="rId11"/>
    <p:sldId id="307" r:id="rId12"/>
    <p:sldId id="325" r:id="rId13"/>
    <p:sldId id="340" r:id="rId14"/>
    <p:sldId id="326" r:id="rId15"/>
    <p:sldId id="308" r:id="rId16"/>
    <p:sldId id="338" r:id="rId17"/>
    <p:sldId id="341" r:id="rId18"/>
    <p:sldId id="339" r:id="rId19"/>
    <p:sldId id="329" r:id="rId20"/>
    <p:sldId id="342" r:id="rId21"/>
    <p:sldId id="336" r:id="rId22"/>
    <p:sldId id="330" r:id="rId23"/>
    <p:sldId id="331" r:id="rId24"/>
    <p:sldId id="347" r:id="rId25"/>
    <p:sldId id="348" r:id="rId26"/>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C0FCDB-0AA4-9B4D-AC7D-1A4EC70ADB53}" v="1" dt="2025-08-27T12:52:26.6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96" autoAdjust="0"/>
    <p:restoredTop sz="94830"/>
  </p:normalViewPr>
  <p:slideViewPr>
    <p:cSldViewPr>
      <p:cViewPr varScale="1">
        <p:scale>
          <a:sx n="117" d="100"/>
          <a:sy n="117" d="100"/>
        </p:scale>
        <p:origin x="14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2</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21</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22</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3</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6</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10</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11</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12</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14</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15</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CF_Ch4_CapBud_25</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Internal Rate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Budgeting Rules:  NPV and IRR</a:t>
            </a:r>
          </a:p>
          <a:p>
            <a:pPr algn="ctr"/>
            <a:endParaRPr lang="en-US" sz="2700" b="1" dirty="0"/>
          </a:p>
          <a:p>
            <a:pPr algn="ctr"/>
            <a:endParaRPr lang="en-US" sz="1800" b="1" dirty="0"/>
          </a:p>
          <a:p>
            <a:pPr algn="ctr"/>
            <a:endParaRPr lang="en-US" sz="1800" b="1" dirty="0"/>
          </a:p>
          <a:p>
            <a:pPr algn="ctr">
              <a:buNone/>
            </a:pPr>
            <a:r>
              <a:rPr lang="en-US" sz="1800" b="1" dirty="0"/>
              <a:t>Fall 2025</a:t>
            </a:r>
          </a:p>
          <a:p>
            <a:pPr algn="ctr"/>
            <a:r>
              <a:rPr lang="en-US" sz="1800" b="1" dirty="0"/>
              <a:t>Prof. Jeffrey Colón</a:t>
            </a:r>
            <a:endParaRPr lang="en-US" sz="1800"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10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11</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12</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14</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3362448164"/>
              </p:ext>
            </p:extLst>
          </p:nvPr>
        </p:nvGraphicFramePr>
        <p:xfrm>
          <a:off x="969963" y="1050925"/>
          <a:ext cx="7308850" cy="3800475"/>
        </p:xfrm>
        <a:graphic>
          <a:graphicData uri="http://schemas.openxmlformats.org/presentationml/2006/ole">
            <mc:AlternateContent xmlns:mc="http://schemas.openxmlformats.org/markup-compatibility/2006">
              <mc:Choice xmlns:v="urn:schemas-microsoft-com:vml" Requires="v">
                <p:oleObj name="Worksheet" r:id="rId3" imgW="6032500" imgH="2082800" progId="Excel.Sheet.8">
                  <p:embed/>
                </p:oleObj>
              </mc:Choice>
              <mc:Fallback>
                <p:oleObj name="Worksheet" r:id="rId3" imgW="6032500" imgH="2082800" progId="Excel.Sheet.8">
                  <p:embed/>
                  <p:pic>
                    <p:nvPicPr>
                      <p:cNvPr id="29700" name="Object 5"/>
                      <p:cNvPicPr>
                        <a:picLocks noChangeAspect="1" noChangeArrowheads="1"/>
                      </p:cNvPicPr>
                      <p:nvPr/>
                    </p:nvPicPr>
                    <p:blipFill>
                      <a:blip r:embed="rId4"/>
                      <a:srcRect/>
                      <a:stretch>
                        <a:fillRect/>
                      </a:stretch>
                    </p:blipFill>
                    <p:spPr bwMode="auto">
                      <a:xfrm>
                        <a:off x="969963" y="1050925"/>
                        <a:ext cx="7308850" cy="380047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15</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17</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19</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2</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451211576"/>
              </p:ext>
            </p:extLst>
          </p:nvPr>
        </p:nvGraphicFramePr>
        <p:xfrm>
          <a:off x="1160463" y="1357313"/>
          <a:ext cx="7113587" cy="3916362"/>
        </p:xfrm>
        <a:graphic>
          <a:graphicData uri="http://schemas.openxmlformats.org/presentationml/2006/ole">
            <mc:AlternateContent xmlns:mc="http://schemas.openxmlformats.org/markup-compatibility/2006">
              <mc:Choice xmlns:v="urn:schemas-microsoft-com:vml" Requires="v">
                <p:oleObj name="Worksheet" r:id="rId3" imgW="6032500" imgH="2781300" progId="Excel.Sheet.8">
                  <p:embed/>
                </p:oleObj>
              </mc:Choice>
              <mc:Fallback>
                <p:oleObj name="Worksheet" r:id="rId3" imgW="6032500" imgH="2781300" progId="Excel.Sheet.8">
                  <p:embed/>
                  <p:pic>
                    <p:nvPicPr>
                      <p:cNvPr id="43012" name="Object 3"/>
                      <p:cNvPicPr>
                        <a:picLocks noChangeAspect="1" noChangeArrowheads="1"/>
                      </p:cNvPicPr>
                      <p:nvPr/>
                    </p:nvPicPr>
                    <p:blipFill>
                      <a:blip r:embed="rId4"/>
                      <a:srcRect/>
                      <a:stretch>
                        <a:fillRect/>
                      </a:stretch>
                    </p:blipFill>
                    <p:spPr bwMode="auto">
                      <a:xfrm>
                        <a:off x="1160463" y="1357313"/>
                        <a:ext cx="7113587" cy="3916362"/>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5E767-30B3-1B84-1D9F-CB0AF0D86C24}"/>
              </a:ext>
            </a:extLst>
          </p:cNvPr>
          <p:cNvSpPr>
            <a:spLocks noGrp="1"/>
          </p:cNvSpPr>
          <p:nvPr>
            <p:ph idx="1"/>
          </p:nvPr>
        </p:nvSpPr>
        <p:spPr/>
        <p:txBody>
          <a:bodyPr/>
          <a:lstStyle/>
          <a:p>
            <a:pPr marL="342900" indent="-342900" eaLnBrk="1" hangingPunct="1"/>
            <a:r>
              <a:rPr lang="en-US" altLang="en-US" sz="2800" dirty="0"/>
              <a:t>How long does it take the project to “pay back” its initial investment?</a:t>
            </a:r>
          </a:p>
          <a:p>
            <a:pPr marL="342900" indent="-342900" eaLnBrk="1" hangingPunct="1"/>
            <a:r>
              <a:rPr lang="en-US" altLang="en-US" sz="2800" dirty="0"/>
              <a:t>Payback Period = number of years to recover initial costs</a:t>
            </a:r>
          </a:p>
          <a:p>
            <a:pPr marL="342900" indent="-342900" eaLnBrk="1" hangingPunct="1"/>
            <a:r>
              <a:rPr lang="en-US" altLang="en-US" sz="2800" dirty="0"/>
              <a:t>Minimum Acceptance Criteria: </a:t>
            </a:r>
          </a:p>
          <a:p>
            <a:pPr marL="742950" lvl="1" indent="-285750" eaLnBrk="1" hangingPunct="1"/>
            <a:r>
              <a:rPr lang="en-US" altLang="en-US" sz="2400" dirty="0"/>
              <a:t>set by management</a:t>
            </a:r>
          </a:p>
          <a:p>
            <a:pPr marL="342900" indent="-342900" eaLnBrk="1" hangingPunct="1"/>
            <a:r>
              <a:rPr lang="en-US" altLang="en-US" sz="2800" dirty="0"/>
              <a:t>Ranking Criteria: </a:t>
            </a:r>
          </a:p>
          <a:p>
            <a:pPr marL="742950" lvl="1" indent="-285750" eaLnBrk="1" hangingPunct="1"/>
            <a:r>
              <a:rPr lang="en-US" altLang="en-US" sz="2400" dirty="0"/>
              <a:t>set by management</a:t>
            </a:r>
          </a:p>
          <a:p>
            <a:pPr marL="342900" indent="-342900"/>
            <a:r>
              <a:rPr lang="en-US" altLang="en-US" sz="2800" dirty="0"/>
              <a:t>Disadvantages??</a:t>
            </a:r>
          </a:p>
          <a:p>
            <a:pPr marL="571500" indent="-285750"/>
            <a:endParaRPr lang="en-US" sz="2550" dirty="0"/>
          </a:p>
        </p:txBody>
      </p:sp>
      <p:sp>
        <p:nvSpPr>
          <p:cNvPr id="3" name="Title 2">
            <a:extLst>
              <a:ext uri="{FF2B5EF4-FFF2-40B4-BE49-F238E27FC236}">
                <a16:creationId xmlns:a16="http://schemas.microsoft.com/office/drawing/2014/main" id="{C3BCA651-53A7-D50F-AE73-7E7D31AAB810}"/>
              </a:ext>
            </a:extLst>
          </p:cNvPr>
          <p:cNvSpPr>
            <a:spLocks noGrp="1"/>
          </p:cNvSpPr>
          <p:nvPr>
            <p:ph type="title"/>
          </p:nvPr>
        </p:nvSpPr>
        <p:spPr/>
        <p:txBody>
          <a:bodyPr/>
          <a:lstStyle/>
          <a:p>
            <a:r>
              <a:rPr lang="en-US" dirty="0"/>
              <a:t>Payback Rule</a:t>
            </a:r>
          </a:p>
        </p:txBody>
      </p:sp>
      <p:sp>
        <p:nvSpPr>
          <p:cNvPr id="4" name="Slide Number Placeholder 3">
            <a:extLst>
              <a:ext uri="{FF2B5EF4-FFF2-40B4-BE49-F238E27FC236}">
                <a16:creationId xmlns:a16="http://schemas.microsoft.com/office/drawing/2014/main" id="{970429AF-6BE5-BDD5-C22C-2E8E94C440CB}"/>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09CDA688-4ABF-81E3-6395-3F1A05DF6052}"/>
              </a:ext>
            </a:extLst>
          </p:cNvPr>
          <p:cNvSpPr>
            <a:spLocks noGrp="1"/>
          </p:cNvSpPr>
          <p:nvPr>
            <p:ph type="ftr" sz="quarter" idx="11"/>
          </p:nvPr>
        </p:nvSpPr>
        <p:spPr/>
        <p:txBody>
          <a:bodyPr/>
          <a:lstStyle/>
          <a:p>
            <a:pPr>
              <a:defRPr/>
            </a:pPr>
            <a:r>
              <a:rPr lang="en-US"/>
              <a:t>Internal Rate of Return</a:t>
            </a:r>
            <a:endParaRPr lang="en-US" dirty="0"/>
          </a:p>
        </p:txBody>
      </p:sp>
    </p:spTree>
    <p:extLst>
      <p:ext uri="{BB962C8B-B14F-4D97-AF65-F5344CB8AC3E}">
        <p14:creationId xmlns:p14="http://schemas.microsoft.com/office/powerpoint/2010/main" val="31936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form&#10;&#10;Description automatically generated">
            <a:extLst>
              <a:ext uri="{FF2B5EF4-FFF2-40B4-BE49-F238E27FC236}">
                <a16:creationId xmlns:a16="http://schemas.microsoft.com/office/drawing/2014/main" id="{3CE51E61-34E5-7D6F-A1FB-15D2C98C40D0}"/>
              </a:ext>
            </a:extLst>
          </p:cNvPr>
          <p:cNvPicPr>
            <a:picLocks noGrp="1" noChangeAspect="1"/>
          </p:cNvPicPr>
          <p:nvPr>
            <p:ph idx="1"/>
          </p:nvPr>
        </p:nvPicPr>
        <p:blipFill>
          <a:blip r:embed="rId2"/>
          <a:stretch>
            <a:fillRect/>
          </a:stretch>
        </p:blipFill>
        <p:spPr>
          <a:xfrm>
            <a:off x="384175" y="990600"/>
            <a:ext cx="8458200" cy="4495800"/>
          </a:xfrm>
        </p:spPr>
      </p:pic>
      <p:sp>
        <p:nvSpPr>
          <p:cNvPr id="3" name="Title 2">
            <a:extLst>
              <a:ext uri="{FF2B5EF4-FFF2-40B4-BE49-F238E27FC236}">
                <a16:creationId xmlns:a16="http://schemas.microsoft.com/office/drawing/2014/main" id="{1172EF2D-44D5-E6A9-EF71-F31FB7B6CDD1}"/>
              </a:ext>
            </a:extLst>
          </p:cNvPr>
          <p:cNvSpPr>
            <a:spLocks noGrp="1"/>
          </p:cNvSpPr>
          <p:nvPr>
            <p:ph type="title"/>
          </p:nvPr>
        </p:nvSpPr>
        <p:spPr/>
        <p:txBody>
          <a:bodyPr/>
          <a:lstStyle/>
          <a:p>
            <a:r>
              <a:rPr lang="en-US" dirty="0"/>
              <a:t>Disclosure Example</a:t>
            </a:r>
          </a:p>
        </p:txBody>
      </p:sp>
      <p:sp>
        <p:nvSpPr>
          <p:cNvPr id="4" name="Slide Number Placeholder 3">
            <a:extLst>
              <a:ext uri="{FF2B5EF4-FFF2-40B4-BE49-F238E27FC236}">
                <a16:creationId xmlns:a16="http://schemas.microsoft.com/office/drawing/2014/main" id="{45F967FF-67F2-4D86-9BA1-25984F1FB7C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7F48A4-2FEF-02E7-B270-6005A99F3537}"/>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B27B9978-794B-B9FC-B6C6-432CF6A05432}"/>
              </a:ext>
            </a:extLst>
          </p:cNvPr>
          <p:cNvSpPr txBox="1"/>
          <p:nvPr/>
        </p:nvSpPr>
        <p:spPr>
          <a:xfrm>
            <a:off x="6030803" y="6069939"/>
            <a:ext cx="2515432" cy="253916"/>
          </a:xfrm>
          <a:prstGeom prst="rect">
            <a:avLst/>
          </a:prstGeom>
          <a:noFill/>
        </p:spPr>
        <p:txBody>
          <a:bodyPr wrap="none" rtlCol="0">
            <a:spAutoFit/>
          </a:bodyPr>
          <a:lstStyle/>
          <a:p>
            <a:r>
              <a:rPr lang="en-US" sz="1050" dirty="0"/>
              <a:t>F-1 Brazil Potash Corp (Aug. 20, 2024)</a:t>
            </a:r>
          </a:p>
        </p:txBody>
      </p:sp>
    </p:spTree>
    <p:extLst>
      <p:ext uri="{BB962C8B-B14F-4D97-AF65-F5344CB8AC3E}">
        <p14:creationId xmlns:p14="http://schemas.microsoft.com/office/powerpoint/2010/main" val="35915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3</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F31959-C475-AB7F-99AD-A60FB912A98B}"/>
              </a:ext>
            </a:extLst>
          </p:cNvPr>
          <p:cNvPicPr>
            <a:picLocks noGrp="1" noChangeAspect="1"/>
          </p:cNvPicPr>
          <p:nvPr>
            <p:ph idx="1"/>
          </p:nvPr>
        </p:nvPicPr>
        <p:blipFill>
          <a:blip r:embed="rId2"/>
          <a:stretch>
            <a:fillRect/>
          </a:stretch>
        </p:blipFill>
        <p:spPr>
          <a:xfrm>
            <a:off x="235860" y="533400"/>
            <a:ext cx="8458200" cy="5811838"/>
          </a:xfrm>
        </p:spPr>
      </p:pic>
      <p:sp>
        <p:nvSpPr>
          <p:cNvPr id="3" name="Title 2">
            <a:extLst>
              <a:ext uri="{FF2B5EF4-FFF2-40B4-BE49-F238E27FC236}">
                <a16:creationId xmlns:a16="http://schemas.microsoft.com/office/drawing/2014/main" id="{5504CD77-9909-124E-CCA4-4EB6EB3C29FF}"/>
              </a:ext>
            </a:extLst>
          </p:cNvPr>
          <p:cNvSpPr>
            <a:spLocks noGrp="1"/>
          </p:cNvSpPr>
          <p:nvPr>
            <p:ph type="title"/>
          </p:nvPr>
        </p:nvSpPr>
        <p:spPr/>
        <p:txBody>
          <a:bodyPr/>
          <a:lstStyle/>
          <a:p>
            <a:r>
              <a:rPr lang="en-US" dirty="0"/>
              <a:t>Capital Budgeting Tools</a:t>
            </a:r>
          </a:p>
        </p:txBody>
      </p:sp>
      <p:sp>
        <p:nvSpPr>
          <p:cNvPr id="4" name="Slide Number Placeholder 3">
            <a:extLst>
              <a:ext uri="{FF2B5EF4-FFF2-40B4-BE49-F238E27FC236}">
                <a16:creationId xmlns:a16="http://schemas.microsoft.com/office/drawing/2014/main" id="{B8210FEC-5732-9E41-8EFB-2CA18EB785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6A4FEAE4-0757-037A-219E-9BA0693645AA}"/>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2BCA5DFC-2DB5-3C7A-5C3E-50B4302EC86B}"/>
              </a:ext>
            </a:extLst>
          </p:cNvPr>
          <p:cNvSpPr txBox="1"/>
          <p:nvPr/>
        </p:nvSpPr>
        <p:spPr>
          <a:xfrm>
            <a:off x="228600" y="5979677"/>
            <a:ext cx="1319592" cy="230832"/>
          </a:xfrm>
          <a:prstGeom prst="rect">
            <a:avLst/>
          </a:prstGeom>
          <a:noFill/>
        </p:spPr>
        <p:txBody>
          <a:bodyPr wrap="none" rtlCol="0">
            <a:spAutoFit/>
          </a:bodyPr>
          <a:lstStyle/>
          <a:p>
            <a:r>
              <a:rPr lang="en-US" sz="900" dirty="0"/>
              <a:t>Source: Graham 2022</a:t>
            </a:r>
          </a:p>
        </p:txBody>
      </p:sp>
    </p:spTree>
    <p:extLst>
      <p:ext uri="{BB962C8B-B14F-4D97-AF65-F5344CB8AC3E}">
        <p14:creationId xmlns:p14="http://schemas.microsoft.com/office/powerpoint/2010/main" val="27048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b="1" dirty="0">
                <a:solidFill>
                  <a:schemeClr val="accent1">
                    <a:lumMod val="75000"/>
                  </a:schemeClr>
                </a:solidFill>
                <a:cs typeface="+mn-cs"/>
              </a:rPr>
              <a:t>Reinvestment assumption</a:t>
            </a:r>
            <a:r>
              <a:rPr lang="en-US" sz="2400" dirty="0">
                <a:solidFill>
                  <a:srgbClr val="010004"/>
                </a:solidFill>
                <a:cs typeface="+mn-cs"/>
              </a:rPr>
              <a:t>: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6</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a:t>
            </a:r>
            <a:r>
              <a:rPr lang="en-US" sz="1750" b="1" dirty="0">
                <a:solidFill>
                  <a:schemeClr val="accent1">
                    <a:lumMod val="75000"/>
                  </a:schemeClr>
                </a:solidFill>
              </a:rPr>
              <a:t>IRR is a measurement of the average annual return earned on an investment since the investment’s inception</a:t>
            </a:r>
            <a:r>
              <a:rPr lang="en-US" sz="1750" dirty="0"/>
              <a:t>.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9600</TotalTime>
  <Words>1419</Words>
  <Application>Microsoft Macintosh PowerPoint</Application>
  <PresentationFormat>On-screen Show (4:3)</PresentationFormat>
  <Paragraphs>204</Paragraphs>
  <Slides>25</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25</vt:i4>
      </vt:variant>
    </vt:vector>
  </HeadingPairs>
  <TitlesOfParts>
    <vt:vector size="37"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PowerPoint Presentation</vt:lpstr>
      <vt:lpstr>Capital Markets and the Separation of Investment and Consumption Decisions</vt:lpstr>
      <vt:lpstr>Capital Budgeting Tools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lpstr>Payback Rule</vt:lpstr>
      <vt:lpstr>Disclosure Example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210</cp:revision>
  <cp:lastPrinted>2024-09-01T16:02:53Z</cp:lastPrinted>
  <dcterms:created xsi:type="dcterms:W3CDTF">2006-01-20T19:34:26Z</dcterms:created>
  <dcterms:modified xsi:type="dcterms:W3CDTF">2025-08-27T12:58:52Z</dcterms:modified>
</cp:coreProperties>
</file>