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0"/>
  </p:notesMasterIdLst>
  <p:handoutMasterIdLst>
    <p:handoutMasterId r:id="rId51"/>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25" r:id="rId19"/>
    <p:sldId id="326" r:id="rId20"/>
    <p:sldId id="276" r:id="rId21"/>
    <p:sldId id="277" r:id="rId22"/>
    <p:sldId id="311" r:id="rId23"/>
    <p:sldId id="279" r:id="rId24"/>
    <p:sldId id="280" r:id="rId25"/>
    <p:sldId id="327" r:id="rId26"/>
    <p:sldId id="281" r:id="rId27"/>
    <p:sldId id="305" r:id="rId28"/>
    <p:sldId id="306" r:id="rId29"/>
    <p:sldId id="329" r:id="rId30"/>
    <p:sldId id="330" r:id="rId31"/>
    <p:sldId id="331" r:id="rId32"/>
    <p:sldId id="332" r:id="rId33"/>
    <p:sldId id="333" r:id="rId34"/>
    <p:sldId id="322" r:id="rId35"/>
    <p:sldId id="304" r:id="rId36"/>
    <p:sldId id="318" r:id="rId37"/>
    <p:sldId id="313" r:id="rId38"/>
    <p:sldId id="323" r:id="rId39"/>
    <p:sldId id="284" r:id="rId40"/>
    <p:sldId id="285" r:id="rId41"/>
    <p:sldId id="286" r:id="rId42"/>
    <p:sldId id="287" r:id="rId43"/>
    <p:sldId id="288" r:id="rId44"/>
    <p:sldId id="289" r:id="rId45"/>
    <p:sldId id="334" r:id="rId46"/>
    <p:sldId id="290" r:id="rId47"/>
    <p:sldId id="292" r:id="rId48"/>
    <p:sldId id="293" r:id="rId49"/>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95534" autoAdjust="0"/>
  </p:normalViewPr>
  <p:slideViewPr>
    <p:cSldViewPr>
      <p:cViewPr varScale="1">
        <p:scale>
          <a:sx n="170" d="100"/>
          <a:sy n="170" d="100"/>
        </p:scale>
        <p:origin x="248" y="1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20</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21</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22</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23</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24</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26</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39</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98733744-BFDF-491C-9165-934826E94C47}" type="slidenum">
              <a:rPr lang="en-US"/>
              <a:pPr/>
              <a:t>40</a:t>
            </a:fld>
            <a:endParaRPr lang="en-US"/>
          </a:p>
        </p:txBody>
      </p:sp>
      <p:sp>
        <p:nvSpPr>
          <p:cNvPr id="86018" name="Rectangle 2"/>
          <p:cNvSpPr>
            <a:spLocks noGrp="1" noRot="1" noChangeAspect="1" noChangeArrowheads="1" noTextEdit="1"/>
          </p:cNvSpPr>
          <p:nvPr>
            <p:ph type="sldImg"/>
          </p:nvPr>
        </p:nvSpPr>
        <p:spPr>
          <a:xfrm>
            <a:off x="1135063" y="688975"/>
            <a:ext cx="4589462" cy="3441700"/>
          </a:xfrm>
          <a:ln/>
        </p:spPr>
      </p:sp>
      <p:sp>
        <p:nvSpPr>
          <p:cNvPr id="86019" name="Rectangle 3"/>
          <p:cNvSpPr>
            <a:spLocks noGrp="1" noChangeArrowheads="1"/>
          </p:cNvSpPr>
          <p:nvPr>
            <p:ph type="body" idx="1"/>
          </p:nvPr>
        </p:nvSpPr>
        <p:spPr>
          <a:xfrm>
            <a:off x="914400" y="4360863"/>
            <a:ext cx="5029200" cy="4130675"/>
          </a:xfrm>
          <a:noFill/>
          <a:ln/>
        </p:spPr>
        <p:txBody>
          <a:bodyPr/>
          <a:lstStyle/>
          <a:p>
            <a:pPr eaLnBrk="1" hangingPunct="1"/>
            <a:r>
              <a:rPr lang="en-US" dirty="0"/>
              <a:t>The authoritative and entertaining book about speculative bubbles is </a:t>
            </a:r>
            <a:r>
              <a:rPr lang="ja-JP" altLang="en-US"/>
              <a:t>“</a:t>
            </a:r>
            <a:r>
              <a:rPr lang="en-US" altLang="ja-JP" dirty="0"/>
              <a:t>Extraordinary Popular Delusion and the Madness of Crowds</a:t>
            </a:r>
            <a:r>
              <a:rPr lang="ja-JP" altLang="en-US"/>
              <a:t>”</a:t>
            </a:r>
            <a:r>
              <a:rPr lang="en-US" altLang="ja-JP" dirty="0"/>
              <a:t> by John Mackay</a:t>
            </a:r>
            <a:endParaRPr lang="en-US" dirty="0"/>
          </a:p>
        </p:txBody>
      </p:sp>
    </p:spTree>
    <p:extLst>
      <p:ext uri="{BB962C8B-B14F-4D97-AF65-F5344CB8AC3E}">
        <p14:creationId xmlns:p14="http://schemas.microsoft.com/office/powerpoint/2010/main" val="1695683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41</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42</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43</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44</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46</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47</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48</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CF_Ch12_MrkEff_19</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84175" y="838200"/>
            <a:ext cx="8458200" cy="5079491"/>
          </a:xfrm>
          <a:prstGeom prst="rect">
            <a:avLst/>
          </a:prstGeom>
        </p:spPr>
      </p:pic>
      <p:sp>
        <p:nvSpPr>
          <p:cNvPr id="3" name="Title 2"/>
          <p:cNvSpPr>
            <a:spLocks noGrp="1"/>
          </p:cNvSpPr>
          <p:nvPr>
            <p:ph type="title"/>
          </p:nvPr>
        </p:nvSpPr>
        <p:spPr/>
        <p:txBody>
          <a:bodyPr/>
          <a:lstStyle/>
          <a:p>
            <a:r>
              <a:rPr lang="en-US" dirty="0"/>
              <a:t>SP500 Daily Returns: 2000-2015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94412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Wells Fargo Daily Returns: 2000-2015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Picture 5"/>
          <p:cNvPicPr>
            <a:picLocks noChangeAspect="1"/>
          </p:cNvPicPr>
          <p:nvPr/>
        </p:nvPicPr>
        <p:blipFill>
          <a:blip r:embed="rId2"/>
          <a:stretch>
            <a:fillRect/>
          </a:stretch>
        </p:blipFill>
        <p:spPr>
          <a:xfrm>
            <a:off x="1066800" y="762000"/>
            <a:ext cx="7010400" cy="5351112"/>
          </a:xfrm>
          <a:prstGeom prst="rect">
            <a:avLst/>
          </a:prstGeom>
        </p:spPr>
      </p:pic>
    </p:spTree>
    <p:extLst>
      <p:ext uri="{BB962C8B-B14F-4D97-AF65-F5344CB8AC3E}">
        <p14:creationId xmlns:p14="http://schemas.microsoft.com/office/powerpoint/2010/main" val="199443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transactions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20</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21</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22</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00"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23</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24</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26</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27</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28</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505200" y="6069939"/>
            <a:ext cx="2387192" cy="246221"/>
          </a:xfrm>
          <a:prstGeom prst="rect">
            <a:avLst/>
          </a:prstGeom>
          <a:noFill/>
        </p:spPr>
        <p:txBody>
          <a:bodyPr wrap="none" rtlCol="0">
            <a:spAutoFit/>
          </a:bodyPr>
          <a:lstStyle/>
          <a:p>
            <a:r>
              <a:rPr lang="en-US" sz="1000" b="0" dirty="0">
                <a:latin typeface="+mn-lt"/>
              </a:rPr>
              <a:t>Source: </a:t>
            </a:r>
            <a:r>
              <a:rPr lang="en-US" sz="1000" b="0" dirty="0" err="1">
                <a:latin typeface="+mn-lt"/>
              </a:rPr>
              <a:t>SPIVA</a:t>
            </a:r>
            <a:r>
              <a:rPr lang="en-US" sz="1000" b="0" dirty="0">
                <a:latin typeface="+mn-lt"/>
              </a:rPr>
              <a:t> US </a:t>
            </a:r>
            <a:r>
              <a:rPr lang="en-US" sz="1000" b="0">
                <a:latin typeface="+mn-lt"/>
              </a:rPr>
              <a:t>Scorecard ’20 </a:t>
            </a:r>
            <a:r>
              <a:rPr lang="en-US" sz="1000" b="0" dirty="0">
                <a:latin typeface="+mn-lt"/>
              </a:rPr>
              <a:t>(mid-year)</a:t>
            </a:r>
          </a:p>
        </p:txBody>
      </p:sp>
    </p:spTree>
    <p:extLst>
      <p:ext uri="{BB962C8B-B14F-4D97-AF65-F5344CB8AC3E}">
        <p14:creationId xmlns:p14="http://schemas.microsoft.com/office/powerpoint/2010/main" val="1994318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377574" cy="246221"/>
          </a:xfrm>
          <a:prstGeom prst="rect">
            <a:avLst/>
          </a:prstGeom>
          <a:noFill/>
        </p:spPr>
        <p:txBody>
          <a:bodyPr wrap="none" rtlCol="0">
            <a:spAutoFit/>
          </a:bodyPr>
          <a:lstStyle/>
          <a:p>
            <a:r>
              <a:rPr lang="en-US" sz="1000" b="0" dirty="0">
                <a:latin typeface="+mn-lt"/>
              </a:rPr>
              <a:t>Source: </a:t>
            </a:r>
            <a:r>
              <a:rPr lang="en-US" sz="1000" b="0" dirty="0" err="1">
                <a:latin typeface="+mn-lt"/>
              </a:rPr>
              <a:t>SPIVA</a:t>
            </a:r>
            <a:r>
              <a:rPr lang="en-US" sz="1000" b="0" dirty="0">
                <a:latin typeface="+mn-lt"/>
              </a:rPr>
              <a:t> US Scorecard ’18 (mid year)</a:t>
            </a:r>
          </a:p>
        </p:txBody>
      </p:sp>
      <p:pic>
        <p:nvPicPr>
          <p:cNvPr id="12" name="Content Placeholder 11">
            <a:extLst>
              <a:ext uri="{FF2B5EF4-FFF2-40B4-BE49-F238E27FC236}">
                <a16:creationId xmlns:a16="http://schemas.microsoft.com/office/drawing/2014/main" id="{5B17D2EE-01A4-6B4E-BB33-D40E0B6BDAD7}"/>
              </a:ext>
            </a:extLst>
          </p:cNvPr>
          <p:cNvPicPr>
            <a:picLocks noGrp="1" noChangeAspect="1"/>
          </p:cNvPicPr>
          <p:nvPr>
            <p:ph idx="1"/>
          </p:nvPr>
        </p:nvPicPr>
        <p:blipFill>
          <a:blip r:embed="rId2"/>
          <a:stretch>
            <a:fillRect/>
          </a:stretch>
        </p:blipFill>
        <p:spPr>
          <a:xfrm>
            <a:off x="351162" y="1524000"/>
            <a:ext cx="8458200" cy="2819400"/>
          </a:xfrm>
        </p:spPr>
      </p:pic>
    </p:spTree>
    <p:extLst>
      <p:ext uri="{BB962C8B-B14F-4D97-AF65-F5344CB8AC3E}">
        <p14:creationId xmlns:p14="http://schemas.microsoft.com/office/powerpoint/2010/main" val="738462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2A8F908-3E70-DF44-AF87-05DBB0A33114}"/>
              </a:ext>
            </a:extLst>
          </p:cNvPr>
          <p:cNvPicPr>
            <a:picLocks noGrp="1" noChangeAspect="1"/>
          </p:cNvPicPr>
          <p:nvPr>
            <p:ph idx="1"/>
          </p:nvPr>
        </p:nvPicPr>
        <p:blipFill>
          <a:blip r:embed="rId2"/>
          <a:stretch>
            <a:fillRect/>
          </a:stretch>
        </p:blipFill>
        <p:spPr>
          <a:xfrm>
            <a:off x="384175" y="533400"/>
            <a:ext cx="8302625" cy="5791199"/>
          </a:xfrm>
        </p:spPr>
      </p:pic>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849018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7848599" cy="47311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34</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35</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eaLnBrk="1" hangingPunct="1">
              <a:lnSpc>
                <a:spcPct val="90000"/>
              </a:lnSpc>
              <a:buFontTx/>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36</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37</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a:tabLst>
                <a:tab pos="635000" algn="l"/>
                <a:tab pos="1320800" algn="l"/>
              </a:tabLst>
            </a:pPr>
            <a:r>
              <a:rPr lang="en-US" dirty="0">
                <a:latin typeface="Calibri" pitchFamily="34" charset="0"/>
              </a:rPr>
              <a:t>            </a:t>
            </a:r>
            <a:r>
              <a:rPr lang="en-US" u="sng" dirty="0">
                <a:latin typeface="Calibri" pitchFamily="34" charset="0"/>
              </a:rPr>
              <a:t>BH (BV)             </a:t>
            </a:r>
            <a:r>
              <a:rPr lang="en-US" u="sng" dirty="0" err="1">
                <a:latin typeface="Calibri" pitchFamily="34" charset="0"/>
              </a:rPr>
              <a:t>BH</a:t>
            </a:r>
            <a:r>
              <a:rPr lang="en-US" u="sng" dirty="0">
                <a:latin typeface="Calibri" pitchFamily="34" charset="0"/>
              </a:rPr>
              <a:t> (</a:t>
            </a:r>
            <a:r>
              <a:rPr lang="en-US" u="sng" dirty="0" err="1">
                <a:latin typeface="Calibri" pitchFamily="34" charset="0"/>
              </a:rPr>
              <a:t>Mrkt</a:t>
            </a:r>
            <a:r>
              <a:rPr lang="en-US" u="sng" dirty="0">
                <a:latin typeface="Calibri" pitchFamily="34" charset="0"/>
              </a:rPr>
              <a:t>)             SP500</a:t>
            </a:r>
          </a:p>
        </p:txBody>
      </p:sp>
      <p:pic>
        <p:nvPicPr>
          <p:cNvPr id="3" name="Picture 2">
            <a:extLst>
              <a:ext uri="{FF2B5EF4-FFF2-40B4-BE49-F238E27FC236}">
                <a16:creationId xmlns:a16="http://schemas.microsoft.com/office/drawing/2014/main" id="{5D904A01-B58E-7647-86F9-A765451B9ABD}"/>
              </a:ext>
            </a:extLst>
          </p:cNvPr>
          <p:cNvPicPr>
            <a:picLocks noChangeAspect="1"/>
          </p:cNvPicPr>
          <p:nvPr/>
        </p:nvPicPr>
        <p:blipFill>
          <a:blip r:embed="rId2"/>
          <a:stretch>
            <a:fillRect/>
          </a:stretch>
        </p:blipFill>
        <p:spPr>
          <a:xfrm>
            <a:off x="685800" y="1230353"/>
            <a:ext cx="8001000" cy="476662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1600" dirty="0"/>
              <a:t>The goal of the non-professional should not be to pick winners – neither he nor his “helpers” can do that – but should rather be to own a cross-section of businesses that in aggregate are bound to do well. A low-cost S&amp;P 500 index fund will achieve this goal.</a:t>
            </a:r>
          </a:p>
          <a:p>
            <a:pPr marL="0" indent="0">
              <a:buNone/>
            </a:pPr>
            <a:r>
              <a:rPr lang="en-US" sz="1600" dirty="0"/>
              <a:t>Following those rules, the “know-nothing” investor who both diversifies and </a:t>
            </a:r>
            <a:r>
              <a:rPr lang="en-US" sz="1600" i="1" dirty="0"/>
              <a:t>keeps his costs minimal is virtually certain to get satisfactory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So ignore the chatter, keep your costs minimal, 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38</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39</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idx="1"/>
          </p:nvPr>
        </p:nvSpPr>
        <p:spPr/>
        <p:txBody>
          <a:bodyPr/>
          <a:lstStyle/>
          <a:p>
            <a:pPr marL="342900" indent="-342900" eaLnBrk="1" hangingPunct="1"/>
            <a:r>
              <a:rPr lang="en-US" sz="4000" dirty="0">
                <a:solidFill>
                  <a:srgbClr val="010004"/>
                </a:solidFill>
              </a:rPr>
              <a:t>Stock Market Crash of 1987</a:t>
            </a:r>
          </a:p>
          <a:p>
            <a:pPr marL="742950" lvl="1" indent="-285750" eaLnBrk="1" hangingPunct="1"/>
            <a:r>
              <a:rPr lang="en-US" sz="2000" dirty="0">
                <a:solidFill>
                  <a:srgbClr val="010004"/>
                </a:solidFill>
              </a:rPr>
              <a:t>The market dropped between 20 percent and 25 percent on a Monday following a weekend during which little surprising information was released.</a:t>
            </a:r>
          </a:p>
          <a:p>
            <a:pPr marL="342900" indent="-342900" eaLnBrk="1" hangingPunct="1"/>
            <a:r>
              <a:rPr lang="en-US" sz="4000" dirty="0">
                <a:solidFill>
                  <a:srgbClr val="010004"/>
                </a:solidFill>
              </a:rPr>
              <a:t>Temporal Anomalies</a:t>
            </a:r>
          </a:p>
          <a:p>
            <a:pPr marL="742950" lvl="1" indent="-285750" eaLnBrk="1" hangingPunct="1"/>
            <a:r>
              <a:rPr lang="en-US" sz="2000" dirty="0">
                <a:solidFill>
                  <a:srgbClr val="010004"/>
                </a:solidFill>
              </a:rPr>
              <a:t>Turn of the year, </a:t>
            </a:r>
            <a:r>
              <a:rPr lang="en-US" sz="2000" dirty="0">
                <a:solidFill>
                  <a:srgbClr val="010004"/>
                </a:solidFill>
                <a:cs typeface="Times New Roman" pitchFamily="18" charset="0"/>
              </a:rPr>
              <a:t>—</a:t>
            </a:r>
            <a:r>
              <a:rPr lang="en-US" sz="2000" dirty="0">
                <a:solidFill>
                  <a:srgbClr val="010004"/>
                </a:solidFill>
              </a:rPr>
              <a:t>month, </a:t>
            </a:r>
            <a:r>
              <a:rPr lang="en-US" sz="2000" dirty="0">
                <a:solidFill>
                  <a:srgbClr val="010004"/>
                </a:solidFill>
                <a:cs typeface="Times New Roman" pitchFamily="18" charset="0"/>
              </a:rPr>
              <a:t>—</a:t>
            </a:r>
            <a:r>
              <a:rPr lang="en-US" sz="2000" dirty="0">
                <a:solidFill>
                  <a:srgbClr val="010004"/>
                </a:solidFill>
              </a:rPr>
              <a:t>week.</a:t>
            </a:r>
          </a:p>
          <a:p>
            <a:pPr marL="342900" indent="-342900" eaLnBrk="1" hangingPunct="1"/>
            <a:r>
              <a:rPr lang="en-US" sz="4000" dirty="0">
                <a:solidFill>
                  <a:srgbClr val="010004"/>
                </a:solidFill>
              </a:rPr>
              <a:t>Speculative Bubbles</a:t>
            </a:r>
            <a:r>
              <a:rPr lang="en-US" sz="2400" dirty="0">
                <a:solidFill>
                  <a:srgbClr val="010004"/>
                </a:solidFill>
              </a:rPr>
              <a:t>	</a:t>
            </a:r>
          </a:p>
          <a:p>
            <a:pPr marL="742950" lvl="1" indent="-285750" eaLnBrk="1" hangingPunct="1"/>
            <a:r>
              <a:rPr lang="en-US" sz="2000" dirty="0">
                <a:solidFill>
                  <a:srgbClr val="010004"/>
                </a:solidFill>
              </a:rPr>
              <a:t>Sometimes a crowd of investors can behave as a single squirrel.  </a:t>
            </a:r>
          </a:p>
        </p:txBody>
      </p:sp>
      <p:sp>
        <p:nvSpPr>
          <p:cNvPr id="84995" name="Rectangle 2"/>
          <p:cNvSpPr>
            <a:spLocks noGrp="1" noChangeArrowheads="1"/>
          </p:cNvSpPr>
          <p:nvPr>
            <p:ph type="title"/>
          </p:nvPr>
        </p:nvSpPr>
        <p:spPr/>
        <p:txBody>
          <a:bodyPr/>
          <a:lstStyle/>
          <a:p>
            <a:pPr eaLnBrk="1" hangingPunct="1"/>
            <a:r>
              <a:rPr lang="en-US" b="1">
                <a:solidFill>
                  <a:srgbClr val="010004"/>
                </a:solidFill>
              </a:rPr>
              <a:t>Views Contrary to Market Efficiency</a:t>
            </a:r>
            <a:endParaRPr lang="en-US" b="1"/>
          </a:p>
        </p:txBody>
      </p:sp>
      <p:sp>
        <p:nvSpPr>
          <p:cNvPr id="84994" name="Slide Number Placeholder 4"/>
          <p:cNvSpPr>
            <a:spLocks noGrp="1"/>
          </p:cNvSpPr>
          <p:nvPr>
            <p:ph type="sldNum" sz="quarter" idx="10"/>
          </p:nvPr>
        </p:nvSpPr>
        <p:spPr>
          <a:noFill/>
        </p:spPr>
        <p:txBody>
          <a:bodyPr/>
          <a:lstStyle/>
          <a:p>
            <a:fld id="{436C764B-F01A-4DE3-9901-FC3CBDBCB968}" type="slidenum">
              <a:rPr lang="en-US"/>
              <a:pPr/>
              <a:t>40</a:t>
            </a:fld>
            <a:endParaRPr lang="en-US"/>
          </a:p>
        </p:txBody>
      </p:sp>
      <p:sp>
        <p:nvSpPr>
          <p:cNvPr id="8499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animEffect transition="in" filter="fade">
                                      <p:cBhvr>
                                        <p:cTn id="7" dur="1000"/>
                                        <p:tgtEl>
                                          <p:spTgt spid="541699">
                                            <p:txEl>
                                              <p:pRg st="0" end="0"/>
                                            </p:txEl>
                                          </p:spTgt>
                                        </p:tgtEl>
                                      </p:cBhvr>
                                    </p:animEffect>
                                    <p:anim calcmode="lin" valueType="num">
                                      <p:cBhvr>
                                        <p:cTn id="8" dur="1000" fill="hold"/>
                                        <p:tgtEl>
                                          <p:spTgt spid="541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169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1699">
                                            <p:txEl>
                                              <p:pRg st="1" end="1"/>
                                            </p:txEl>
                                          </p:spTgt>
                                        </p:tgtEl>
                                        <p:attrNameLst>
                                          <p:attrName>style.visibility</p:attrName>
                                        </p:attrNameLst>
                                      </p:cBhvr>
                                      <p:to>
                                        <p:strVal val="visible"/>
                                      </p:to>
                                    </p:set>
                                    <p:animEffect transition="in" filter="fade">
                                      <p:cBhvr>
                                        <p:cTn id="12" dur="1000"/>
                                        <p:tgtEl>
                                          <p:spTgt spid="541699">
                                            <p:txEl>
                                              <p:pRg st="1" end="1"/>
                                            </p:txEl>
                                          </p:spTgt>
                                        </p:tgtEl>
                                      </p:cBhvr>
                                    </p:animEffect>
                                    <p:anim calcmode="lin" valueType="num">
                                      <p:cBhvr>
                                        <p:cTn id="13" dur="1000" fill="hold"/>
                                        <p:tgtEl>
                                          <p:spTgt spid="54169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1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1699">
                                            <p:txEl>
                                              <p:pRg st="2" end="2"/>
                                            </p:txEl>
                                          </p:spTgt>
                                        </p:tgtEl>
                                        <p:attrNameLst>
                                          <p:attrName>style.visibility</p:attrName>
                                        </p:attrNameLst>
                                      </p:cBhvr>
                                      <p:to>
                                        <p:strVal val="visible"/>
                                      </p:to>
                                    </p:set>
                                    <p:animEffect transition="in" filter="fade">
                                      <p:cBhvr>
                                        <p:cTn id="19" dur="1000"/>
                                        <p:tgtEl>
                                          <p:spTgt spid="541699">
                                            <p:txEl>
                                              <p:pRg st="2" end="2"/>
                                            </p:txEl>
                                          </p:spTgt>
                                        </p:tgtEl>
                                      </p:cBhvr>
                                    </p:animEffect>
                                    <p:anim calcmode="lin" valueType="num">
                                      <p:cBhvr>
                                        <p:cTn id="20" dur="1000" fill="hold"/>
                                        <p:tgtEl>
                                          <p:spTgt spid="54169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169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1699">
                                            <p:txEl>
                                              <p:pRg st="3" end="3"/>
                                            </p:txEl>
                                          </p:spTgt>
                                        </p:tgtEl>
                                        <p:attrNameLst>
                                          <p:attrName>style.visibility</p:attrName>
                                        </p:attrNameLst>
                                      </p:cBhvr>
                                      <p:to>
                                        <p:strVal val="visible"/>
                                      </p:to>
                                    </p:set>
                                    <p:animEffect transition="in" filter="fade">
                                      <p:cBhvr>
                                        <p:cTn id="24" dur="1000"/>
                                        <p:tgtEl>
                                          <p:spTgt spid="541699">
                                            <p:txEl>
                                              <p:pRg st="3" end="3"/>
                                            </p:txEl>
                                          </p:spTgt>
                                        </p:tgtEl>
                                      </p:cBhvr>
                                    </p:animEffect>
                                    <p:anim calcmode="lin" valueType="num">
                                      <p:cBhvr>
                                        <p:cTn id="25" dur="1000" fill="hold"/>
                                        <p:tgtEl>
                                          <p:spTgt spid="54169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16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41699">
                                            <p:txEl>
                                              <p:pRg st="4" end="4"/>
                                            </p:txEl>
                                          </p:spTgt>
                                        </p:tgtEl>
                                        <p:attrNameLst>
                                          <p:attrName>style.visibility</p:attrName>
                                        </p:attrNameLst>
                                      </p:cBhvr>
                                      <p:to>
                                        <p:strVal val="visible"/>
                                      </p:to>
                                    </p:set>
                                    <p:animEffect transition="in" filter="fade">
                                      <p:cBhvr>
                                        <p:cTn id="31" dur="1000"/>
                                        <p:tgtEl>
                                          <p:spTgt spid="541699">
                                            <p:txEl>
                                              <p:pRg st="4" end="4"/>
                                            </p:txEl>
                                          </p:spTgt>
                                        </p:tgtEl>
                                      </p:cBhvr>
                                    </p:animEffect>
                                    <p:anim calcmode="lin" valueType="num">
                                      <p:cBhvr>
                                        <p:cTn id="32" dur="1000" fill="hold"/>
                                        <p:tgtEl>
                                          <p:spTgt spid="54169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41699">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41699">
                                            <p:txEl>
                                              <p:pRg st="5" end="5"/>
                                            </p:txEl>
                                          </p:spTgt>
                                        </p:tgtEl>
                                        <p:attrNameLst>
                                          <p:attrName>style.visibility</p:attrName>
                                        </p:attrNameLst>
                                      </p:cBhvr>
                                      <p:to>
                                        <p:strVal val="visible"/>
                                      </p:to>
                                    </p:set>
                                    <p:animEffect transition="in" filter="fade">
                                      <p:cBhvr>
                                        <p:cTn id="36" dur="1000"/>
                                        <p:tgtEl>
                                          <p:spTgt spid="541699">
                                            <p:txEl>
                                              <p:pRg st="5" end="5"/>
                                            </p:txEl>
                                          </p:spTgt>
                                        </p:tgtEl>
                                      </p:cBhvr>
                                    </p:animEffect>
                                    <p:anim calcmode="lin" valueType="num">
                                      <p:cBhvr>
                                        <p:cTn id="37" dur="1000" fill="hold"/>
                                        <p:tgtEl>
                                          <p:spTgt spid="54169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169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400" dirty="0">
                <a:solidFill>
                  <a:srgbClr val="010004"/>
                </a:solidFill>
              </a:rPr>
              <a:t>Rationality</a:t>
            </a:r>
          </a:p>
          <a:p>
            <a:pPr marL="742950" lvl="1" indent="-285750" eaLnBrk="1" hangingPunct="1"/>
            <a:r>
              <a:rPr lang="en-US" sz="2000" dirty="0">
                <a:solidFill>
                  <a:srgbClr val="010004"/>
                </a:solidFill>
              </a:rPr>
              <a:t>People are not always rational:</a:t>
            </a:r>
          </a:p>
          <a:p>
            <a:pPr marL="742950" lvl="1" indent="-285750" eaLnBrk="1" hangingPunct="1"/>
            <a:r>
              <a:rPr lang="en-US" sz="2000" dirty="0">
                <a:solidFill>
                  <a:srgbClr val="010004"/>
                </a:solidFill>
              </a:rPr>
              <a:t>Many investors fail to diversify, trade too much, and seem to try to maximize taxes by selling winners and holding losers.</a:t>
            </a:r>
          </a:p>
          <a:p>
            <a:pPr marL="742950" lvl="1" indent="-285750" eaLnBrk="1" hangingPunct="1"/>
            <a:r>
              <a:rPr lang="en-US" sz="20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000" dirty="0">
                <a:solidFill>
                  <a:srgbClr val="010004"/>
                </a:solidFill>
              </a:rPr>
              <a:t>“</a:t>
            </a:r>
            <a:r>
              <a:rPr lang="en-US" altLang="ja-JP" sz="2000" dirty="0">
                <a:solidFill>
                  <a:srgbClr val="010004"/>
                </a:solidFill>
              </a:rPr>
              <a:t>Trading is hazardous to your wealth.</a:t>
            </a:r>
            <a:r>
              <a:rPr lang="ja-JP" altLang="en-US" sz="2000" dirty="0">
                <a:solidFill>
                  <a:srgbClr val="010004"/>
                </a:solidFill>
              </a:rPr>
              <a:t>”</a:t>
            </a:r>
            <a:r>
              <a:rPr lang="en-US" altLang="ja-JP" sz="2000" dirty="0">
                <a:solidFill>
                  <a:srgbClr val="010004"/>
                </a:solidFill>
              </a:rPr>
              <a:t>  Barber and </a:t>
            </a:r>
            <a:r>
              <a:rPr lang="en-US" altLang="ja-JP" sz="2000" dirty="0" err="1">
                <a:solidFill>
                  <a:srgbClr val="010004"/>
                </a:solidFill>
              </a:rPr>
              <a:t>Odean</a:t>
            </a:r>
            <a:r>
              <a:rPr lang="en-US" altLang="ja-JP" sz="2000" dirty="0">
                <a:solidFill>
                  <a:srgbClr val="010004"/>
                </a:solidFill>
              </a:rPr>
              <a:t>, </a:t>
            </a:r>
            <a:r>
              <a:rPr lang="ja-JP" altLang="en-US" sz="2000" dirty="0">
                <a:solidFill>
                  <a:srgbClr val="010004"/>
                </a:solidFill>
              </a:rPr>
              <a:t>“</a:t>
            </a:r>
            <a:r>
              <a:rPr lang="en-US" altLang="ja-JP" sz="2000" dirty="0">
                <a:solidFill>
                  <a:srgbClr val="010004"/>
                </a:solidFill>
              </a:rPr>
              <a:t>Boys will be Boys:  Gender, Overconfidence, and Common Stock investment,</a:t>
            </a:r>
            <a:r>
              <a:rPr lang="ja-JP" altLang="en-US" sz="2000" dirty="0">
                <a:solidFill>
                  <a:srgbClr val="010004"/>
                </a:solidFill>
              </a:rPr>
              <a:t>”</a:t>
            </a:r>
            <a:r>
              <a:rPr lang="en-US" altLang="ja-JP" sz="2000" dirty="0">
                <a:solidFill>
                  <a:srgbClr val="010004"/>
                </a:solidFill>
              </a:rPr>
              <a:t> 16 </a:t>
            </a:r>
            <a:r>
              <a:rPr lang="en-US" altLang="ja-JP" sz="2000" dirty="0" err="1">
                <a:solidFill>
                  <a:srgbClr val="010004"/>
                </a:solidFill>
              </a:rPr>
              <a:t>Q.J</a:t>
            </a:r>
            <a:r>
              <a:rPr lang="en-US" altLang="ja-JP" sz="2000" dirty="0">
                <a:solidFill>
                  <a:srgbClr val="010004"/>
                </a:solidFill>
              </a:rPr>
              <a:t>. of Econ. 262 (2001).</a:t>
            </a:r>
            <a:r>
              <a:rPr lang="en-US" altLang="ja-JP" sz="1800" dirty="0">
                <a:solidFill>
                  <a:srgbClr val="010004"/>
                </a:solidFill>
              </a:rPr>
              <a:t>  </a:t>
            </a:r>
            <a:endParaRPr lang="en-US" altLang="ja-JP" sz="20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41</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42</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43</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seem to outperform large cap stocks.</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44</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D8FB9D-DB8A-0345-8634-9A20AF6521F4}"/>
              </a:ext>
            </a:extLst>
          </p:cNvPr>
          <p:cNvPicPr>
            <a:picLocks noGrp="1" noChangeAspect="1"/>
          </p:cNvPicPr>
          <p:nvPr>
            <p:ph idx="1"/>
          </p:nvPr>
        </p:nvPicPr>
        <p:blipFill>
          <a:blip r:embed="rId2"/>
          <a:stretch>
            <a:fillRect/>
          </a:stretch>
        </p:blipFill>
        <p:spPr>
          <a:xfrm>
            <a:off x="384048" y="533400"/>
            <a:ext cx="8458200" cy="5638800"/>
          </a:xfrm>
        </p:spPr>
      </p:pic>
      <p:sp>
        <p:nvSpPr>
          <p:cNvPr id="3" name="Title 2">
            <a:extLst>
              <a:ext uri="{FF2B5EF4-FFF2-40B4-BE49-F238E27FC236}">
                <a16:creationId xmlns:a16="http://schemas.microsoft.com/office/drawing/2014/main" id="{DB3DE7C6-9E29-3F41-AE8C-DF779A2E2A09}"/>
              </a:ext>
            </a:extLst>
          </p:cNvPr>
          <p:cNvSpPr>
            <a:spLocks noGrp="1"/>
          </p:cNvSpPr>
          <p:nvPr>
            <p:ph type="title"/>
          </p:nvPr>
        </p:nvSpPr>
        <p:spPr/>
        <p:txBody>
          <a:bodyPr/>
          <a:lstStyle/>
          <a:p>
            <a:r>
              <a:rPr lang="en-US" dirty="0"/>
              <a:t>But…</a:t>
            </a:r>
          </a:p>
        </p:txBody>
      </p:sp>
      <p:sp>
        <p:nvSpPr>
          <p:cNvPr id="4" name="Slide Number Placeholder 3">
            <a:extLst>
              <a:ext uri="{FF2B5EF4-FFF2-40B4-BE49-F238E27FC236}">
                <a16:creationId xmlns:a16="http://schemas.microsoft.com/office/drawing/2014/main" id="{4B4964C6-4FB4-3A43-BDCD-84277D5E81E2}"/>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2A46A9C6-BFAA-C94C-84F0-58648105439A}"/>
              </a:ext>
            </a:extLst>
          </p:cNvPr>
          <p:cNvSpPr>
            <a:spLocks noGrp="1"/>
          </p:cNvSpPr>
          <p:nvPr>
            <p:ph type="ftr" sz="quarter" idx="11"/>
          </p:nvPr>
        </p:nvSpPr>
        <p:spPr/>
        <p:txBody>
          <a:bodyPr/>
          <a:lstStyle/>
          <a:p>
            <a:pPr>
              <a:defRPr/>
            </a:pPr>
            <a:r>
              <a:rPr lang="en-US" dirty="0"/>
              <a:t>Market Efficiency</a:t>
            </a:r>
          </a:p>
        </p:txBody>
      </p:sp>
      <p:sp>
        <p:nvSpPr>
          <p:cNvPr id="8" name="TextBox 7">
            <a:extLst>
              <a:ext uri="{FF2B5EF4-FFF2-40B4-BE49-F238E27FC236}">
                <a16:creationId xmlns:a16="http://schemas.microsoft.com/office/drawing/2014/main" id="{A0366E1C-AD07-E14F-B248-D48858DAAEA3}"/>
              </a:ext>
            </a:extLst>
          </p:cNvPr>
          <p:cNvSpPr txBox="1"/>
          <p:nvPr/>
        </p:nvSpPr>
        <p:spPr>
          <a:xfrm>
            <a:off x="4114800" y="6073156"/>
            <a:ext cx="814647" cy="246221"/>
          </a:xfrm>
          <a:prstGeom prst="rect">
            <a:avLst/>
          </a:prstGeom>
          <a:noFill/>
        </p:spPr>
        <p:txBody>
          <a:bodyPr wrap="none" rtlCol="0">
            <a:spAutoFit/>
          </a:bodyPr>
          <a:lstStyle/>
          <a:p>
            <a:r>
              <a:rPr lang="en-US" sz="1000" dirty="0"/>
              <a:t>WSJ, 2019</a:t>
            </a:r>
          </a:p>
        </p:txBody>
      </p:sp>
      <p:sp>
        <p:nvSpPr>
          <p:cNvPr id="9" name="Oval 8">
            <a:extLst>
              <a:ext uri="{FF2B5EF4-FFF2-40B4-BE49-F238E27FC236}">
                <a16:creationId xmlns:a16="http://schemas.microsoft.com/office/drawing/2014/main" id="{C663EA12-2794-3F42-B8F8-821153CDF08F}"/>
              </a:ext>
            </a:extLst>
          </p:cNvPr>
          <p:cNvSpPr/>
          <p:nvPr/>
        </p:nvSpPr>
        <p:spPr>
          <a:xfrm>
            <a:off x="7543800" y="2819400"/>
            <a:ext cx="1371600" cy="2057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1374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a:solidFill>
                  <a:srgbClr val="010004"/>
                </a:solidFill>
              </a:rPr>
              <a:t>Crashes</a:t>
            </a:r>
            <a:endParaRPr lang="en-US" sz="2400">
              <a:solidFill>
                <a:srgbClr val="010004"/>
              </a:solidFill>
            </a:endParaRPr>
          </a:p>
          <a:p>
            <a:pPr marL="742950" lvl="1" indent="-285750" eaLnBrk="1" hangingPunct="1"/>
            <a:r>
              <a:rPr lang="en-US" sz="200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a:solidFill>
                  <a:srgbClr val="010004"/>
                </a:solidFill>
              </a:rPr>
              <a:t>A drop of this magnitude for no apparent reason is inconsistent with market efficiency.</a:t>
            </a:r>
          </a:p>
          <a:p>
            <a:pPr marL="742950" lvl="1" indent="-285750" eaLnBrk="1" hangingPunct="1"/>
            <a:r>
              <a:rPr lang="en-US" sz="2000">
                <a:solidFill>
                  <a:srgbClr val="010004"/>
                </a:solidFill>
              </a:rPr>
              <a:t>Malkiel: 	r = D/P+g </a:t>
            </a:r>
          </a:p>
          <a:p>
            <a:pPr marL="742950" lvl="1" indent="-285750" eaLnBrk="1" hangingPunct="1">
              <a:buFont typeface="Wingdings" pitchFamily="2" charset="2"/>
              <a:buNone/>
            </a:pPr>
            <a:r>
              <a:rPr lang="en-US" sz="2000">
                <a:solidFill>
                  <a:srgbClr val="010004"/>
                </a:solidFill>
              </a:rPr>
              <a:t>			11 = 4/P+7, P --&gt; 100</a:t>
            </a:r>
          </a:p>
          <a:p>
            <a:pPr marL="742950" lvl="1" indent="-285750" eaLnBrk="1" hangingPunct="1">
              <a:buFont typeface="Wingdings" pitchFamily="2" charset="2"/>
              <a:buNone/>
            </a:pPr>
            <a:r>
              <a:rPr lang="en-US" sz="2000">
                <a:solidFill>
                  <a:srgbClr val="010004"/>
                </a:solidFill>
              </a:rPr>
              <a:t>			13 = 4/P+7, P --&gt; 67				</a:t>
            </a:r>
          </a:p>
          <a:p>
            <a:pPr marL="342900" indent="-342900" eaLnBrk="1" hangingPunct="1"/>
            <a:r>
              <a:rPr lang="en-US" sz="2400">
                <a:solidFill>
                  <a:srgbClr val="010004"/>
                </a:solidFill>
              </a:rPr>
              <a:t>Bubbles</a:t>
            </a:r>
          </a:p>
          <a:p>
            <a:pPr marL="742950" lvl="1" indent="-285750" eaLnBrk="1" hangingPunct="1"/>
            <a:r>
              <a:rPr lang="en-US" sz="2000">
                <a:solidFill>
                  <a:srgbClr val="010004"/>
                </a:solidFill>
              </a:rPr>
              <a:t>Consider the tech stock bubble of the late 1990s.</a:t>
            </a:r>
          </a:p>
          <a:p>
            <a:pPr marL="742950" lvl="1" indent="-285750" eaLnBrk="1" hangingPunct="1"/>
            <a:r>
              <a:rPr lang="en-US" sz="2000">
                <a:solidFill>
                  <a:srgbClr val="010004"/>
                </a:solidFill>
              </a:rPr>
              <a:t>Feedback mechanisms</a:t>
            </a:r>
          </a:p>
          <a:p>
            <a:pPr marL="742950" lvl="1" indent="-285750" eaLnBrk="1" hangingPunct="1"/>
            <a:r>
              <a:rPr lang="en-US" sz="2000">
                <a:solidFill>
                  <a:srgbClr val="010004"/>
                </a:solidFill>
              </a:rPr>
              <a:t>Lack of arbitrage opportunities and </a:t>
            </a:r>
            <a:r>
              <a:rPr lang="ja-JP" altLang="en-US" sz="2000">
                <a:solidFill>
                  <a:srgbClr val="010004"/>
                </a:solidFill>
              </a:rPr>
              <a:t>“</a:t>
            </a:r>
            <a:r>
              <a:rPr lang="en-US" altLang="ja-JP" sz="2000">
                <a:solidFill>
                  <a:srgbClr val="010004"/>
                </a:solidFill>
              </a:rPr>
              <a:t>noise traders</a:t>
            </a:r>
            <a:r>
              <a:rPr lang="ja-JP" altLang="en-US" sz="2000">
                <a:solidFill>
                  <a:srgbClr val="010004"/>
                </a:solidFill>
              </a:rPr>
              <a:t>”</a:t>
            </a:r>
            <a:endParaRPr lang="en-US" sz="200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46</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47</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2" end="2"/>
                                            </p:txEl>
                                          </p:spTgt>
                                        </p:tgtEl>
                                        <p:attrNameLst>
                                          <p:attrName>style.visibility</p:attrName>
                                        </p:attrNameLst>
                                      </p:cBhvr>
                                      <p:to>
                                        <p:strVal val="visible"/>
                                      </p:to>
                                    </p:set>
                                    <p:animEffect transition="in" filter="fade">
                                      <p:cBhvr>
                                        <p:cTn id="19" dur="1000"/>
                                        <p:tgtEl>
                                          <p:spTgt spid="556035">
                                            <p:txEl>
                                              <p:pRg st="2" end="2"/>
                                            </p:txEl>
                                          </p:spTgt>
                                        </p:tgtEl>
                                      </p:cBhvr>
                                    </p:animEffect>
                                    <p:anim calcmode="lin" valueType="num">
                                      <p:cBhvr>
                                        <p:cTn id="20"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3" end="3"/>
                                            </p:txEl>
                                          </p:spTgt>
                                        </p:tgtEl>
                                        <p:attrNameLst>
                                          <p:attrName>style.visibility</p:attrName>
                                        </p:attrNameLst>
                                      </p:cBhvr>
                                      <p:to>
                                        <p:strVal val="visible"/>
                                      </p:to>
                                    </p:set>
                                    <p:animEffect transition="in" filter="fade">
                                      <p:cBhvr>
                                        <p:cTn id="24" dur="1000"/>
                                        <p:tgtEl>
                                          <p:spTgt spid="556035">
                                            <p:txEl>
                                              <p:pRg st="3" end="3"/>
                                            </p:txEl>
                                          </p:spTgt>
                                        </p:tgtEl>
                                      </p:cBhvr>
                                    </p:animEffect>
                                    <p:anim calcmode="lin" valueType="num">
                                      <p:cBhvr>
                                        <p:cTn id="25"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4" end="4"/>
                                            </p:txEl>
                                          </p:spTgt>
                                        </p:tgtEl>
                                        <p:attrNameLst>
                                          <p:attrName>style.visibility</p:attrName>
                                        </p:attrNameLst>
                                      </p:cBhvr>
                                      <p:to>
                                        <p:strVal val="visible"/>
                                      </p:to>
                                    </p:set>
                                    <p:animEffect transition="in" filter="fade">
                                      <p:cBhvr>
                                        <p:cTn id="29" dur="1000"/>
                                        <p:tgtEl>
                                          <p:spTgt spid="556035">
                                            <p:txEl>
                                              <p:pRg st="4" end="4"/>
                                            </p:txEl>
                                          </p:spTgt>
                                        </p:tgtEl>
                                      </p:cBhvr>
                                    </p:animEffect>
                                    <p:anim calcmode="lin" valueType="num">
                                      <p:cBhvr>
                                        <p:cTn id="30"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48</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20037</TotalTime>
  <Words>3323</Words>
  <Application>Microsoft Macintosh PowerPoint</Application>
  <PresentationFormat>On-screen Show (4:3)</PresentationFormat>
  <Paragraphs>405</Paragraphs>
  <Slides>48</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9"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SP500 Daily Returns: 2000-2015</vt:lpstr>
      <vt:lpstr>Wells Fargo Daily Returns: 2000-2015</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Hedge Funds?  Buyer Beware</vt:lpstr>
      <vt:lpstr>US Mutual Funds vs. Indices</vt:lpstr>
      <vt:lpstr>Foreign Mutual Funds vs. Indices</vt:lpstr>
      <vt:lpstr>Fixed Income Mutual vs. Benchmarks</vt:lpstr>
      <vt:lpstr>Mutual Funds</vt:lpstr>
      <vt:lpstr>Mutual Funds</vt:lpstr>
      <vt:lpstr>The Cost of Active Investing</vt:lpstr>
      <vt:lpstr>Berkshire Hathaway v. SP 500</vt:lpstr>
      <vt:lpstr>Berkshire Hathaway: Letter to Shareholders ‘13</vt:lpstr>
      <vt:lpstr>Strong Form of the EMH</vt:lpstr>
      <vt:lpstr>Views Contrary to Market Efficiency</vt:lpstr>
      <vt:lpstr>The Behavioral Challenge to Market Efficiency</vt:lpstr>
      <vt:lpstr>The Behavioral Challenge to Market Efficiency</vt:lpstr>
      <vt:lpstr>The Behavioral Challenge to Market Efficiency</vt:lpstr>
      <vt:lpstr>Empirical Challenges to Market Efficiency (anomalies)</vt:lpstr>
      <vt:lpstr>But…</vt:lpstr>
      <vt:lpstr>Empirical Challenges to Market Efficiency (anomalies)</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289</cp:revision>
  <dcterms:created xsi:type="dcterms:W3CDTF">2010-03-07T18:05:15Z</dcterms:created>
  <dcterms:modified xsi:type="dcterms:W3CDTF">2020-10-15T02:49:24Z</dcterms:modified>
</cp:coreProperties>
</file>