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0278E-A669-0E42-842B-A3A189A309E8}" v="19" dt="2025-08-16T16:17:3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40"/>
    <p:restoredTop sz="97335"/>
  </p:normalViewPr>
  <p:slideViewPr>
    <p:cSldViewPr snapToGrid="0" snapToObjects="1">
      <p:cViewPr varScale="1">
        <p:scale>
          <a:sx n="126" d="100"/>
          <a:sy n="126" d="100"/>
        </p:scale>
        <p:origin x="216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5" d="100"/>
          <a:sy n="14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DC1DB158-BAB1-5930-B714-AEF472873853}"/>
    <pc:docChg chg="custSel addSld modSld">
      <pc:chgData name="Colon, Jeffrey M." userId="615143b1-cdee-493d-9a9d-1565ce8666d9" providerId="ADAL" clId="{DC1DB158-BAB1-5930-B714-AEF472873853}" dt="2025-08-19T20:51:34.150" v="187" actId="20577"/>
      <pc:docMkLst>
        <pc:docMk/>
      </pc:docMkLst>
      <pc:sldChg chg="addSp delSp modSp new mod modClrScheme modAnim chgLayout">
        <pc:chgData name="Colon, Jeffrey M." userId="615143b1-cdee-493d-9a9d-1565ce8666d9" providerId="ADAL" clId="{DC1DB158-BAB1-5930-B714-AEF472873853}" dt="2025-08-19T20:51:34.150" v="187" actId="20577"/>
        <pc:sldMkLst>
          <pc:docMk/>
          <pc:sldMk cId="1996805538" sldId="274"/>
        </pc:sldMkLst>
        <pc:spChg chg="mod ord">
          <ac:chgData name="Colon, Jeffrey M." userId="615143b1-cdee-493d-9a9d-1565ce8666d9" providerId="ADAL" clId="{DC1DB158-BAB1-5930-B714-AEF472873853}" dt="2025-08-16T12:31:09.527" v="1" actId="700"/>
          <ac:spMkLst>
            <pc:docMk/>
            <pc:sldMk cId="1996805538" sldId="274"/>
            <ac:spMk id="6" creationId="{73A3981E-24F0-E91E-B324-7D2EF271340B}"/>
          </ac:spMkLst>
        </pc:spChg>
        <pc:spChg chg="mod ord">
          <ac:chgData name="Colon, Jeffrey M." userId="615143b1-cdee-493d-9a9d-1565ce8666d9" providerId="ADAL" clId="{DC1DB158-BAB1-5930-B714-AEF472873853}" dt="2025-08-16T16:02:56.443" v="76" actId="700"/>
          <ac:spMkLst>
            <pc:docMk/>
            <pc:sldMk cId="1996805538" sldId="274"/>
            <ac:spMk id="7" creationId="{ABC7C05A-05A6-8FE4-FBB2-476C56BB0A54}"/>
          </ac:spMkLst>
        </pc:spChg>
        <pc:spChg chg="add mod ord">
          <ac:chgData name="Colon, Jeffrey M." userId="615143b1-cdee-493d-9a9d-1565ce8666d9" providerId="ADAL" clId="{DC1DB158-BAB1-5930-B714-AEF472873853}" dt="2025-08-19T20:51:34.150" v="187" actId="20577"/>
          <ac:spMkLst>
            <pc:docMk/>
            <pc:sldMk cId="1996805538" sldId="274"/>
            <ac:spMk id="9" creationId="{6AE40006-C6FB-2231-EF70-0574161FDE30}"/>
          </ac:spMkLst>
        </pc:spChg>
        <pc:spChg chg="add mod ord">
          <ac:chgData name="Colon, Jeffrey M." userId="615143b1-cdee-493d-9a9d-1565ce8666d9" providerId="ADAL" clId="{DC1DB158-BAB1-5930-B714-AEF472873853}" dt="2025-08-16T16:03:50.939" v="121" actId="20577"/>
          <ac:spMkLst>
            <pc:docMk/>
            <pc:sldMk cId="1996805538" sldId="274"/>
            <ac:spMk id="23" creationId="{3AC10145-CB64-799B-6CFD-3427DE28ACB9}"/>
          </ac:spMkLst>
        </pc:spChg>
        <pc:spChg chg="mod">
          <ac:chgData name="Colon, Jeffrey M." userId="615143b1-cdee-493d-9a9d-1565ce8666d9" providerId="ADAL" clId="{DC1DB158-BAB1-5930-B714-AEF472873853}" dt="2025-08-16T16:05:03.561" v="131" actId="20577"/>
          <ac:spMkLst>
            <pc:docMk/>
            <pc:sldMk cId="1996805538" sldId="274"/>
            <ac:spMk id="24" creationId="{597BC87D-699B-7F51-9904-A6FAE6A59C2F}"/>
          </ac:spMkLst>
        </pc:spChg>
        <pc:spChg chg="add mod ord">
          <ac:chgData name="Colon, Jeffrey M." userId="615143b1-cdee-493d-9a9d-1565ce8666d9" providerId="ADAL" clId="{DC1DB158-BAB1-5930-B714-AEF472873853}" dt="2025-08-16T16:13:59.994" v="178" actId="20577"/>
          <ac:spMkLst>
            <pc:docMk/>
            <pc:sldMk cId="1996805538" sldId="274"/>
            <ac:spMk id="25" creationId="{654C983B-8D60-0CC2-8624-56F314A5CB6A}"/>
          </ac:spMkLst>
        </pc:spChg>
        <pc:spChg chg="add mod ord">
          <ac:chgData name="Colon, Jeffrey M." userId="615143b1-cdee-493d-9a9d-1565ce8666d9" providerId="ADAL" clId="{DC1DB158-BAB1-5930-B714-AEF472873853}" dt="2025-08-16T16:12:48.010" v="174" actId="6549"/>
          <ac:spMkLst>
            <pc:docMk/>
            <pc:sldMk cId="1996805538" sldId="274"/>
            <ac:spMk id="26" creationId="{77BC0DD4-E22C-7ADA-E069-49683FCEEC29}"/>
          </ac:spMkLst>
        </pc:spChg>
        <pc:cxnChg chg="add mod">
          <ac:chgData name="Colon, Jeffrey M." userId="615143b1-cdee-493d-9a9d-1565ce8666d9" providerId="ADAL" clId="{DC1DB158-BAB1-5930-B714-AEF472873853}" dt="2025-08-16T16:11:59.912" v="162" actId="1076"/>
          <ac:cxnSpMkLst>
            <pc:docMk/>
            <pc:sldMk cId="1996805538" sldId="274"/>
            <ac:cxnSpMk id="28" creationId="{F6FAE026-CAF0-AACB-DF68-95205702D04A}"/>
          </ac:cxnSpMkLst>
        </pc:cxnChg>
        <pc:cxnChg chg="add mod">
          <ac:chgData name="Colon, Jeffrey M." userId="615143b1-cdee-493d-9a9d-1565ce8666d9" providerId="ADAL" clId="{DC1DB158-BAB1-5930-B714-AEF472873853}" dt="2025-08-16T16:12:15.440" v="166" actId="1076"/>
          <ac:cxnSpMkLst>
            <pc:docMk/>
            <pc:sldMk cId="1996805538" sldId="274"/>
            <ac:cxnSpMk id="30" creationId="{4E46C995-5219-899B-27E5-8166B8640998}"/>
          </ac:cxnSpMkLst>
        </pc:cxnChg>
      </pc:sldChg>
    </pc:docChg>
  </pc:docChgLst>
  <pc:docChgLst>
    <pc:chgData name="Jeffrey M. Colon" userId="615143b1-cdee-493d-9a9d-1565ce8666d9" providerId="ADAL" clId="{427312F4-F46D-2C44-9FB9-5190DC9858E9}"/>
    <pc:docChg chg="modSld">
      <pc:chgData name="Jeffrey M. Colon" userId="615143b1-cdee-493d-9a9d-1565ce8666d9" providerId="ADAL" clId="{427312F4-F46D-2C44-9FB9-5190DC9858E9}" dt="2025-08-07T16:49:25.802" v="69" actId="20577"/>
      <pc:docMkLst>
        <pc:docMk/>
      </pc:docMkLst>
      <pc:sldChg chg="modSp modAnim">
        <pc:chgData name="Jeffrey M. Colon" userId="615143b1-cdee-493d-9a9d-1565ce8666d9" providerId="ADAL" clId="{427312F4-F46D-2C44-9FB9-5190DC9858E9}" dt="2025-08-07T16:49:25.802" v="69" actId="20577"/>
        <pc:sldMkLst>
          <pc:docMk/>
          <pc:sldMk cId="206078703" sldId="257"/>
        </pc:sldMkLst>
        <pc:spChg chg="mod">
          <ac:chgData name="Jeffrey M. Colon" userId="615143b1-cdee-493d-9a9d-1565ce8666d9" providerId="ADAL" clId="{427312F4-F46D-2C44-9FB9-5190DC9858E9}" dt="2025-08-07T16:49:25.802" v="69" actId="20577"/>
          <ac:spMkLst>
            <pc:docMk/>
            <pc:sldMk cId="206078703" sldId="257"/>
            <ac:spMk id="19461" creationId="{00000000-0000-0000-0000-000000000000}"/>
          </ac:spMkLst>
        </pc:spChg>
      </pc:sldChg>
    </pc:docChg>
  </pc:docChgLst>
  <pc:docChgLst>
    <pc:chgData name="Colon, Jeffrey M." userId="615143b1-cdee-493d-9a9d-1565ce8666d9" providerId="ADAL" clId="{427312F4-F46D-2C44-9FB9-5190DC9858E9}"/>
    <pc:docChg chg="undo custSel modSld modMainMaster">
      <pc:chgData name="Colon, Jeffrey M." userId="615143b1-cdee-493d-9a9d-1565ce8666d9" providerId="ADAL" clId="{427312F4-F46D-2C44-9FB9-5190DC9858E9}" dt="2025-08-12T15:05:26.289" v="419"/>
      <pc:docMkLst>
        <pc:docMk/>
      </pc:docMkLst>
      <pc:sldChg chg="modSp mod">
        <pc:chgData name="Colon, Jeffrey M." userId="615143b1-cdee-493d-9a9d-1565ce8666d9" providerId="ADAL" clId="{427312F4-F46D-2C44-9FB9-5190DC9858E9}" dt="2025-07-31T14:27:38.758" v="5" actId="20577"/>
        <pc:sldMkLst>
          <pc:docMk/>
          <pc:sldMk cId="827564266" sldId="256"/>
        </pc:sldMkLst>
        <pc:spChg chg="mod">
          <ac:chgData name="Colon, Jeffrey M." userId="615143b1-cdee-493d-9a9d-1565ce8666d9" providerId="ADAL" clId="{427312F4-F46D-2C44-9FB9-5190DC9858E9}" dt="2025-07-31T14:27:38.758" v="5" actId="20577"/>
          <ac:spMkLst>
            <pc:docMk/>
            <pc:sldMk cId="827564266" sldId="256"/>
            <ac:spMk id="15365" creationId="{00000000-0000-0000-0000-000000000000}"/>
          </ac:spMkLst>
        </pc:spChg>
      </pc:sldChg>
      <pc:sldChg chg="delSp modSp mod delAnim">
        <pc:chgData name="Colon, Jeffrey M." userId="615143b1-cdee-493d-9a9d-1565ce8666d9" providerId="ADAL" clId="{427312F4-F46D-2C44-9FB9-5190DC9858E9}" dt="2025-07-31T14:28:23.871" v="8" actId="20577"/>
        <pc:sldMkLst>
          <pc:docMk/>
          <pc:sldMk cId="206078703" sldId="257"/>
        </pc:sldMkLst>
        <pc:spChg chg="mod">
          <ac:chgData name="Colon, Jeffrey M." userId="615143b1-cdee-493d-9a9d-1565ce8666d9" providerId="ADAL" clId="{427312F4-F46D-2C44-9FB9-5190DC9858E9}" dt="2025-07-31T14:28:23.871" v="8" actId="20577"/>
          <ac:spMkLst>
            <pc:docMk/>
            <pc:sldMk cId="206078703" sldId="257"/>
            <ac:spMk id="19461" creationId="{00000000-0000-0000-0000-000000000000}"/>
          </ac:spMkLst>
        </pc:spChg>
      </pc:sldChg>
      <pc:sldChg chg="modSp mod modAnim">
        <pc:chgData name="Colon, Jeffrey M." userId="615143b1-cdee-493d-9a9d-1565ce8666d9" providerId="ADAL" clId="{427312F4-F46D-2C44-9FB9-5190DC9858E9}" dt="2025-08-08T15:19:29.216" v="415" actId="20577"/>
        <pc:sldMkLst>
          <pc:docMk/>
          <pc:sldMk cId="1666517055" sldId="258"/>
        </pc:sldMkLst>
        <pc:spChg chg="mod">
          <ac:chgData name="Colon, Jeffrey M." userId="615143b1-cdee-493d-9a9d-1565ce8666d9" providerId="ADAL" clId="{427312F4-F46D-2C44-9FB9-5190DC9858E9}" dt="2025-08-08T15:19:29.216" v="415" actId="20577"/>
          <ac:spMkLst>
            <pc:docMk/>
            <pc:sldMk cId="1666517055" sldId="258"/>
            <ac:spMk id="17413" creationId="{00000000-0000-0000-0000-000000000000}"/>
          </ac:spMkLst>
        </pc:spChg>
      </pc:sldChg>
      <pc:sldChg chg="modSp modAnim">
        <pc:chgData name="Colon, Jeffrey M." userId="615143b1-cdee-493d-9a9d-1565ce8666d9" providerId="ADAL" clId="{427312F4-F46D-2C44-9FB9-5190DC9858E9}" dt="2025-08-12T15:04:19.023" v="417" actId="5793"/>
        <pc:sldMkLst>
          <pc:docMk/>
          <pc:sldMk cId="275797441" sldId="260"/>
        </pc:sldMkLst>
        <pc:spChg chg="mod">
          <ac:chgData name="Colon, Jeffrey M." userId="615143b1-cdee-493d-9a9d-1565ce8666d9" providerId="ADAL" clId="{427312F4-F46D-2C44-9FB9-5190DC9858E9}" dt="2025-08-12T15:04:19.023" v="417" actId="5793"/>
          <ac:spMkLst>
            <pc:docMk/>
            <pc:sldMk cId="275797441" sldId="260"/>
            <ac:spMk id="3" creationId="{00000000-0000-0000-0000-000000000000}"/>
          </ac:spMkLst>
        </pc:spChg>
      </pc:sldChg>
      <pc:sldChg chg="modSp modAnim">
        <pc:chgData name="Colon, Jeffrey M." userId="615143b1-cdee-493d-9a9d-1565ce8666d9" providerId="ADAL" clId="{427312F4-F46D-2C44-9FB9-5190DC9858E9}" dt="2025-07-31T14:37:07.788" v="56" actId="20577"/>
        <pc:sldMkLst>
          <pc:docMk/>
          <pc:sldMk cId="1500660974" sldId="263"/>
        </pc:sldMkLst>
        <pc:spChg chg="mod">
          <ac:chgData name="Colon, Jeffrey M." userId="615143b1-cdee-493d-9a9d-1565ce8666d9" providerId="ADAL" clId="{427312F4-F46D-2C44-9FB9-5190DC9858E9}" dt="2025-07-31T14:37:07.788" v="56" actId="20577"/>
          <ac:spMkLst>
            <pc:docMk/>
            <pc:sldMk cId="1500660974" sldId="263"/>
            <ac:spMk id="25605" creationId="{00000000-0000-0000-0000-000000000000}"/>
          </ac:spMkLst>
        </pc:spChg>
      </pc:sldChg>
      <pc:sldChg chg="addSp delSp modSp mod">
        <pc:chgData name="Colon, Jeffrey M." userId="615143b1-cdee-493d-9a9d-1565ce8666d9" providerId="ADAL" clId="{427312F4-F46D-2C44-9FB9-5190DC9858E9}" dt="2025-07-31T21:46:32.854" v="294" actId="14100"/>
        <pc:sldMkLst>
          <pc:docMk/>
          <pc:sldMk cId="880973173" sldId="266"/>
        </pc:sldMkLst>
        <pc:spChg chg="mod">
          <ac:chgData name="Colon, Jeffrey M." userId="615143b1-cdee-493d-9a9d-1565ce8666d9" providerId="ADAL" clId="{427312F4-F46D-2C44-9FB9-5190DC9858E9}" dt="2025-07-31T21:04:14.447" v="217" actId="1076"/>
          <ac:spMkLst>
            <pc:docMk/>
            <pc:sldMk cId="880973173" sldId="266"/>
            <ac:spMk id="9" creationId="{6F04BB1C-DADC-8A81-BFFE-B154265B5740}"/>
          </ac:spMkLst>
        </pc:spChg>
        <pc:spChg chg="mod">
          <ac:chgData name="Colon, Jeffrey M." userId="615143b1-cdee-493d-9a9d-1565ce8666d9" providerId="ADAL" clId="{427312F4-F46D-2C44-9FB9-5190DC9858E9}" dt="2025-07-31T21:04:54.402" v="219" actId="20577"/>
          <ac:spMkLst>
            <pc:docMk/>
            <pc:sldMk cId="880973173" sldId="266"/>
            <ac:spMk id="32770" creationId="{00000000-0000-0000-0000-000000000000}"/>
          </ac:spMkLst>
        </pc:spChg>
        <pc:graphicFrameChg chg="mod modGraphic">
          <ac:chgData name="Colon, Jeffrey M." userId="615143b1-cdee-493d-9a9d-1565ce8666d9" providerId="ADAL" clId="{427312F4-F46D-2C44-9FB9-5190DC9858E9}" dt="2025-07-31T21:24:02.288" v="292" actId="20577"/>
          <ac:graphicFrameMkLst>
            <pc:docMk/>
            <pc:sldMk cId="880973173" sldId="266"/>
            <ac:graphicFrameMk id="4" creationId="{00000000-0000-0000-0000-000000000000}"/>
          </ac:graphicFrameMkLst>
        </pc:graphicFrameChg>
        <pc:picChg chg="add mod">
          <ac:chgData name="Colon, Jeffrey M." userId="615143b1-cdee-493d-9a9d-1565ce8666d9" providerId="ADAL" clId="{427312F4-F46D-2C44-9FB9-5190DC9858E9}" dt="2025-07-31T21:46:32.854" v="294" actId="14100"/>
          <ac:picMkLst>
            <pc:docMk/>
            <pc:sldMk cId="880973173" sldId="266"/>
            <ac:picMk id="6" creationId="{4869232C-7B8F-E908-EF88-48381DC6F608}"/>
          </ac:picMkLst>
        </pc:picChg>
      </pc:sldChg>
      <pc:sldChg chg="addSp delSp modSp mod modClrScheme modAnim chgLayout">
        <pc:chgData name="Colon, Jeffrey M." userId="615143b1-cdee-493d-9a9d-1565ce8666d9" providerId="ADAL" clId="{427312F4-F46D-2C44-9FB9-5190DC9858E9}" dt="2025-08-12T15:05:26.289" v="419"/>
        <pc:sldMkLst>
          <pc:docMk/>
          <pc:sldMk cId="4101668687" sldId="273"/>
        </pc:sldMkLst>
        <pc:spChg chg="mod ord">
          <ac:chgData name="Colon, Jeffrey M." userId="615143b1-cdee-493d-9a9d-1565ce8666d9" providerId="ADAL" clId="{427312F4-F46D-2C44-9FB9-5190DC9858E9}" dt="2025-08-08T14:00:22.158" v="366" actId="14100"/>
          <ac:spMkLst>
            <pc:docMk/>
            <pc:sldMk cId="4101668687" sldId="273"/>
            <ac:spMk id="2" creationId="{D85AF175-4519-EBFC-4858-50D7A58B9792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3" creationId="{85A8FAE8-641A-DEFF-3288-8F0A9ECB07A1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4" creationId="{E4DB69CD-B5D5-E4D9-A776-3A971E1BD6E1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5" creationId="{621506C7-DAF1-0AAB-B95A-BAD626922801}"/>
          </ac:spMkLst>
        </pc:spChg>
        <pc:spChg chg="add mod">
          <ac:chgData name="Colon, Jeffrey M." userId="615143b1-cdee-493d-9a9d-1565ce8666d9" providerId="ADAL" clId="{427312F4-F46D-2C44-9FB9-5190DC9858E9}" dt="2025-08-08T13:48:02.208" v="312" actId="20577"/>
          <ac:spMkLst>
            <pc:docMk/>
            <pc:sldMk cId="4101668687" sldId="273"/>
            <ac:spMk id="6" creationId="{B2B71DF9-8B7C-C7C3-4FC8-BB4A6F78D51F}"/>
          </ac:spMkLst>
        </pc:spChg>
        <pc:spChg chg="add mod">
          <ac:chgData name="Colon, Jeffrey M." userId="615143b1-cdee-493d-9a9d-1565ce8666d9" providerId="ADAL" clId="{427312F4-F46D-2C44-9FB9-5190DC9858E9}" dt="2025-08-08T14:00:17.595" v="365" actId="404"/>
          <ac:spMkLst>
            <pc:docMk/>
            <pc:sldMk cId="4101668687" sldId="273"/>
            <ac:spMk id="15" creationId="{8EA75C17-C76C-0FD5-84F0-E21652198380}"/>
          </ac:spMkLst>
        </pc:spChg>
        <pc:picChg chg="add mod">
          <ac:chgData name="Colon, Jeffrey M." userId="615143b1-cdee-493d-9a9d-1565ce8666d9" providerId="ADAL" clId="{427312F4-F46D-2C44-9FB9-5190DC9858E9}" dt="2025-08-08T13:59:53.392" v="330" actId="14100"/>
          <ac:picMkLst>
            <pc:docMk/>
            <pc:sldMk cId="4101668687" sldId="273"/>
            <ac:picMk id="14" creationId="{71258E31-C28B-D89D-3EA3-C144D995A51C}"/>
          </ac:picMkLst>
        </pc:picChg>
      </pc:sldChg>
      <pc:sldMasterChg chg="modSp mod">
        <pc:chgData name="Colon, Jeffrey M." userId="615143b1-cdee-493d-9a9d-1565ce8666d9" providerId="ADAL" clId="{427312F4-F46D-2C44-9FB9-5190DC9858E9}" dt="2025-07-31T14:27:23.819" v="1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27312F4-F46D-2C44-9FB9-5190DC9858E9}" dt="2025-07-31T14:27:23.819" v="1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0230CD-600F-3B6E-3C1F-6FE23519C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35815-78BA-DBB1-D07D-1B0600C107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16FD1-DE7C-C245-9A32-06F294529DB7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13D3B-D97C-501D-D0F2-91DA0D0061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70A75-43CC-41E7-FBCB-011067D69E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D4354-CEB3-DB4A-A2E4-3648307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7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oomberg.com/account/newsletters/money-stuff" TargetMode="External"/><Relationship Id="rId3" Type="http://schemas.openxmlformats.org/officeDocument/2006/relationships/hyperlink" Target="https://corpfin.ivo-welch.info/home/" TargetMode="External"/><Relationship Id="rId7" Type="http://schemas.openxmlformats.org/officeDocument/2006/relationships/hyperlink" Target="https://workspaceupdates.googleblog.com/2025/08/gemini-study-tool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index/chatgpt-study-mode/" TargetMode="External"/><Relationship Id="rId5" Type="http://schemas.openxmlformats.org/officeDocument/2006/relationships/hyperlink" Target="http://pages.stern.nyu.edu/~adamodar/" TargetMode="External"/><Relationship Id="rId4" Type="http://schemas.openxmlformats.org/officeDocument/2006/relationships/hyperlink" Target="https://corpfin.ivo-welch.info/bookcomparison.html" TargetMode="External"/><Relationship Id="rId9" Type="http://schemas.openxmlformats.org/officeDocument/2006/relationships/hyperlink" Target="https://twitter.com/TikTokInvesto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vRRUgDmh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galis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8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Introduction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2025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Law School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3434" y="1184481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V="1">
            <a:off x="5863592" y="2020495"/>
            <a:ext cx="755042" cy="103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57AD823-67D4-D96B-D56D-A962C643305B}"/>
              </a:ext>
            </a:extLst>
          </p:cNvPr>
          <p:cNvSpPr/>
          <p:nvPr/>
        </p:nvSpPr>
        <p:spPr>
          <a:xfrm>
            <a:off x="3635345" y="1198142"/>
            <a:ext cx="1643237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Trusts &amp; Estates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48956-0239-C4ED-C2D9-B52A87B38949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4456964" y="2034156"/>
            <a:ext cx="1406628" cy="101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‘24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01538"/>
              </p:ext>
            </p:extLst>
          </p:nvPr>
        </p:nvGraphicFramePr>
        <p:xfrm>
          <a:off x="8477296" y="675430"/>
          <a:ext cx="3312368" cy="5455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3893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45209"/>
                  </a:ext>
                </a:extLst>
              </a:tr>
              <a:tr h="2502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122,112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165,000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00150"/>
                  </a:ext>
                </a:extLst>
              </a:tr>
              <a:tr h="3040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38798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4BB1C-DADC-8A81-BFFE-B154265B5740}"/>
              </a:ext>
            </a:extLst>
          </p:cNvPr>
          <p:cNvSpPr txBox="1"/>
          <p:nvPr/>
        </p:nvSpPr>
        <p:spPr>
          <a:xfrm>
            <a:off x="1011936" y="6625049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pic>
        <p:nvPicPr>
          <p:cNvPr id="6" name="Picture 5" descr="A graph of salary and salary&#10;&#10;AI-generated content may be incorrect.">
            <a:extLst>
              <a:ext uri="{FF2B5EF4-FFF2-40B4-BE49-F238E27FC236}">
                <a16:creationId xmlns:a16="http://schemas.microsoft.com/office/drawing/2014/main" id="{4869232C-7B8F-E908-EF88-48381DC6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3" y="712302"/>
            <a:ext cx="7828747" cy="52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3" name="Content Placeholder 5" descr="lawdeg1.png">
            <a:extLst>
              <a:ext uri="{FF2B5EF4-FFF2-40B4-BE49-F238E27FC236}">
                <a16:creationId xmlns:a16="http://schemas.microsoft.com/office/drawing/2014/main" id="{CFDA5D12-0C0A-8C22-92BB-FD57B055F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1031711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9" name="Content Placeholder 5" descr="lawDegree2.png">
            <a:extLst>
              <a:ext uri="{FF2B5EF4-FFF2-40B4-BE49-F238E27FC236}">
                <a16:creationId xmlns:a16="http://schemas.microsoft.com/office/drawing/2014/main" id="{26022844-E25B-B150-C7BC-FC3B2CD8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" y="533400"/>
            <a:ext cx="11277600" cy="5811838"/>
          </a:xfrm>
        </p:spPr>
      </p:pic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0BEF40-203D-7D8E-EEEF-2F057CD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But…Median </a:t>
            </a:r>
            <a:r>
              <a:rPr lang="en-US" i="1" dirty="0">
                <a:solidFill>
                  <a:srgbClr val="FF0000"/>
                </a:solidFill>
              </a:rPr>
              <a:t>Real</a:t>
            </a:r>
            <a:r>
              <a:rPr lang="en-US" dirty="0"/>
              <a:t> Income of Lawyers: 2001-2020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AD4E-9886-6C75-6DF5-2FE7F5BB0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39DE-089E-6D04-9635-54B473F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00E99-CEDD-0180-21F7-6016B9E40366}"/>
              </a:ext>
            </a:extLst>
          </p:cNvPr>
          <p:cNvSpPr txBox="1"/>
          <p:nvPr/>
        </p:nvSpPr>
        <p:spPr>
          <a:xfrm>
            <a:off x="8575288" y="6091085"/>
            <a:ext cx="2831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Koch &amp; Blake-Gonzalez, 46 J. Econ. &amp; Fin _(2022)</a:t>
            </a:r>
          </a:p>
        </p:txBody>
      </p:sp>
      <p:pic>
        <p:nvPicPr>
          <p:cNvPr id="9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CFF5D5-B737-7F9B-D309-656C3BDB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312" y="533163"/>
            <a:ext cx="6854976" cy="5811838"/>
          </a:xfrm>
        </p:spPr>
      </p:pic>
    </p:spTree>
    <p:extLst>
      <p:ext uri="{BB962C8B-B14F-4D97-AF65-F5344CB8AC3E}">
        <p14:creationId xmlns:p14="http://schemas.microsoft.com/office/powerpoint/2010/main" val="37494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AF175-4519-EBFC-4858-50D7A58B97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5883" y="1195228"/>
            <a:ext cx="5388864" cy="4367374"/>
          </a:xfrm>
        </p:spPr>
        <p:txBody>
          <a:bodyPr/>
          <a:lstStyle/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Pay for Lawyers is So High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People Are Comparing It to the N.B.A.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" pitchFamily="2" charset="0"/>
              </a:rPr>
              <a:t>(NYT, July 1, 2024)</a:t>
            </a:r>
            <a:endParaRPr lang="en-US" sz="3600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pic>
        <p:nvPicPr>
          <p:cNvPr id="14" name="Content Placeholder 13" descr="A graph of blue lines&#10;&#10;AI-generated content may be incorrect.">
            <a:extLst>
              <a:ext uri="{FF2B5EF4-FFF2-40B4-BE49-F238E27FC236}">
                <a16:creationId xmlns:a16="http://schemas.microsoft.com/office/drawing/2014/main" id="{71258E31-C28B-D89D-3EA3-C144D995A51C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6299200" y="1195227"/>
            <a:ext cx="5389563" cy="43673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69CD-B5D5-E4D9-A776-3A971E1BD6E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06C7-DAF1-0AAB-B95A-BAD62692280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8FAE8-641A-DEFF-3288-8F0A9EC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2B71DF9-8B7C-C7C3-4FC8-BB4A6F78D51F}"/>
              </a:ext>
            </a:extLst>
          </p:cNvPr>
          <p:cNvSpPr txBox="1">
            <a:spLocks/>
          </p:cNvSpPr>
          <p:nvPr/>
        </p:nvSpPr>
        <p:spPr>
          <a:xfrm>
            <a:off x="6356868" y="581912"/>
            <a:ext cx="4823196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75C17-C76C-0FD5-84F0-E21652198380}"/>
              </a:ext>
            </a:extLst>
          </p:cNvPr>
          <p:cNvSpPr txBox="1"/>
          <p:nvPr/>
        </p:nvSpPr>
        <p:spPr>
          <a:xfrm>
            <a:off x="7859183" y="5864234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Bloomberg, Aug. 2025</a:t>
            </a:r>
          </a:p>
        </p:txBody>
      </p:sp>
    </p:spTree>
    <p:extLst>
      <p:ext uri="{BB962C8B-B14F-4D97-AF65-F5344CB8AC3E}">
        <p14:creationId xmlns:p14="http://schemas.microsoft.com/office/powerpoint/2010/main" val="41016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AC10145-CB64-799B-6CFD-3427DE28A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97BC87D-699B-7F51-9904-A6FAE6A59C2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Claude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654C983B-8D60-0CC2-8624-56F314A5CB6A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505883" y="1195227"/>
                <a:ext cx="5386917" cy="4955707"/>
              </a:xfrm>
            </p:spPr>
            <p:txBody>
              <a:bodyPr/>
              <a:lstStyle/>
              <a:p>
                <a:r>
                  <a:rPr lang="en-US" sz="2400" b="1" dirty="0"/>
                  <a:t>How much must you invest today to have $20,000 in one year if the interest rate is 6.75%?</a:t>
                </a:r>
                <a:br>
                  <a:rPr lang="en-US" sz="2400" b="1" dirty="0"/>
                </a:br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𝐹𝑉</m:t>
                        </m:r>
                      </m:num>
                      <m:den>
                        <m:d>
                          <m:dPr>
                            <m:endChr m:val=""/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2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>
                            <a:latin typeface="Cambria Math" panose="02040503050406030204" pitchFamily="18" charset="0"/>
                          </a:rPr>
                          <m:t>20000</m:t>
                        </m:r>
                      </m:num>
                      <m:den>
                        <m:d>
                          <m:dPr>
                            <m:endChr m:val=""/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1+0.0675</m:t>
                            </m:r>
                            <m:sSup>
                              <m:sSupPr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2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>
                            <a:latin typeface="Cambria Math" panose="02040503050406030204" pitchFamily="18" charset="0"/>
                          </a:rPr>
                          <m:t>20000</m:t>
                        </m:r>
                      </m:num>
                      <m:den>
                        <m:r>
                          <a:rPr lang="ar-AE" sz="2000">
                            <a:latin typeface="Cambria Math" panose="02040503050406030204" pitchFamily="18" charset="0"/>
                          </a:rPr>
                          <m:t>1.0675</m:t>
                        </m:r>
                      </m:den>
                    </m:f>
                    <m:r>
                      <a:rPr lang="ar-AE" sz="2000">
                        <a:latin typeface="Cambria Math" panose="02040503050406030204" pitchFamily="18" charset="0"/>
                      </a:rPr>
                      <m:t>≈</m:t>
                    </m:r>
                    <m:borderBox>
                      <m:borderBox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18,735</m:t>
                        </m:r>
                      </m:e>
                    </m:borderBox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800" b="1" dirty="0"/>
                  <a:t>$1,000 @ 10% for 80 years:</a:t>
                </a:r>
              </a:p>
              <a:p>
                <a:endParaRPr lang="en-US" sz="2800" b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=1000×</m:t>
                    </m:r>
                    <m:d>
                      <m:dPr>
                        <m:endChr m:val="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1.10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80</m:t>
                            </m:r>
                          </m:sup>
                        </m:sSup>
                        <m:r>
                          <a:rPr lang="ar-AE">
                            <a:latin typeface="Cambria Math" panose="02040503050406030204" pitchFamily="18" charset="0"/>
                          </a:rPr>
                          <m:t>≈1000×965.34≈</m:t>
                        </m:r>
                        <m:borderBox>
                          <m:borderBox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965,340</m:t>
                            </m:r>
                          </m:e>
                        </m:borderBox>
                      </m:e>
                    </m:d>
                  </m:oMath>
                </a14:m>
                <a:endParaRPr lang="ar-AE" sz="2000" dirty="0"/>
              </a:p>
              <a:p>
                <a:endParaRPr lang="ar-AE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654C983B-8D60-0CC2-8624-56F314A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505883" y="1195227"/>
                <a:ext cx="5386917" cy="4955707"/>
              </a:xfrm>
              <a:blipFill>
                <a:blip r:embed="rId2"/>
                <a:stretch>
                  <a:fillRect l="-1878" t="-765" r="-939" b="-1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77BC0DD4-E22C-7ADA-E069-49683FCEEC2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sz="2400" b="1" dirty="0"/>
              <a:t>Present Value to have $20,000 in one year</a:t>
            </a:r>
          </a:p>
          <a:p>
            <a:r>
              <a:rPr lang="en-US" sz="2400" b="1" dirty="0"/>
              <a:t>Formula:</a:t>
            </a:r>
            <a:r>
              <a:rPr lang="en-US" sz="2400" dirty="0"/>
              <a:t> PV = FV / (1 + r)^n</a:t>
            </a:r>
          </a:p>
          <a:p>
            <a:r>
              <a:rPr lang="en-US" sz="2400" dirty="0"/>
              <a:t>PV = $20,000 / (1.0675)^1</a:t>
            </a:r>
          </a:p>
          <a:p>
            <a:r>
              <a:rPr lang="en-US" sz="2400" dirty="0"/>
              <a:t>PV = $20,000 / 1.0675</a:t>
            </a:r>
          </a:p>
          <a:p>
            <a:r>
              <a:rPr lang="en-US" sz="2400" b="1" dirty="0"/>
              <a:t>PV = $18,739</a:t>
            </a:r>
          </a:p>
          <a:p>
            <a:endParaRPr lang="en-US" sz="2400" b="1" dirty="0"/>
          </a:p>
          <a:p>
            <a:r>
              <a:rPr lang="en-US" sz="3200" dirty="0"/>
              <a:t>FV = $1,000 × (1.10)^80 </a:t>
            </a:r>
          </a:p>
          <a:p>
            <a:r>
              <a:rPr lang="en-US" sz="3200" dirty="0"/>
              <a:t>FV = $1,000 × 2,048.40 </a:t>
            </a:r>
          </a:p>
          <a:p>
            <a:r>
              <a:rPr lang="en-US" sz="3200" b="1" dirty="0"/>
              <a:t>FV = $2,048,400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981E-24F0-E91E-B324-7D2EF271340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C7C05A-05A6-8FE4-FBB2-476C56BB0A5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AE40006-C6FB-2231-EF70-0574161F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LLMs: Potentially very useful, but proceed with caution!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FAE026-CAF0-AACB-DF68-95205702D04A}"/>
              </a:ext>
            </a:extLst>
          </p:cNvPr>
          <p:cNvCxnSpPr>
            <a:cxnSpLocks/>
          </p:cNvCxnSpPr>
          <p:nvPr/>
        </p:nvCxnSpPr>
        <p:spPr>
          <a:xfrm>
            <a:off x="505883" y="4034588"/>
            <a:ext cx="538691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46C995-5219-899B-27E5-8166B8640998}"/>
              </a:ext>
            </a:extLst>
          </p:cNvPr>
          <p:cNvCxnSpPr>
            <a:cxnSpLocks/>
          </p:cNvCxnSpPr>
          <p:nvPr/>
        </p:nvCxnSpPr>
        <p:spPr>
          <a:xfrm>
            <a:off x="6297253" y="4034588"/>
            <a:ext cx="5388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25" grpId="0" uiExpand="1" build="p" animBg="1"/>
      <p:bldP spid="2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  <a:cs typeface="ＭＳ Ｐゴシック" charset="0"/>
              </a:rPr>
              <a:t>In-class problems (formerly known as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😁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</a:t>
            </a:r>
            <a:r>
              <a:rPr lang="en-US" dirty="0">
                <a:hlinkClick r:id="rId4"/>
              </a:rPr>
              <a:t>concordance</a:t>
            </a:r>
            <a:r>
              <a:rPr lang="en-US" dirty="0"/>
              <a:t>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;  Berk and DeMarzo,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5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Old School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dirty="0"/>
              <a:t> Financial Calculator (FV, PV, and PMT keys), e.g., </a:t>
            </a:r>
            <a:r>
              <a:rPr lang="en-US" dirty="0">
                <a:ea typeface="ＭＳ Ｐゴシック" pitchFamily="-110" charset="-128"/>
              </a:rPr>
              <a:t>HP10B, 12C, or 17BII</a:t>
            </a:r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New School: </a:t>
            </a:r>
            <a:r>
              <a:rPr lang="en-US" dirty="0"/>
              <a:t>LLMs (Chat, Claude, Grok).  </a:t>
            </a:r>
          </a:p>
          <a:p>
            <a:pPr lvl="2">
              <a:defRPr/>
            </a:pPr>
            <a:r>
              <a:rPr lang="en-US" dirty="0"/>
              <a:t>S/what interesting (July &amp; Aug ‘25):  </a:t>
            </a:r>
            <a:r>
              <a:rPr lang="en-US" dirty="0">
                <a:hlinkClick r:id="rId6"/>
              </a:rPr>
              <a:t>ChatGPT, Study &amp; Learn</a:t>
            </a:r>
            <a:r>
              <a:rPr lang="en-US" dirty="0"/>
              <a:t>; </a:t>
            </a:r>
            <a:r>
              <a:rPr lang="en-US" dirty="0">
                <a:hlinkClick r:id="rId7"/>
              </a:rPr>
              <a:t>Gemini Guided Learning</a:t>
            </a:r>
            <a:endParaRPr lang="en-US" dirty="0"/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Reddit &amp; Twitter (not </a:t>
            </a:r>
            <a:r>
              <a:rPr lang="en-US" dirty="0">
                <a:ea typeface="ＭＳ Ｐゴシック" pitchFamily="-110" charset="-128"/>
                <a:hlinkClick r:id="rId9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!) sometimes useful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pPr marL="0" indent="0">
              <a:buNone/>
            </a:pP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painting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judgement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 (</a:t>
            </a:r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recent podcast w/ Eva Shang</a:t>
            </a:r>
            <a:r>
              <a:rPr lang="en-US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 err="1">
                <a:ea typeface="ＭＳ Ｐゴシック" charset="0"/>
                <a:cs typeface="ＭＳ Ｐゴシック" charset="0"/>
                <a:hlinkClick r:id="rId4"/>
              </a:rPr>
              <a:t>legalist.com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 purposes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(Just 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Alpha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22541</TotalTime>
  <Words>1122</Words>
  <Application>Microsoft Macintosh PowerPoint</Application>
  <PresentationFormat>Widescreen</PresentationFormat>
  <Paragraphs>270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ＭＳ Ｐゴシック</vt:lpstr>
      <vt:lpstr>NSimSun</vt:lpstr>
      <vt:lpstr>Aptos</vt:lpstr>
      <vt:lpstr>Arial</vt:lpstr>
      <vt:lpstr>Calibri</vt:lpstr>
      <vt:lpstr>Cambria Math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(Just Some) Legal Applications of Valuation</vt:lpstr>
      <vt:lpstr>Overview of Class</vt:lpstr>
      <vt:lpstr>Overview of Class</vt:lpstr>
      <vt:lpstr>Overview of Class</vt:lpstr>
      <vt:lpstr>Valuation Ties Together Many Law School Classes</vt:lpstr>
      <vt:lpstr>Valuation Hypothetical: Law School</vt:lpstr>
      <vt:lpstr>Distribution of US Legal Salaries (Class of ‘24 )</vt:lpstr>
      <vt:lpstr>Valuation Hypothetical: Law School</vt:lpstr>
      <vt:lpstr>Valuation Hypothetical: Law School</vt:lpstr>
      <vt:lpstr>Valuation Hypothetical: Law School</vt:lpstr>
      <vt:lpstr>But…Median Real Income of Lawyers: 2001-2020</vt:lpstr>
      <vt:lpstr>But…</vt:lpstr>
      <vt:lpstr>LLMs: Potentially very useful, but proceed with caution!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83</cp:revision>
  <cp:lastPrinted>2025-08-19T20:51:24Z</cp:lastPrinted>
  <dcterms:created xsi:type="dcterms:W3CDTF">2016-08-01T04:04:31Z</dcterms:created>
  <dcterms:modified xsi:type="dcterms:W3CDTF">2025-08-19T20:51:36Z</dcterms:modified>
  <cp:category/>
</cp:coreProperties>
</file>